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</p:sldMasterIdLst>
  <p:notesMasterIdLst>
    <p:notesMasterId r:id="rId5"/>
  </p:notesMasterIdLst>
  <p:sldIdLst>
    <p:sldId id="256" r:id="rId4"/>
    <p:sldId id="257" r:id="rId6"/>
    <p:sldId id="258" r:id="rId7"/>
    <p:sldId id="281" r:id="rId8"/>
    <p:sldId id="282" r:id="rId9"/>
    <p:sldId id="283" r:id="rId10"/>
    <p:sldId id="263" r:id="rId11"/>
    <p:sldId id="286" r:id="rId12"/>
    <p:sldId id="285" r:id="rId13"/>
    <p:sldId id="287" r:id="rId14"/>
    <p:sldId id="288" r:id="rId15"/>
    <p:sldId id="289" r:id="rId16"/>
    <p:sldId id="290" r:id="rId17"/>
    <p:sldId id="293" r:id="rId18"/>
    <p:sldId id="294" r:id="rId19"/>
    <p:sldId id="295" r:id="rId20"/>
    <p:sldId id="273" r:id="rId21"/>
    <p:sldId id="296" r:id="rId22"/>
    <p:sldId id="297" r:id="rId23"/>
    <p:sldId id="298" r:id="rId24"/>
    <p:sldId id="299" r:id="rId25"/>
    <p:sldId id="300" r:id="rId26"/>
    <p:sldId id="280" r:id="rId27"/>
  </p:sldIdLst>
  <p:sldSz cx="9144000" cy="5143500"/>
  <p:notesSz cx="5143500" cy="9144000"/>
  <p:custDataLst>
    <p:tags r:id="rId3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75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tags" Target="../tags/tag14.xml"/><Relationship Id="rId4" Type="http://schemas.openxmlformats.org/officeDocument/2006/relationships/image" Target="../media/image6.png"/><Relationship Id="rId3" Type="http://schemas.openxmlformats.org/officeDocument/2006/relationships/tags" Target="../tags/tag13.xml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tags" Target="../tags/tag18.xml"/><Relationship Id="rId4" Type="http://schemas.openxmlformats.org/officeDocument/2006/relationships/image" Target="../media/image6.png"/><Relationship Id="rId3" Type="http://schemas.openxmlformats.org/officeDocument/2006/relationships/tags" Target="../tags/tag17.xml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tags" Target="../tags/tag22.xml"/><Relationship Id="rId4" Type="http://schemas.openxmlformats.org/officeDocument/2006/relationships/image" Target="../media/image6.png"/><Relationship Id="rId3" Type="http://schemas.openxmlformats.org/officeDocument/2006/relationships/tags" Target="../tags/tag21.xml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8" Type="http://schemas.openxmlformats.org/officeDocument/2006/relationships/notesSlide" Target="../notesSlides/notesSlide15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48.xml"/><Relationship Id="rId25" Type="http://schemas.openxmlformats.org/officeDocument/2006/relationships/tags" Target="../tags/tag47.xml"/><Relationship Id="rId24" Type="http://schemas.openxmlformats.org/officeDocument/2006/relationships/tags" Target="../tags/tag46.xml"/><Relationship Id="rId23" Type="http://schemas.openxmlformats.org/officeDocument/2006/relationships/tags" Target="../tags/tag45.xml"/><Relationship Id="rId22" Type="http://schemas.openxmlformats.org/officeDocument/2006/relationships/tags" Target="../tags/tag44.xml"/><Relationship Id="rId21" Type="http://schemas.openxmlformats.org/officeDocument/2006/relationships/tags" Target="../tags/tag43.xml"/><Relationship Id="rId20" Type="http://schemas.openxmlformats.org/officeDocument/2006/relationships/tags" Target="../tags/tag42.xml"/><Relationship Id="rId2" Type="http://schemas.openxmlformats.org/officeDocument/2006/relationships/image" Target="../media/image5.png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9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8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tags" Target="../tags/tag10.xml"/><Relationship Id="rId4" Type="http://schemas.openxmlformats.org/officeDocument/2006/relationships/image" Target="../media/image6.png"/><Relationship Id="rId3" Type="http://schemas.openxmlformats.org/officeDocument/2006/relationships/tags" Target="../tags/tag9.xml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99085" y="697548"/>
            <a:ext cx="80010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守护数字时代的童心</a:t>
            </a:r>
            <a:endParaRPr lang="en-US" sz="37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0" indent="0" algn="l">
              <a:lnSpc>
                <a:spcPts val="525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从心理解码青少年网络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成瘾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71500" y="2576513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1623695" y="4158298"/>
            <a:ext cx="8001000" cy="2190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725"/>
              </a:lnSpc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江夏区精神卫生中心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 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高妮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36733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085" r="2085"/>
          <a:stretch>
            <a:fillRect/>
          </a:stretch>
        </p:blipFill>
        <p:spPr>
          <a:xfrm>
            <a:off x="0" y="0"/>
            <a:ext cx="9144000" cy="53673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46" b="16146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需求二：成就感与自我效能感</a:t>
            </a:r>
            <a:endParaRPr lang="zh-CN" altLang="en-US" sz="22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10" name="Image 2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73735" y="1431290"/>
            <a:ext cx="3033395" cy="3712210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5814060" y="1431290"/>
            <a:ext cx="2929255" cy="3584575"/>
          </a:xfrm>
          <a:prstGeom prst="rect">
            <a:avLst/>
          </a:prstGeom>
        </p:spPr>
      </p:pic>
      <p:sp>
        <p:nvSpPr>
          <p:cNvPr id="12" name="Text 4"/>
          <p:cNvSpPr/>
          <p:nvPr>
            <p:custDataLst>
              <p:tags r:id="rId7"/>
            </p:custDataLst>
          </p:nvPr>
        </p:nvSpPr>
        <p:spPr>
          <a:xfrm>
            <a:off x="1012825" y="2429510"/>
            <a:ext cx="2080260" cy="17430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algn="l">
              <a:lnSpc>
                <a:spcPts val="2400"/>
              </a:lnSpc>
              <a:buClrTx/>
              <a:buSzTx/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心理机制：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algn="l">
              <a:lnSpc>
                <a:spcPts val="2400"/>
              </a:lnSpc>
              <a:buClrTx/>
              <a:buSzTx/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游戏设计提供了即时的正向反馈（升级、奖励、胜利），极大地满足了青少年对能力和控制的渴望。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ext 4"/>
          <p:cNvSpPr/>
          <p:nvPr>
            <p:custDataLst>
              <p:tags r:id="rId8"/>
            </p:custDataLst>
          </p:nvPr>
        </p:nvSpPr>
        <p:spPr>
          <a:xfrm>
            <a:off x="6332220" y="2253615"/>
            <a:ext cx="1889760" cy="210121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indent="0" algn="l" fontAlgn="auto">
              <a:lnSpc>
                <a:spcPts val="24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现实缺失：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ts val="24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学业受挫、兴趣特长被忽视、很少获得肯定和鼓励，导致低自尊和自我价值感低下。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2" name="黑五大促" descr="7b0a202020202274657874626f78223a2022220a7d0a"/>
          <p:cNvGrpSpPr/>
          <p:nvPr/>
        </p:nvGrpSpPr>
        <p:grpSpPr>
          <a:xfrm>
            <a:off x="3615055" y="2065020"/>
            <a:ext cx="2381250" cy="1757045"/>
            <a:chOff x="4484747" y="2342185"/>
            <a:chExt cx="3476289" cy="2281538"/>
          </a:xfrm>
        </p:grpSpPr>
        <p:grpSp>
          <p:nvGrpSpPr>
            <p:cNvPr id="41" name="组合 40"/>
            <p:cNvGrpSpPr/>
            <p:nvPr/>
          </p:nvGrpSpPr>
          <p:grpSpPr>
            <a:xfrm>
              <a:off x="4484747" y="2342185"/>
              <a:ext cx="3476289" cy="2281538"/>
              <a:chOff x="4484747" y="2342185"/>
              <a:chExt cx="3476289" cy="2281538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707814" y="2434281"/>
                <a:ext cx="2936676" cy="1989438"/>
                <a:chOff x="4829923" y="2432973"/>
                <a:chExt cx="2720926" cy="1989438"/>
              </a:xfrm>
            </p:grpSpPr>
            <p:sp>
              <p:nvSpPr>
                <p:cNvPr id="7" name="Freeform 5"/>
                <p:cNvSpPr/>
                <p:nvPr/>
              </p:nvSpPr>
              <p:spPr bwMode="auto">
                <a:xfrm>
                  <a:off x="4829923" y="2432973"/>
                  <a:ext cx="2720926" cy="1989438"/>
                </a:xfrm>
                <a:custGeom>
                  <a:avLst/>
                  <a:gdLst>
                    <a:gd name="T0" fmla="*/ 774 w 1212"/>
                    <a:gd name="T1" fmla="*/ 0 h 1025"/>
                    <a:gd name="T2" fmla="*/ 724 w 1212"/>
                    <a:gd name="T3" fmla="*/ 5 h 1025"/>
                    <a:gd name="T4" fmla="*/ 578 w 1212"/>
                    <a:gd name="T5" fmla="*/ 88 h 1025"/>
                    <a:gd name="T6" fmla="*/ 446 w 1212"/>
                    <a:gd name="T7" fmla="*/ 128 h 1025"/>
                    <a:gd name="T8" fmla="*/ 411 w 1212"/>
                    <a:gd name="T9" fmla="*/ 126 h 1025"/>
                    <a:gd name="T10" fmla="*/ 387 w 1212"/>
                    <a:gd name="T11" fmla="*/ 123 h 1025"/>
                    <a:gd name="T12" fmla="*/ 219 w 1212"/>
                    <a:gd name="T13" fmla="*/ 87 h 1025"/>
                    <a:gd name="T14" fmla="*/ 213 w 1212"/>
                    <a:gd name="T15" fmla="*/ 87 h 1025"/>
                    <a:gd name="T16" fmla="*/ 32 w 1212"/>
                    <a:gd name="T17" fmla="*/ 268 h 1025"/>
                    <a:gd name="T18" fmla="*/ 27 w 1212"/>
                    <a:gd name="T19" fmla="*/ 327 h 1025"/>
                    <a:gd name="T20" fmla="*/ 28 w 1212"/>
                    <a:gd name="T21" fmla="*/ 545 h 1025"/>
                    <a:gd name="T22" fmla="*/ 4 w 1212"/>
                    <a:gd name="T23" fmla="*/ 659 h 1025"/>
                    <a:gd name="T24" fmla="*/ 29 w 1212"/>
                    <a:gd name="T25" fmla="*/ 764 h 1025"/>
                    <a:gd name="T26" fmla="*/ 147 w 1212"/>
                    <a:gd name="T27" fmla="*/ 830 h 1025"/>
                    <a:gd name="T28" fmla="*/ 112 w 1212"/>
                    <a:gd name="T29" fmla="*/ 1025 h 1025"/>
                    <a:gd name="T30" fmla="*/ 404 w 1212"/>
                    <a:gd name="T31" fmla="*/ 896 h 1025"/>
                    <a:gd name="T32" fmla="*/ 425 w 1212"/>
                    <a:gd name="T33" fmla="*/ 911 h 1025"/>
                    <a:gd name="T34" fmla="*/ 558 w 1212"/>
                    <a:gd name="T35" fmla="*/ 953 h 1025"/>
                    <a:gd name="T36" fmla="*/ 563 w 1212"/>
                    <a:gd name="T37" fmla="*/ 953 h 1025"/>
                    <a:gd name="T38" fmla="*/ 565 w 1212"/>
                    <a:gd name="T39" fmla="*/ 953 h 1025"/>
                    <a:gd name="T40" fmla="*/ 671 w 1212"/>
                    <a:gd name="T41" fmla="*/ 930 h 1025"/>
                    <a:gd name="T42" fmla="*/ 764 w 1212"/>
                    <a:gd name="T43" fmla="*/ 915 h 1025"/>
                    <a:gd name="T44" fmla="*/ 997 w 1212"/>
                    <a:gd name="T45" fmla="*/ 940 h 1025"/>
                    <a:gd name="T46" fmla="*/ 1000 w 1212"/>
                    <a:gd name="T47" fmla="*/ 940 h 1025"/>
                    <a:gd name="T48" fmla="*/ 1123 w 1212"/>
                    <a:gd name="T49" fmla="*/ 897 h 1025"/>
                    <a:gd name="T50" fmla="*/ 1162 w 1212"/>
                    <a:gd name="T51" fmla="*/ 766 h 1025"/>
                    <a:gd name="T52" fmla="*/ 1165 w 1212"/>
                    <a:gd name="T53" fmla="*/ 544 h 1025"/>
                    <a:gd name="T54" fmla="*/ 1199 w 1212"/>
                    <a:gd name="T55" fmla="*/ 368 h 1025"/>
                    <a:gd name="T56" fmla="*/ 1199 w 1212"/>
                    <a:gd name="T57" fmla="*/ 367 h 1025"/>
                    <a:gd name="T58" fmla="*/ 1195 w 1212"/>
                    <a:gd name="T59" fmla="*/ 306 h 1025"/>
                    <a:gd name="T60" fmla="*/ 1062 w 1212"/>
                    <a:gd name="T61" fmla="*/ 166 h 1025"/>
                    <a:gd name="T62" fmla="*/ 997 w 1212"/>
                    <a:gd name="T63" fmla="*/ 156 h 1025"/>
                    <a:gd name="T64" fmla="*/ 995 w 1212"/>
                    <a:gd name="T65" fmla="*/ 153 h 1025"/>
                    <a:gd name="T66" fmla="*/ 912 w 1212"/>
                    <a:gd name="T67" fmla="*/ 47 h 1025"/>
                    <a:gd name="T68" fmla="*/ 774 w 1212"/>
                    <a:gd name="T69" fmla="*/ 0 h 1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12" h="1025">
                      <a:moveTo>
                        <a:pt x="774" y="0"/>
                      </a:moveTo>
                      <a:cubicBezTo>
                        <a:pt x="758" y="0"/>
                        <a:pt x="741" y="2"/>
                        <a:pt x="724" y="5"/>
                      </a:cubicBezTo>
                      <a:cubicBezTo>
                        <a:pt x="667" y="16"/>
                        <a:pt x="625" y="56"/>
                        <a:pt x="578" y="88"/>
                      </a:cubicBezTo>
                      <a:cubicBezTo>
                        <a:pt x="537" y="117"/>
                        <a:pt x="494" y="128"/>
                        <a:pt x="446" y="128"/>
                      </a:cubicBezTo>
                      <a:cubicBezTo>
                        <a:pt x="435" y="128"/>
                        <a:pt x="423" y="128"/>
                        <a:pt x="411" y="126"/>
                      </a:cubicBezTo>
                      <a:cubicBezTo>
                        <a:pt x="403" y="126"/>
                        <a:pt x="395" y="124"/>
                        <a:pt x="387" y="123"/>
                      </a:cubicBezTo>
                      <a:cubicBezTo>
                        <a:pt x="332" y="106"/>
                        <a:pt x="277" y="87"/>
                        <a:pt x="219" y="87"/>
                      </a:cubicBezTo>
                      <a:cubicBezTo>
                        <a:pt x="217" y="87"/>
                        <a:pt x="215" y="87"/>
                        <a:pt x="213" y="87"/>
                      </a:cubicBezTo>
                      <a:cubicBezTo>
                        <a:pt x="116" y="90"/>
                        <a:pt x="26" y="172"/>
                        <a:pt x="32" y="268"/>
                      </a:cubicBezTo>
                      <a:cubicBezTo>
                        <a:pt x="29" y="286"/>
                        <a:pt x="27" y="306"/>
                        <a:pt x="27" y="327"/>
                      </a:cubicBezTo>
                      <a:cubicBezTo>
                        <a:pt x="26" y="402"/>
                        <a:pt x="46" y="470"/>
                        <a:pt x="28" y="545"/>
                      </a:cubicBezTo>
                      <a:cubicBezTo>
                        <a:pt x="19" y="582"/>
                        <a:pt x="7" y="621"/>
                        <a:pt x="4" y="659"/>
                      </a:cubicBezTo>
                      <a:cubicBezTo>
                        <a:pt x="0" y="695"/>
                        <a:pt x="5" y="731"/>
                        <a:pt x="29" y="764"/>
                      </a:cubicBezTo>
                      <a:cubicBezTo>
                        <a:pt x="57" y="802"/>
                        <a:pt x="101" y="823"/>
                        <a:pt x="147" y="830"/>
                      </a:cubicBezTo>
                      <a:cubicBezTo>
                        <a:pt x="112" y="1025"/>
                        <a:pt x="112" y="1025"/>
                        <a:pt x="112" y="1025"/>
                      </a:cubicBezTo>
                      <a:cubicBezTo>
                        <a:pt x="404" y="896"/>
                        <a:pt x="404" y="896"/>
                        <a:pt x="404" y="896"/>
                      </a:cubicBezTo>
                      <a:cubicBezTo>
                        <a:pt x="411" y="901"/>
                        <a:pt x="418" y="906"/>
                        <a:pt x="425" y="911"/>
                      </a:cubicBezTo>
                      <a:cubicBezTo>
                        <a:pt x="465" y="935"/>
                        <a:pt x="511" y="953"/>
                        <a:pt x="558" y="953"/>
                      </a:cubicBezTo>
                      <a:cubicBezTo>
                        <a:pt x="560" y="953"/>
                        <a:pt x="562" y="953"/>
                        <a:pt x="563" y="953"/>
                      </a:cubicBezTo>
                      <a:cubicBezTo>
                        <a:pt x="564" y="953"/>
                        <a:pt x="564" y="953"/>
                        <a:pt x="565" y="953"/>
                      </a:cubicBezTo>
                      <a:cubicBezTo>
                        <a:pt x="600" y="953"/>
                        <a:pt x="637" y="941"/>
                        <a:pt x="671" y="930"/>
                      </a:cubicBezTo>
                      <a:cubicBezTo>
                        <a:pt x="702" y="919"/>
                        <a:pt x="733" y="915"/>
                        <a:pt x="764" y="915"/>
                      </a:cubicBezTo>
                      <a:cubicBezTo>
                        <a:pt x="841" y="915"/>
                        <a:pt x="917" y="940"/>
                        <a:pt x="997" y="940"/>
                      </a:cubicBezTo>
                      <a:cubicBezTo>
                        <a:pt x="998" y="940"/>
                        <a:pt x="999" y="940"/>
                        <a:pt x="1000" y="940"/>
                      </a:cubicBezTo>
                      <a:cubicBezTo>
                        <a:pt x="1044" y="940"/>
                        <a:pt x="1094" y="933"/>
                        <a:pt x="1123" y="897"/>
                      </a:cubicBezTo>
                      <a:cubicBezTo>
                        <a:pt x="1152" y="860"/>
                        <a:pt x="1161" y="812"/>
                        <a:pt x="1162" y="766"/>
                      </a:cubicBezTo>
                      <a:cubicBezTo>
                        <a:pt x="1163" y="693"/>
                        <a:pt x="1146" y="617"/>
                        <a:pt x="1165" y="544"/>
                      </a:cubicBezTo>
                      <a:cubicBezTo>
                        <a:pt x="1180" y="487"/>
                        <a:pt x="1212" y="428"/>
                        <a:pt x="1199" y="368"/>
                      </a:cubicBezTo>
                      <a:cubicBezTo>
                        <a:pt x="1199" y="367"/>
                        <a:pt x="1199" y="367"/>
                        <a:pt x="1199" y="367"/>
                      </a:cubicBezTo>
                      <a:cubicBezTo>
                        <a:pt x="1201" y="347"/>
                        <a:pt x="1200" y="327"/>
                        <a:pt x="1195" y="306"/>
                      </a:cubicBezTo>
                      <a:cubicBezTo>
                        <a:pt x="1181" y="239"/>
                        <a:pt x="1130" y="179"/>
                        <a:pt x="1062" y="166"/>
                      </a:cubicBezTo>
                      <a:cubicBezTo>
                        <a:pt x="1041" y="161"/>
                        <a:pt x="1019" y="160"/>
                        <a:pt x="997" y="156"/>
                      </a:cubicBezTo>
                      <a:cubicBezTo>
                        <a:pt x="996" y="155"/>
                        <a:pt x="996" y="154"/>
                        <a:pt x="995" y="153"/>
                      </a:cubicBezTo>
                      <a:cubicBezTo>
                        <a:pt x="967" y="118"/>
                        <a:pt x="948" y="75"/>
                        <a:pt x="912" y="47"/>
                      </a:cubicBezTo>
                      <a:cubicBezTo>
                        <a:pt x="873" y="15"/>
                        <a:pt x="824" y="0"/>
                        <a:pt x="774" y="0"/>
                      </a:cubicBez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" name="Freeform 6"/>
                <p:cNvSpPr/>
                <p:nvPr/>
              </p:nvSpPr>
              <p:spPr bwMode="auto">
                <a:xfrm>
                  <a:off x="4884738" y="2452709"/>
                  <a:ext cx="2586935" cy="1802599"/>
                </a:xfrm>
                <a:custGeom>
                  <a:avLst/>
                  <a:gdLst>
                    <a:gd name="T0" fmla="*/ 3 w 1152"/>
                    <a:gd name="T1" fmla="*/ 634 h 929"/>
                    <a:gd name="T2" fmla="*/ 27 w 1152"/>
                    <a:gd name="T3" fmla="*/ 734 h 929"/>
                    <a:gd name="T4" fmla="*/ 197 w 1152"/>
                    <a:gd name="T5" fmla="*/ 799 h 929"/>
                    <a:gd name="T6" fmla="*/ 379 w 1152"/>
                    <a:gd name="T7" fmla="*/ 795 h 929"/>
                    <a:gd name="T8" fmla="*/ 472 w 1152"/>
                    <a:gd name="T9" fmla="*/ 897 h 929"/>
                    <a:gd name="T10" fmla="*/ 637 w 1152"/>
                    <a:gd name="T11" fmla="*/ 892 h 929"/>
                    <a:gd name="T12" fmla="*/ 947 w 1152"/>
                    <a:gd name="T13" fmla="*/ 902 h 929"/>
                    <a:gd name="T14" fmla="*/ 1067 w 1152"/>
                    <a:gd name="T15" fmla="*/ 860 h 929"/>
                    <a:gd name="T16" fmla="*/ 1104 w 1152"/>
                    <a:gd name="T17" fmla="*/ 737 h 929"/>
                    <a:gd name="T18" fmla="*/ 1108 w 1152"/>
                    <a:gd name="T19" fmla="*/ 525 h 929"/>
                    <a:gd name="T20" fmla="*/ 1140 w 1152"/>
                    <a:gd name="T21" fmla="*/ 357 h 929"/>
                    <a:gd name="T22" fmla="*/ 1018 w 1152"/>
                    <a:gd name="T23" fmla="*/ 221 h 929"/>
                    <a:gd name="T24" fmla="*/ 945 w 1152"/>
                    <a:gd name="T25" fmla="*/ 153 h 929"/>
                    <a:gd name="T26" fmla="*/ 867 w 1152"/>
                    <a:gd name="T27" fmla="*/ 52 h 929"/>
                    <a:gd name="T28" fmla="*/ 688 w 1152"/>
                    <a:gd name="T29" fmla="*/ 12 h 929"/>
                    <a:gd name="T30" fmla="*/ 549 w 1152"/>
                    <a:gd name="T31" fmla="*/ 91 h 929"/>
                    <a:gd name="T32" fmla="*/ 390 w 1152"/>
                    <a:gd name="T33" fmla="*/ 128 h 929"/>
                    <a:gd name="T34" fmla="*/ 226 w 1152"/>
                    <a:gd name="T35" fmla="*/ 113 h 929"/>
                    <a:gd name="T36" fmla="*/ 106 w 1152"/>
                    <a:gd name="T37" fmla="*/ 157 h 929"/>
                    <a:gd name="T38" fmla="*/ 25 w 1152"/>
                    <a:gd name="T39" fmla="*/ 318 h 929"/>
                    <a:gd name="T40" fmla="*/ 26 w 1152"/>
                    <a:gd name="T41" fmla="*/ 526 h 929"/>
                    <a:gd name="T42" fmla="*/ 3 w 1152"/>
                    <a:gd name="T43" fmla="*/ 634 h 9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52" h="929">
                      <a:moveTo>
                        <a:pt x="3" y="634"/>
                      </a:moveTo>
                      <a:cubicBezTo>
                        <a:pt x="0" y="669"/>
                        <a:pt x="4" y="703"/>
                        <a:pt x="27" y="734"/>
                      </a:cubicBezTo>
                      <a:cubicBezTo>
                        <a:pt x="65" y="786"/>
                        <a:pt x="136" y="805"/>
                        <a:pt x="197" y="799"/>
                      </a:cubicBezTo>
                      <a:cubicBezTo>
                        <a:pt x="250" y="793"/>
                        <a:pt x="333" y="753"/>
                        <a:pt x="379" y="795"/>
                      </a:cubicBezTo>
                      <a:cubicBezTo>
                        <a:pt x="414" y="827"/>
                        <a:pt x="430" y="872"/>
                        <a:pt x="472" y="897"/>
                      </a:cubicBezTo>
                      <a:cubicBezTo>
                        <a:pt x="524" y="929"/>
                        <a:pt x="584" y="911"/>
                        <a:pt x="637" y="892"/>
                      </a:cubicBezTo>
                      <a:cubicBezTo>
                        <a:pt x="743" y="855"/>
                        <a:pt x="842" y="901"/>
                        <a:pt x="947" y="902"/>
                      </a:cubicBezTo>
                      <a:cubicBezTo>
                        <a:pt x="990" y="902"/>
                        <a:pt x="1039" y="896"/>
                        <a:pt x="1067" y="860"/>
                      </a:cubicBezTo>
                      <a:cubicBezTo>
                        <a:pt x="1095" y="826"/>
                        <a:pt x="1103" y="780"/>
                        <a:pt x="1104" y="737"/>
                      </a:cubicBezTo>
                      <a:cubicBezTo>
                        <a:pt x="1105" y="667"/>
                        <a:pt x="1090" y="594"/>
                        <a:pt x="1108" y="525"/>
                      </a:cubicBezTo>
                      <a:cubicBezTo>
                        <a:pt x="1122" y="471"/>
                        <a:pt x="1152" y="415"/>
                        <a:pt x="1140" y="357"/>
                      </a:cubicBezTo>
                      <a:cubicBezTo>
                        <a:pt x="1126" y="292"/>
                        <a:pt x="1068" y="258"/>
                        <a:pt x="1018" y="221"/>
                      </a:cubicBezTo>
                      <a:cubicBezTo>
                        <a:pt x="990" y="201"/>
                        <a:pt x="966" y="180"/>
                        <a:pt x="945" y="153"/>
                      </a:cubicBezTo>
                      <a:cubicBezTo>
                        <a:pt x="919" y="120"/>
                        <a:pt x="901" y="79"/>
                        <a:pt x="867" y="52"/>
                      </a:cubicBezTo>
                      <a:cubicBezTo>
                        <a:pt x="817" y="12"/>
                        <a:pt x="751" y="0"/>
                        <a:pt x="688" y="12"/>
                      </a:cubicBezTo>
                      <a:cubicBezTo>
                        <a:pt x="634" y="23"/>
                        <a:pt x="593" y="61"/>
                        <a:pt x="549" y="91"/>
                      </a:cubicBezTo>
                      <a:cubicBezTo>
                        <a:pt x="501" y="125"/>
                        <a:pt x="449" y="134"/>
                        <a:pt x="390" y="128"/>
                      </a:cubicBezTo>
                      <a:cubicBezTo>
                        <a:pt x="336" y="122"/>
                        <a:pt x="281" y="108"/>
                        <a:pt x="226" y="113"/>
                      </a:cubicBezTo>
                      <a:cubicBezTo>
                        <a:pt x="183" y="118"/>
                        <a:pt x="142" y="134"/>
                        <a:pt x="106" y="157"/>
                      </a:cubicBezTo>
                      <a:cubicBezTo>
                        <a:pt x="42" y="196"/>
                        <a:pt x="26" y="246"/>
                        <a:pt x="25" y="318"/>
                      </a:cubicBezTo>
                      <a:cubicBezTo>
                        <a:pt x="24" y="390"/>
                        <a:pt x="43" y="455"/>
                        <a:pt x="26" y="526"/>
                      </a:cubicBezTo>
                      <a:cubicBezTo>
                        <a:pt x="17" y="561"/>
                        <a:pt x="6" y="598"/>
                        <a:pt x="3" y="634"/>
                      </a:cubicBezTo>
                      <a:close/>
                    </a:path>
                  </a:pathLst>
                </a:custGeom>
                <a:solidFill>
                  <a:srgbClr val="FFB0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" name="Freeform 7"/>
                <p:cNvSpPr/>
                <p:nvPr/>
              </p:nvSpPr>
              <p:spPr bwMode="auto">
                <a:xfrm>
                  <a:off x="4889306" y="2473762"/>
                  <a:ext cx="2605206" cy="1756547"/>
                </a:xfrm>
                <a:custGeom>
                  <a:avLst/>
                  <a:gdLst>
                    <a:gd name="T0" fmla="*/ 1062 w 1160"/>
                    <a:gd name="T1" fmla="*/ 635 h 905"/>
                    <a:gd name="T2" fmla="*/ 1062 w 1160"/>
                    <a:gd name="T3" fmla="*/ 607 h 905"/>
                    <a:gd name="T4" fmla="*/ 1134 w 1160"/>
                    <a:gd name="T5" fmla="*/ 288 h 905"/>
                    <a:gd name="T6" fmla="*/ 1007 w 1160"/>
                    <a:gd name="T7" fmla="*/ 154 h 905"/>
                    <a:gd name="T8" fmla="*/ 931 w 1160"/>
                    <a:gd name="T9" fmla="*/ 142 h 905"/>
                    <a:gd name="T10" fmla="*/ 840 w 1160"/>
                    <a:gd name="T11" fmla="*/ 70 h 905"/>
                    <a:gd name="T12" fmla="*/ 615 w 1160"/>
                    <a:gd name="T13" fmla="*/ 79 h 905"/>
                    <a:gd name="T14" fmla="*/ 439 w 1160"/>
                    <a:gd name="T15" fmla="*/ 134 h 905"/>
                    <a:gd name="T16" fmla="*/ 200 w 1160"/>
                    <a:gd name="T17" fmla="*/ 80 h 905"/>
                    <a:gd name="T18" fmla="*/ 35 w 1160"/>
                    <a:gd name="T19" fmla="*/ 288 h 905"/>
                    <a:gd name="T20" fmla="*/ 63 w 1160"/>
                    <a:gd name="T21" fmla="*/ 362 h 905"/>
                    <a:gd name="T22" fmla="*/ 41 w 1160"/>
                    <a:gd name="T23" fmla="*/ 685 h 905"/>
                    <a:gd name="T24" fmla="*/ 170 w 1160"/>
                    <a:gd name="T25" fmla="*/ 780 h 905"/>
                    <a:gd name="T26" fmla="*/ 297 w 1160"/>
                    <a:gd name="T27" fmla="*/ 794 h 905"/>
                    <a:gd name="T28" fmla="*/ 402 w 1160"/>
                    <a:gd name="T29" fmla="*/ 863 h 905"/>
                    <a:gd name="T30" fmla="*/ 533 w 1160"/>
                    <a:gd name="T31" fmla="*/ 903 h 905"/>
                    <a:gd name="T32" fmla="*/ 623 w 1160"/>
                    <a:gd name="T33" fmla="*/ 876 h 905"/>
                    <a:gd name="T34" fmla="*/ 724 w 1160"/>
                    <a:gd name="T35" fmla="*/ 808 h 905"/>
                    <a:gd name="T36" fmla="*/ 949 w 1160"/>
                    <a:gd name="T37" fmla="*/ 850 h 905"/>
                    <a:gd name="T38" fmla="*/ 1060 w 1160"/>
                    <a:gd name="T39" fmla="*/ 762 h 905"/>
                    <a:gd name="T40" fmla="*/ 1062 w 1160"/>
                    <a:gd name="T41" fmla="*/ 635 h 9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60" h="905">
                      <a:moveTo>
                        <a:pt x="1062" y="635"/>
                      </a:moveTo>
                      <a:cubicBezTo>
                        <a:pt x="1062" y="625"/>
                        <a:pt x="1062" y="616"/>
                        <a:pt x="1062" y="607"/>
                      </a:cubicBezTo>
                      <a:cubicBezTo>
                        <a:pt x="1061" y="493"/>
                        <a:pt x="1160" y="404"/>
                        <a:pt x="1134" y="288"/>
                      </a:cubicBezTo>
                      <a:cubicBezTo>
                        <a:pt x="1120" y="224"/>
                        <a:pt x="1072" y="167"/>
                        <a:pt x="1007" y="154"/>
                      </a:cubicBezTo>
                      <a:cubicBezTo>
                        <a:pt x="982" y="149"/>
                        <a:pt x="956" y="148"/>
                        <a:pt x="931" y="142"/>
                      </a:cubicBezTo>
                      <a:cubicBezTo>
                        <a:pt x="889" y="131"/>
                        <a:pt x="867" y="102"/>
                        <a:pt x="840" y="70"/>
                      </a:cubicBezTo>
                      <a:cubicBezTo>
                        <a:pt x="779" y="0"/>
                        <a:pt x="681" y="40"/>
                        <a:pt x="615" y="79"/>
                      </a:cubicBezTo>
                      <a:cubicBezTo>
                        <a:pt x="561" y="110"/>
                        <a:pt x="504" y="148"/>
                        <a:pt x="439" y="134"/>
                      </a:cubicBezTo>
                      <a:cubicBezTo>
                        <a:pt x="359" y="118"/>
                        <a:pt x="283" y="78"/>
                        <a:pt x="200" y="80"/>
                      </a:cubicBezTo>
                      <a:cubicBezTo>
                        <a:pt x="95" y="82"/>
                        <a:pt x="0" y="181"/>
                        <a:pt x="35" y="288"/>
                      </a:cubicBezTo>
                      <a:cubicBezTo>
                        <a:pt x="43" y="313"/>
                        <a:pt x="55" y="336"/>
                        <a:pt x="63" y="362"/>
                      </a:cubicBezTo>
                      <a:cubicBezTo>
                        <a:pt x="97" y="473"/>
                        <a:pt x="5" y="576"/>
                        <a:pt x="41" y="685"/>
                      </a:cubicBezTo>
                      <a:cubicBezTo>
                        <a:pt x="61" y="742"/>
                        <a:pt x="113" y="773"/>
                        <a:pt x="170" y="780"/>
                      </a:cubicBezTo>
                      <a:cubicBezTo>
                        <a:pt x="211" y="785"/>
                        <a:pt x="258" y="779"/>
                        <a:pt x="297" y="794"/>
                      </a:cubicBezTo>
                      <a:cubicBezTo>
                        <a:pt x="336" y="809"/>
                        <a:pt x="366" y="841"/>
                        <a:pt x="402" y="863"/>
                      </a:cubicBezTo>
                      <a:cubicBezTo>
                        <a:pt x="441" y="887"/>
                        <a:pt x="486" y="905"/>
                        <a:pt x="533" y="903"/>
                      </a:cubicBezTo>
                      <a:cubicBezTo>
                        <a:pt x="565" y="903"/>
                        <a:pt x="596" y="893"/>
                        <a:pt x="623" y="876"/>
                      </a:cubicBezTo>
                      <a:cubicBezTo>
                        <a:pt x="657" y="855"/>
                        <a:pt x="686" y="823"/>
                        <a:pt x="724" y="808"/>
                      </a:cubicBezTo>
                      <a:cubicBezTo>
                        <a:pt x="798" y="780"/>
                        <a:pt x="876" y="840"/>
                        <a:pt x="949" y="850"/>
                      </a:cubicBezTo>
                      <a:cubicBezTo>
                        <a:pt x="1012" y="858"/>
                        <a:pt x="1050" y="822"/>
                        <a:pt x="1060" y="762"/>
                      </a:cubicBezTo>
                      <a:cubicBezTo>
                        <a:pt x="1067" y="719"/>
                        <a:pt x="1064" y="677"/>
                        <a:pt x="1062" y="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14" name="Freeform 8"/>
              <p:cNvSpPr/>
              <p:nvPr/>
            </p:nvSpPr>
            <p:spPr bwMode="auto">
              <a:xfrm>
                <a:off x="7441090" y="2506759"/>
                <a:ext cx="149217" cy="223680"/>
              </a:xfrm>
              <a:custGeom>
                <a:avLst/>
                <a:gdLst>
                  <a:gd name="T0" fmla="*/ 0 w 98"/>
                  <a:gd name="T1" fmla="*/ 170 h 170"/>
                  <a:gd name="T2" fmla="*/ 4 w 98"/>
                  <a:gd name="T3" fmla="*/ 0 h 170"/>
                  <a:gd name="T4" fmla="*/ 98 w 98"/>
                  <a:gd name="T5" fmla="*/ 31 h 170"/>
                  <a:gd name="T6" fmla="*/ 0 w 98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70">
                    <a:moveTo>
                      <a:pt x="0" y="170"/>
                    </a:moveTo>
                    <a:lnTo>
                      <a:pt x="4" y="0"/>
                    </a:lnTo>
                    <a:lnTo>
                      <a:pt x="98" y="31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7221963" y="2436920"/>
                <a:ext cx="254278" cy="165786"/>
              </a:xfrm>
              <a:custGeom>
                <a:avLst/>
                <a:gdLst>
                  <a:gd name="T0" fmla="*/ 0 w 167"/>
                  <a:gd name="T1" fmla="*/ 126 h 126"/>
                  <a:gd name="T2" fmla="*/ 117 w 167"/>
                  <a:gd name="T3" fmla="*/ 0 h 126"/>
                  <a:gd name="T4" fmla="*/ 167 w 167"/>
                  <a:gd name="T5" fmla="*/ 87 h 126"/>
                  <a:gd name="T6" fmla="*/ 0 w 167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126">
                    <a:moveTo>
                      <a:pt x="0" y="126"/>
                    </a:moveTo>
                    <a:lnTo>
                      <a:pt x="117" y="0"/>
                    </a:lnTo>
                    <a:lnTo>
                      <a:pt x="167" y="87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4968482" y="2342185"/>
                <a:ext cx="150740" cy="224996"/>
              </a:xfrm>
              <a:custGeom>
                <a:avLst/>
                <a:gdLst>
                  <a:gd name="T0" fmla="*/ 99 w 99"/>
                  <a:gd name="T1" fmla="*/ 171 h 171"/>
                  <a:gd name="T2" fmla="*/ 0 w 99"/>
                  <a:gd name="T3" fmla="*/ 34 h 171"/>
                  <a:gd name="T4" fmla="*/ 94 w 99"/>
                  <a:gd name="T5" fmla="*/ 0 h 171"/>
                  <a:gd name="T6" fmla="*/ 99 w 99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71">
                    <a:moveTo>
                      <a:pt x="99" y="171"/>
                    </a:moveTo>
                    <a:lnTo>
                      <a:pt x="0" y="34"/>
                    </a:lnTo>
                    <a:lnTo>
                      <a:pt x="94" y="0"/>
                    </a:lnTo>
                    <a:lnTo>
                      <a:pt x="99" y="1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6940278" y="4276361"/>
                <a:ext cx="237529" cy="192102"/>
              </a:xfrm>
              <a:custGeom>
                <a:avLst/>
                <a:gdLst>
                  <a:gd name="T0" fmla="*/ 0 w 156"/>
                  <a:gd name="T1" fmla="*/ 0 h 146"/>
                  <a:gd name="T2" fmla="*/ 156 w 156"/>
                  <a:gd name="T3" fmla="*/ 69 h 146"/>
                  <a:gd name="T4" fmla="*/ 89 w 156"/>
                  <a:gd name="T5" fmla="*/ 146 h 146"/>
                  <a:gd name="T6" fmla="*/ 0 w 156"/>
                  <a:gd name="T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46">
                    <a:moveTo>
                      <a:pt x="0" y="0"/>
                    </a:moveTo>
                    <a:lnTo>
                      <a:pt x="156" y="69"/>
                    </a:lnTo>
                    <a:lnTo>
                      <a:pt x="89" y="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7705856" y="3478080"/>
                <a:ext cx="162921" cy="85525"/>
              </a:xfrm>
              <a:custGeom>
                <a:avLst/>
                <a:gdLst>
                  <a:gd name="T0" fmla="*/ 0 w 107"/>
                  <a:gd name="T1" fmla="*/ 42 h 65"/>
                  <a:gd name="T2" fmla="*/ 103 w 107"/>
                  <a:gd name="T3" fmla="*/ 0 h 65"/>
                  <a:gd name="T4" fmla="*/ 107 w 107"/>
                  <a:gd name="T5" fmla="*/ 65 h 65"/>
                  <a:gd name="T6" fmla="*/ 0 w 107"/>
                  <a:gd name="T7" fmla="*/ 4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65">
                    <a:moveTo>
                      <a:pt x="0" y="42"/>
                    </a:moveTo>
                    <a:lnTo>
                      <a:pt x="103" y="0"/>
                    </a:lnTo>
                    <a:lnTo>
                      <a:pt x="107" y="6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6795628" y="4313202"/>
                <a:ext cx="98970" cy="146050"/>
              </a:xfrm>
              <a:custGeom>
                <a:avLst/>
                <a:gdLst>
                  <a:gd name="T0" fmla="*/ 12 w 65"/>
                  <a:gd name="T1" fmla="*/ 0 h 111"/>
                  <a:gd name="T2" fmla="*/ 65 w 65"/>
                  <a:gd name="T3" fmla="*/ 97 h 111"/>
                  <a:gd name="T4" fmla="*/ 0 w 65"/>
                  <a:gd name="T5" fmla="*/ 111 h 111"/>
                  <a:gd name="T6" fmla="*/ 12 w 6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1">
                    <a:moveTo>
                      <a:pt x="12" y="0"/>
                    </a:moveTo>
                    <a:lnTo>
                      <a:pt x="65" y="97"/>
                    </a:lnTo>
                    <a:lnTo>
                      <a:pt x="0" y="1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4832968" y="2452709"/>
                <a:ext cx="144649" cy="134208"/>
              </a:xfrm>
              <a:custGeom>
                <a:avLst/>
                <a:gdLst>
                  <a:gd name="T0" fmla="*/ 95 w 95"/>
                  <a:gd name="T1" fmla="*/ 102 h 102"/>
                  <a:gd name="T2" fmla="*/ 0 w 95"/>
                  <a:gd name="T3" fmla="*/ 44 h 102"/>
                  <a:gd name="T4" fmla="*/ 49 w 95"/>
                  <a:gd name="T5" fmla="*/ 0 h 102"/>
                  <a:gd name="T6" fmla="*/ 95 w 95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102">
                    <a:moveTo>
                      <a:pt x="95" y="102"/>
                    </a:moveTo>
                    <a:lnTo>
                      <a:pt x="0" y="44"/>
                    </a:lnTo>
                    <a:lnTo>
                      <a:pt x="49" y="0"/>
                    </a:lnTo>
                    <a:lnTo>
                      <a:pt x="95" y="102"/>
                    </a:lnTo>
                    <a:close/>
                  </a:path>
                </a:pathLst>
              </a:cu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553369" y="3962413"/>
                <a:ext cx="152262" cy="123682"/>
              </a:xfrm>
              <a:custGeom>
                <a:avLst/>
                <a:gdLst>
                  <a:gd name="T0" fmla="*/ 100 w 100"/>
                  <a:gd name="T1" fmla="*/ 0 h 94"/>
                  <a:gd name="T2" fmla="*/ 43 w 100"/>
                  <a:gd name="T3" fmla="*/ 94 h 94"/>
                  <a:gd name="T4" fmla="*/ 0 w 100"/>
                  <a:gd name="T5" fmla="*/ 46 h 94"/>
                  <a:gd name="T6" fmla="*/ 100 w 100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94">
                    <a:moveTo>
                      <a:pt x="100" y="0"/>
                    </a:moveTo>
                    <a:lnTo>
                      <a:pt x="43" y="94"/>
                    </a:lnTo>
                    <a:lnTo>
                      <a:pt x="0" y="4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Oval 16"/>
              <p:cNvSpPr>
                <a:spLocks noChangeArrowheads="1"/>
              </p:cNvSpPr>
              <p:nvPr/>
            </p:nvSpPr>
            <p:spPr bwMode="auto">
              <a:xfrm>
                <a:off x="4638073" y="3017173"/>
                <a:ext cx="92880" cy="802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Oval 17"/>
              <p:cNvSpPr>
                <a:spLocks noChangeArrowheads="1"/>
              </p:cNvSpPr>
              <p:nvPr/>
            </p:nvSpPr>
            <p:spPr bwMode="auto">
              <a:xfrm>
                <a:off x="4615234" y="2621127"/>
                <a:ext cx="45679" cy="407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Oval 18"/>
              <p:cNvSpPr>
                <a:spLocks noChangeArrowheads="1"/>
              </p:cNvSpPr>
              <p:nvPr/>
            </p:nvSpPr>
            <p:spPr bwMode="auto">
              <a:xfrm>
                <a:off x="7913835" y="3149731"/>
                <a:ext cx="47201" cy="40789"/>
              </a:xfrm>
              <a:prstGeom prst="ellipse">
                <a:avLst/>
              </a:pr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Oval 19"/>
              <p:cNvSpPr>
                <a:spLocks noChangeArrowheads="1"/>
              </p:cNvSpPr>
              <p:nvPr/>
            </p:nvSpPr>
            <p:spPr bwMode="auto">
              <a:xfrm>
                <a:off x="7614799" y="3789527"/>
                <a:ext cx="47201" cy="407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auto">
              <a:xfrm>
                <a:off x="6696658" y="4584250"/>
                <a:ext cx="45679" cy="394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Oval 21"/>
              <p:cNvSpPr>
                <a:spLocks noChangeArrowheads="1"/>
              </p:cNvSpPr>
              <p:nvPr/>
            </p:nvSpPr>
            <p:spPr bwMode="auto">
              <a:xfrm>
                <a:off x="6652502" y="2343501"/>
                <a:ext cx="47201" cy="407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auto">
              <a:xfrm>
                <a:off x="4484747" y="3376425"/>
                <a:ext cx="44156" cy="38157"/>
              </a:xfrm>
              <a:prstGeom prst="ellipse">
                <a:avLst/>
              </a:pr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Oval 23"/>
              <p:cNvSpPr>
                <a:spLocks noChangeArrowheads="1"/>
              </p:cNvSpPr>
              <p:nvPr/>
            </p:nvSpPr>
            <p:spPr bwMode="auto">
              <a:xfrm>
                <a:off x="6008433" y="4418464"/>
                <a:ext cx="44156" cy="381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Oval 24"/>
              <p:cNvSpPr>
                <a:spLocks noChangeArrowheads="1"/>
              </p:cNvSpPr>
              <p:nvPr/>
            </p:nvSpPr>
            <p:spPr bwMode="auto">
              <a:xfrm>
                <a:off x="7387928" y="4238204"/>
                <a:ext cx="92880" cy="7894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Oval 25"/>
              <p:cNvSpPr>
                <a:spLocks noChangeArrowheads="1"/>
              </p:cNvSpPr>
              <p:nvPr/>
            </p:nvSpPr>
            <p:spPr bwMode="auto">
              <a:xfrm>
                <a:off x="7585869" y="2815861"/>
                <a:ext cx="92880" cy="7894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Oval 26"/>
              <p:cNvSpPr>
                <a:spLocks noChangeArrowheads="1"/>
              </p:cNvSpPr>
              <p:nvPr/>
            </p:nvSpPr>
            <p:spPr bwMode="auto">
              <a:xfrm>
                <a:off x="5764813" y="4346096"/>
                <a:ext cx="92880" cy="80262"/>
              </a:xfrm>
              <a:prstGeom prst="ellipse">
                <a:avLst/>
              </a:pr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Oval 27"/>
              <p:cNvSpPr>
                <a:spLocks noChangeArrowheads="1"/>
              </p:cNvSpPr>
              <p:nvPr/>
            </p:nvSpPr>
            <p:spPr bwMode="auto">
              <a:xfrm>
                <a:off x="5866829" y="2447446"/>
                <a:ext cx="94403" cy="81577"/>
              </a:xfrm>
              <a:prstGeom prst="ellipse">
                <a:avLst/>
              </a:pr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Freeform 28"/>
              <p:cNvSpPr/>
              <p:nvPr/>
            </p:nvSpPr>
            <p:spPr bwMode="auto">
              <a:xfrm>
                <a:off x="5431359" y="2425078"/>
                <a:ext cx="149217" cy="130261"/>
              </a:xfrm>
              <a:custGeom>
                <a:avLst/>
                <a:gdLst>
                  <a:gd name="T0" fmla="*/ 63 w 67"/>
                  <a:gd name="T1" fmla="*/ 33 h 67"/>
                  <a:gd name="T2" fmla="*/ 59 w 67"/>
                  <a:gd name="T3" fmla="*/ 33 h 67"/>
                  <a:gd name="T4" fmla="*/ 51 w 67"/>
                  <a:gd name="T5" fmla="*/ 51 h 67"/>
                  <a:gd name="T6" fmla="*/ 34 w 67"/>
                  <a:gd name="T7" fmla="*/ 59 h 67"/>
                  <a:gd name="T8" fmla="*/ 16 w 67"/>
                  <a:gd name="T9" fmla="*/ 51 h 67"/>
                  <a:gd name="T10" fmla="*/ 8 w 67"/>
                  <a:gd name="T11" fmla="*/ 33 h 67"/>
                  <a:gd name="T12" fmla="*/ 16 w 67"/>
                  <a:gd name="T13" fmla="*/ 15 h 67"/>
                  <a:gd name="T14" fmla="*/ 34 w 67"/>
                  <a:gd name="T15" fmla="*/ 8 h 67"/>
                  <a:gd name="T16" fmla="*/ 51 w 67"/>
                  <a:gd name="T17" fmla="*/ 15 h 67"/>
                  <a:gd name="T18" fmla="*/ 59 w 67"/>
                  <a:gd name="T19" fmla="*/ 33 h 67"/>
                  <a:gd name="T20" fmla="*/ 63 w 67"/>
                  <a:gd name="T21" fmla="*/ 33 h 67"/>
                  <a:gd name="T22" fmla="*/ 67 w 67"/>
                  <a:gd name="T23" fmla="*/ 33 h 67"/>
                  <a:gd name="T24" fmla="*/ 34 w 67"/>
                  <a:gd name="T25" fmla="*/ 0 h 67"/>
                  <a:gd name="T26" fmla="*/ 0 w 67"/>
                  <a:gd name="T27" fmla="*/ 33 h 67"/>
                  <a:gd name="T28" fmla="*/ 34 w 67"/>
                  <a:gd name="T29" fmla="*/ 67 h 67"/>
                  <a:gd name="T30" fmla="*/ 67 w 67"/>
                  <a:gd name="T31" fmla="*/ 33 h 67"/>
                  <a:gd name="T32" fmla="*/ 63 w 67"/>
                  <a:gd name="T33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7">
                    <a:moveTo>
                      <a:pt x="63" y="33"/>
                    </a:move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40"/>
                      <a:pt x="56" y="46"/>
                      <a:pt x="51" y="51"/>
                    </a:cubicBezTo>
                    <a:cubicBezTo>
                      <a:pt x="47" y="56"/>
                      <a:pt x="41" y="59"/>
                      <a:pt x="34" y="59"/>
                    </a:cubicBezTo>
                    <a:cubicBezTo>
                      <a:pt x="27" y="59"/>
                      <a:pt x="20" y="56"/>
                      <a:pt x="16" y="51"/>
                    </a:cubicBezTo>
                    <a:cubicBezTo>
                      <a:pt x="11" y="46"/>
                      <a:pt x="8" y="40"/>
                      <a:pt x="8" y="33"/>
                    </a:cubicBezTo>
                    <a:cubicBezTo>
                      <a:pt x="8" y="26"/>
                      <a:pt x="11" y="20"/>
                      <a:pt x="16" y="15"/>
                    </a:cubicBezTo>
                    <a:cubicBezTo>
                      <a:pt x="20" y="11"/>
                      <a:pt x="27" y="8"/>
                      <a:pt x="34" y="8"/>
                    </a:cubicBezTo>
                    <a:cubicBezTo>
                      <a:pt x="41" y="8"/>
                      <a:pt x="47" y="11"/>
                      <a:pt x="51" y="15"/>
                    </a:cubicBezTo>
                    <a:cubicBezTo>
                      <a:pt x="56" y="20"/>
                      <a:pt x="59" y="26"/>
                      <a:pt x="59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15"/>
                      <a:pt x="52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4" y="67"/>
                    </a:cubicBezTo>
                    <a:cubicBezTo>
                      <a:pt x="52" y="67"/>
                      <a:pt x="67" y="52"/>
                      <a:pt x="67" y="33"/>
                    </a:cubicBezTo>
                    <a:lnTo>
                      <a:pt x="63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29"/>
              <p:cNvSpPr/>
              <p:nvPr/>
            </p:nvSpPr>
            <p:spPr bwMode="auto">
              <a:xfrm>
                <a:off x="4564987" y="3725055"/>
                <a:ext cx="147694" cy="128945"/>
              </a:xfrm>
              <a:custGeom>
                <a:avLst/>
                <a:gdLst>
                  <a:gd name="T0" fmla="*/ 62 w 66"/>
                  <a:gd name="T1" fmla="*/ 33 h 66"/>
                  <a:gd name="T2" fmla="*/ 58 w 66"/>
                  <a:gd name="T3" fmla="*/ 33 h 66"/>
                  <a:gd name="T4" fmla="*/ 51 w 66"/>
                  <a:gd name="T5" fmla="*/ 51 h 66"/>
                  <a:gd name="T6" fmla="*/ 33 w 66"/>
                  <a:gd name="T7" fmla="*/ 58 h 66"/>
                  <a:gd name="T8" fmla="*/ 15 w 66"/>
                  <a:gd name="T9" fmla="*/ 51 h 66"/>
                  <a:gd name="T10" fmla="*/ 8 w 66"/>
                  <a:gd name="T11" fmla="*/ 33 h 66"/>
                  <a:gd name="T12" fmla="*/ 15 w 66"/>
                  <a:gd name="T13" fmla="*/ 15 h 66"/>
                  <a:gd name="T14" fmla="*/ 33 w 66"/>
                  <a:gd name="T15" fmla="*/ 8 h 66"/>
                  <a:gd name="T16" fmla="*/ 51 w 66"/>
                  <a:gd name="T17" fmla="*/ 15 h 66"/>
                  <a:gd name="T18" fmla="*/ 58 w 66"/>
                  <a:gd name="T19" fmla="*/ 33 h 66"/>
                  <a:gd name="T20" fmla="*/ 62 w 66"/>
                  <a:gd name="T21" fmla="*/ 33 h 66"/>
                  <a:gd name="T22" fmla="*/ 66 w 66"/>
                  <a:gd name="T23" fmla="*/ 33 h 66"/>
                  <a:gd name="T24" fmla="*/ 33 w 66"/>
                  <a:gd name="T25" fmla="*/ 0 h 66"/>
                  <a:gd name="T26" fmla="*/ 0 w 66"/>
                  <a:gd name="T27" fmla="*/ 33 h 66"/>
                  <a:gd name="T28" fmla="*/ 33 w 66"/>
                  <a:gd name="T29" fmla="*/ 66 h 66"/>
                  <a:gd name="T30" fmla="*/ 66 w 66"/>
                  <a:gd name="T31" fmla="*/ 33 h 66"/>
                  <a:gd name="T32" fmla="*/ 62 w 66"/>
                  <a:gd name="T33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62" y="33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40"/>
                      <a:pt x="55" y="46"/>
                      <a:pt x="51" y="51"/>
                    </a:cubicBezTo>
                    <a:cubicBezTo>
                      <a:pt x="46" y="55"/>
                      <a:pt x="40" y="58"/>
                      <a:pt x="33" y="58"/>
                    </a:cubicBezTo>
                    <a:cubicBezTo>
                      <a:pt x="26" y="58"/>
                      <a:pt x="20" y="55"/>
                      <a:pt x="15" y="51"/>
                    </a:cubicBezTo>
                    <a:cubicBezTo>
                      <a:pt x="10" y="46"/>
                      <a:pt x="8" y="40"/>
                      <a:pt x="8" y="33"/>
                    </a:cubicBezTo>
                    <a:cubicBezTo>
                      <a:pt x="8" y="26"/>
                      <a:pt x="10" y="20"/>
                      <a:pt x="15" y="15"/>
                    </a:cubicBezTo>
                    <a:cubicBezTo>
                      <a:pt x="20" y="10"/>
                      <a:pt x="26" y="8"/>
                      <a:pt x="33" y="8"/>
                    </a:cubicBezTo>
                    <a:cubicBezTo>
                      <a:pt x="40" y="8"/>
                      <a:pt x="46" y="10"/>
                      <a:pt x="51" y="15"/>
                    </a:cubicBezTo>
                    <a:cubicBezTo>
                      <a:pt x="55" y="20"/>
                      <a:pt x="58" y="26"/>
                      <a:pt x="58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14"/>
                      <a:pt x="51" y="0"/>
                      <a:pt x="33" y="0"/>
                    </a:cubicBezTo>
                    <a:cubicBezTo>
                      <a:pt x="15" y="0"/>
                      <a:pt x="0" y="14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51" y="66"/>
                      <a:pt x="66" y="51"/>
                      <a:pt x="66" y="33"/>
                    </a:cubicBezTo>
                    <a:lnTo>
                      <a:pt x="6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Freeform 30"/>
              <p:cNvSpPr/>
              <p:nvPr/>
            </p:nvSpPr>
            <p:spPr bwMode="auto">
              <a:xfrm>
                <a:off x="6407360" y="4365833"/>
                <a:ext cx="150740" cy="130261"/>
              </a:xfrm>
              <a:custGeom>
                <a:avLst/>
                <a:gdLst>
                  <a:gd name="T0" fmla="*/ 63 w 67"/>
                  <a:gd name="T1" fmla="*/ 34 h 67"/>
                  <a:gd name="T2" fmla="*/ 59 w 67"/>
                  <a:gd name="T3" fmla="*/ 34 h 67"/>
                  <a:gd name="T4" fmla="*/ 52 w 67"/>
                  <a:gd name="T5" fmla="*/ 52 h 67"/>
                  <a:gd name="T6" fmla="*/ 34 w 67"/>
                  <a:gd name="T7" fmla="*/ 59 h 67"/>
                  <a:gd name="T8" fmla="*/ 16 w 67"/>
                  <a:gd name="T9" fmla="*/ 52 h 67"/>
                  <a:gd name="T10" fmla="*/ 8 w 67"/>
                  <a:gd name="T11" fmla="*/ 34 h 67"/>
                  <a:gd name="T12" fmla="*/ 16 w 67"/>
                  <a:gd name="T13" fmla="*/ 16 h 67"/>
                  <a:gd name="T14" fmla="*/ 34 w 67"/>
                  <a:gd name="T15" fmla="*/ 8 h 67"/>
                  <a:gd name="T16" fmla="*/ 52 w 67"/>
                  <a:gd name="T17" fmla="*/ 16 h 67"/>
                  <a:gd name="T18" fmla="*/ 59 w 67"/>
                  <a:gd name="T19" fmla="*/ 34 h 67"/>
                  <a:gd name="T20" fmla="*/ 63 w 67"/>
                  <a:gd name="T21" fmla="*/ 34 h 67"/>
                  <a:gd name="T22" fmla="*/ 67 w 67"/>
                  <a:gd name="T23" fmla="*/ 34 h 67"/>
                  <a:gd name="T24" fmla="*/ 34 w 67"/>
                  <a:gd name="T25" fmla="*/ 0 h 67"/>
                  <a:gd name="T26" fmla="*/ 0 w 67"/>
                  <a:gd name="T27" fmla="*/ 34 h 67"/>
                  <a:gd name="T28" fmla="*/ 34 w 67"/>
                  <a:gd name="T29" fmla="*/ 67 h 67"/>
                  <a:gd name="T30" fmla="*/ 67 w 67"/>
                  <a:gd name="T31" fmla="*/ 34 h 67"/>
                  <a:gd name="T32" fmla="*/ 63 w 67"/>
                  <a:gd name="T33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7">
                    <a:moveTo>
                      <a:pt x="63" y="34"/>
                    </a:move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41"/>
                      <a:pt x="56" y="47"/>
                      <a:pt x="52" y="52"/>
                    </a:cubicBezTo>
                    <a:cubicBezTo>
                      <a:pt x="47" y="56"/>
                      <a:pt x="41" y="59"/>
                      <a:pt x="34" y="59"/>
                    </a:cubicBezTo>
                    <a:cubicBezTo>
                      <a:pt x="27" y="59"/>
                      <a:pt x="20" y="56"/>
                      <a:pt x="16" y="52"/>
                    </a:cubicBezTo>
                    <a:cubicBezTo>
                      <a:pt x="11" y="47"/>
                      <a:pt x="8" y="41"/>
                      <a:pt x="8" y="34"/>
                    </a:cubicBezTo>
                    <a:cubicBezTo>
                      <a:pt x="8" y="27"/>
                      <a:pt x="11" y="20"/>
                      <a:pt x="16" y="16"/>
                    </a:cubicBezTo>
                    <a:cubicBezTo>
                      <a:pt x="20" y="11"/>
                      <a:pt x="27" y="8"/>
                      <a:pt x="34" y="8"/>
                    </a:cubicBezTo>
                    <a:cubicBezTo>
                      <a:pt x="41" y="8"/>
                      <a:pt x="47" y="11"/>
                      <a:pt x="52" y="16"/>
                    </a:cubicBezTo>
                    <a:cubicBezTo>
                      <a:pt x="56" y="20"/>
                      <a:pt x="59" y="27"/>
                      <a:pt x="59" y="34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15"/>
                      <a:pt x="52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7"/>
                      <a:pt x="34" y="67"/>
                    </a:cubicBezTo>
                    <a:cubicBezTo>
                      <a:pt x="52" y="67"/>
                      <a:pt x="67" y="52"/>
                      <a:pt x="67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Freeform 31"/>
              <p:cNvSpPr/>
              <p:nvPr/>
            </p:nvSpPr>
            <p:spPr bwMode="auto">
              <a:xfrm>
                <a:off x="7662000" y="3986892"/>
                <a:ext cx="150740" cy="130261"/>
              </a:xfrm>
              <a:custGeom>
                <a:avLst/>
                <a:gdLst>
                  <a:gd name="T0" fmla="*/ 63 w 67"/>
                  <a:gd name="T1" fmla="*/ 33 h 67"/>
                  <a:gd name="T2" fmla="*/ 59 w 67"/>
                  <a:gd name="T3" fmla="*/ 33 h 67"/>
                  <a:gd name="T4" fmla="*/ 51 w 67"/>
                  <a:gd name="T5" fmla="*/ 51 h 67"/>
                  <a:gd name="T6" fmla="*/ 33 w 67"/>
                  <a:gd name="T7" fmla="*/ 59 h 67"/>
                  <a:gd name="T8" fmla="*/ 15 w 67"/>
                  <a:gd name="T9" fmla="*/ 51 h 67"/>
                  <a:gd name="T10" fmla="*/ 8 w 67"/>
                  <a:gd name="T11" fmla="*/ 33 h 67"/>
                  <a:gd name="T12" fmla="*/ 15 w 67"/>
                  <a:gd name="T13" fmla="*/ 16 h 67"/>
                  <a:gd name="T14" fmla="*/ 33 w 67"/>
                  <a:gd name="T15" fmla="*/ 8 h 67"/>
                  <a:gd name="T16" fmla="*/ 51 w 67"/>
                  <a:gd name="T17" fmla="*/ 16 h 67"/>
                  <a:gd name="T18" fmla="*/ 59 w 67"/>
                  <a:gd name="T19" fmla="*/ 33 h 67"/>
                  <a:gd name="T20" fmla="*/ 63 w 67"/>
                  <a:gd name="T21" fmla="*/ 33 h 67"/>
                  <a:gd name="T22" fmla="*/ 67 w 67"/>
                  <a:gd name="T23" fmla="*/ 33 h 67"/>
                  <a:gd name="T24" fmla="*/ 33 w 67"/>
                  <a:gd name="T25" fmla="*/ 0 h 67"/>
                  <a:gd name="T26" fmla="*/ 0 w 67"/>
                  <a:gd name="T27" fmla="*/ 33 h 67"/>
                  <a:gd name="T28" fmla="*/ 33 w 67"/>
                  <a:gd name="T29" fmla="*/ 67 h 67"/>
                  <a:gd name="T30" fmla="*/ 67 w 67"/>
                  <a:gd name="T31" fmla="*/ 33 h 67"/>
                  <a:gd name="T32" fmla="*/ 63 w 67"/>
                  <a:gd name="T33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7">
                    <a:moveTo>
                      <a:pt x="63" y="33"/>
                    </a:move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41"/>
                      <a:pt x="56" y="47"/>
                      <a:pt x="51" y="51"/>
                    </a:cubicBezTo>
                    <a:cubicBezTo>
                      <a:pt x="47" y="56"/>
                      <a:pt x="40" y="59"/>
                      <a:pt x="33" y="59"/>
                    </a:cubicBezTo>
                    <a:cubicBezTo>
                      <a:pt x="26" y="59"/>
                      <a:pt x="20" y="56"/>
                      <a:pt x="15" y="51"/>
                    </a:cubicBezTo>
                    <a:cubicBezTo>
                      <a:pt x="11" y="47"/>
                      <a:pt x="8" y="41"/>
                      <a:pt x="8" y="33"/>
                    </a:cubicBezTo>
                    <a:cubicBezTo>
                      <a:pt x="8" y="26"/>
                      <a:pt x="11" y="20"/>
                      <a:pt x="15" y="16"/>
                    </a:cubicBezTo>
                    <a:cubicBezTo>
                      <a:pt x="20" y="11"/>
                      <a:pt x="26" y="8"/>
                      <a:pt x="33" y="8"/>
                    </a:cubicBezTo>
                    <a:cubicBezTo>
                      <a:pt x="40" y="8"/>
                      <a:pt x="47" y="11"/>
                      <a:pt x="51" y="16"/>
                    </a:cubicBezTo>
                    <a:cubicBezTo>
                      <a:pt x="56" y="20"/>
                      <a:pt x="59" y="26"/>
                      <a:pt x="59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15"/>
                      <a:pt x="52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3" y="67"/>
                    </a:cubicBezTo>
                    <a:cubicBezTo>
                      <a:pt x="52" y="67"/>
                      <a:pt x="67" y="52"/>
                      <a:pt x="67" y="33"/>
                    </a:cubicBezTo>
                    <a:lnTo>
                      <a:pt x="63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32"/>
              <p:cNvSpPr/>
              <p:nvPr/>
            </p:nvSpPr>
            <p:spPr bwMode="auto">
              <a:xfrm>
                <a:off x="5123789" y="3882947"/>
                <a:ext cx="764356" cy="474991"/>
              </a:xfrm>
              <a:custGeom>
                <a:avLst/>
                <a:gdLst>
                  <a:gd name="T0" fmla="*/ 0 w 502"/>
                  <a:gd name="T1" fmla="*/ 361 h 361"/>
                  <a:gd name="T2" fmla="*/ 65 w 502"/>
                  <a:gd name="T3" fmla="*/ 0 h 361"/>
                  <a:gd name="T4" fmla="*/ 502 w 502"/>
                  <a:gd name="T5" fmla="*/ 140 h 361"/>
                  <a:gd name="T6" fmla="*/ 0 w 502"/>
                  <a:gd name="T7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2" h="361">
                    <a:moveTo>
                      <a:pt x="0" y="361"/>
                    </a:moveTo>
                    <a:lnTo>
                      <a:pt x="65" y="0"/>
                    </a:lnTo>
                    <a:lnTo>
                      <a:pt x="502" y="140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35"/>
              <p:cNvSpPr/>
              <p:nvPr/>
            </p:nvSpPr>
            <p:spPr bwMode="auto">
              <a:xfrm>
                <a:off x="5830286" y="4222414"/>
                <a:ext cx="604481" cy="103946"/>
              </a:xfrm>
              <a:custGeom>
                <a:avLst/>
                <a:gdLst>
                  <a:gd name="T0" fmla="*/ 0 w 269"/>
                  <a:gd name="T1" fmla="*/ 16 h 54"/>
                  <a:gd name="T2" fmla="*/ 59 w 269"/>
                  <a:gd name="T3" fmla="*/ 47 h 54"/>
                  <a:gd name="T4" fmla="*/ 119 w 269"/>
                  <a:gd name="T5" fmla="*/ 54 h 54"/>
                  <a:gd name="T6" fmla="*/ 269 w 269"/>
                  <a:gd name="T7" fmla="*/ 6 h 54"/>
                  <a:gd name="T8" fmla="*/ 265 w 269"/>
                  <a:gd name="T9" fmla="*/ 0 h 54"/>
                  <a:gd name="T10" fmla="*/ 119 w 269"/>
                  <a:gd name="T11" fmla="*/ 46 h 54"/>
                  <a:gd name="T12" fmla="*/ 60 w 269"/>
                  <a:gd name="T13" fmla="*/ 39 h 54"/>
                  <a:gd name="T14" fmla="*/ 6 w 269"/>
                  <a:gd name="T15" fmla="*/ 11 h 54"/>
                  <a:gd name="T16" fmla="*/ 0 w 269"/>
                  <a:gd name="T17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54">
                    <a:moveTo>
                      <a:pt x="0" y="16"/>
                    </a:moveTo>
                    <a:cubicBezTo>
                      <a:pt x="16" y="33"/>
                      <a:pt x="37" y="41"/>
                      <a:pt x="59" y="47"/>
                    </a:cubicBezTo>
                    <a:cubicBezTo>
                      <a:pt x="78" y="51"/>
                      <a:pt x="98" y="54"/>
                      <a:pt x="119" y="54"/>
                    </a:cubicBezTo>
                    <a:cubicBezTo>
                      <a:pt x="172" y="54"/>
                      <a:pt x="226" y="37"/>
                      <a:pt x="269" y="6"/>
                    </a:cubicBezTo>
                    <a:cubicBezTo>
                      <a:pt x="265" y="0"/>
                      <a:pt x="265" y="0"/>
                      <a:pt x="265" y="0"/>
                    </a:cubicBezTo>
                    <a:cubicBezTo>
                      <a:pt x="223" y="30"/>
                      <a:pt x="171" y="46"/>
                      <a:pt x="119" y="46"/>
                    </a:cubicBezTo>
                    <a:cubicBezTo>
                      <a:pt x="99" y="46"/>
                      <a:pt x="79" y="44"/>
                      <a:pt x="60" y="39"/>
                    </a:cubicBezTo>
                    <a:cubicBezTo>
                      <a:pt x="40" y="34"/>
                      <a:pt x="20" y="26"/>
                      <a:pt x="6" y="11"/>
                    </a:cubicBezTo>
                    <a:cubicBezTo>
                      <a:pt x="0" y="16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735" name="文本框 1734"/>
            <p:cNvSpPr txBox="1"/>
            <p:nvPr/>
          </p:nvSpPr>
          <p:spPr>
            <a:xfrm>
              <a:off x="5014070" y="3009248"/>
              <a:ext cx="2467702" cy="677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我能行</a:t>
              </a:r>
              <a:endParaRPr lang="zh-CN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36733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085" r="2085"/>
          <a:stretch>
            <a:fillRect/>
          </a:stretch>
        </p:blipFill>
        <p:spPr>
          <a:xfrm>
            <a:off x="0" y="0"/>
            <a:ext cx="9144000" cy="53673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46" b="16146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需求三：自主性与控制感</a:t>
            </a:r>
            <a:endParaRPr lang="zh-CN" altLang="en-US" sz="22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10" name="Image 2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791210" y="1431290"/>
            <a:ext cx="3033395" cy="3712210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5567680" y="1431290"/>
            <a:ext cx="2929255" cy="3584575"/>
          </a:xfrm>
          <a:prstGeom prst="rect">
            <a:avLst/>
          </a:prstGeom>
        </p:spPr>
      </p:pic>
      <p:sp>
        <p:nvSpPr>
          <p:cNvPr id="12" name="Text 4"/>
          <p:cNvSpPr/>
          <p:nvPr>
            <p:custDataLst>
              <p:tags r:id="rId7"/>
            </p:custDataLst>
          </p:nvPr>
        </p:nvSpPr>
        <p:spPr>
          <a:xfrm>
            <a:off x="1257935" y="2399665"/>
            <a:ext cx="2080260" cy="17430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algn="l">
              <a:lnSpc>
                <a:spcPts val="2400"/>
              </a:lnSpc>
              <a:buClrTx/>
              <a:buSzTx/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心理机制：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在虚拟世界中，孩子可以自由选择角色、决定行动，拥有对一片天地的控制权。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ext 4"/>
          <p:cNvSpPr/>
          <p:nvPr>
            <p:custDataLst>
              <p:tags r:id="rId8"/>
            </p:custDataLst>
          </p:nvPr>
        </p:nvSpPr>
        <p:spPr>
          <a:xfrm>
            <a:off x="5972810" y="2236470"/>
            <a:ext cx="2223135" cy="210121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indent="0" algn="l" fontAlgn="auto">
              <a:lnSpc>
                <a:spcPts val="24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现实缺失：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ts val="24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学业受挫、兴趣特长被忽视、很少获得肯定和鼓励，导致低自尊和自我价值感低下。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2" name="黑五大促" descr="7b0a202020202274657874626f78223a2022220a7d0a"/>
          <p:cNvGrpSpPr/>
          <p:nvPr/>
        </p:nvGrpSpPr>
        <p:grpSpPr>
          <a:xfrm>
            <a:off x="3615055" y="2065020"/>
            <a:ext cx="2381250" cy="1757045"/>
            <a:chOff x="4484747" y="2342185"/>
            <a:chExt cx="3476289" cy="2281538"/>
          </a:xfrm>
        </p:grpSpPr>
        <p:grpSp>
          <p:nvGrpSpPr>
            <p:cNvPr id="41" name="组合 40"/>
            <p:cNvGrpSpPr/>
            <p:nvPr/>
          </p:nvGrpSpPr>
          <p:grpSpPr>
            <a:xfrm>
              <a:off x="4484747" y="2342185"/>
              <a:ext cx="3476289" cy="2281538"/>
              <a:chOff x="4484747" y="2342185"/>
              <a:chExt cx="3476289" cy="2281538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707814" y="2434281"/>
                <a:ext cx="2936676" cy="1989438"/>
                <a:chOff x="4829923" y="2432973"/>
                <a:chExt cx="2720926" cy="1989438"/>
              </a:xfrm>
            </p:grpSpPr>
            <p:sp>
              <p:nvSpPr>
                <p:cNvPr id="7" name="Freeform 5"/>
                <p:cNvSpPr/>
                <p:nvPr/>
              </p:nvSpPr>
              <p:spPr bwMode="auto">
                <a:xfrm>
                  <a:off x="4829923" y="2432973"/>
                  <a:ext cx="2720926" cy="1989438"/>
                </a:xfrm>
                <a:custGeom>
                  <a:avLst/>
                  <a:gdLst>
                    <a:gd name="T0" fmla="*/ 774 w 1212"/>
                    <a:gd name="T1" fmla="*/ 0 h 1025"/>
                    <a:gd name="T2" fmla="*/ 724 w 1212"/>
                    <a:gd name="T3" fmla="*/ 5 h 1025"/>
                    <a:gd name="T4" fmla="*/ 578 w 1212"/>
                    <a:gd name="T5" fmla="*/ 88 h 1025"/>
                    <a:gd name="T6" fmla="*/ 446 w 1212"/>
                    <a:gd name="T7" fmla="*/ 128 h 1025"/>
                    <a:gd name="T8" fmla="*/ 411 w 1212"/>
                    <a:gd name="T9" fmla="*/ 126 h 1025"/>
                    <a:gd name="T10" fmla="*/ 387 w 1212"/>
                    <a:gd name="T11" fmla="*/ 123 h 1025"/>
                    <a:gd name="T12" fmla="*/ 219 w 1212"/>
                    <a:gd name="T13" fmla="*/ 87 h 1025"/>
                    <a:gd name="T14" fmla="*/ 213 w 1212"/>
                    <a:gd name="T15" fmla="*/ 87 h 1025"/>
                    <a:gd name="T16" fmla="*/ 32 w 1212"/>
                    <a:gd name="T17" fmla="*/ 268 h 1025"/>
                    <a:gd name="T18" fmla="*/ 27 w 1212"/>
                    <a:gd name="T19" fmla="*/ 327 h 1025"/>
                    <a:gd name="T20" fmla="*/ 28 w 1212"/>
                    <a:gd name="T21" fmla="*/ 545 h 1025"/>
                    <a:gd name="T22" fmla="*/ 4 w 1212"/>
                    <a:gd name="T23" fmla="*/ 659 h 1025"/>
                    <a:gd name="T24" fmla="*/ 29 w 1212"/>
                    <a:gd name="T25" fmla="*/ 764 h 1025"/>
                    <a:gd name="T26" fmla="*/ 147 w 1212"/>
                    <a:gd name="T27" fmla="*/ 830 h 1025"/>
                    <a:gd name="T28" fmla="*/ 112 w 1212"/>
                    <a:gd name="T29" fmla="*/ 1025 h 1025"/>
                    <a:gd name="T30" fmla="*/ 404 w 1212"/>
                    <a:gd name="T31" fmla="*/ 896 h 1025"/>
                    <a:gd name="T32" fmla="*/ 425 w 1212"/>
                    <a:gd name="T33" fmla="*/ 911 h 1025"/>
                    <a:gd name="T34" fmla="*/ 558 w 1212"/>
                    <a:gd name="T35" fmla="*/ 953 h 1025"/>
                    <a:gd name="T36" fmla="*/ 563 w 1212"/>
                    <a:gd name="T37" fmla="*/ 953 h 1025"/>
                    <a:gd name="T38" fmla="*/ 565 w 1212"/>
                    <a:gd name="T39" fmla="*/ 953 h 1025"/>
                    <a:gd name="T40" fmla="*/ 671 w 1212"/>
                    <a:gd name="T41" fmla="*/ 930 h 1025"/>
                    <a:gd name="T42" fmla="*/ 764 w 1212"/>
                    <a:gd name="T43" fmla="*/ 915 h 1025"/>
                    <a:gd name="T44" fmla="*/ 997 w 1212"/>
                    <a:gd name="T45" fmla="*/ 940 h 1025"/>
                    <a:gd name="T46" fmla="*/ 1000 w 1212"/>
                    <a:gd name="T47" fmla="*/ 940 h 1025"/>
                    <a:gd name="T48" fmla="*/ 1123 w 1212"/>
                    <a:gd name="T49" fmla="*/ 897 h 1025"/>
                    <a:gd name="T50" fmla="*/ 1162 w 1212"/>
                    <a:gd name="T51" fmla="*/ 766 h 1025"/>
                    <a:gd name="T52" fmla="*/ 1165 w 1212"/>
                    <a:gd name="T53" fmla="*/ 544 h 1025"/>
                    <a:gd name="T54" fmla="*/ 1199 w 1212"/>
                    <a:gd name="T55" fmla="*/ 368 h 1025"/>
                    <a:gd name="T56" fmla="*/ 1199 w 1212"/>
                    <a:gd name="T57" fmla="*/ 367 h 1025"/>
                    <a:gd name="T58" fmla="*/ 1195 w 1212"/>
                    <a:gd name="T59" fmla="*/ 306 h 1025"/>
                    <a:gd name="T60" fmla="*/ 1062 w 1212"/>
                    <a:gd name="T61" fmla="*/ 166 h 1025"/>
                    <a:gd name="T62" fmla="*/ 997 w 1212"/>
                    <a:gd name="T63" fmla="*/ 156 h 1025"/>
                    <a:gd name="T64" fmla="*/ 995 w 1212"/>
                    <a:gd name="T65" fmla="*/ 153 h 1025"/>
                    <a:gd name="T66" fmla="*/ 912 w 1212"/>
                    <a:gd name="T67" fmla="*/ 47 h 1025"/>
                    <a:gd name="T68" fmla="*/ 774 w 1212"/>
                    <a:gd name="T69" fmla="*/ 0 h 1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12" h="1025">
                      <a:moveTo>
                        <a:pt x="774" y="0"/>
                      </a:moveTo>
                      <a:cubicBezTo>
                        <a:pt x="758" y="0"/>
                        <a:pt x="741" y="2"/>
                        <a:pt x="724" y="5"/>
                      </a:cubicBezTo>
                      <a:cubicBezTo>
                        <a:pt x="667" y="16"/>
                        <a:pt x="625" y="56"/>
                        <a:pt x="578" y="88"/>
                      </a:cubicBezTo>
                      <a:cubicBezTo>
                        <a:pt x="537" y="117"/>
                        <a:pt x="494" y="128"/>
                        <a:pt x="446" y="128"/>
                      </a:cubicBezTo>
                      <a:cubicBezTo>
                        <a:pt x="435" y="128"/>
                        <a:pt x="423" y="128"/>
                        <a:pt x="411" y="126"/>
                      </a:cubicBezTo>
                      <a:cubicBezTo>
                        <a:pt x="403" y="126"/>
                        <a:pt x="395" y="124"/>
                        <a:pt x="387" y="123"/>
                      </a:cubicBezTo>
                      <a:cubicBezTo>
                        <a:pt x="332" y="106"/>
                        <a:pt x="277" y="87"/>
                        <a:pt x="219" y="87"/>
                      </a:cubicBezTo>
                      <a:cubicBezTo>
                        <a:pt x="217" y="87"/>
                        <a:pt x="215" y="87"/>
                        <a:pt x="213" y="87"/>
                      </a:cubicBezTo>
                      <a:cubicBezTo>
                        <a:pt x="116" y="90"/>
                        <a:pt x="26" y="172"/>
                        <a:pt x="32" y="268"/>
                      </a:cubicBezTo>
                      <a:cubicBezTo>
                        <a:pt x="29" y="286"/>
                        <a:pt x="27" y="306"/>
                        <a:pt x="27" y="327"/>
                      </a:cubicBezTo>
                      <a:cubicBezTo>
                        <a:pt x="26" y="402"/>
                        <a:pt x="46" y="470"/>
                        <a:pt x="28" y="545"/>
                      </a:cubicBezTo>
                      <a:cubicBezTo>
                        <a:pt x="19" y="582"/>
                        <a:pt x="7" y="621"/>
                        <a:pt x="4" y="659"/>
                      </a:cubicBezTo>
                      <a:cubicBezTo>
                        <a:pt x="0" y="695"/>
                        <a:pt x="5" y="731"/>
                        <a:pt x="29" y="764"/>
                      </a:cubicBezTo>
                      <a:cubicBezTo>
                        <a:pt x="57" y="802"/>
                        <a:pt x="101" y="823"/>
                        <a:pt x="147" y="830"/>
                      </a:cubicBezTo>
                      <a:cubicBezTo>
                        <a:pt x="112" y="1025"/>
                        <a:pt x="112" y="1025"/>
                        <a:pt x="112" y="1025"/>
                      </a:cubicBezTo>
                      <a:cubicBezTo>
                        <a:pt x="404" y="896"/>
                        <a:pt x="404" y="896"/>
                        <a:pt x="404" y="896"/>
                      </a:cubicBezTo>
                      <a:cubicBezTo>
                        <a:pt x="411" y="901"/>
                        <a:pt x="418" y="906"/>
                        <a:pt x="425" y="911"/>
                      </a:cubicBezTo>
                      <a:cubicBezTo>
                        <a:pt x="465" y="935"/>
                        <a:pt x="511" y="953"/>
                        <a:pt x="558" y="953"/>
                      </a:cubicBezTo>
                      <a:cubicBezTo>
                        <a:pt x="560" y="953"/>
                        <a:pt x="562" y="953"/>
                        <a:pt x="563" y="953"/>
                      </a:cubicBezTo>
                      <a:cubicBezTo>
                        <a:pt x="564" y="953"/>
                        <a:pt x="564" y="953"/>
                        <a:pt x="565" y="953"/>
                      </a:cubicBezTo>
                      <a:cubicBezTo>
                        <a:pt x="600" y="953"/>
                        <a:pt x="637" y="941"/>
                        <a:pt x="671" y="930"/>
                      </a:cubicBezTo>
                      <a:cubicBezTo>
                        <a:pt x="702" y="919"/>
                        <a:pt x="733" y="915"/>
                        <a:pt x="764" y="915"/>
                      </a:cubicBezTo>
                      <a:cubicBezTo>
                        <a:pt x="841" y="915"/>
                        <a:pt x="917" y="940"/>
                        <a:pt x="997" y="940"/>
                      </a:cubicBezTo>
                      <a:cubicBezTo>
                        <a:pt x="998" y="940"/>
                        <a:pt x="999" y="940"/>
                        <a:pt x="1000" y="940"/>
                      </a:cubicBezTo>
                      <a:cubicBezTo>
                        <a:pt x="1044" y="940"/>
                        <a:pt x="1094" y="933"/>
                        <a:pt x="1123" y="897"/>
                      </a:cubicBezTo>
                      <a:cubicBezTo>
                        <a:pt x="1152" y="860"/>
                        <a:pt x="1161" y="812"/>
                        <a:pt x="1162" y="766"/>
                      </a:cubicBezTo>
                      <a:cubicBezTo>
                        <a:pt x="1163" y="693"/>
                        <a:pt x="1146" y="617"/>
                        <a:pt x="1165" y="544"/>
                      </a:cubicBezTo>
                      <a:cubicBezTo>
                        <a:pt x="1180" y="487"/>
                        <a:pt x="1212" y="428"/>
                        <a:pt x="1199" y="368"/>
                      </a:cubicBezTo>
                      <a:cubicBezTo>
                        <a:pt x="1199" y="367"/>
                        <a:pt x="1199" y="367"/>
                        <a:pt x="1199" y="367"/>
                      </a:cubicBezTo>
                      <a:cubicBezTo>
                        <a:pt x="1201" y="347"/>
                        <a:pt x="1200" y="327"/>
                        <a:pt x="1195" y="306"/>
                      </a:cubicBezTo>
                      <a:cubicBezTo>
                        <a:pt x="1181" y="239"/>
                        <a:pt x="1130" y="179"/>
                        <a:pt x="1062" y="166"/>
                      </a:cubicBezTo>
                      <a:cubicBezTo>
                        <a:pt x="1041" y="161"/>
                        <a:pt x="1019" y="160"/>
                        <a:pt x="997" y="156"/>
                      </a:cubicBezTo>
                      <a:cubicBezTo>
                        <a:pt x="996" y="155"/>
                        <a:pt x="996" y="154"/>
                        <a:pt x="995" y="153"/>
                      </a:cubicBezTo>
                      <a:cubicBezTo>
                        <a:pt x="967" y="118"/>
                        <a:pt x="948" y="75"/>
                        <a:pt x="912" y="47"/>
                      </a:cubicBezTo>
                      <a:cubicBezTo>
                        <a:pt x="873" y="15"/>
                        <a:pt x="824" y="0"/>
                        <a:pt x="774" y="0"/>
                      </a:cubicBez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" name="Freeform 6"/>
                <p:cNvSpPr/>
                <p:nvPr/>
              </p:nvSpPr>
              <p:spPr bwMode="auto">
                <a:xfrm>
                  <a:off x="4884738" y="2452709"/>
                  <a:ext cx="2586935" cy="1802599"/>
                </a:xfrm>
                <a:custGeom>
                  <a:avLst/>
                  <a:gdLst>
                    <a:gd name="T0" fmla="*/ 3 w 1152"/>
                    <a:gd name="T1" fmla="*/ 634 h 929"/>
                    <a:gd name="T2" fmla="*/ 27 w 1152"/>
                    <a:gd name="T3" fmla="*/ 734 h 929"/>
                    <a:gd name="T4" fmla="*/ 197 w 1152"/>
                    <a:gd name="T5" fmla="*/ 799 h 929"/>
                    <a:gd name="T6" fmla="*/ 379 w 1152"/>
                    <a:gd name="T7" fmla="*/ 795 h 929"/>
                    <a:gd name="T8" fmla="*/ 472 w 1152"/>
                    <a:gd name="T9" fmla="*/ 897 h 929"/>
                    <a:gd name="T10" fmla="*/ 637 w 1152"/>
                    <a:gd name="T11" fmla="*/ 892 h 929"/>
                    <a:gd name="T12" fmla="*/ 947 w 1152"/>
                    <a:gd name="T13" fmla="*/ 902 h 929"/>
                    <a:gd name="T14" fmla="*/ 1067 w 1152"/>
                    <a:gd name="T15" fmla="*/ 860 h 929"/>
                    <a:gd name="T16" fmla="*/ 1104 w 1152"/>
                    <a:gd name="T17" fmla="*/ 737 h 929"/>
                    <a:gd name="T18" fmla="*/ 1108 w 1152"/>
                    <a:gd name="T19" fmla="*/ 525 h 929"/>
                    <a:gd name="T20" fmla="*/ 1140 w 1152"/>
                    <a:gd name="T21" fmla="*/ 357 h 929"/>
                    <a:gd name="T22" fmla="*/ 1018 w 1152"/>
                    <a:gd name="T23" fmla="*/ 221 h 929"/>
                    <a:gd name="T24" fmla="*/ 945 w 1152"/>
                    <a:gd name="T25" fmla="*/ 153 h 929"/>
                    <a:gd name="T26" fmla="*/ 867 w 1152"/>
                    <a:gd name="T27" fmla="*/ 52 h 929"/>
                    <a:gd name="T28" fmla="*/ 688 w 1152"/>
                    <a:gd name="T29" fmla="*/ 12 h 929"/>
                    <a:gd name="T30" fmla="*/ 549 w 1152"/>
                    <a:gd name="T31" fmla="*/ 91 h 929"/>
                    <a:gd name="T32" fmla="*/ 390 w 1152"/>
                    <a:gd name="T33" fmla="*/ 128 h 929"/>
                    <a:gd name="T34" fmla="*/ 226 w 1152"/>
                    <a:gd name="T35" fmla="*/ 113 h 929"/>
                    <a:gd name="T36" fmla="*/ 106 w 1152"/>
                    <a:gd name="T37" fmla="*/ 157 h 929"/>
                    <a:gd name="T38" fmla="*/ 25 w 1152"/>
                    <a:gd name="T39" fmla="*/ 318 h 929"/>
                    <a:gd name="T40" fmla="*/ 26 w 1152"/>
                    <a:gd name="T41" fmla="*/ 526 h 929"/>
                    <a:gd name="T42" fmla="*/ 3 w 1152"/>
                    <a:gd name="T43" fmla="*/ 634 h 9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52" h="929">
                      <a:moveTo>
                        <a:pt x="3" y="634"/>
                      </a:moveTo>
                      <a:cubicBezTo>
                        <a:pt x="0" y="669"/>
                        <a:pt x="4" y="703"/>
                        <a:pt x="27" y="734"/>
                      </a:cubicBezTo>
                      <a:cubicBezTo>
                        <a:pt x="65" y="786"/>
                        <a:pt x="136" y="805"/>
                        <a:pt x="197" y="799"/>
                      </a:cubicBezTo>
                      <a:cubicBezTo>
                        <a:pt x="250" y="793"/>
                        <a:pt x="333" y="753"/>
                        <a:pt x="379" y="795"/>
                      </a:cubicBezTo>
                      <a:cubicBezTo>
                        <a:pt x="414" y="827"/>
                        <a:pt x="430" y="872"/>
                        <a:pt x="472" y="897"/>
                      </a:cubicBezTo>
                      <a:cubicBezTo>
                        <a:pt x="524" y="929"/>
                        <a:pt x="584" y="911"/>
                        <a:pt x="637" y="892"/>
                      </a:cubicBezTo>
                      <a:cubicBezTo>
                        <a:pt x="743" y="855"/>
                        <a:pt x="842" y="901"/>
                        <a:pt x="947" y="902"/>
                      </a:cubicBezTo>
                      <a:cubicBezTo>
                        <a:pt x="990" y="902"/>
                        <a:pt x="1039" y="896"/>
                        <a:pt x="1067" y="860"/>
                      </a:cubicBezTo>
                      <a:cubicBezTo>
                        <a:pt x="1095" y="826"/>
                        <a:pt x="1103" y="780"/>
                        <a:pt x="1104" y="737"/>
                      </a:cubicBezTo>
                      <a:cubicBezTo>
                        <a:pt x="1105" y="667"/>
                        <a:pt x="1090" y="594"/>
                        <a:pt x="1108" y="525"/>
                      </a:cubicBezTo>
                      <a:cubicBezTo>
                        <a:pt x="1122" y="471"/>
                        <a:pt x="1152" y="415"/>
                        <a:pt x="1140" y="357"/>
                      </a:cubicBezTo>
                      <a:cubicBezTo>
                        <a:pt x="1126" y="292"/>
                        <a:pt x="1068" y="258"/>
                        <a:pt x="1018" y="221"/>
                      </a:cubicBezTo>
                      <a:cubicBezTo>
                        <a:pt x="990" y="201"/>
                        <a:pt x="966" y="180"/>
                        <a:pt x="945" y="153"/>
                      </a:cubicBezTo>
                      <a:cubicBezTo>
                        <a:pt x="919" y="120"/>
                        <a:pt x="901" y="79"/>
                        <a:pt x="867" y="52"/>
                      </a:cubicBezTo>
                      <a:cubicBezTo>
                        <a:pt x="817" y="12"/>
                        <a:pt x="751" y="0"/>
                        <a:pt x="688" y="12"/>
                      </a:cubicBezTo>
                      <a:cubicBezTo>
                        <a:pt x="634" y="23"/>
                        <a:pt x="593" y="61"/>
                        <a:pt x="549" y="91"/>
                      </a:cubicBezTo>
                      <a:cubicBezTo>
                        <a:pt x="501" y="125"/>
                        <a:pt x="449" y="134"/>
                        <a:pt x="390" y="128"/>
                      </a:cubicBezTo>
                      <a:cubicBezTo>
                        <a:pt x="336" y="122"/>
                        <a:pt x="281" y="108"/>
                        <a:pt x="226" y="113"/>
                      </a:cubicBezTo>
                      <a:cubicBezTo>
                        <a:pt x="183" y="118"/>
                        <a:pt x="142" y="134"/>
                        <a:pt x="106" y="157"/>
                      </a:cubicBezTo>
                      <a:cubicBezTo>
                        <a:pt x="42" y="196"/>
                        <a:pt x="26" y="246"/>
                        <a:pt x="25" y="318"/>
                      </a:cubicBezTo>
                      <a:cubicBezTo>
                        <a:pt x="24" y="390"/>
                        <a:pt x="43" y="455"/>
                        <a:pt x="26" y="526"/>
                      </a:cubicBezTo>
                      <a:cubicBezTo>
                        <a:pt x="17" y="561"/>
                        <a:pt x="6" y="598"/>
                        <a:pt x="3" y="634"/>
                      </a:cubicBezTo>
                      <a:close/>
                    </a:path>
                  </a:pathLst>
                </a:custGeom>
                <a:solidFill>
                  <a:srgbClr val="FFB0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" name="Freeform 7"/>
                <p:cNvSpPr/>
                <p:nvPr/>
              </p:nvSpPr>
              <p:spPr bwMode="auto">
                <a:xfrm>
                  <a:off x="4889306" y="2473762"/>
                  <a:ext cx="2605206" cy="1756547"/>
                </a:xfrm>
                <a:custGeom>
                  <a:avLst/>
                  <a:gdLst>
                    <a:gd name="T0" fmla="*/ 1062 w 1160"/>
                    <a:gd name="T1" fmla="*/ 635 h 905"/>
                    <a:gd name="T2" fmla="*/ 1062 w 1160"/>
                    <a:gd name="T3" fmla="*/ 607 h 905"/>
                    <a:gd name="T4" fmla="*/ 1134 w 1160"/>
                    <a:gd name="T5" fmla="*/ 288 h 905"/>
                    <a:gd name="T6" fmla="*/ 1007 w 1160"/>
                    <a:gd name="T7" fmla="*/ 154 h 905"/>
                    <a:gd name="T8" fmla="*/ 931 w 1160"/>
                    <a:gd name="T9" fmla="*/ 142 h 905"/>
                    <a:gd name="T10" fmla="*/ 840 w 1160"/>
                    <a:gd name="T11" fmla="*/ 70 h 905"/>
                    <a:gd name="T12" fmla="*/ 615 w 1160"/>
                    <a:gd name="T13" fmla="*/ 79 h 905"/>
                    <a:gd name="T14" fmla="*/ 439 w 1160"/>
                    <a:gd name="T15" fmla="*/ 134 h 905"/>
                    <a:gd name="T16" fmla="*/ 200 w 1160"/>
                    <a:gd name="T17" fmla="*/ 80 h 905"/>
                    <a:gd name="T18" fmla="*/ 35 w 1160"/>
                    <a:gd name="T19" fmla="*/ 288 h 905"/>
                    <a:gd name="T20" fmla="*/ 63 w 1160"/>
                    <a:gd name="T21" fmla="*/ 362 h 905"/>
                    <a:gd name="T22" fmla="*/ 41 w 1160"/>
                    <a:gd name="T23" fmla="*/ 685 h 905"/>
                    <a:gd name="T24" fmla="*/ 170 w 1160"/>
                    <a:gd name="T25" fmla="*/ 780 h 905"/>
                    <a:gd name="T26" fmla="*/ 297 w 1160"/>
                    <a:gd name="T27" fmla="*/ 794 h 905"/>
                    <a:gd name="T28" fmla="*/ 402 w 1160"/>
                    <a:gd name="T29" fmla="*/ 863 h 905"/>
                    <a:gd name="T30" fmla="*/ 533 w 1160"/>
                    <a:gd name="T31" fmla="*/ 903 h 905"/>
                    <a:gd name="T32" fmla="*/ 623 w 1160"/>
                    <a:gd name="T33" fmla="*/ 876 h 905"/>
                    <a:gd name="T34" fmla="*/ 724 w 1160"/>
                    <a:gd name="T35" fmla="*/ 808 h 905"/>
                    <a:gd name="T36" fmla="*/ 949 w 1160"/>
                    <a:gd name="T37" fmla="*/ 850 h 905"/>
                    <a:gd name="T38" fmla="*/ 1060 w 1160"/>
                    <a:gd name="T39" fmla="*/ 762 h 905"/>
                    <a:gd name="T40" fmla="*/ 1062 w 1160"/>
                    <a:gd name="T41" fmla="*/ 635 h 9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60" h="905">
                      <a:moveTo>
                        <a:pt x="1062" y="635"/>
                      </a:moveTo>
                      <a:cubicBezTo>
                        <a:pt x="1062" y="625"/>
                        <a:pt x="1062" y="616"/>
                        <a:pt x="1062" y="607"/>
                      </a:cubicBezTo>
                      <a:cubicBezTo>
                        <a:pt x="1061" y="493"/>
                        <a:pt x="1160" y="404"/>
                        <a:pt x="1134" y="288"/>
                      </a:cubicBezTo>
                      <a:cubicBezTo>
                        <a:pt x="1120" y="224"/>
                        <a:pt x="1072" y="167"/>
                        <a:pt x="1007" y="154"/>
                      </a:cubicBezTo>
                      <a:cubicBezTo>
                        <a:pt x="982" y="149"/>
                        <a:pt x="956" y="148"/>
                        <a:pt x="931" y="142"/>
                      </a:cubicBezTo>
                      <a:cubicBezTo>
                        <a:pt x="889" y="131"/>
                        <a:pt x="867" y="102"/>
                        <a:pt x="840" y="70"/>
                      </a:cubicBezTo>
                      <a:cubicBezTo>
                        <a:pt x="779" y="0"/>
                        <a:pt x="681" y="40"/>
                        <a:pt x="615" y="79"/>
                      </a:cubicBezTo>
                      <a:cubicBezTo>
                        <a:pt x="561" y="110"/>
                        <a:pt x="504" y="148"/>
                        <a:pt x="439" y="134"/>
                      </a:cubicBezTo>
                      <a:cubicBezTo>
                        <a:pt x="359" y="118"/>
                        <a:pt x="283" y="78"/>
                        <a:pt x="200" y="80"/>
                      </a:cubicBezTo>
                      <a:cubicBezTo>
                        <a:pt x="95" y="82"/>
                        <a:pt x="0" y="181"/>
                        <a:pt x="35" y="288"/>
                      </a:cubicBezTo>
                      <a:cubicBezTo>
                        <a:pt x="43" y="313"/>
                        <a:pt x="55" y="336"/>
                        <a:pt x="63" y="362"/>
                      </a:cubicBezTo>
                      <a:cubicBezTo>
                        <a:pt x="97" y="473"/>
                        <a:pt x="5" y="576"/>
                        <a:pt x="41" y="685"/>
                      </a:cubicBezTo>
                      <a:cubicBezTo>
                        <a:pt x="61" y="742"/>
                        <a:pt x="113" y="773"/>
                        <a:pt x="170" y="780"/>
                      </a:cubicBezTo>
                      <a:cubicBezTo>
                        <a:pt x="211" y="785"/>
                        <a:pt x="258" y="779"/>
                        <a:pt x="297" y="794"/>
                      </a:cubicBezTo>
                      <a:cubicBezTo>
                        <a:pt x="336" y="809"/>
                        <a:pt x="366" y="841"/>
                        <a:pt x="402" y="863"/>
                      </a:cubicBezTo>
                      <a:cubicBezTo>
                        <a:pt x="441" y="887"/>
                        <a:pt x="486" y="905"/>
                        <a:pt x="533" y="903"/>
                      </a:cubicBezTo>
                      <a:cubicBezTo>
                        <a:pt x="565" y="903"/>
                        <a:pt x="596" y="893"/>
                        <a:pt x="623" y="876"/>
                      </a:cubicBezTo>
                      <a:cubicBezTo>
                        <a:pt x="657" y="855"/>
                        <a:pt x="686" y="823"/>
                        <a:pt x="724" y="808"/>
                      </a:cubicBezTo>
                      <a:cubicBezTo>
                        <a:pt x="798" y="780"/>
                        <a:pt x="876" y="840"/>
                        <a:pt x="949" y="850"/>
                      </a:cubicBezTo>
                      <a:cubicBezTo>
                        <a:pt x="1012" y="858"/>
                        <a:pt x="1050" y="822"/>
                        <a:pt x="1060" y="762"/>
                      </a:cubicBezTo>
                      <a:cubicBezTo>
                        <a:pt x="1067" y="719"/>
                        <a:pt x="1064" y="677"/>
                        <a:pt x="1062" y="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14" name="Freeform 8"/>
              <p:cNvSpPr/>
              <p:nvPr/>
            </p:nvSpPr>
            <p:spPr bwMode="auto">
              <a:xfrm>
                <a:off x="7441090" y="2506759"/>
                <a:ext cx="149217" cy="223680"/>
              </a:xfrm>
              <a:custGeom>
                <a:avLst/>
                <a:gdLst>
                  <a:gd name="T0" fmla="*/ 0 w 98"/>
                  <a:gd name="T1" fmla="*/ 170 h 170"/>
                  <a:gd name="T2" fmla="*/ 4 w 98"/>
                  <a:gd name="T3" fmla="*/ 0 h 170"/>
                  <a:gd name="T4" fmla="*/ 98 w 98"/>
                  <a:gd name="T5" fmla="*/ 31 h 170"/>
                  <a:gd name="T6" fmla="*/ 0 w 98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70">
                    <a:moveTo>
                      <a:pt x="0" y="170"/>
                    </a:moveTo>
                    <a:lnTo>
                      <a:pt x="4" y="0"/>
                    </a:lnTo>
                    <a:lnTo>
                      <a:pt x="98" y="31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7221963" y="2436920"/>
                <a:ext cx="254278" cy="165786"/>
              </a:xfrm>
              <a:custGeom>
                <a:avLst/>
                <a:gdLst>
                  <a:gd name="T0" fmla="*/ 0 w 167"/>
                  <a:gd name="T1" fmla="*/ 126 h 126"/>
                  <a:gd name="T2" fmla="*/ 117 w 167"/>
                  <a:gd name="T3" fmla="*/ 0 h 126"/>
                  <a:gd name="T4" fmla="*/ 167 w 167"/>
                  <a:gd name="T5" fmla="*/ 87 h 126"/>
                  <a:gd name="T6" fmla="*/ 0 w 167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126">
                    <a:moveTo>
                      <a:pt x="0" y="126"/>
                    </a:moveTo>
                    <a:lnTo>
                      <a:pt x="117" y="0"/>
                    </a:lnTo>
                    <a:lnTo>
                      <a:pt x="167" y="87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4968482" y="2342185"/>
                <a:ext cx="150740" cy="224996"/>
              </a:xfrm>
              <a:custGeom>
                <a:avLst/>
                <a:gdLst>
                  <a:gd name="T0" fmla="*/ 99 w 99"/>
                  <a:gd name="T1" fmla="*/ 171 h 171"/>
                  <a:gd name="T2" fmla="*/ 0 w 99"/>
                  <a:gd name="T3" fmla="*/ 34 h 171"/>
                  <a:gd name="T4" fmla="*/ 94 w 99"/>
                  <a:gd name="T5" fmla="*/ 0 h 171"/>
                  <a:gd name="T6" fmla="*/ 99 w 99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71">
                    <a:moveTo>
                      <a:pt x="99" y="171"/>
                    </a:moveTo>
                    <a:lnTo>
                      <a:pt x="0" y="34"/>
                    </a:lnTo>
                    <a:lnTo>
                      <a:pt x="94" y="0"/>
                    </a:lnTo>
                    <a:lnTo>
                      <a:pt x="99" y="1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6940278" y="4276361"/>
                <a:ext cx="237529" cy="192102"/>
              </a:xfrm>
              <a:custGeom>
                <a:avLst/>
                <a:gdLst>
                  <a:gd name="T0" fmla="*/ 0 w 156"/>
                  <a:gd name="T1" fmla="*/ 0 h 146"/>
                  <a:gd name="T2" fmla="*/ 156 w 156"/>
                  <a:gd name="T3" fmla="*/ 69 h 146"/>
                  <a:gd name="T4" fmla="*/ 89 w 156"/>
                  <a:gd name="T5" fmla="*/ 146 h 146"/>
                  <a:gd name="T6" fmla="*/ 0 w 156"/>
                  <a:gd name="T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46">
                    <a:moveTo>
                      <a:pt x="0" y="0"/>
                    </a:moveTo>
                    <a:lnTo>
                      <a:pt x="156" y="69"/>
                    </a:lnTo>
                    <a:lnTo>
                      <a:pt x="89" y="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7705856" y="3478080"/>
                <a:ext cx="162921" cy="85525"/>
              </a:xfrm>
              <a:custGeom>
                <a:avLst/>
                <a:gdLst>
                  <a:gd name="T0" fmla="*/ 0 w 107"/>
                  <a:gd name="T1" fmla="*/ 42 h 65"/>
                  <a:gd name="T2" fmla="*/ 103 w 107"/>
                  <a:gd name="T3" fmla="*/ 0 h 65"/>
                  <a:gd name="T4" fmla="*/ 107 w 107"/>
                  <a:gd name="T5" fmla="*/ 65 h 65"/>
                  <a:gd name="T6" fmla="*/ 0 w 107"/>
                  <a:gd name="T7" fmla="*/ 4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65">
                    <a:moveTo>
                      <a:pt x="0" y="42"/>
                    </a:moveTo>
                    <a:lnTo>
                      <a:pt x="103" y="0"/>
                    </a:lnTo>
                    <a:lnTo>
                      <a:pt x="107" y="6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6795628" y="4313202"/>
                <a:ext cx="98970" cy="146050"/>
              </a:xfrm>
              <a:custGeom>
                <a:avLst/>
                <a:gdLst>
                  <a:gd name="T0" fmla="*/ 12 w 65"/>
                  <a:gd name="T1" fmla="*/ 0 h 111"/>
                  <a:gd name="T2" fmla="*/ 65 w 65"/>
                  <a:gd name="T3" fmla="*/ 97 h 111"/>
                  <a:gd name="T4" fmla="*/ 0 w 65"/>
                  <a:gd name="T5" fmla="*/ 111 h 111"/>
                  <a:gd name="T6" fmla="*/ 12 w 6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1">
                    <a:moveTo>
                      <a:pt x="12" y="0"/>
                    </a:moveTo>
                    <a:lnTo>
                      <a:pt x="65" y="97"/>
                    </a:lnTo>
                    <a:lnTo>
                      <a:pt x="0" y="1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4832968" y="2452709"/>
                <a:ext cx="144649" cy="134208"/>
              </a:xfrm>
              <a:custGeom>
                <a:avLst/>
                <a:gdLst>
                  <a:gd name="T0" fmla="*/ 95 w 95"/>
                  <a:gd name="T1" fmla="*/ 102 h 102"/>
                  <a:gd name="T2" fmla="*/ 0 w 95"/>
                  <a:gd name="T3" fmla="*/ 44 h 102"/>
                  <a:gd name="T4" fmla="*/ 49 w 95"/>
                  <a:gd name="T5" fmla="*/ 0 h 102"/>
                  <a:gd name="T6" fmla="*/ 95 w 95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102">
                    <a:moveTo>
                      <a:pt x="95" y="102"/>
                    </a:moveTo>
                    <a:lnTo>
                      <a:pt x="0" y="44"/>
                    </a:lnTo>
                    <a:lnTo>
                      <a:pt x="49" y="0"/>
                    </a:lnTo>
                    <a:lnTo>
                      <a:pt x="95" y="102"/>
                    </a:lnTo>
                    <a:close/>
                  </a:path>
                </a:pathLst>
              </a:cu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553369" y="3962413"/>
                <a:ext cx="152262" cy="123682"/>
              </a:xfrm>
              <a:custGeom>
                <a:avLst/>
                <a:gdLst>
                  <a:gd name="T0" fmla="*/ 100 w 100"/>
                  <a:gd name="T1" fmla="*/ 0 h 94"/>
                  <a:gd name="T2" fmla="*/ 43 w 100"/>
                  <a:gd name="T3" fmla="*/ 94 h 94"/>
                  <a:gd name="T4" fmla="*/ 0 w 100"/>
                  <a:gd name="T5" fmla="*/ 46 h 94"/>
                  <a:gd name="T6" fmla="*/ 100 w 100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94">
                    <a:moveTo>
                      <a:pt x="100" y="0"/>
                    </a:moveTo>
                    <a:lnTo>
                      <a:pt x="43" y="94"/>
                    </a:lnTo>
                    <a:lnTo>
                      <a:pt x="0" y="4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Oval 16"/>
              <p:cNvSpPr>
                <a:spLocks noChangeArrowheads="1"/>
              </p:cNvSpPr>
              <p:nvPr/>
            </p:nvSpPr>
            <p:spPr bwMode="auto">
              <a:xfrm>
                <a:off x="4638073" y="3017173"/>
                <a:ext cx="92880" cy="802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Oval 17"/>
              <p:cNvSpPr>
                <a:spLocks noChangeArrowheads="1"/>
              </p:cNvSpPr>
              <p:nvPr/>
            </p:nvSpPr>
            <p:spPr bwMode="auto">
              <a:xfrm>
                <a:off x="4615234" y="2621127"/>
                <a:ext cx="45679" cy="407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Oval 18"/>
              <p:cNvSpPr>
                <a:spLocks noChangeArrowheads="1"/>
              </p:cNvSpPr>
              <p:nvPr/>
            </p:nvSpPr>
            <p:spPr bwMode="auto">
              <a:xfrm>
                <a:off x="7913835" y="3149731"/>
                <a:ext cx="47201" cy="40789"/>
              </a:xfrm>
              <a:prstGeom prst="ellipse">
                <a:avLst/>
              </a:pr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Oval 19"/>
              <p:cNvSpPr>
                <a:spLocks noChangeArrowheads="1"/>
              </p:cNvSpPr>
              <p:nvPr/>
            </p:nvSpPr>
            <p:spPr bwMode="auto">
              <a:xfrm>
                <a:off x="7614799" y="3789527"/>
                <a:ext cx="47201" cy="407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auto">
              <a:xfrm>
                <a:off x="6696658" y="4584250"/>
                <a:ext cx="45679" cy="394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Oval 21"/>
              <p:cNvSpPr>
                <a:spLocks noChangeArrowheads="1"/>
              </p:cNvSpPr>
              <p:nvPr/>
            </p:nvSpPr>
            <p:spPr bwMode="auto">
              <a:xfrm>
                <a:off x="6652502" y="2343501"/>
                <a:ext cx="47201" cy="407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auto">
              <a:xfrm>
                <a:off x="4484747" y="3376425"/>
                <a:ext cx="44156" cy="38157"/>
              </a:xfrm>
              <a:prstGeom prst="ellipse">
                <a:avLst/>
              </a:pr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Oval 23"/>
              <p:cNvSpPr>
                <a:spLocks noChangeArrowheads="1"/>
              </p:cNvSpPr>
              <p:nvPr/>
            </p:nvSpPr>
            <p:spPr bwMode="auto">
              <a:xfrm>
                <a:off x="6008433" y="4418464"/>
                <a:ext cx="44156" cy="381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Oval 24"/>
              <p:cNvSpPr>
                <a:spLocks noChangeArrowheads="1"/>
              </p:cNvSpPr>
              <p:nvPr/>
            </p:nvSpPr>
            <p:spPr bwMode="auto">
              <a:xfrm>
                <a:off x="7387928" y="4238204"/>
                <a:ext cx="92880" cy="7894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Oval 25"/>
              <p:cNvSpPr>
                <a:spLocks noChangeArrowheads="1"/>
              </p:cNvSpPr>
              <p:nvPr/>
            </p:nvSpPr>
            <p:spPr bwMode="auto">
              <a:xfrm>
                <a:off x="7585869" y="2815861"/>
                <a:ext cx="92880" cy="7894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Oval 26"/>
              <p:cNvSpPr>
                <a:spLocks noChangeArrowheads="1"/>
              </p:cNvSpPr>
              <p:nvPr/>
            </p:nvSpPr>
            <p:spPr bwMode="auto">
              <a:xfrm>
                <a:off x="5764813" y="4346096"/>
                <a:ext cx="92880" cy="80262"/>
              </a:xfrm>
              <a:prstGeom prst="ellipse">
                <a:avLst/>
              </a:pr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Oval 27"/>
              <p:cNvSpPr>
                <a:spLocks noChangeArrowheads="1"/>
              </p:cNvSpPr>
              <p:nvPr/>
            </p:nvSpPr>
            <p:spPr bwMode="auto">
              <a:xfrm>
                <a:off x="5866829" y="2447446"/>
                <a:ext cx="94403" cy="81577"/>
              </a:xfrm>
              <a:prstGeom prst="ellipse">
                <a:avLst/>
              </a:pr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Freeform 28"/>
              <p:cNvSpPr/>
              <p:nvPr/>
            </p:nvSpPr>
            <p:spPr bwMode="auto">
              <a:xfrm>
                <a:off x="5431359" y="2425078"/>
                <a:ext cx="149217" cy="130261"/>
              </a:xfrm>
              <a:custGeom>
                <a:avLst/>
                <a:gdLst>
                  <a:gd name="T0" fmla="*/ 63 w 67"/>
                  <a:gd name="T1" fmla="*/ 33 h 67"/>
                  <a:gd name="T2" fmla="*/ 59 w 67"/>
                  <a:gd name="T3" fmla="*/ 33 h 67"/>
                  <a:gd name="T4" fmla="*/ 51 w 67"/>
                  <a:gd name="T5" fmla="*/ 51 h 67"/>
                  <a:gd name="T6" fmla="*/ 34 w 67"/>
                  <a:gd name="T7" fmla="*/ 59 h 67"/>
                  <a:gd name="T8" fmla="*/ 16 w 67"/>
                  <a:gd name="T9" fmla="*/ 51 h 67"/>
                  <a:gd name="T10" fmla="*/ 8 w 67"/>
                  <a:gd name="T11" fmla="*/ 33 h 67"/>
                  <a:gd name="T12" fmla="*/ 16 w 67"/>
                  <a:gd name="T13" fmla="*/ 15 h 67"/>
                  <a:gd name="T14" fmla="*/ 34 w 67"/>
                  <a:gd name="T15" fmla="*/ 8 h 67"/>
                  <a:gd name="T16" fmla="*/ 51 w 67"/>
                  <a:gd name="T17" fmla="*/ 15 h 67"/>
                  <a:gd name="T18" fmla="*/ 59 w 67"/>
                  <a:gd name="T19" fmla="*/ 33 h 67"/>
                  <a:gd name="T20" fmla="*/ 63 w 67"/>
                  <a:gd name="T21" fmla="*/ 33 h 67"/>
                  <a:gd name="T22" fmla="*/ 67 w 67"/>
                  <a:gd name="T23" fmla="*/ 33 h 67"/>
                  <a:gd name="T24" fmla="*/ 34 w 67"/>
                  <a:gd name="T25" fmla="*/ 0 h 67"/>
                  <a:gd name="T26" fmla="*/ 0 w 67"/>
                  <a:gd name="T27" fmla="*/ 33 h 67"/>
                  <a:gd name="T28" fmla="*/ 34 w 67"/>
                  <a:gd name="T29" fmla="*/ 67 h 67"/>
                  <a:gd name="T30" fmla="*/ 67 w 67"/>
                  <a:gd name="T31" fmla="*/ 33 h 67"/>
                  <a:gd name="T32" fmla="*/ 63 w 67"/>
                  <a:gd name="T33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7">
                    <a:moveTo>
                      <a:pt x="63" y="33"/>
                    </a:move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40"/>
                      <a:pt x="56" y="46"/>
                      <a:pt x="51" y="51"/>
                    </a:cubicBezTo>
                    <a:cubicBezTo>
                      <a:pt x="47" y="56"/>
                      <a:pt x="41" y="59"/>
                      <a:pt x="34" y="59"/>
                    </a:cubicBezTo>
                    <a:cubicBezTo>
                      <a:pt x="27" y="59"/>
                      <a:pt x="20" y="56"/>
                      <a:pt x="16" y="51"/>
                    </a:cubicBezTo>
                    <a:cubicBezTo>
                      <a:pt x="11" y="46"/>
                      <a:pt x="8" y="40"/>
                      <a:pt x="8" y="33"/>
                    </a:cubicBezTo>
                    <a:cubicBezTo>
                      <a:pt x="8" y="26"/>
                      <a:pt x="11" y="20"/>
                      <a:pt x="16" y="15"/>
                    </a:cubicBezTo>
                    <a:cubicBezTo>
                      <a:pt x="20" y="11"/>
                      <a:pt x="27" y="8"/>
                      <a:pt x="34" y="8"/>
                    </a:cubicBezTo>
                    <a:cubicBezTo>
                      <a:pt x="41" y="8"/>
                      <a:pt x="47" y="11"/>
                      <a:pt x="51" y="15"/>
                    </a:cubicBezTo>
                    <a:cubicBezTo>
                      <a:pt x="56" y="20"/>
                      <a:pt x="59" y="26"/>
                      <a:pt x="59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15"/>
                      <a:pt x="52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4" y="67"/>
                    </a:cubicBezTo>
                    <a:cubicBezTo>
                      <a:pt x="52" y="67"/>
                      <a:pt x="67" y="52"/>
                      <a:pt x="67" y="33"/>
                    </a:cubicBezTo>
                    <a:lnTo>
                      <a:pt x="63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29"/>
              <p:cNvSpPr/>
              <p:nvPr/>
            </p:nvSpPr>
            <p:spPr bwMode="auto">
              <a:xfrm>
                <a:off x="4564987" y="3725055"/>
                <a:ext cx="147694" cy="128945"/>
              </a:xfrm>
              <a:custGeom>
                <a:avLst/>
                <a:gdLst>
                  <a:gd name="T0" fmla="*/ 62 w 66"/>
                  <a:gd name="T1" fmla="*/ 33 h 66"/>
                  <a:gd name="T2" fmla="*/ 58 w 66"/>
                  <a:gd name="T3" fmla="*/ 33 h 66"/>
                  <a:gd name="T4" fmla="*/ 51 w 66"/>
                  <a:gd name="T5" fmla="*/ 51 h 66"/>
                  <a:gd name="T6" fmla="*/ 33 w 66"/>
                  <a:gd name="T7" fmla="*/ 58 h 66"/>
                  <a:gd name="T8" fmla="*/ 15 w 66"/>
                  <a:gd name="T9" fmla="*/ 51 h 66"/>
                  <a:gd name="T10" fmla="*/ 8 w 66"/>
                  <a:gd name="T11" fmla="*/ 33 h 66"/>
                  <a:gd name="T12" fmla="*/ 15 w 66"/>
                  <a:gd name="T13" fmla="*/ 15 h 66"/>
                  <a:gd name="T14" fmla="*/ 33 w 66"/>
                  <a:gd name="T15" fmla="*/ 8 h 66"/>
                  <a:gd name="T16" fmla="*/ 51 w 66"/>
                  <a:gd name="T17" fmla="*/ 15 h 66"/>
                  <a:gd name="T18" fmla="*/ 58 w 66"/>
                  <a:gd name="T19" fmla="*/ 33 h 66"/>
                  <a:gd name="T20" fmla="*/ 62 w 66"/>
                  <a:gd name="T21" fmla="*/ 33 h 66"/>
                  <a:gd name="T22" fmla="*/ 66 w 66"/>
                  <a:gd name="T23" fmla="*/ 33 h 66"/>
                  <a:gd name="T24" fmla="*/ 33 w 66"/>
                  <a:gd name="T25" fmla="*/ 0 h 66"/>
                  <a:gd name="T26" fmla="*/ 0 w 66"/>
                  <a:gd name="T27" fmla="*/ 33 h 66"/>
                  <a:gd name="T28" fmla="*/ 33 w 66"/>
                  <a:gd name="T29" fmla="*/ 66 h 66"/>
                  <a:gd name="T30" fmla="*/ 66 w 66"/>
                  <a:gd name="T31" fmla="*/ 33 h 66"/>
                  <a:gd name="T32" fmla="*/ 62 w 66"/>
                  <a:gd name="T33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62" y="33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40"/>
                      <a:pt x="55" y="46"/>
                      <a:pt x="51" y="51"/>
                    </a:cubicBezTo>
                    <a:cubicBezTo>
                      <a:pt x="46" y="55"/>
                      <a:pt x="40" y="58"/>
                      <a:pt x="33" y="58"/>
                    </a:cubicBezTo>
                    <a:cubicBezTo>
                      <a:pt x="26" y="58"/>
                      <a:pt x="20" y="55"/>
                      <a:pt x="15" y="51"/>
                    </a:cubicBezTo>
                    <a:cubicBezTo>
                      <a:pt x="10" y="46"/>
                      <a:pt x="8" y="40"/>
                      <a:pt x="8" y="33"/>
                    </a:cubicBezTo>
                    <a:cubicBezTo>
                      <a:pt x="8" y="26"/>
                      <a:pt x="10" y="20"/>
                      <a:pt x="15" y="15"/>
                    </a:cubicBezTo>
                    <a:cubicBezTo>
                      <a:pt x="20" y="10"/>
                      <a:pt x="26" y="8"/>
                      <a:pt x="33" y="8"/>
                    </a:cubicBezTo>
                    <a:cubicBezTo>
                      <a:pt x="40" y="8"/>
                      <a:pt x="46" y="10"/>
                      <a:pt x="51" y="15"/>
                    </a:cubicBezTo>
                    <a:cubicBezTo>
                      <a:pt x="55" y="20"/>
                      <a:pt x="58" y="26"/>
                      <a:pt x="58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14"/>
                      <a:pt x="51" y="0"/>
                      <a:pt x="33" y="0"/>
                    </a:cubicBezTo>
                    <a:cubicBezTo>
                      <a:pt x="15" y="0"/>
                      <a:pt x="0" y="14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51" y="66"/>
                      <a:pt x="66" y="51"/>
                      <a:pt x="66" y="33"/>
                    </a:cubicBezTo>
                    <a:lnTo>
                      <a:pt x="6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Freeform 30"/>
              <p:cNvSpPr/>
              <p:nvPr/>
            </p:nvSpPr>
            <p:spPr bwMode="auto">
              <a:xfrm>
                <a:off x="6407360" y="4365833"/>
                <a:ext cx="150740" cy="130261"/>
              </a:xfrm>
              <a:custGeom>
                <a:avLst/>
                <a:gdLst>
                  <a:gd name="T0" fmla="*/ 63 w 67"/>
                  <a:gd name="T1" fmla="*/ 34 h 67"/>
                  <a:gd name="T2" fmla="*/ 59 w 67"/>
                  <a:gd name="T3" fmla="*/ 34 h 67"/>
                  <a:gd name="T4" fmla="*/ 52 w 67"/>
                  <a:gd name="T5" fmla="*/ 52 h 67"/>
                  <a:gd name="T6" fmla="*/ 34 w 67"/>
                  <a:gd name="T7" fmla="*/ 59 h 67"/>
                  <a:gd name="T8" fmla="*/ 16 w 67"/>
                  <a:gd name="T9" fmla="*/ 52 h 67"/>
                  <a:gd name="T10" fmla="*/ 8 w 67"/>
                  <a:gd name="T11" fmla="*/ 34 h 67"/>
                  <a:gd name="T12" fmla="*/ 16 w 67"/>
                  <a:gd name="T13" fmla="*/ 16 h 67"/>
                  <a:gd name="T14" fmla="*/ 34 w 67"/>
                  <a:gd name="T15" fmla="*/ 8 h 67"/>
                  <a:gd name="T16" fmla="*/ 52 w 67"/>
                  <a:gd name="T17" fmla="*/ 16 h 67"/>
                  <a:gd name="T18" fmla="*/ 59 w 67"/>
                  <a:gd name="T19" fmla="*/ 34 h 67"/>
                  <a:gd name="T20" fmla="*/ 63 w 67"/>
                  <a:gd name="T21" fmla="*/ 34 h 67"/>
                  <a:gd name="T22" fmla="*/ 67 w 67"/>
                  <a:gd name="T23" fmla="*/ 34 h 67"/>
                  <a:gd name="T24" fmla="*/ 34 w 67"/>
                  <a:gd name="T25" fmla="*/ 0 h 67"/>
                  <a:gd name="T26" fmla="*/ 0 w 67"/>
                  <a:gd name="T27" fmla="*/ 34 h 67"/>
                  <a:gd name="T28" fmla="*/ 34 w 67"/>
                  <a:gd name="T29" fmla="*/ 67 h 67"/>
                  <a:gd name="T30" fmla="*/ 67 w 67"/>
                  <a:gd name="T31" fmla="*/ 34 h 67"/>
                  <a:gd name="T32" fmla="*/ 63 w 67"/>
                  <a:gd name="T33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7">
                    <a:moveTo>
                      <a:pt x="63" y="34"/>
                    </a:move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41"/>
                      <a:pt x="56" y="47"/>
                      <a:pt x="52" y="52"/>
                    </a:cubicBezTo>
                    <a:cubicBezTo>
                      <a:pt x="47" y="56"/>
                      <a:pt x="41" y="59"/>
                      <a:pt x="34" y="59"/>
                    </a:cubicBezTo>
                    <a:cubicBezTo>
                      <a:pt x="27" y="59"/>
                      <a:pt x="20" y="56"/>
                      <a:pt x="16" y="52"/>
                    </a:cubicBezTo>
                    <a:cubicBezTo>
                      <a:pt x="11" y="47"/>
                      <a:pt x="8" y="41"/>
                      <a:pt x="8" y="34"/>
                    </a:cubicBezTo>
                    <a:cubicBezTo>
                      <a:pt x="8" y="27"/>
                      <a:pt x="11" y="20"/>
                      <a:pt x="16" y="16"/>
                    </a:cubicBezTo>
                    <a:cubicBezTo>
                      <a:pt x="20" y="11"/>
                      <a:pt x="27" y="8"/>
                      <a:pt x="34" y="8"/>
                    </a:cubicBezTo>
                    <a:cubicBezTo>
                      <a:pt x="41" y="8"/>
                      <a:pt x="47" y="11"/>
                      <a:pt x="52" y="16"/>
                    </a:cubicBezTo>
                    <a:cubicBezTo>
                      <a:pt x="56" y="20"/>
                      <a:pt x="59" y="27"/>
                      <a:pt x="59" y="34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15"/>
                      <a:pt x="52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7"/>
                      <a:pt x="34" y="67"/>
                    </a:cubicBezTo>
                    <a:cubicBezTo>
                      <a:pt x="52" y="67"/>
                      <a:pt x="67" y="52"/>
                      <a:pt x="67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Freeform 31"/>
              <p:cNvSpPr/>
              <p:nvPr/>
            </p:nvSpPr>
            <p:spPr bwMode="auto">
              <a:xfrm>
                <a:off x="7662000" y="3986892"/>
                <a:ext cx="150740" cy="130261"/>
              </a:xfrm>
              <a:custGeom>
                <a:avLst/>
                <a:gdLst>
                  <a:gd name="T0" fmla="*/ 63 w 67"/>
                  <a:gd name="T1" fmla="*/ 33 h 67"/>
                  <a:gd name="T2" fmla="*/ 59 w 67"/>
                  <a:gd name="T3" fmla="*/ 33 h 67"/>
                  <a:gd name="T4" fmla="*/ 51 w 67"/>
                  <a:gd name="T5" fmla="*/ 51 h 67"/>
                  <a:gd name="T6" fmla="*/ 33 w 67"/>
                  <a:gd name="T7" fmla="*/ 59 h 67"/>
                  <a:gd name="T8" fmla="*/ 15 w 67"/>
                  <a:gd name="T9" fmla="*/ 51 h 67"/>
                  <a:gd name="T10" fmla="*/ 8 w 67"/>
                  <a:gd name="T11" fmla="*/ 33 h 67"/>
                  <a:gd name="T12" fmla="*/ 15 w 67"/>
                  <a:gd name="T13" fmla="*/ 16 h 67"/>
                  <a:gd name="T14" fmla="*/ 33 w 67"/>
                  <a:gd name="T15" fmla="*/ 8 h 67"/>
                  <a:gd name="T16" fmla="*/ 51 w 67"/>
                  <a:gd name="T17" fmla="*/ 16 h 67"/>
                  <a:gd name="T18" fmla="*/ 59 w 67"/>
                  <a:gd name="T19" fmla="*/ 33 h 67"/>
                  <a:gd name="T20" fmla="*/ 63 w 67"/>
                  <a:gd name="T21" fmla="*/ 33 h 67"/>
                  <a:gd name="T22" fmla="*/ 67 w 67"/>
                  <a:gd name="T23" fmla="*/ 33 h 67"/>
                  <a:gd name="T24" fmla="*/ 33 w 67"/>
                  <a:gd name="T25" fmla="*/ 0 h 67"/>
                  <a:gd name="T26" fmla="*/ 0 w 67"/>
                  <a:gd name="T27" fmla="*/ 33 h 67"/>
                  <a:gd name="T28" fmla="*/ 33 w 67"/>
                  <a:gd name="T29" fmla="*/ 67 h 67"/>
                  <a:gd name="T30" fmla="*/ 67 w 67"/>
                  <a:gd name="T31" fmla="*/ 33 h 67"/>
                  <a:gd name="T32" fmla="*/ 63 w 67"/>
                  <a:gd name="T33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7">
                    <a:moveTo>
                      <a:pt x="63" y="33"/>
                    </a:move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41"/>
                      <a:pt x="56" y="47"/>
                      <a:pt x="51" y="51"/>
                    </a:cubicBezTo>
                    <a:cubicBezTo>
                      <a:pt x="47" y="56"/>
                      <a:pt x="40" y="59"/>
                      <a:pt x="33" y="59"/>
                    </a:cubicBezTo>
                    <a:cubicBezTo>
                      <a:pt x="26" y="59"/>
                      <a:pt x="20" y="56"/>
                      <a:pt x="15" y="51"/>
                    </a:cubicBezTo>
                    <a:cubicBezTo>
                      <a:pt x="11" y="47"/>
                      <a:pt x="8" y="41"/>
                      <a:pt x="8" y="33"/>
                    </a:cubicBezTo>
                    <a:cubicBezTo>
                      <a:pt x="8" y="26"/>
                      <a:pt x="11" y="20"/>
                      <a:pt x="15" y="16"/>
                    </a:cubicBezTo>
                    <a:cubicBezTo>
                      <a:pt x="20" y="11"/>
                      <a:pt x="26" y="8"/>
                      <a:pt x="33" y="8"/>
                    </a:cubicBezTo>
                    <a:cubicBezTo>
                      <a:pt x="40" y="8"/>
                      <a:pt x="47" y="11"/>
                      <a:pt x="51" y="16"/>
                    </a:cubicBezTo>
                    <a:cubicBezTo>
                      <a:pt x="56" y="20"/>
                      <a:pt x="59" y="26"/>
                      <a:pt x="59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15"/>
                      <a:pt x="52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3" y="67"/>
                    </a:cubicBezTo>
                    <a:cubicBezTo>
                      <a:pt x="52" y="67"/>
                      <a:pt x="67" y="52"/>
                      <a:pt x="67" y="33"/>
                    </a:cubicBezTo>
                    <a:lnTo>
                      <a:pt x="63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32"/>
              <p:cNvSpPr/>
              <p:nvPr/>
            </p:nvSpPr>
            <p:spPr bwMode="auto">
              <a:xfrm>
                <a:off x="5123789" y="3882947"/>
                <a:ext cx="764356" cy="474991"/>
              </a:xfrm>
              <a:custGeom>
                <a:avLst/>
                <a:gdLst>
                  <a:gd name="T0" fmla="*/ 0 w 502"/>
                  <a:gd name="T1" fmla="*/ 361 h 361"/>
                  <a:gd name="T2" fmla="*/ 65 w 502"/>
                  <a:gd name="T3" fmla="*/ 0 h 361"/>
                  <a:gd name="T4" fmla="*/ 502 w 502"/>
                  <a:gd name="T5" fmla="*/ 140 h 361"/>
                  <a:gd name="T6" fmla="*/ 0 w 502"/>
                  <a:gd name="T7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2" h="361">
                    <a:moveTo>
                      <a:pt x="0" y="361"/>
                    </a:moveTo>
                    <a:lnTo>
                      <a:pt x="65" y="0"/>
                    </a:lnTo>
                    <a:lnTo>
                      <a:pt x="502" y="140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35"/>
              <p:cNvSpPr/>
              <p:nvPr/>
            </p:nvSpPr>
            <p:spPr bwMode="auto">
              <a:xfrm>
                <a:off x="5830286" y="4222414"/>
                <a:ext cx="604481" cy="103946"/>
              </a:xfrm>
              <a:custGeom>
                <a:avLst/>
                <a:gdLst>
                  <a:gd name="T0" fmla="*/ 0 w 269"/>
                  <a:gd name="T1" fmla="*/ 16 h 54"/>
                  <a:gd name="T2" fmla="*/ 59 w 269"/>
                  <a:gd name="T3" fmla="*/ 47 h 54"/>
                  <a:gd name="T4" fmla="*/ 119 w 269"/>
                  <a:gd name="T5" fmla="*/ 54 h 54"/>
                  <a:gd name="T6" fmla="*/ 269 w 269"/>
                  <a:gd name="T7" fmla="*/ 6 h 54"/>
                  <a:gd name="T8" fmla="*/ 265 w 269"/>
                  <a:gd name="T9" fmla="*/ 0 h 54"/>
                  <a:gd name="T10" fmla="*/ 119 w 269"/>
                  <a:gd name="T11" fmla="*/ 46 h 54"/>
                  <a:gd name="T12" fmla="*/ 60 w 269"/>
                  <a:gd name="T13" fmla="*/ 39 h 54"/>
                  <a:gd name="T14" fmla="*/ 6 w 269"/>
                  <a:gd name="T15" fmla="*/ 11 h 54"/>
                  <a:gd name="T16" fmla="*/ 0 w 269"/>
                  <a:gd name="T17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54">
                    <a:moveTo>
                      <a:pt x="0" y="16"/>
                    </a:moveTo>
                    <a:cubicBezTo>
                      <a:pt x="16" y="33"/>
                      <a:pt x="37" y="41"/>
                      <a:pt x="59" y="47"/>
                    </a:cubicBezTo>
                    <a:cubicBezTo>
                      <a:pt x="78" y="51"/>
                      <a:pt x="98" y="54"/>
                      <a:pt x="119" y="54"/>
                    </a:cubicBezTo>
                    <a:cubicBezTo>
                      <a:pt x="172" y="54"/>
                      <a:pt x="226" y="37"/>
                      <a:pt x="269" y="6"/>
                    </a:cubicBezTo>
                    <a:cubicBezTo>
                      <a:pt x="265" y="0"/>
                      <a:pt x="265" y="0"/>
                      <a:pt x="265" y="0"/>
                    </a:cubicBezTo>
                    <a:cubicBezTo>
                      <a:pt x="223" y="30"/>
                      <a:pt x="171" y="46"/>
                      <a:pt x="119" y="46"/>
                    </a:cubicBezTo>
                    <a:cubicBezTo>
                      <a:pt x="99" y="46"/>
                      <a:pt x="79" y="44"/>
                      <a:pt x="60" y="39"/>
                    </a:cubicBezTo>
                    <a:cubicBezTo>
                      <a:pt x="40" y="34"/>
                      <a:pt x="20" y="26"/>
                      <a:pt x="6" y="11"/>
                    </a:cubicBezTo>
                    <a:cubicBezTo>
                      <a:pt x="0" y="16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735" name="文本框 1734"/>
            <p:cNvSpPr txBox="1"/>
            <p:nvPr/>
          </p:nvSpPr>
          <p:spPr>
            <a:xfrm>
              <a:off x="5014070" y="3009248"/>
              <a:ext cx="2467702" cy="677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我说了算</a:t>
              </a:r>
              <a:endParaRPr lang="zh-CN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36733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085" r="2085"/>
          <a:stretch>
            <a:fillRect/>
          </a:stretch>
        </p:blipFill>
        <p:spPr>
          <a:xfrm>
            <a:off x="0" y="0"/>
            <a:ext cx="9144000" cy="53673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46" b="16146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需求四：情绪调节与逃避痛苦</a:t>
            </a:r>
            <a:endParaRPr lang="zh-CN" altLang="en-US" sz="22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10" name="Image 2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35610" y="1301750"/>
            <a:ext cx="3033395" cy="3712210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5603875" y="1365885"/>
            <a:ext cx="2929255" cy="3584575"/>
          </a:xfrm>
          <a:prstGeom prst="rect">
            <a:avLst/>
          </a:prstGeom>
        </p:spPr>
      </p:pic>
      <p:sp>
        <p:nvSpPr>
          <p:cNvPr id="12" name="Text 4"/>
          <p:cNvSpPr/>
          <p:nvPr>
            <p:custDataLst>
              <p:tags r:id="rId7"/>
            </p:custDataLst>
          </p:nvPr>
        </p:nvSpPr>
        <p:spPr>
          <a:xfrm>
            <a:off x="804545" y="2452370"/>
            <a:ext cx="2017395" cy="17430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algn="l">
              <a:lnSpc>
                <a:spcPts val="2400"/>
              </a:lnSpc>
              <a:buClrTx/>
              <a:buSzTx/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心理机制：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algn="l">
              <a:lnSpc>
                <a:spcPts val="2400"/>
              </a:lnSpc>
              <a:buClrTx/>
              <a:buSzTx/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网络是便捷的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情绪止痛药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，可以帮助孩子暂时忘记现实中的压力、焦虑、抑郁或家庭冲突。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ext 4"/>
          <p:cNvSpPr/>
          <p:nvPr>
            <p:custDataLst>
              <p:tags r:id="rId8"/>
            </p:custDataLst>
          </p:nvPr>
        </p:nvSpPr>
        <p:spPr>
          <a:xfrm>
            <a:off x="6086475" y="2167255"/>
            <a:ext cx="1889760" cy="210121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indent="0" algn="l" fontAlgn="auto">
              <a:lnSpc>
                <a:spcPts val="24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现实缺失：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ts val="24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面临巨大的学业压力、人际关系困扰或家庭不和睦，又缺乏其他健康的情绪宣泄渠道。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2" name="黑五大促" descr="7b0a202020202274657874626f78223a2022220a7d0a"/>
          <p:cNvGrpSpPr/>
          <p:nvPr/>
        </p:nvGrpSpPr>
        <p:grpSpPr>
          <a:xfrm>
            <a:off x="3408680" y="2066290"/>
            <a:ext cx="2499995" cy="1900555"/>
            <a:chOff x="4484747" y="2342185"/>
            <a:chExt cx="3476289" cy="2281538"/>
          </a:xfrm>
        </p:grpSpPr>
        <p:grpSp>
          <p:nvGrpSpPr>
            <p:cNvPr id="41" name="组合 40"/>
            <p:cNvGrpSpPr/>
            <p:nvPr/>
          </p:nvGrpSpPr>
          <p:grpSpPr>
            <a:xfrm>
              <a:off x="4484747" y="2342185"/>
              <a:ext cx="3476289" cy="2281538"/>
              <a:chOff x="4484747" y="2342185"/>
              <a:chExt cx="3476289" cy="2281538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707814" y="2434281"/>
                <a:ext cx="2936676" cy="1989438"/>
                <a:chOff x="4829923" y="2432973"/>
                <a:chExt cx="2720926" cy="1989438"/>
              </a:xfrm>
            </p:grpSpPr>
            <p:sp>
              <p:nvSpPr>
                <p:cNvPr id="14" name="Freeform 5"/>
                <p:cNvSpPr/>
                <p:nvPr/>
              </p:nvSpPr>
              <p:spPr bwMode="auto">
                <a:xfrm>
                  <a:off x="4829923" y="2432973"/>
                  <a:ext cx="2720926" cy="1989438"/>
                </a:xfrm>
                <a:custGeom>
                  <a:avLst/>
                  <a:gdLst>
                    <a:gd name="T0" fmla="*/ 774 w 1212"/>
                    <a:gd name="T1" fmla="*/ 0 h 1025"/>
                    <a:gd name="T2" fmla="*/ 724 w 1212"/>
                    <a:gd name="T3" fmla="*/ 5 h 1025"/>
                    <a:gd name="T4" fmla="*/ 578 w 1212"/>
                    <a:gd name="T5" fmla="*/ 88 h 1025"/>
                    <a:gd name="T6" fmla="*/ 446 w 1212"/>
                    <a:gd name="T7" fmla="*/ 128 h 1025"/>
                    <a:gd name="T8" fmla="*/ 411 w 1212"/>
                    <a:gd name="T9" fmla="*/ 126 h 1025"/>
                    <a:gd name="T10" fmla="*/ 387 w 1212"/>
                    <a:gd name="T11" fmla="*/ 123 h 1025"/>
                    <a:gd name="T12" fmla="*/ 219 w 1212"/>
                    <a:gd name="T13" fmla="*/ 87 h 1025"/>
                    <a:gd name="T14" fmla="*/ 213 w 1212"/>
                    <a:gd name="T15" fmla="*/ 87 h 1025"/>
                    <a:gd name="T16" fmla="*/ 32 w 1212"/>
                    <a:gd name="T17" fmla="*/ 268 h 1025"/>
                    <a:gd name="T18" fmla="*/ 27 w 1212"/>
                    <a:gd name="T19" fmla="*/ 327 h 1025"/>
                    <a:gd name="T20" fmla="*/ 28 w 1212"/>
                    <a:gd name="T21" fmla="*/ 545 h 1025"/>
                    <a:gd name="T22" fmla="*/ 4 w 1212"/>
                    <a:gd name="T23" fmla="*/ 659 h 1025"/>
                    <a:gd name="T24" fmla="*/ 29 w 1212"/>
                    <a:gd name="T25" fmla="*/ 764 h 1025"/>
                    <a:gd name="T26" fmla="*/ 147 w 1212"/>
                    <a:gd name="T27" fmla="*/ 830 h 1025"/>
                    <a:gd name="T28" fmla="*/ 112 w 1212"/>
                    <a:gd name="T29" fmla="*/ 1025 h 1025"/>
                    <a:gd name="T30" fmla="*/ 404 w 1212"/>
                    <a:gd name="T31" fmla="*/ 896 h 1025"/>
                    <a:gd name="T32" fmla="*/ 425 w 1212"/>
                    <a:gd name="T33" fmla="*/ 911 h 1025"/>
                    <a:gd name="T34" fmla="*/ 558 w 1212"/>
                    <a:gd name="T35" fmla="*/ 953 h 1025"/>
                    <a:gd name="T36" fmla="*/ 563 w 1212"/>
                    <a:gd name="T37" fmla="*/ 953 h 1025"/>
                    <a:gd name="T38" fmla="*/ 565 w 1212"/>
                    <a:gd name="T39" fmla="*/ 953 h 1025"/>
                    <a:gd name="T40" fmla="*/ 671 w 1212"/>
                    <a:gd name="T41" fmla="*/ 930 h 1025"/>
                    <a:gd name="T42" fmla="*/ 764 w 1212"/>
                    <a:gd name="T43" fmla="*/ 915 h 1025"/>
                    <a:gd name="T44" fmla="*/ 997 w 1212"/>
                    <a:gd name="T45" fmla="*/ 940 h 1025"/>
                    <a:gd name="T46" fmla="*/ 1000 w 1212"/>
                    <a:gd name="T47" fmla="*/ 940 h 1025"/>
                    <a:gd name="T48" fmla="*/ 1123 w 1212"/>
                    <a:gd name="T49" fmla="*/ 897 h 1025"/>
                    <a:gd name="T50" fmla="*/ 1162 w 1212"/>
                    <a:gd name="T51" fmla="*/ 766 h 1025"/>
                    <a:gd name="T52" fmla="*/ 1165 w 1212"/>
                    <a:gd name="T53" fmla="*/ 544 h 1025"/>
                    <a:gd name="T54" fmla="*/ 1199 w 1212"/>
                    <a:gd name="T55" fmla="*/ 368 h 1025"/>
                    <a:gd name="T56" fmla="*/ 1199 w 1212"/>
                    <a:gd name="T57" fmla="*/ 367 h 1025"/>
                    <a:gd name="T58" fmla="*/ 1195 w 1212"/>
                    <a:gd name="T59" fmla="*/ 306 h 1025"/>
                    <a:gd name="T60" fmla="*/ 1062 w 1212"/>
                    <a:gd name="T61" fmla="*/ 166 h 1025"/>
                    <a:gd name="T62" fmla="*/ 997 w 1212"/>
                    <a:gd name="T63" fmla="*/ 156 h 1025"/>
                    <a:gd name="T64" fmla="*/ 995 w 1212"/>
                    <a:gd name="T65" fmla="*/ 153 h 1025"/>
                    <a:gd name="T66" fmla="*/ 912 w 1212"/>
                    <a:gd name="T67" fmla="*/ 47 h 1025"/>
                    <a:gd name="T68" fmla="*/ 774 w 1212"/>
                    <a:gd name="T69" fmla="*/ 0 h 1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12" h="1025">
                      <a:moveTo>
                        <a:pt x="774" y="0"/>
                      </a:moveTo>
                      <a:cubicBezTo>
                        <a:pt x="758" y="0"/>
                        <a:pt x="741" y="2"/>
                        <a:pt x="724" y="5"/>
                      </a:cubicBezTo>
                      <a:cubicBezTo>
                        <a:pt x="667" y="16"/>
                        <a:pt x="625" y="56"/>
                        <a:pt x="578" y="88"/>
                      </a:cubicBezTo>
                      <a:cubicBezTo>
                        <a:pt x="537" y="117"/>
                        <a:pt x="494" y="128"/>
                        <a:pt x="446" y="128"/>
                      </a:cubicBezTo>
                      <a:cubicBezTo>
                        <a:pt x="435" y="128"/>
                        <a:pt x="423" y="128"/>
                        <a:pt x="411" y="126"/>
                      </a:cubicBezTo>
                      <a:cubicBezTo>
                        <a:pt x="403" y="126"/>
                        <a:pt x="395" y="124"/>
                        <a:pt x="387" y="123"/>
                      </a:cubicBezTo>
                      <a:cubicBezTo>
                        <a:pt x="332" y="106"/>
                        <a:pt x="277" y="87"/>
                        <a:pt x="219" y="87"/>
                      </a:cubicBezTo>
                      <a:cubicBezTo>
                        <a:pt x="217" y="87"/>
                        <a:pt x="215" y="87"/>
                        <a:pt x="213" y="87"/>
                      </a:cubicBezTo>
                      <a:cubicBezTo>
                        <a:pt x="116" y="90"/>
                        <a:pt x="26" y="172"/>
                        <a:pt x="32" y="268"/>
                      </a:cubicBezTo>
                      <a:cubicBezTo>
                        <a:pt x="29" y="286"/>
                        <a:pt x="27" y="306"/>
                        <a:pt x="27" y="327"/>
                      </a:cubicBezTo>
                      <a:cubicBezTo>
                        <a:pt x="26" y="402"/>
                        <a:pt x="46" y="470"/>
                        <a:pt x="28" y="545"/>
                      </a:cubicBezTo>
                      <a:cubicBezTo>
                        <a:pt x="19" y="582"/>
                        <a:pt x="7" y="621"/>
                        <a:pt x="4" y="659"/>
                      </a:cubicBezTo>
                      <a:cubicBezTo>
                        <a:pt x="0" y="695"/>
                        <a:pt x="5" y="731"/>
                        <a:pt x="29" y="764"/>
                      </a:cubicBezTo>
                      <a:cubicBezTo>
                        <a:pt x="57" y="802"/>
                        <a:pt x="101" y="823"/>
                        <a:pt x="147" y="830"/>
                      </a:cubicBezTo>
                      <a:cubicBezTo>
                        <a:pt x="112" y="1025"/>
                        <a:pt x="112" y="1025"/>
                        <a:pt x="112" y="1025"/>
                      </a:cubicBezTo>
                      <a:cubicBezTo>
                        <a:pt x="404" y="896"/>
                        <a:pt x="404" y="896"/>
                        <a:pt x="404" y="896"/>
                      </a:cubicBezTo>
                      <a:cubicBezTo>
                        <a:pt x="411" y="901"/>
                        <a:pt x="418" y="906"/>
                        <a:pt x="425" y="911"/>
                      </a:cubicBezTo>
                      <a:cubicBezTo>
                        <a:pt x="465" y="935"/>
                        <a:pt x="511" y="953"/>
                        <a:pt x="558" y="953"/>
                      </a:cubicBezTo>
                      <a:cubicBezTo>
                        <a:pt x="560" y="953"/>
                        <a:pt x="562" y="953"/>
                        <a:pt x="563" y="953"/>
                      </a:cubicBezTo>
                      <a:cubicBezTo>
                        <a:pt x="564" y="953"/>
                        <a:pt x="564" y="953"/>
                        <a:pt x="565" y="953"/>
                      </a:cubicBezTo>
                      <a:cubicBezTo>
                        <a:pt x="600" y="953"/>
                        <a:pt x="637" y="941"/>
                        <a:pt x="671" y="930"/>
                      </a:cubicBezTo>
                      <a:cubicBezTo>
                        <a:pt x="702" y="919"/>
                        <a:pt x="733" y="915"/>
                        <a:pt x="764" y="915"/>
                      </a:cubicBezTo>
                      <a:cubicBezTo>
                        <a:pt x="841" y="915"/>
                        <a:pt x="917" y="940"/>
                        <a:pt x="997" y="940"/>
                      </a:cubicBezTo>
                      <a:cubicBezTo>
                        <a:pt x="998" y="940"/>
                        <a:pt x="999" y="940"/>
                        <a:pt x="1000" y="940"/>
                      </a:cubicBezTo>
                      <a:cubicBezTo>
                        <a:pt x="1044" y="940"/>
                        <a:pt x="1094" y="933"/>
                        <a:pt x="1123" y="897"/>
                      </a:cubicBezTo>
                      <a:cubicBezTo>
                        <a:pt x="1152" y="860"/>
                        <a:pt x="1161" y="812"/>
                        <a:pt x="1162" y="766"/>
                      </a:cubicBezTo>
                      <a:cubicBezTo>
                        <a:pt x="1163" y="693"/>
                        <a:pt x="1146" y="617"/>
                        <a:pt x="1165" y="544"/>
                      </a:cubicBezTo>
                      <a:cubicBezTo>
                        <a:pt x="1180" y="487"/>
                        <a:pt x="1212" y="428"/>
                        <a:pt x="1199" y="368"/>
                      </a:cubicBezTo>
                      <a:cubicBezTo>
                        <a:pt x="1199" y="367"/>
                        <a:pt x="1199" y="367"/>
                        <a:pt x="1199" y="367"/>
                      </a:cubicBezTo>
                      <a:cubicBezTo>
                        <a:pt x="1201" y="347"/>
                        <a:pt x="1200" y="327"/>
                        <a:pt x="1195" y="306"/>
                      </a:cubicBezTo>
                      <a:cubicBezTo>
                        <a:pt x="1181" y="239"/>
                        <a:pt x="1130" y="179"/>
                        <a:pt x="1062" y="166"/>
                      </a:cubicBezTo>
                      <a:cubicBezTo>
                        <a:pt x="1041" y="161"/>
                        <a:pt x="1019" y="160"/>
                        <a:pt x="997" y="156"/>
                      </a:cubicBezTo>
                      <a:cubicBezTo>
                        <a:pt x="996" y="155"/>
                        <a:pt x="996" y="154"/>
                        <a:pt x="995" y="153"/>
                      </a:cubicBezTo>
                      <a:cubicBezTo>
                        <a:pt x="967" y="118"/>
                        <a:pt x="948" y="75"/>
                        <a:pt x="912" y="47"/>
                      </a:cubicBezTo>
                      <a:cubicBezTo>
                        <a:pt x="873" y="15"/>
                        <a:pt x="824" y="0"/>
                        <a:pt x="774" y="0"/>
                      </a:cubicBez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" name="Freeform 6"/>
                <p:cNvSpPr/>
                <p:nvPr/>
              </p:nvSpPr>
              <p:spPr bwMode="auto">
                <a:xfrm>
                  <a:off x="4884738" y="2452709"/>
                  <a:ext cx="2586935" cy="1802599"/>
                </a:xfrm>
                <a:custGeom>
                  <a:avLst/>
                  <a:gdLst>
                    <a:gd name="T0" fmla="*/ 3 w 1152"/>
                    <a:gd name="T1" fmla="*/ 634 h 929"/>
                    <a:gd name="T2" fmla="*/ 27 w 1152"/>
                    <a:gd name="T3" fmla="*/ 734 h 929"/>
                    <a:gd name="T4" fmla="*/ 197 w 1152"/>
                    <a:gd name="T5" fmla="*/ 799 h 929"/>
                    <a:gd name="T6" fmla="*/ 379 w 1152"/>
                    <a:gd name="T7" fmla="*/ 795 h 929"/>
                    <a:gd name="T8" fmla="*/ 472 w 1152"/>
                    <a:gd name="T9" fmla="*/ 897 h 929"/>
                    <a:gd name="T10" fmla="*/ 637 w 1152"/>
                    <a:gd name="T11" fmla="*/ 892 h 929"/>
                    <a:gd name="T12" fmla="*/ 947 w 1152"/>
                    <a:gd name="T13" fmla="*/ 902 h 929"/>
                    <a:gd name="T14" fmla="*/ 1067 w 1152"/>
                    <a:gd name="T15" fmla="*/ 860 h 929"/>
                    <a:gd name="T16" fmla="*/ 1104 w 1152"/>
                    <a:gd name="T17" fmla="*/ 737 h 929"/>
                    <a:gd name="T18" fmla="*/ 1108 w 1152"/>
                    <a:gd name="T19" fmla="*/ 525 h 929"/>
                    <a:gd name="T20" fmla="*/ 1140 w 1152"/>
                    <a:gd name="T21" fmla="*/ 357 h 929"/>
                    <a:gd name="T22" fmla="*/ 1018 w 1152"/>
                    <a:gd name="T23" fmla="*/ 221 h 929"/>
                    <a:gd name="T24" fmla="*/ 945 w 1152"/>
                    <a:gd name="T25" fmla="*/ 153 h 929"/>
                    <a:gd name="T26" fmla="*/ 867 w 1152"/>
                    <a:gd name="T27" fmla="*/ 52 h 929"/>
                    <a:gd name="T28" fmla="*/ 688 w 1152"/>
                    <a:gd name="T29" fmla="*/ 12 h 929"/>
                    <a:gd name="T30" fmla="*/ 549 w 1152"/>
                    <a:gd name="T31" fmla="*/ 91 h 929"/>
                    <a:gd name="T32" fmla="*/ 390 w 1152"/>
                    <a:gd name="T33" fmla="*/ 128 h 929"/>
                    <a:gd name="T34" fmla="*/ 226 w 1152"/>
                    <a:gd name="T35" fmla="*/ 113 h 929"/>
                    <a:gd name="T36" fmla="*/ 106 w 1152"/>
                    <a:gd name="T37" fmla="*/ 157 h 929"/>
                    <a:gd name="T38" fmla="*/ 25 w 1152"/>
                    <a:gd name="T39" fmla="*/ 318 h 929"/>
                    <a:gd name="T40" fmla="*/ 26 w 1152"/>
                    <a:gd name="T41" fmla="*/ 526 h 929"/>
                    <a:gd name="T42" fmla="*/ 3 w 1152"/>
                    <a:gd name="T43" fmla="*/ 634 h 9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52" h="929">
                      <a:moveTo>
                        <a:pt x="3" y="634"/>
                      </a:moveTo>
                      <a:cubicBezTo>
                        <a:pt x="0" y="669"/>
                        <a:pt x="4" y="703"/>
                        <a:pt x="27" y="734"/>
                      </a:cubicBezTo>
                      <a:cubicBezTo>
                        <a:pt x="65" y="786"/>
                        <a:pt x="136" y="805"/>
                        <a:pt x="197" y="799"/>
                      </a:cubicBezTo>
                      <a:cubicBezTo>
                        <a:pt x="250" y="793"/>
                        <a:pt x="333" y="753"/>
                        <a:pt x="379" y="795"/>
                      </a:cubicBezTo>
                      <a:cubicBezTo>
                        <a:pt x="414" y="827"/>
                        <a:pt x="430" y="872"/>
                        <a:pt x="472" y="897"/>
                      </a:cubicBezTo>
                      <a:cubicBezTo>
                        <a:pt x="524" y="929"/>
                        <a:pt x="584" y="911"/>
                        <a:pt x="637" y="892"/>
                      </a:cubicBezTo>
                      <a:cubicBezTo>
                        <a:pt x="743" y="855"/>
                        <a:pt x="842" y="901"/>
                        <a:pt x="947" y="902"/>
                      </a:cubicBezTo>
                      <a:cubicBezTo>
                        <a:pt x="990" y="902"/>
                        <a:pt x="1039" y="896"/>
                        <a:pt x="1067" y="860"/>
                      </a:cubicBezTo>
                      <a:cubicBezTo>
                        <a:pt x="1095" y="826"/>
                        <a:pt x="1103" y="780"/>
                        <a:pt x="1104" y="737"/>
                      </a:cubicBezTo>
                      <a:cubicBezTo>
                        <a:pt x="1105" y="667"/>
                        <a:pt x="1090" y="594"/>
                        <a:pt x="1108" y="525"/>
                      </a:cubicBezTo>
                      <a:cubicBezTo>
                        <a:pt x="1122" y="471"/>
                        <a:pt x="1152" y="415"/>
                        <a:pt x="1140" y="357"/>
                      </a:cubicBezTo>
                      <a:cubicBezTo>
                        <a:pt x="1126" y="292"/>
                        <a:pt x="1068" y="258"/>
                        <a:pt x="1018" y="221"/>
                      </a:cubicBezTo>
                      <a:cubicBezTo>
                        <a:pt x="990" y="201"/>
                        <a:pt x="966" y="180"/>
                        <a:pt x="945" y="153"/>
                      </a:cubicBezTo>
                      <a:cubicBezTo>
                        <a:pt x="919" y="120"/>
                        <a:pt x="901" y="79"/>
                        <a:pt x="867" y="52"/>
                      </a:cubicBezTo>
                      <a:cubicBezTo>
                        <a:pt x="817" y="12"/>
                        <a:pt x="751" y="0"/>
                        <a:pt x="688" y="12"/>
                      </a:cubicBezTo>
                      <a:cubicBezTo>
                        <a:pt x="634" y="23"/>
                        <a:pt x="593" y="61"/>
                        <a:pt x="549" y="91"/>
                      </a:cubicBezTo>
                      <a:cubicBezTo>
                        <a:pt x="501" y="125"/>
                        <a:pt x="449" y="134"/>
                        <a:pt x="390" y="128"/>
                      </a:cubicBezTo>
                      <a:cubicBezTo>
                        <a:pt x="336" y="122"/>
                        <a:pt x="281" y="108"/>
                        <a:pt x="226" y="113"/>
                      </a:cubicBezTo>
                      <a:cubicBezTo>
                        <a:pt x="183" y="118"/>
                        <a:pt x="142" y="134"/>
                        <a:pt x="106" y="157"/>
                      </a:cubicBezTo>
                      <a:cubicBezTo>
                        <a:pt x="42" y="196"/>
                        <a:pt x="26" y="246"/>
                        <a:pt x="25" y="318"/>
                      </a:cubicBezTo>
                      <a:cubicBezTo>
                        <a:pt x="24" y="390"/>
                        <a:pt x="43" y="455"/>
                        <a:pt x="26" y="526"/>
                      </a:cubicBezTo>
                      <a:cubicBezTo>
                        <a:pt x="17" y="561"/>
                        <a:pt x="6" y="598"/>
                        <a:pt x="3" y="634"/>
                      </a:cubicBezTo>
                      <a:close/>
                    </a:path>
                  </a:pathLst>
                </a:custGeom>
                <a:solidFill>
                  <a:srgbClr val="FFB0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6" name="Freeform 7"/>
                <p:cNvSpPr/>
                <p:nvPr/>
              </p:nvSpPr>
              <p:spPr bwMode="auto">
                <a:xfrm>
                  <a:off x="4889306" y="2473762"/>
                  <a:ext cx="2605206" cy="1756547"/>
                </a:xfrm>
                <a:custGeom>
                  <a:avLst/>
                  <a:gdLst>
                    <a:gd name="T0" fmla="*/ 1062 w 1160"/>
                    <a:gd name="T1" fmla="*/ 635 h 905"/>
                    <a:gd name="T2" fmla="*/ 1062 w 1160"/>
                    <a:gd name="T3" fmla="*/ 607 h 905"/>
                    <a:gd name="T4" fmla="*/ 1134 w 1160"/>
                    <a:gd name="T5" fmla="*/ 288 h 905"/>
                    <a:gd name="T6" fmla="*/ 1007 w 1160"/>
                    <a:gd name="T7" fmla="*/ 154 h 905"/>
                    <a:gd name="T8" fmla="*/ 931 w 1160"/>
                    <a:gd name="T9" fmla="*/ 142 h 905"/>
                    <a:gd name="T10" fmla="*/ 840 w 1160"/>
                    <a:gd name="T11" fmla="*/ 70 h 905"/>
                    <a:gd name="T12" fmla="*/ 615 w 1160"/>
                    <a:gd name="T13" fmla="*/ 79 h 905"/>
                    <a:gd name="T14" fmla="*/ 439 w 1160"/>
                    <a:gd name="T15" fmla="*/ 134 h 905"/>
                    <a:gd name="T16" fmla="*/ 200 w 1160"/>
                    <a:gd name="T17" fmla="*/ 80 h 905"/>
                    <a:gd name="T18" fmla="*/ 35 w 1160"/>
                    <a:gd name="T19" fmla="*/ 288 h 905"/>
                    <a:gd name="T20" fmla="*/ 63 w 1160"/>
                    <a:gd name="T21" fmla="*/ 362 h 905"/>
                    <a:gd name="T22" fmla="*/ 41 w 1160"/>
                    <a:gd name="T23" fmla="*/ 685 h 905"/>
                    <a:gd name="T24" fmla="*/ 170 w 1160"/>
                    <a:gd name="T25" fmla="*/ 780 h 905"/>
                    <a:gd name="T26" fmla="*/ 297 w 1160"/>
                    <a:gd name="T27" fmla="*/ 794 h 905"/>
                    <a:gd name="T28" fmla="*/ 402 w 1160"/>
                    <a:gd name="T29" fmla="*/ 863 h 905"/>
                    <a:gd name="T30" fmla="*/ 533 w 1160"/>
                    <a:gd name="T31" fmla="*/ 903 h 905"/>
                    <a:gd name="T32" fmla="*/ 623 w 1160"/>
                    <a:gd name="T33" fmla="*/ 876 h 905"/>
                    <a:gd name="T34" fmla="*/ 724 w 1160"/>
                    <a:gd name="T35" fmla="*/ 808 h 905"/>
                    <a:gd name="T36" fmla="*/ 949 w 1160"/>
                    <a:gd name="T37" fmla="*/ 850 h 905"/>
                    <a:gd name="T38" fmla="*/ 1060 w 1160"/>
                    <a:gd name="T39" fmla="*/ 762 h 905"/>
                    <a:gd name="T40" fmla="*/ 1062 w 1160"/>
                    <a:gd name="T41" fmla="*/ 635 h 9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60" h="905">
                      <a:moveTo>
                        <a:pt x="1062" y="635"/>
                      </a:moveTo>
                      <a:cubicBezTo>
                        <a:pt x="1062" y="625"/>
                        <a:pt x="1062" y="616"/>
                        <a:pt x="1062" y="607"/>
                      </a:cubicBezTo>
                      <a:cubicBezTo>
                        <a:pt x="1061" y="493"/>
                        <a:pt x="1160" y="404"/>
                        <a:pt x="1134" y="288"/>
                      </a:cubicBezTo>
                      <a:cubicBezTo>
                        <a:pt x="1120" y="224"/>
                        <a:pt x="1072" y="167"/>
                        <a:pt x="1007" y="154"/>
                      </a:cubicBezTo>
                      <a:cubicBezTo>
                        <a:pt x="982" y="149"/>
                        <a:pt x="956" y="148"/>
                        <a:pt x="931" y="142"/>
                      </a:cubicBezTo>
                      <a:cubicBezTo>
                        <a:pt x="889" y="131"/>
                        <a:pt x="867" y="102"/>
                        <a:pt x="840" y="70"/>
                      </a:cubicBezTo>
                      <a:cubicBezTo>
                        <a:pt x="779" y="0"/>
                        <a:pt x="681" y="40"/>
                        <a:pt x="615" y="79"/>
                      </a:cubicBezTo>
                      <a:cubicBezTo>
                        <a:pt x="561" y="110"/>
                        <a:pt x="504" y="148"/>
                        <a:pt x="439" y="134"/>
                      </a:cubicBezTo>
                      <a:cubicBezTo>
                        <a:pt x="359" y="118"/>
                        <a:pt x="283" y="78"/>
                        <a:pt x="200" y="80"/>
                      </a:cubicBezTo>
                      <a:cubicBezTo>
                        <a:pt x="95" y="82"/>
                        <a:pt x="0" y="181"/>
                        <a:pt x="35" y="288"/>
                      </a:cubicBezTo>
                      <a:cubicBezTo>
                        <a:pt x="43" y="313"/>
                        <a:pt x="55" y="336"/>
                        <a:pt x="63" y="362"/>
                      </a:cubicBezTo>
                      <a:cubicBezTo>
                        <a:pt x="97" y="473"/>
                        <a:pt x="5" y="576"/>
                        <a:pt x="41" y="685"/>
                      </a:cubicBezTo>
                      <a:cubicBezTo>
                        <a:pt x="61" y="742"/>
                        <a:pt x="113" y="773"/>
                        <a:pt x="170" y="780"/>
                      </a:cubicBezTo>
                      <a:cubicBezTo>
                        <a:pt x="211" y="785"/>
                        <a:pt x="258" y="779"/>
                        <a:pt x="297" y="794"/>
                      </a:cubicBezTo>
                      <a:cubicBezTo>
                        <a:pt x="336" y="809"/>
                        <a:pt x="366" y="841"/>
                        <a:pt x="402" y="863"/>
                      </a:cubicBezTo>
                      <a:cubicBezTo>
                        <a:pt x="441" y="887"/>
                        <a:pt x="486" y="905"/>
                        <a:pt x="533" y="903"/>
                      </a:cubicBezTo>
                      <a:cubicBezTo>
                        <a:pt x="565" y="903"/>
                        <a:pt x="596" y="893"/>
                        <a:pt x="623" y="876"/>
                      </a:cubicBezTo>
                      <a:cubicBezTo>
                        <a:pt x="657" y="855"/>
                        <a:pt x="686" y="823"/>
                        <a:pt x="724" y="808"/>
                      </a:cubicBezTo>
                      <a:cubicBezTo>
                        <a:pt x="798" y="780"/>
                        <a:pt x="876" y="840"/>
                        <a:pt x="949" y="850"/>
                      </a:cubicBezTo>
                      <a:cubicBezTo>
                        <a:pt x="1012" y="858"/>
                        <a:pt x="1050" y="822"/>
                        <a:pt x="1060" y="762"/>
                      </a:cubicBezTo>
                      <a:cubicBezTo>
                        <a:pt x="1067" y="719"/>
                        <a:pt x="1064" y="677"/>
                        <a:pt x="1062" y="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17" name="Freeform 8"/>
              <p:cNvSpPr/>
              <p:nvPr/>
            </p:nvSpPr>
            <p:spPr bwMode="auto">
              <a:xfrm>
                <a:off x="7441090" y="2506759"/>
                <a:ext cx="149217" cy="223680"/>
              </a:xfrm>
              <a:custGeom>
                <a:avLst/>
                <a:gdLst>
                  <a:gd name="T0" fmla="*/ 0 w 98"/>
                  <a:gd name="T1" fmla="*/ 170 h 170"/>
                  <a:gd name="T2" fmla="*/ 4 w 98"/>
                  <a:gd name="T3" fmla="*/ 0 h 170"/>
                  <a:gd name="T4" fmla="*/ 98 w 98"/>
                  <a:gd name="T5" fmla="*/ 31 h 170"/>
                  <a:gd name="T6" fmla="*/ 0 w 98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70">
                    <a:moveTo>
                      <a:pt x="0" y="170"/>
                    </a:moveTo>
                    <a:lnTo>
                      <a:pt x="4" y="0"/>
                    </a:lnTo>
                    <a:lnTo>
                      <a:pt x="98" y="31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7221963" y="2436920"/>
                <a:ext cx="254278" cy="165786"/>
              </a:xfrm>
              <a:custGeom>
                <a:avLst/>
                <a:gdLst>
                  <a:gd name="T0" fmla="*/ 0 w 167"/>
                  <a:gd name="T1" fmla="*/ 126 h 126"/>
                  <a:gd name="T2" fmla="*/ 117 w 167"/>
                  <a:gd name="T3" fmla="*/ 0 h 126"/>
                  <a:gd name="T4" fmla="*/ 167 w 167"/>
                  <a:gd name="T5" fmla="*/ 87 h 126"/>
                  <a:gd name="T6" fmla="*/ 0 w 167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126">
                    <a:moveTo>
                      <a:pt x="0" y="126"/>
                    </a:moveTo>
                    <a:lnTo>
                      <a:pt x="117" y="0"/>
                    </a:lnTo>
                    <a:lnTo>
                      <a:pt x="167" y="87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4968482" y="2342185"/>
                <a:ext cx="150740" cy="224996"/>
              </a:xfrm>
              <a:custGeom>
                <a:avLst/>
                <a:gdLst>
                  <a:gd name="T0" fmla="*/ 99 w 99"/>
                  <a:gd name="T1" fmla="*/ 171 h 171"/>
                  <a:gd name="T2" fmla="*/ 0 w 99"/>
                  <a:gd name="T3" fmla="*/ 34 h 171"/>
                  <a:gd name="T4" fmla="*/ 94 w 99"/>
                  <a:gd name="T5" fmla="*/ 0 h 171"/>
                  <a:gd name="T6" fmla="*/ 99 w 99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71">
                    <a:moveTo>
                      <a:pt x="99" y="171"/>
                    </a:moveTo>
                    <a:lnTo>
                      <a:pt x="0" y="34"/>
                    </a:lnTo>
                    <a:lnTo>
                      <a:pt x="94" y="0"/>
                    </a:lnTo>
                    <a:lnTo>
                      <a:pt x="99" y="1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Freeform 11"/>
              <p:cNvSpPr/>
              <p:nvPr/>
            </p:nvSpPr>
            <p:spPr bwMode="auto">
              <a:xfrm>
                <a:off x="6940278" y="4276361"/>
                <a:ext cx="237529" cy="192102"/>
              </a:xfrm>
              <a:custGeom>
                <a:avLst/>
                <a:gdLst>
                  <a:gd name="T0" fmla="*/ 0 w 156"/>
                  <a:gd name="T1" fmla="*/ 0 h 146"/>
                  <a:gd name="T2" fmla="*/ 156 w 156"/>
                  <a:gd name="T3" fmla="*/ 69 h 146"/>
                  <a:gd name="T4" fmla="*/ 89 w 156"/>
                  <a:gd name="T5" fmla="*/ 146 h 146"/>
                  <a:gd name="T6" fmla="*/ 0 w 156"/>
                  <a:gd name="T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46">
                    <a:moveTo>
                      <a:pt x="0" y="0"/>
                    </a:moveTo>
                    <a:lnTo>
                      <a:pt x="156" y="69"/>
                    </a:lnTo>
                    <a:lnTo>
                      <a:pt x="89" y="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7705856" y="3478080"/>
                <a:ext cx="162921" cy="85525"/>
              </a:xfrm>
              <a:custGeom>
                <a:avLst/>
                <a:gdLst>
                  <a:gd name="T0" fmla="*/ 0 w 107"/>
                  <a:gd name="T1" fmla="*/ 42 h 65"/>
                  <a:gd name="T2" fmla="*/ 103 w 107"/>
                  <a:gd name="T3" fmla="*/ 0 h 65"/>
                  <a:gd name="T4" fmla="*/ 107 w 107"/>
                  <a:gd name="T5" fmla="*/ 65 h 65"/>
                  <a:gd name="T6" fmla="*/ 0 w 107"/>
                  <a:gd name="T7" fmla="*/ 4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65">
                    <a:moveTo>
                      <a:pt x="0" y="42"/>
                    </a:moveTo>
                    <a:lnTo>
                      <a:pt x="103" y="0"/>
                    </a:lnTo>
                    <a:lnTo>
                      <a:pt x="107" y="6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Freeform 13"/>
              <p:cNvSpPr/>
              <p:nvPr/>
            </p:nvSpPr>
            <p:spPr bwMode="auto">
              <a:xfrm>
                <a:off x="6795628" y="4313202"/>
                <a:ext cx="98970" cy="146050"/>
              </a:xfrm>
              <a:custGeom>
                <a:avLst/>
                <a:gdLst>
                  <a:gd name="T0" fmla="*/ 12 w 65"/>
                  <a:gd name="T1" fmla="*/ 0 h 111"/>
                  <a:gd name="T2" fmla="*/ 65 w 65"/>
                  <a:gd name="T3" fmla="*/ 97 h 111"/>
                  <a:gd name="T4" fmla="*/ 0 w 65"/>
                  <a:gd name="T5" fmla="*/ 111 h 111"/>
                  <a:gd name="T6" fmla="*/ 12 w 6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1">
                    <a:moveTo>
                      <a:pt x="12" y="0"/>
                    </a:moveTo>
                    <a:lnTo>
                      <a:pt x="65" y="97"/>
                    </a:lnTo>
                    <a:lnTo>
                      <a:pt x="0" y="1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Freeform 14"/>
              <p:cNvSpPr/>
              <p:nvPr/>
            </p:nvSpPr>
            <p:spPr bwMode="auto">
              <a:xfrm>
                <a:off x="4832968" y="2452709"/>
                <a:ext cx="144649" cy="134208"/>
              </a:xfrm>
              <a:custGeom>
                <a:avLst/>
                <a:gdLst>
                  <a:gd name="T0" fmla="*/ 95 w 95"/>
                  <a:gd name="T1" fmla="*/ 102 h 102"/>
                  <a:gd name="T2" fmla="*/ 0 w 95"/>
                  <a:gd name="T3" fmla="*/ 44 h 102"/>
                  <a:gd name="T4" fmla="*/ 49 w 95"/>
                  <a:gd name="T5" fmla="*/ 0 h 102"/>
                  <a:gd name="T6" fmla="*/ 95 w 95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102">
                    <a:moveTo>
                      <a:pt x="95" y="102"/>
                    </a:moveTo>
                    <a:lnTo>
                      <a:pt x="0" y="44"/>
                    </a:lnTo>
                    <a:lnTo>
                      <a:pt x="49" y="0"/>
                    </a:lnTo>
                    <a:lnTo>
                      <a:pt x="95" y="102"/>
                    </a:lnTo>
                    <a:close/>
                  </a:path>
                </a:pathLst>
              </a:cu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Freeform 15"/>
              <p:cNvSpPr/>
              <p:nvPr/>
            </p:nvSpPr>
            <p:spPr bwMode="auto">
              <a:xfrm>
                <a:off x="4553369" y="3962413"/>
                <a:ext cx="152262" cy="123682"/>
              </a:xfrm>
              <a:custGeom>
                <a:avLst/>
                <a:gdLst>
                  <a:gd name="T0" fmla="*/ 100 w 100"/>
                  <a:gd name="T1" fmla="*/ 0 h 94"/>
                  <a:gd name="T2" fmla="*/ 43 w 100"/>
                  <a:gd name="T3" fmla="*/ 94 h 94"/>
                  <a:gd name="T4" fmla="*/ 0 w 100"/>
                  <a:gd name="T5" fmla="*/ 46 h 94"/>
                  <a:gd name="T6" fmla="*/ 100 w 100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94">
                    <a:moveTo>
                      <a:pt x="100" y="0"/>
                    </a:moveTo>
                    <a:lnTo>
                      <a:pt x="43" y="94"/>
                    </a:lnTo>
                    <a:lnTo>
                      <a:pt x="0" y="4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4638073" y="3017173"/>
                <a:ext cx="92880" cy="802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Oval 17"/>
              <p:cNvSpPr>
                <a:spLocks noChangeArrowheads="1"/>
              </p:cNvSpPr>
              <p:nvPr/>
            </p:nvSpPr>
            <p:spPr bwMode="auto">
              <a:xfrm>
                <a:off x="4615234" y="2621127"/>
                <a:ext cx="45679" cy="407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Oval 18"/>
              <p:cNvSpPr>
                <a:spLocks noChangeArrowheads="1"/>
              </p:cNvSpPr>
              <p:nvPr/>
            </p:nvSpPr>
            <p:spPr bwMode="auto">
              <a:xfrm>
                <a:off x="7913835" y="3149731"/>
                <a:ext cx="47201" cy="40789"/>
              </a:xfrm>
              <a:prstGeom prst="ellipse">
                <a:avLst/>
              </a:pr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Oval 19"/>
              <p:cNvSpPr>
                <a:spLocks noChangeArrowheads="1"/>
              </p:cNvSpPr>
              <p:nvPr/>
            </p:nvSpPr>
            <p:spPr bwMode="auto">
              <a:xfrm>
                <a:off x="7614799" y="3789527"/>
                <a:ext cx="47201" cy="407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Oval 20"/>
              <p:cNvSpPr>
                <a:spLocks noChangeArrowheads="1"/>
              </p:cNvSpPr>
              <p:nvPr/>
            </p:nvSpPr>
            <p:spPr bwMode="auto">
              <a:xfrm>
                <a:off x="6696658" y="4584250"/>
                <a:ext cx="45679" cy="394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Oval 21"/>
              <p:cNvSpPr>
                <a:spLocks noChangeArrowheads="1"/>
              </p:cNvSpPr>
              <p:nvPr/>
            </p:nvSpPr>
            <p:spPr bwMode="auto">
              <a:xfrm>
                <a:off x="6652502" y="2343501"/>
                <a:ext cx="47201" cy="407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Oval 22"/>
              <p:cNvSpPr>
                <a:spLocks noChangeArrowheads="1"/>
              </p:cNvSpPr>
              <p:nvPr/>
            </p:nvSpPr>
            <p:spPr bwMode="auto">
              <a:xfrm>
                <a:off x="4484747" y="3376425"/>
                <a:ext cx="44156" cy="38157"/>
              </a:xfrm>
              <a:prstGeom prst="ellipse">
                <a:avLst/>
              </a:pr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Oval 23"/>
              <p:cNvSpPr>
                <a:spLocks noChangeArrowheads="1"/>
              </p:cNvSpPr>
              <p:nvPr/>
            </p:nvSpPr>
            <p:spPr bwMode="auto">
              <a:xfrm>
                <a:off x="6008433" y="4418464"/>
                <a:ext cx="44156" cy="381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Oval 24"/>
              <p:cNvSpPr>
                <a:spLocks noChangeArrowheads="1"/>
              </p:cNvSpPr>
              <p:nvPr/>
            </p:nvSpPr>
            <p:spPr bwMode="auto">
              <a:xfrm>
                <a:off x="7387928" y="4238204"/>
                <a:ext cx="92880" cy="7894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Oval 25"/>
              <p:cNvSpPr>
                <a:spLocks noChangeArrowheads="1"/>
              </p:cNvSpPr>
              <p:nvPr/>
            </p:nvSpPr>
            <p:spPr bwMode="auto">
              <a:xfrm>
                <a:off x="7585869" y="2815861"/>
                <a:ext cx="92880" cy="7894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Oval 26"/>
              <p:cNvSpPr>
                <a:spLocks noChangeArrowheads="1"/>
              </p:cNvSpPr>
              <p:nvPr/>
            </p:nvSpPr>
            <p:spPr bwMode="auto">
              <a:xfrm>
                <a:off x="5764813" y="4346096"/>
                <a:ext cx="92880" cy="80262"/>
              </a:xfrm>
              <a:prstGeom prst="ellipse">
                <a:avLst/>
              </a:pr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Oval 27"/>
              <p:cNvSpPr>
                <a:spLocks noChangeArrowheads="1"/>
              </p:cNvSpPr>
              <p:nvPr/>
            </p:nvSpPr>
            <p:spPr bwMode="auto">
              <a:xfrm>
                <a:off x="5866829" y="2447446"/>
                <a:ext cx="94403" cy="81577"/>
              </a:xfrm>
              <a:prstGeom prst="ellipse">
                <a:avLst/>
              </a:pr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28"/>
              <p:cNvSpPr/>
              <p:nvPr/>
            </p:nvSpPr>
            <p:spPr bwMode="auto">
              <a:xfrm>
                <a:off x="5431359" y="2425078"/>
                <a:ext cx="149217" cy="130261"/>
              </a:xfrm>
              <a:custGeom>
                <a:avLst/>
                <a:gdLst>
                  <a:gd name="T0" fmla="*/ 63 w 67"/>
                  <a:gd name="T1" fmla="*/ 33 h 67"/>
                  <a:gd name="T2" fmla="*/ 59 w 67"/>
                  <a:gd name="T3" fmla="*/ 33 h 67"/>
                  <a:gd name="T4" fmla="*/ 51 w 67"/>
                  <a:gd name="T5" fmla="*/ 51 h 67"/>
                  <a:gd name="T6" fmla="*/ 34 w 67"/>
                  <a:gd name="T7" fmla="*/ 59 h 67"/>
                  <a:gd name="T8" fmla="*/ 16 w 67"/>
                  <a:gd name="T9" fmla="*/ 51 h 67"/>
                  <a:gd name="T10" fmla="*/ 8 w 67"/>
                  <a:gd name="T11" fmla="*/ 33 h 67"/>
                  <a:gd name="T12" fmla="*/ 16 w 67"/>
                  <a:gd name="T13" fmla="*/ 15 h 67"/>
                  <a:gd name="T14" fmla="*/ 34 w 67"/>
                  <a:gd name="T15" fmla="*/ 8 h 67"/>
                  <a:gd name="T16" fmla="*/ 51 w 67"/>
                  <a:gd name="T17" fmla="*/ 15 h 67"/>
                  <a:gd name="T18" fmla="*/ 59 w 67"/>
                  <a:gd name="T19" fmla="*/ 33 h 67"/>
                  <a:gd name="T20" fmla="*/ 63 w 67"/>
                  <a:gd name="T21" fmla="*/ 33 h 67"/>
                  <a:gd name="T22" fmla="*/ 67 w 67"/>
                  <a:gd name="T23" fmla="*/ 33 h 67"/>
                  <a:gd name="T24" fmla="*/ 34 w 67"/>
                  <a:gd name="T25" fmla="*/ 0 h 67"/>
                  <a:gd name="T26" fmla="*/ 0 w 67"/>
                  <a:gd name="T27" fmla="*/ 33 h 67"/>
                  <a:gd name="T28" fmla="*/ 34 w 67"/>
                  <a:gd name="T29" fmla="*/ 67 h 67"/>
                  <a:gd name="T30" fmla="*/ 67 w 67"/>
                  <a:gd name="T31" fmla="*/ 33 h 67"/>
                  <a:gd name="T32" fmla="*/ 63 w 67"/>
                  <a:gd name="T33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7">
                    <a:moveTo>
                      <a:pt x="63" y="33"/>
                    </a:move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40"/>
                      <a:pt x="56" y="46"/>
                      <a:pt x="51" y="51"/>
                    </a:cubicBezTo>
                    <a:cubicBezTo>
                      <a:pt x="47" y="56"/>
                      <a:pt x="41" y="59"/>
                      <a:pt x="34" y="59"/>
                    </a:cubicBezTo>
                    <a:cubicBezTo>
                      <a:pt x="27" y="59"/>
                      <a:pt x="20" y="56"/>
                      <a:pt x="16" y="51"/>
                    </a:cubicBezTo>
                    <a:cubicBezTo>
                      <a:pt x="11" y="46"/>
                      <a:pt x="8" y="40"/>
                      <a:pt x="8" y="33"/>
                    </a:cubicBezTo>
                    <a:cubicBezTo>
                      <a:pt x="8" y="26"/>
                      <a:pt x="11" y="20"/>
                      <a:pt x="16" y="15"/>
                    </a:cubicBezTo>
                    <a:cubicBezTo>
                      <a:pt x="20" y="11"/>
                      <a:pt x="27" y="8"/>
                      <a:pt x="34" y="8"/>
                    </a:cubicBezTo>
                    <a:cubicBezTo>
                      <a:pt x="41" y="8"/>
                      <a:pt x="47" y="11"/>
                      <a:pt x="51" y="15"/>
                    </a:cubicBezTo>
                    <a:cubicBezTo>
                      <a:pt x="56" y="20"/>
                      <a:pt x="59" y="26"/>
                      <a:pt x="59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15"/>
                      <a:pt x="52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4" y="67"/>
                    </a:cubicBezTo>
                    <a:cubicBezTo>
                      <a:pt x="52" y="67"/>
                      <a:pt x="67" y="52"/>
                      <a:pt x="67" y="33"/>
                    </a:cubicBezTo>
                    <a:lnTo>
                      <a:pt x="63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29"/>
              <p:cNvSpPr/>
              <p:nvPr/>
            </p:nvSpPr>
            <p:spPr bwMode="auto">
              <a:xfrm>
                <a:off x="4564987" y="3725055"/>
                <a:ext cx="147694" cy="128945"/>
              </a:xfrm>
              <a:custGeom>
                <a:avLst/>
                <a:gdLst>
                  <a:gd name="T0" fmla="*/ 62 w 66"/>
                  <a:gd name="T1" fmla="*/ 33 h 66"/>
                  <a:gd name="T2" fmla="*/ 58 w 66"/>
                  <a:gd name="T3" fmla="*/ 33 h 66"/>
                  <a:gd name="T4" fmla="*/ 51 w 66"/>
                  <a:gd name="T5" fmla="*/ 51 h 66"/>
                  <a:gd name="T6" fmla="*/ 33 w 66"/>
                  <a:gd name="T7" fmla="*/ 58 h 66"/>
                  <a:gd name="T8" fmla="*/ 15 w 66"/>
                  <a:gd name="T9" fmla="*/ 51 h 66"/>
                  <a:gd name="T10" fmla="*/ 8 w 66"/>
                  <a:gd name="T11" fmla="*/ 33 h 66"/>
                  <a:gd name="T12" fmla="*/ 15 w 66"/>
                  <a:gd name="T13" fmla="*/ 15 h 66"/>
                  <a:gd name="T14" fmla="*/ 33 w 66"/>
                  <a:gd name="T15" fmla="*/ 8 h 66"/>
                  <a:gd name="T16" fmla="*/ 51 w 66"/>
                  <a:gd name="T17" fmla="*/ 15 h 66"/>
                  <a:gd name="T18" fmla="*/ 58 w 66"/>
                  <a:gd name="T19" fmla="*/ 33 h 66"/>
                  <a:gd name="T20" fmla="*/ 62 w 66"/>
                  <a:gd name="T21" fmla="*/ 33 h 66"/>
                  <a:gd name="T22" fmla="*/ 66 w 66"/>
                  <a:gd name="T23" fmla="*/ 33 h 66"/>
                  <a:gd name="T24" fmla="*/ 33 w 66"/>
                  <a:gd name="T25" fmla="*/ 0 h 66"/>
                  <a:gd name="T26" fmla="*/ 0 w 66"/>
                  <a:gd name="T27" fmla="*/ 33 h 66"/>
                  <a:gd name="T28" fmla="*/ 33 w 66"/>
                  <a:gd name="T29" fmla="*/ 66 h 66"/>
                  <a:gd name="T30" fmla="*/ 66 w 66"/>
                  <a:gd name="T31" fmla="*/ 33 h 66"/>
                  <a:gd name="T32" fmla="*/ 62 w 66"/>
                  <a:gd name="T33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62" y="33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40"/>
                      <a:pt x="55" y="46"/>
                      <a:pt x="51" y="51"/>
                    </a:cubicBezTo>
                    <a:cubicBezTo>
                      <a:pt x="46" y="55"/>
                      <a:pt x="40" y="58"/>
                      <a:pt x="33" y="58"/>
                    </a:cubicBezTo>
                    <a:cubicBezTo>
                      <a:pt x="26" y="58"/>
                      <a:pt x="20" y="55"/>
                      <a:pt x="15" y="51"/>
                    </a:cubicBezTo>
                    <a:cubicBezTo>
                      <a:pt x="10" y="46"/>
                      <a:pt x="8" y="40"/>
                      <a:pt x="8" y="33"/>
                    </a:cubicBezTo>
                    <a:cubicBezTo>
                      <a:pt x="8" y="26"/>
                      <a:pt x="10" y="20"/>
                      <a:pt x="15" y="15"/>
                    </a:cubicBezTo>
                    <a:cubicBezTo>
                      <a:pt x="20" y="10"/>
                      <a:pt x="26" y="8"/>
                      <a:pt x="33" y="8"/>
                    </a:cubicBezTo>
                    <a:cubicBezTo>
                      <a:pt x="40" y="8"/>
                      <a:pt x="46" y="10"/>
                      <a:pt x="51" y="15"/>
                    </a:cubicBezTo>
                    <a:cubicBezTo>
                      <a:pt x="55" y="20"/>
                      <a:pt x="58" y="26"/>
                      <a:pt x="58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14"/>
                      <a:pt x="51" y="0"/>
                      <a:pt x="33" y="0"/>
                    </a:cubicBezTo>
                    <a:cubicBezTo>
                      <a:pt x="15" y="0"/>
                      <a:pt x="0" y="14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51" y="66"/>
                      <a:pt x="66" y="51"/>
                      <a:pt x="66" y="33"/>
                    </a:cubicBezTo>
                    <a:lnTo>
                      <a:pt x="6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30"/>
              <p:cNvSpPr/>
              <p:nvPr/>
            </p:nvSpPr>
            <p:spPr bwMode="auto">
              <a:xfrm>
                <a:off x="6407360" y="4365833"/>
                <a:ext cx="150740" cy="130261"/>
              </a:xfrm>
              <a:custGeom>
                <a:avLst/>
                <a:gdLst>
                  <a:gd name="T0" fmla="*/ 63 w 67"/>
                  <a:gd name="T1" fmla="*/ 34 h 67"/>
                  <a:gd name="T2" fmla="*/ 59 w 67"/>
                  <a:gd name="T3" fmla="*/ 34 h 67"/>
                  <a:gd name="T4" fmla="*/ 52 w 67"/>
                  <a:gd name="T5" fmla="*/ 52 h 67"/>
                  <a:gd name="T6" fmla="*/ 34 w 67"/>
                  <a:gd name="T7" fmla="*/ 59 h 67"/>
                  <a:gd name="T8" fmla="*/ 16 w 67"/>
                  <a:gd name="T9" fmla="*/ 52 h 67"/>
                  <a:gd name="T10" fmla="*/ 8 w 67"/>
                  <a:gd name="T11" fmla="*/ 34 h 67"/>
                  <a:gd name="T12" fmla="*/ 16 w 67"/>
                  <a:gd name="T13" fmla="*/ 16 h 67"/>
                  <a:gd name="T14" fmla="*/ 34 w 67"/>
                  <a:gd name="T15" fmla="*/ 8 h 67"/>
                  <a:gd name="T16" fmla="*/ 52 w 67"/>
                  <a:gd name="T17" fmla="*/ 16 h 67"/>
                  <a:gd name="T18" fmla="*/ 59 w 67"/>
                  <a:gd name="T19" fmla="*/ 34 h 67"/>
                  <a:gd name="T20" fmla="*/ 63 w 67"/>
                  <a:gd name="T21" fmla="*/ 34 h 67"/>
                  <a:gd name="T22" fmla="*/ 67 w 67"/>
                  <a:gd name="T23" fmla="*/ 34 h 67"/>
                  <a:gd name="T24" fmla="*/ 34 w 67"/>
                  <a:gd name="T25" fmla="*/ 0 h 67"/>
                  <a:gd name="T26" fmla="*/ 0 w 67"/>
                  <a:gd name="T27" fmla="*/ 34 h 67"/>
                  <a:gd name="T28" fmla="*/ 34 w 67"/>
                  <a:gd name="T29" fmla="*/ 67 h 67"/>
                  <a:gd name="T30" fmla="*/ 67 w 67"/>
                  <a:gd name="T31" fmla="*/ 34 h 67"/>
                  <a:gd name="T32" fmla="*/ 63 w 67"/>
                  <a:gd name="T33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7">
                    <a:moveTo>
                      <a:pt x="63" y="34"/>
                    </a:move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41"/>
                      <a:pt x="56" y="47"/>
                      <a:pt x="52" y="52"/>
                    </a:cubicBezTo>
                    <a:cubicBezTo>
                      <a:pt x="47" y="56"/>
                      <a:pt x="41" y="59"/>
                      <a:pt x="34" y="59"/>
                    </a:cubicBezTo>
                    <a:cubicBezTo>
                      <a:pt x="27" y="59"/>
                      <a:pt x="20" y="56"/>
                      <a:pt x="16" y="52"/>
                    </a:cubicBezTo>
                    <a:cubicBezTo>
                      <a:pt x="11" y="47"/>
                      <a:pt x="8" y="41"/>
                      <a:pt x="8" y="34"/>
                    </a:cubicBezTo>
                    <a:cubicBezTo>
                      <a:pt x="8" y="27"/>
                      <a:pt x="11" y="20"/>
                      <a:pt x="16" y="16"/>
                    </a:cubicBezTo>
                    <a:cubicBezTo>
                      <a:pt x="20" y="11"/>
                      <a:pt x="27" y="8"/>
                      <a:pt x="34" y="8"/>
                    </a:cubicBezTo>
                    <a:cubicBezTo>
                      <a:pt x="41" y="8"/>
                      <a:pt x="47" y="11"/>
                      <a:pt x="52" y="16"/>
                    </a:cubicBezTo>
                    <a:cubicBezTo>
                      <a:pt x="56" y="20"/>
                      <a:pt x="59" y="27"/>
                      <a:pt x="59" y="34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15"/>
                      <a:pt x="52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7"/>
                      <a:pt x="34" y="67"/>
                    </a:cubicBezTo>
                    <a:cubicBezTo>
                      <a:pt x="52" y="67"/>
                      <a:pt x="67" y="52"/>
                      <a:pt x="67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31"/>
              <p:cNvSpPr/>
              <p:nvPr/>
            </p:nvSpPr>
            <p:spPr bwMode="auto">
              <a:xfrm>
                <a:off x="7662000" y="3986892"/>
                <a:ext cx="150740" cy="130261"/>
              </a:xfrm>
              <a:custGeom>
                <a:avLst/>
                <a:gdLst>
                  <a:gd name="T0" fmla="*/ 63 w 67"/>
                  <a:gd name="T1" fmla="*/ 33 h 67"/>
                  <a:gd name="T2" fmla="*/ 59 w 67"/>
                  <a:gd name="T3" fmla="*/ 33 h 67"/>
                  <a:gd name="T4" fmla="*/ 51 w 67"/>
                  <a:gd name="T5" fmla="*/ 51 h 67"/>
                  <a:gd name="T6" fmla="*/ 33 w 67"/>
                  <a:gd name="T7" fmla="*/ 59 h 67"/>
                  <a:gd name="T8" fmla="*/ 15 w 67"/>
                  <a:gd name="T9" fmla="*/ 51 h 67"/>
                  <a:gd name="T10" fmla="*/ 8 w 67"/>
                  <a:gd name="T11" fmla="*/ 33 h 67"/>
                  <a:gd name="T12" fmla="*/ 15 w 67"/>
                  <a:gd name="T13" fmla="*/ 16 h 67"/>
                  <a:gd name="T14" fmla="*/ 33 w 67"/>
                  <a:gd name="T15" fmla="*/ 8 h 67"/>
                  <a:gd name="T16" fmla="*/ 51 w 67"/>
                  <a:gd name="T17" fmla="*/ 16 h 67"/>
                  <a:gd name="T18" fmla="*/ 59 w 67"/>
                  <a:gd name="T19" fmla="*/ 33 h 67"/>
                  <a:gd name="T20" fmla="*/ 63 w 67"/>
                  <a:gd name="T21" fmla="*/ 33 h 67"/>
                  <a:gd name="T22" fmla="*/ 67 w 67"/>
                  <a:gd name="T23" fmla="*/ 33 h 67"/>
                  <a:gd name="T24" fmla="*/ 33 w 67"/>
                  <a:gd name="T25" fmla="*/ 0 h 67"/>
                  <a:gd name="T26" fmla="*/ 0 w 67"/>
                  <a:gd name="T27" fmla="*/ 33 h 67"/>
                  <a:gd name="T28" fmla="*/ 33 w 67"/>
                  <a:gd name="T29" fmla="*/ 67 h 67"/>
                  <a:gd name="T30" fmla="*/ 67 w 67"/>
                  <a:gd name="T31" fmla="*/ 33 h 67"/>
                  <a:gd name="T32" fmla="*/ 63 w 67"/>
                  <a:gd name="T33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7">
                    <a:moveTo>
                      <a:pt x="63" y="33"/>
                    </a:move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41"/>
                      <a:pt x="56" y="47"/>
                      <a:pt x="51" y="51"/>
                    </a:cubicBezTo>
                    <a:cubicBezTo>
                      <a:pt x="47" y="56"/>
                      <a:pt x="40" y="59"/>
                      <a:pt x="33" y="59"/>
                    </a:cubicBezTo>
                    <a:cubicBezTo>
                      <a:pt x="26" y="59"/>
                      <a:pt x="20" y="56"/>
                      <a:pt x="15" y="51"/>
                    </a:cubicBezTo>
                    <a:cubicBezTo>
                      <a:pt x="11" y="47"/>
                      <a:pt x="8" y="41"/>
                      <a:pt x="8" y="33"/>
                    </a:cubicBezTo>
                    <a:cubicBezTo>
                      <a:pt x="8" y="26"/>
                      <a:pt x="11" y="20"/>
                      <a:pt x="15" y="16"/>
                    </a:cubicBezTo>
                    <a:cubicBezTo>
                      <a:pt x="20" y="11"/>
                      <a:pt x="26" y="8"/>
                      <a:pt x="33" y="8"/>
                    </a:cubicBezTo>
                    <a:cubicBezTo>
                      <a:pt x="40" y="8"/>
                      <a:pt x="47" y="11"/>
                      <a:pt x="51" y="16"/>
                    </a:cubicBezTo>
                    <a:cubicBezTo>
                      <a:pt x="56" y="20"/>
                      <a:pt x="59" y="26"/>
                      <a:pt x="59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15"/>
                      <a:pt x="52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3" y="67"/>
                    </a:cubicBezTo>
                    <a:cubicBezTo>
                      <a:pt x="52" y="67"/>
                      <a:pt x="67" y="52"/>
                      <a:pt x="67" y="33"/>
                    </a:cubicBezTo>
                    <a:lnTo>
                      <a:pt x="63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32"/>
              <p:cNvSpPr/>
              <p:nvPr/>
            </p:nvSpPr>
            <p:spPr bwMode="auto">
              <a:xfrm>
                <a:off x="5123789" y="3882947"/>
                <a:ext cx="764356" cy="474991"/>
              </a:xfrm>
              <a:custGeom>
                <a:avLst/>
                <a:gdLst>
                  <a:gd name="T0" fmla="*/ 0 w 502"/>
                  <a:gd name="T1" fmla="*/ 361 h 361"/>
                  <a:gd name="T2" fmla="*/ 65 w 502"/>
                  <a:gd name="T3" fmla="*/ 0 h 361"/>
                  <a:gd name="T4" fmla="*/ 502 w 502"/>
                  <a:gd name="T5" fmla="*/ 140 h 361"/>
                  <a:gd name="T6" fmla="*/ 0 w 502"/>
                  <a:gd name="T7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2" h="361">
                    <a:moveTo>
                      <a:pt x="0" y="361"/>
                    </a:moveTo>
                    <a:lnTo>
                      <a:pt x="65" y="0"/>
                    </a:lnTo>
                    <a:lnTo>
                      <a:pt x="502" y="140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Freeform 35"/>
              <p:cNvSpPr/>
              <p:nvPr/>
            </p:nvSpPr>
            <p:spPr bwMode="auto">
              <a:xfrm>
                <a:off x="5830286" y="4222414"/>
                <a:ext cx="604481" cy="103946"/>
              </a:xfrm>
              <a:custGeom>
                <a:avLst/>
                <a:gdLst>
                  <a:gd name="T0" fmla="*/ 0 w 269"/>
                  <a:gd name="T1" fmla="*/ 16 h 54"/>
                  <a:gd name="T2" fmla="*/ 59 w 269"/>
                  <a:gd name="T3" fmla="*/ 47 h 54"/>
                  <a:gd name="T4" fmla="*/ 119 w 269"/>
                  <a:gd name="T5" fmla="*/ 54 h 54"/>
                  <a:gd name="T6" fmla="*/ 269 w 269"/>
                  <a:gd name="T7" fmla="*/ 6 h 54"/>
                  <a:gd name="T8" fmla="*/ 265 w 269"/>
                  <a:gd name="T9" fmla="*/ 0 h 54"/>
                  <a:gd name="T10" fmla="*/ 119 w 269"/>
                  <a:gd name="T11" fmla="*/ 46 h 54"/>
                  <a:gd name="T12" fmla="*/ 60 w 269"/>
                  <a:gd name="T13" fmla="*/ 39 h 54"/>
                  <a:gd name="T14" fmla="*/ 6 w 269"/>
                  <a:gd name="T15" fmla="*/ 11 h 54"/>
                  <a:gd name="T16" fmla="*/ 0 w 269"/>
                  <a:gd name="T17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54">
                    <a:moveTo>
                      <a:pt x="0" y="16"/>
                    </a:moveTo>
                    <a:cubicBezTo>
                      <a:pt x="16" y="33"/>
                      <a:pt x="37" y="41"/>
                      <a:pt x="59" y="47"/>
                    </a:cubicBezTo>
                    <a:cubicBezTo>
                      <a:pt x="78" y="51"/>
                      <a:pt x="98" y="54"/>
                      <a:pt x="119" y="54"/>
                    </a:cubicBezTo>
                    <a:cubicBezTo>
                      <a:pt x="172" y="54"/>
                      <a:pt x="226" y="37"/>
                      <a:pt x="269" y="6"/>
                    </a:cubicBezTo>
                    <a:cubicBezTo>
                      <a:pt x="265" y="0"/>
                      <a:pt x="265" y="0"/>
                      <a:pt x="265" y="0"/>
                    </a:cubicBezTo>
                    <a:cubicBezTo>
                      <a:pt x="223" y="30"/>
                      <a:pt x="171" y="46"/>
                      <a:pt x="119" y="46"/>
                    </a:cubicBezTo>
                    <a:cubicBezTo>
                      <a:pt x="99" y="46"/>
                      <a:pt x="79" y="44"/>
                      <a:pt x="60" y="39"/>
                    </a:cubicBezTo>
                    <a:cubicBezTo>
                      <a:pt x="40" y="34"/>
                      <a:pt x="20" y="26"/>
                      <a:pt x="6" y="11"/>
                    </a:cubicBezTo>
                    <a:cubicBezTo>
                      <a:pt x="0" y="16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735" name="文本框 1734"/>
            <p:cNvSpPr txBox="1"/>
            <p:nvPr/>
          </p:nvSpPr>
          <p:spPr>
            <a:xfrm>
              <a:off x="4724842" y="3009248"/>
              <a:ext cx="3040594" cy="14132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让我喘口气</a:t>
              </a:r>
              <a:endParaRPr lang="zh-CN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981200"/>
            <a:ext cx="4762500" cy="20002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zh-CN" altLang="en-US" sz="37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识别信号</a:t>
            </a:r>
            <a:r>
              <a:rPr lang="en-US" sz="37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：</a:t>
            </a:r>
            <a:endParaRPr lang="en-US" sz="37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0" indent="0" algn="l">
              <a:lnSpc>
                <a:spcPts val="5250"/>
              </a:lnSpc>
              <a:buNone/>
            </a:pPr>
            <a:r>
              <a:rPr lang="zh-CN" altLang="en-US" sz="37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何时需要警惕？</a:t>
            </a:r>
            <a:endParaRPr lang="zh-CN" altLang="en-US" sz="37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FFFFFF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2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36733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085" r="2085"/>
          <a:stretch>
            <a:fillRect/>
          </a:stretch>
        </p:blipFill>
        <p:spPr>
          <a:xfrm>
            <a:off x="0" y="0"/>
            <a:ext cx="9144000" cy="53673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46" b="16146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屏幕时间的建议</a:t>
            </a:r>
            <a:endParaRPr lang="zh-CN" altLang="en-US" sz="22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04520" y="1596390"/>
            <a:ext cx="796798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权威机构对屏幕时间的建议：</a:t>
            </a:r>
            <a:endParaRPr lang="zh-CN" altLang="en-US" sz="2800"/>
          </a:p>
          <a:p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世界卫生组织（</a:t>
            </a:r>
            <a:r>
              <a:rPr lang="en-US" altLang="zh-CN"/>
              <a:t>WHO</a:t>
            </a:r>
            <a:r>
              <a:rPr lang="zh-CN" altLang="en-US"/>
              <a:t>）建议：</a:t>
            </a:r>
            <a:r>
              <a:rPr lang="en-US" altLang="zh-CN"/>
              <a:t>5-17</a:t>
            </a:r>
            <a:r>
              <a:rPr lang="zh-CN" altLang="en-US"/>
              <a:t>岁儿童青少年每日久坐屏幕时间（包括手机、电脑、电视等）不超过</a:t>
            </a:r>
            <a:r>
              <a:rPr lang="en-US" altLang="zh-CN"/>
              <a:t>2</a:t>
            </a:r>
            <a:r>
              <a:rPr lang="zh-CN" altLang="en-US"/>
              <a:t>小时，且越少越好。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中国卫健委《儿童青少年近视防控指南》提出：非学习目的的电子产品使用，单次不超过</a:t>
            </a:r>
            <a:r>
              <a:rPr lang="en-US" altLang="zh-CN"/>
              <a:t>15</a:t>
            </a:r>
            <a:r>
              <a:rPr lang="zh-CN" altLang="en-US"/>
              <a:t>分钟，每日累计不超过</a:t>
            </a:r>
            <a:r>
              <a:rPr lang="en-US" altLang="zh-CN"/>
              <a:t>1</a:t>
            </a:r>
            <a:r>
              <a:rPr lang="zh-CN" altLang="en-US"/>
              <a:t>小时；学习目的的电子产品使用，每</a:t>
            </a:r>
            <a:r>
              <a:rPr lang="en-US" altLang="zh-CN"/>
              <a:t>30-40</a:t>
            </a:r>
            <a:r>
              <a:rPr lang="zh-CN" altLang="en-US"/>
              <a:t>分钟需休息</a:t>
            </a:r>
            <a:r>
              <a:rPr lang="en-US" altLang="zh-CN"/>
              <a:t>10</a:t>
            </a:r>
            <a:r>
              <a:rPr lang="zh-CN" altLang="en-US"/>
              <a:t>分钟。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36733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085" r="2085"/>
          <a:stretch>
            <a:fillRect/>
          </a:stretch>
        </p:blipFill>
        <p:spPr>
          <a:xfrm>
            <a:off x="0" y="0"/>
            <a:ext cx="9144000" cy="53673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46" b="16146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网络成瘾的五个早期信号</a:t>
            </a:r>
            <a:endParaRPr lang="zh-CN" altLang="en-US" sz="22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7" name="视佐6"/>
          <p:cNvSpPr txBox="1"/>
          <p:nvPr>
            <p:custDataLst>
              <p:tags r:id="rId3"/>
            </p:custDataLst>
          </p:nvPr>
        </p:nvSpPr>
        <p:spPr>
          <a:xfrm>
            <a:off x="1179830" y="1223010"/>
            <a:ext cx="38474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269CEB"/>
                </a:solidFill>
                <a:latin typeface="MiSans Semibold" panose="00000700000000000000" charset="-122"/>
                <a:ea typeface="MiSans Semibold" panose="00000700000000000000" charset="-122"/>
                <a:cs typeface="MiSans Medium" panose="00000600000000000000" pitchFamily="2" charset="-122"/>
                <a:sym typeface="MiSans Medium" panose="00000600000000000000" pitchFamily="2" charset="-122"/>
              </a:rPr>
              <a:t>时间管理失控</a:t>
            </a:r>
            <a:endParaRPr lang="zh-CN" altLang="en-US" sz="1400" b="1">
              <a:solidFill>
                <a:srgbClr val="269CEB"/>
              </a:solidFill>
              <a:latin typeface="MiSans Semibold" panose="00000700000000000000" charset="-122"/>
              <a:ea typeface="MiSans Semibold" panose="00000700000000000000" charset="-122"/>
              <a:cs typeface="MiSans Medium" panose="00000600000000000000" pitchFamily="2" charset="-122"/>
              <a:sym typeface="MiSans Medium" panose="00000600000000000000" pitchFamily="2" charset="-122"/>
            </a:endParaRPr>
          </a:p>
        </p:txBody>
      </p:sp>
      <p:sp>
        <p:nvSpPr>
          <p:cNvPr id="8" name="视佐7"/>
          <p:cNvSpPr txBox="1"/>
          <p:nvPr>
            <p:custDataLst>
              <p:tags r:id="rId4"/>
            </p:custDataLst>
          </p:nvPr>
        </p:nvSpPr>
        <p:spPr>
          <a:xfrm>
            <a:off x="1179830" y="1516380"/>
            <a:ext cx="3225165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100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Medium" panose="00000600000000000000" pitchFamily="2" charset="-122"/>
              </a:rPr>
              <a:t>孩子在网上花费的时间远超预期，影响正常作息。周末宅在家里玩游戏，平日熬夜刷副本，昼夜颠倒，饮食紊乱。</a:t>
            </a:r>
            <a:endParaRPr lang="zh-CN" altLang="en-US" sz="1100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Medium" panose="00000600000000000000" pitchFamily="2" charset="-122"/>
            </a:endParaRPr>
          </a:p>
        </p:txBody>
      </p:sp>
      <p:sp>
        <p:nvSpPr>
          <p:cNvPr id="9" name="视佐10"/>
          <p:cNvSpPr txBox="1"/>
          <p:nvPr>
            <p:custDataLst>
              <p:tags r:id="rId5"/>
            </p:custDataLst>
          </p:nvPr>
        </p:nvSpPr>
        <p:spPr>
          <a:xfrm>
            <a:off x="1179830" y="2634615"/>
            <a:ext cx="38474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269CEB"/>
                </a:solidFill>
                <a:latin typeface="MiSans Semibold" panose="00000700000000000000" charset="-122"/>
                <a:ea typeface="MiSans Semibold" panose="00000700000000000000" charset="-122"/>
                <a:cs typeface="MiSans Medium" panose="00000600000000000000" pitchFamily="2" charset="-122"/>
                <a:sym typeface="MiSans Medium" panose="00000600000000000000" pitchFamily="2" charset="-122"/>
              </a:rPr>
              <a:t>情绪反应异常</a:t>
            </a:r>
            <a:endParaRPr lang="zh-CN" altLang="en-US" sz="1400" b="1">
              <a:solidFill>
                <a:srgbClr val="269CEB"/>
              </a:solidFill>
              <a:latin typeface="MiSans Semibold" panose="00000700000000000000" charset="-122"/>
              <a:ea typeface="MiSans Semibold" panose="00000700000000000000" charset="-122"/>
              <a:cs typeface="MiSans Medium" panose="00000600000000000000" pitchFamily="2" charset="-122"/>
              <a:sym typeface="MiSans Medium" panose="00000600000000000000" pitchFamily="2" charset="-122"/>
            </a:endParaRPr>
          </a:p>
        </p:txBody>
      </p:sp>
      <p:sp>
        <p:nvSpPr>
          <p:cNvPr id="10" name="视佐11"/>
          <p:cNvSpPr txBox="1"/>
          <p:nvPr>
            <p:custDataLst>
              <p:tags r:id="rId6"/>
            </p:custDataLst>
          </p:nvPr>
        </p:nvSpPr>
        <p:spPr>
          <a:xfrm>
            <a:off x="1179830" y="2927985"/>
            <a:ext cx="3179445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100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Medium" panose="00000600000000000000" pitchFamily="2" charset="-122"/>
              </a:rPr>
              <a:t>一旦无法上网就表现烦躁、焦虑，甚至有攻击行为。没收手机就摔门离家，限制上网就大吵大闹，情绪失控。</a:t>
            </a:r>
            <a:endParaRPr lang="zh-CN" altLang="en-US" sz="1100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Medium" panose="00000600000000000000" pitchFamily="2" charset="-122"/>
            </a:endParaRPr>
          </a:p>
        </p:txBody>
      </p:sp>
      <p:sp>
        <p:nvSpPr>
          <p:cNvPr id="11" name="视佐12"/>
          <p:cNvSpPr txBox="1"/>
          <p:nvPr>
            <p:custDataLst>
              <p:tags r:id="rId7"/>
            </p:custDataLst>
          </p:nvPr>
        </p:nvSpPr>
        <p:spPr>
          <a:xfrm>
            <a:off x="1179830" y="4091940"/>
            <a:ext cx="38474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269CEB"/>
                </a:solidFill>
                <a:latin typeface="MiSans Semibold" panose="00000700000000000000" charset="-122"/>
                <a:ea typeface="MiSans Semibold" panose="00000700000000000000" charset="-122"/>
                <a:cs typeface="MiSans Medium" panose="00000600000000000000" pitchFamily="2" charset="-122"/>
                <a:sym typeface="MiSans Medium" panose="00000600000000000000" pitchFamily="2" charset="-122"/>
              </a:rPr>
              <a:t>渴求感增强</a:t>
            </a:r>
            <a:endParaRPr lang="zh-CN" altLang="en-US" sz="1400" b="1">
              <a:solidFill>
                <a:srgbClr val="269CEB"/>
              </a:solidFill>
              <a:latin typeface="MiSans Semibold" panose="00000700000000000000" charset="-122"/>
              <a:ea typeface="MiSans Semibold" panose="00000700000000000000" charset="-122"/>
              <a:cs typeface="MiSans Medium" panose="00000600000000000000" pitchFamily="2" charset="-122"/>
              <a:sym typeface="MiSans Medium" panose="00000600000000000000" pitchFamily="2" charset="-122"/>
            </a:endParaRPr>
          </a:p>
        </p:txBody>
      </p:sp>
      <p:sp>
        <p:nvSpPr>
          <p:cNvPr id="12" name="视佐13"/>
          <p:cNvSpPr txBox="1"/>
          <p:nvPr>
            <p:custDataLst>
              <p:tags r:id="rId8"/>
            </p:custDataLst>
          </p:nvPr>
        </p:nvSpPr>
        <p:spPr>
          <a:xfrm>
            <a:off x="1179830" y="4384675"/>
            <a:ext cx="3179445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100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Medium" panose="00000600000000000000" pitchFamily="2" charset="-122"/>
              </a:rPr>
              <a:t>总想着网络游戏或社交软件，感到欲罢不能。吃饭走神，上课开小差，满脑子都是游戏的</a:t>
            </a:r>
            <a:r>
              <a:rPr lang="en-US" altLang="zh-CN" sz="1100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Medium" panose="00000600000000000000" pitchFamily="2" charset="-122"/>
              </a:rPr>
              <a:t>“</a:t>
            </a:r>
            <a:r>
              <a:rPr lang="zh-CN" altLang="en-US" sz="1100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Medium" panose="00000600000000000000" pitchFamily="2" charset="-122"/>
              </a:rPr>
              <a:t>小剧场</a:t>
            </a:r>
            <a:r>
              <a:rPr lang="en-US" altLang="zh-CN" sz="1100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Medium" panose="00000600000000000000" pitchFamily="2" charset="-122"/>
              </a:rPr>
              <a:t>”</a:t>
            </a:r>
            <a:r>
              <a:rPr lang="zh-CN" altLang="en-US" sz="1100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Medium" panose="00000600000000000000" pitchFamily="2" charset="-122"/>
              </a:rPr>
              <a:t>。</a:t>
            </a:r>
            <a:endParaRPr lang="zh-CN" altLang="en-US" sz="1100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Medium" panose="00000600000000000000" pitchFamily="2" charset="-122"/>
            </a:endParaRPr>
          </a:p>
        </p:txBody>
      </p:sp>
      <p:sp>
        <p:nvSpPr>
          <p:cNvPr id="15" name="视佐5"/>
          <p:cNvSpPr/>
          <p:nvPr>
            <p:custDataLst>
              <p:tags r:id="rId9"/>
            </p:custDataLst>
          </p:nvPr>
        </p:nvSpPr>
        <p:spPr>
          <a:xfrm>
            <a:off x="267335" y="4132580"/>
            <a:ext cx="720725" cy="720725"/>
          </a:xfrm>
          <a:prstGeom prst="rect">
            <a:avLst/>
          </a:prstGeom>
          <a:solidFill>
            <a:srgbClr val="269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Medium" panose="00000600000000000000" pitchFamily="2" charset="-122"/>
            </a:endParaRPr>
          </a:p>
        </p:txBody>
      </p:sp>
      <p:sp>
        <p:nvSpPr>
          <p:cNvPr id="16" name="视佐14"/>
          <p:cNvSpPr/>
          <p:nvPr>
            <p:custDataLst>
              <p:tags r:id="rId10"/>
            </p:custDataLst>
          </p:nvPr>
        </p:nvSpPr>
        <p:spPr>
          <a:xfrm>
            <a:off x="461645" y="4317365"/>
            <a:ext cx="330835" cy="330835"/>
          </a:xfrm>
          <a:prstGeom prst="star5">
            <a:avLst>
              <a:gd name="adj" fmla="val 27318"/>
              <a:gd name="hf" fmla="val 105146"/>
              <a:gd name="vf" fmla="val 110557"/>
            </a:avLst>
          </a:prstGeom>
          <a:noFill/>
          <a:ln w="28575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FCFCFD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+mn-ea"/>
            </a:endParaRPr>
          </a:p>
        </p:txBody>
      </p:sp>
      <p:sp>
        <p:nvSpPr>
          <p:cNvPr id="17" name="视佐8"/>
          <p:cNvSpPr/>
          <p:nvPr>
            <p:custDataLst>
              <p:tags r:id="rId11"/>
            </p:custDataLst>
          </p:nvPr>
        </p:nvSpPr>
        <p:spPr>
          <a:xfrm>
            <a:off x="267335" y="1283970"/>
            <a:ext cx="720725" cy="720725"/>
          </a:xfrm>
          <a:prstGeom prst="rect">
            <a:avLst/>
          </a:prstGeom>
          <a:solidFill>
            <a:srgbClr val="269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Medium" panose="00000600000000000000" pitchFamily="2" charset="-122"/>
            </a:endParaRPr>
          </a:p>
        </p:txBody>
      </p:sp>
      <p:sp>
        <p:nvSpPr>
          <p:cNvPr id="33" name="视佐9"/>
          <p:cNvSpPr/>
          <p:nvPr>
            <p:custDataLst>
              <p:tags r:id="rId12"/>
            </p:custDataLst>
          </p:nvPr>
        </p:nvSpPr>
        <p:spPr>
          <a:xfrm>
            <a:off x="267335" y="2685415"/>
            <a:ext cx="720725" cy="720725"/>
          </a:xfrm>
          <a:prstGeom prst="rect">
            <a:avLst/>
          </a:prstGeom>
          <a:solidFill>
            <a:srgbClr val="269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Medium" panose="00000600000000000000" pitchFamily="2" charset="-122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13"/>
            </p:custDataLst>
          </p:nvPr>
        </p:nvCxnSpPr>
        <p:spPr>
          <a:xfrm>
            <a:off x="267335" y="2285365"/>
            <a:ext cx="46742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4"/>
            </p:custDataLst>
          </p:nvPr>
        </p:nvCxnSpPr>
        <p:spPr>
          <a:xfrm>
            <a:off x="267335" y="3736975"/>
            <a:ext cx="46742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视佐14"/>
          <p:cNvSpPr/>
          <p:nvPr>
            <p:custDataLst>
              <p:tags r:id="rId15"/>
            </p:custDataLst>
          </p:nvPr>
        </p:nvSpPr>
        <p:spPr>
          <a:xfrm>
            <a:off x="461010" y="1473835"/>
            <a:ext cx="330835" cy="330835"/>
          </a:xfrm>
          <a:prstGeom prst="star5">
            <a:avLst>
              <a:gd name="adj" fmla="val 27318"/>
              <a:gd name="hf" fmla="val 105146"/>
              <a:gd name="vf" fmla="val 110557"/>
            </a:avLst>
          </a:prstGeom>
          <a:noFill/>
          <a:ln w="28575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FCFCFD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+mn-ea"/>
            </a:endParaRPr>
          </a:p>
        </p:txBody>
      </p:sp>
      <p:sp>
        <p:nvSpPr>
          <p:cNvPr id="41" name="视佐6"/>
          <p:cNvSpPr txBox="1"/>
          <p:nvPr>
            <p:custDataLst>
              <p:tags r:id="rId16"/>
            </p:custDataLst>
          </p:nvPr>
        </p:nvSpPr>
        <p:spPr>
          <a:xfrm>
            <a:off x="5509260" y="1283970"/>
            <a:ext cx="38474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269CEB"/>
                </a:solidFill>
                <a:latin typeface="MiSans Semibold" panose="00000700000000000000" charset="-122"/>
                <a:ea typeface="MiSans Semibold" panose="00000700000000000000" charset="-122"/>
                <a:cs typeface="MiSans Medium" panose="00000600000000000000" pitchFamily="2" charset="-122"/>
                <a:sym typeface="MiSans Medium" panose="00000600000000000000" pitchFamily="2" charset="-122"/>
              </a:rPr>
              <a:t>现实生活受损</a:t>
            </a:r>
            <a:endParaRPr lang="zh-CN" altLang="en-US" sz="1400" b="1">
              <a:solidFill>
                <a:srgbClr val="269CEB"/>
              </a:solidFill>
              <a:latin typeface="MiSans Semibold" panose="00000700000000000000" charset="-122"/>
              <a:ea typeface="MiSans Semibold" panose="00000700000000000000" charset="-122"/>
              <a:cs typeface="MiSans Medium" panose="00000600000000000000" pitchFamily="2" charset="-122"/>
              <a:sym typeface="MiSans Medium" panose="00000600000000000000" pitchFamily="2" charset="-122"/>
            </a:endParaRPr>
          </a:p>
        </p:txBody>
      </p:sp>
      <p:sp>
        <p:nvSpPr>
          <p:cNvPr id="42" name="视佐7"/>
          <p:cNvSpPr txBox="1"/>
          <p:nvPr>
            <p:custDataLst>
              <p:tags r:id="rId17"/>
            </p:custDataLst>
          </p:nvPr>
        </p:nvSpPr>
        <p:spPr>
          <a:xfrm>
            <a:off x="5509260" y="1577340"/>
            <a:ext cx="3274695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100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Medium" panose="00000600000000000000" pitchFamily="2" charset="-122"/>
              </a:rPr>
              <a:t>学习成绩明显下滑，不愿与人面对面交流。逃课旷课屡见不鲜，人际交往能力下降，自我封闭，沟通障碍。</a:t>
            </a:r>
            <a:endParaRPr lang="zh-CN" altLang="en-US" sz="1100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Medium" panose="00000600000000000000" pitchFamily="2" charset="-122"/>
            </a:endParaRPr>
          </a:p>
        </p:txBody>
      </p:sp>
      <p:sp>
        <p:nvSpPr>
          <p:cNvPr id="43" name="视佐10"/>
          <p:cNvSpPr txBox="1"/>
          <p:nvPr>
            <p:custDataLst>
              <p:tags r:id="rId18"/>
            </p:custDataLst>
          </p:nvPr>
        </p:nvSpPr>
        <p:spPr>
          <a:xfrm>
            <a:off x="5509260" y="2695575"/>
            <a:ext cx="38474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269CEB"/>
                </a:solidFill>
                <a:latin typeface="MiSans Semibold" panose="00000700000000000000" charset="-122"/>
                <a:ea typeface="MiSans Semibold" panose="00000700000000000000" charset="-122"/>
                <a:cs typeface="MiSans Medium" panose="00000600000000000000" pitchFamily="2" charset="-122"/>
                <a:sym typeface="MiSans Medium" panose="00000600000000000000" pitchFamily="2" charset="-122"/>
              </a:rPr>
              <a:t>掩饰欺骗行为</a:t>
            </a:r>
            <a:endParaRPr lang="zh-CN" altLang="en-US" sz="1400" b="1">
              <a:solidFill>
                <a:srgbClr val="269CEB"/>
              </a:solidFill>
              <a:latin typeface="MiSans Semibold" panose="00000700000000000000" charset="-122"/>
              <a:ea typeface="MiSans Semibold" panose="00000700000000000000" charset="-122"/>
              <a:cs typeface="MiSans Medium" panose="00000600000000000000" pitchFamily="2" charset="-122"/>
              <a:sym typeface="MiSans Medium" panose="00000600000000000000" pitchFamily="2" charset="-122"/>
            </a:endParaRPr>
          </a:p>
        </p:txBody>
      </p:sp>
      <p:sp>
        <p:nvSpPr>
          <p:cNvPr id="44" name="视佐11"/>
          <p:cNvSpPr txBox="1"/>
          <p:nvPr>
            <p:custDataLst>
              <p:tags r:id="rId19"/>
            </p:custDataLst>
          </p:nvPr>
        </p:nvSpPr>
        <p:spPr>
          <a:xfrm>
            <a:off x="5509260" y="2988945"/>
            <a:ext cx="3279140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100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Medium" panose="00000600000000000000" pitchFamily="2" charset="-122"/>
              </a:rPr>
              <a:t>为了上网而撒谎，删除浏览记录，对家长避而不见。偷偷藏起手机，半夜偷跑到客厅玩游戏，对父母的关心敷衍了事。</a:t>
            </a:r>
            <a:endParaRPr lang="zh-CN" altLang="en-US" sz="1100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Medium" panose="00000600000000000000" pitchFamily="2" charset="-122"/>
            </a:endParaRPr>
          </a:p>
        </p:txBody>
      </p:sp>
      <p:sp>
        <p:nvSpPr>
          <p:cNvPr id="49" name="视佐8"/>
          <p:cNvSpPr/>
          <p:nvPr>
            <p:custDataLst>
              <p:tags r:id="rId20"/>
            </p:custDataLst>
          </p:nvPr>
        </p:nvSpPr>
        <p:spPr>
          <a:xfrm>
            <a:off x="4596765" y="1344930"/>
            <a:ext cx="720725" cy="720725"/>
          </a:xfrm>
          <a:prstGeom prst="rect">
            <a:avLst/>
          </a:prstGeom>
          <a:solidFill>
            <a:srgbClr val="269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Medium" panose="00000600000000000000" pitchFamily="2" charset="-122"/>
            </a:endParaRPr>
          </a:p>
        </p:txBody>
      </p:sp>
      <p:sp>
        <p:nvSpPr>
          <p:cNvPr id="60" name="视佐9"/>
          <p:cNvSpPr/>
          <p:nvPr>
            <p:custDataLst>
              <p:tags r:id="rId21"/>
            </p:custDataLst>
          </p:nvPr>
        </p:nvSpPr>
        <p:spPr>
          <a:xfrm>
            <a:off x="4596765" y="2746375"/>
            <a:ext cx="720725" cy="720725"/>
          </a:xfrm>
          <a:prstGeom prst="rect">
            <a:avLst/>
          </a:prstGeom>
          <a:solidFill>
            <a:srgbClr val="269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Medium" panose="00000600000000000000" pitchFamily="2" charset="-122"/>
            </a:endParaRPr>
          </a:p>
        </p:txBody>
      </p:sp>
      <p:cxnSp>
        <p:nvCxnSpPr>
          <p:cNvPr id="63" name="直接连接符 62"/>
          <p:cNvCxnSpPr/>
          <p:nvPr>
            <p:custDataLst>
              <p:tags r:id="rId22"/>
            </p:custDataLst>
          </p:nvPr>
        </p:nvCxnSpPr>
        <p:spPr>
          <a:xfrm>
            <a:off x="4596765" y="2346325"/>
            <a:ext cx="46742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>
            <p:custDataLst>
              <p:tags r:id="rId23"/>
            </p:custDataLst>
          </p:nvPr>
        </p:nvCxnSpPr>
        <p:spPr>
          <a:xfrm>
            <a:off x="4596765" y="3797935"/>
            <a:ext cx="46742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视佐14"/>
          <p:cNvSpPr/>
          <p:nvPr>
            <p:custDataLst>
              <p:tags r:id="rId24"/>
            </p:custDataLst>
          </p:nvPr>
        </p:nvSpPr>
        <p:spPr>
          <a:xfrm>
            <a:off x="4775200" y="1508125"/>
            <a:ext cx="330835" cy="330835"/>
          </a:xfrm>
          <a:prstGeom prst="star5">
            <a:avLst>
              <a:gd name="adj" fmla="val 27318"/>
              <a:gd name="hf" fmla="val 105146"/>
              <a:gd name="vf" fmla="val 110557"/>
            </a:avLst>
          </a:prstGeom>
          <a:noFill/>
          <a:ln w="28575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FCFCFD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+mn-ea"/>
            </a:endParaRPr>
          </a:p>
        </p:txBody>
      </p:sp>
      <p:sp>
        <p:nvSpPr>
          <p:cNvPr id="66" name="视佐14"/>
          <p:cNvSpPr/>
          <p:nvPr>
            <p:custDataLst>
              <p:tags r:id="rId25"/>
            </p:custDataLst>
          </p:nvPr>
        </p:nvSpPr>
        <p:spPr>
          <a:xfrm>
            <a:off x="4791075" y="2921635"/>
            <a:ext cx="330835" cy="330835"/>
          </a:xfrm>
          <a:prstGeom prst="star5">
            <a:avLst>
              <a:gd name="adj" fmla="val 27318"/>
              <a:gd name="hf" fmla="val 105146"/>
              <a:gd name="vf" fmla="val 110557"/>
            </a:avLst>
          </a:prstGeom>
          <a:noFill/>
          <a:ln w="28575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FCFCFD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+mn-ea"/>
            </a:endParaRPr>
          </a:p>
        </p:txBody>
      </p:sp>
      <p:sp>
        <p:nvSpPr>
          <p:cNvPr id="67" name="视佐14"/>
          <p:cNvSpPr/>
          <p:nvPr>
            <p:custDataLst>
              <p:tags r:id="rId26"/>
            </p:custDataLst>
          </p:nvPr>
        </p:nvSpPr>
        <p:spPr>
          <a:xfrm>
            <a:off x="461645" y="2895600"/>
            <a:ext cx="330835" cy="330835"/>
          </a:xfrm>
          <a:prstGeom prst="star5">
            <a:avLst>
              <a:gd name="adj" fmla="val 27318"/>
              <a:gd name="hf" fmla="val 105146"/>
              <a:gd name="vf" fmla="val 110557"/>
            </a:avLst>
          </a:prstGeom>
          <a:noFill/>
          <a:ln w="28575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FCFCFD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36733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085" r="2085"/>
          <a:stretch>
            <a:fillRect/>
          </a:stretch>
        </p:blipFill>
        <p:spPr>
          <a:xfrm>
            <a:off x="0" y="0"/>
            <a:ext cx="9144000" cy="53673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46" b="16146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如何区分健康使用</a:t>
            </a:r>
            <a:r>
              <a:rPr lang="en-US" altLang="zh-CN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/</a:t>
            </a: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过度使用</a:t>
            </a:r>
            <a:r>
              <a:rPr lang="en-US" altLang="zh-CN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/</a:t>
            </a: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沉迷成瘾</a:t>
            </a:r>
            <a:endParaRPr lang="zh-CN" altLang="en-US" sz="22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67030" y="1295400"/>
          <a:ext cx="8600440" cy="382905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48055"/>
                <a:gridCol w="2505710"/>
                <a:gridCol w="2485390"/>
                <a:gridCol w="2661285"/>
              </a:tblGrid>
              <a:tr h="347980">
                <a:tc>
                  <a:txBody>
                    <a:bodyPr/>
                    <a:p>
                      <a:r>
                        <a:rPr lang="zh-CN" altLang="en-US" sz="1200" dirty="0"/>
                        <a:t>维度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200" dirty="0"/>
                        <a:t>健康使用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200" dirty="0"/>
                        <a:t>过度使用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200" dirty="0"/>
                        <a:t>沉迷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成瘾</a:t>
                      </a:r>
                      <a:endParaRPr lang="zh-CN" altLang="en-US" sz="1200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p>
                      <a:r>
                        <a:rPr lang="zh-CN" altLang="en-US" sz="1000" dirty="0"/>
                        <a:t>控制能力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sz="1000" dirty="0"/>
                        <a:t>能够自主控制</a:t>
                      </a:r>
                      <a:r>
                        <a:rPr lang="zh-CN" altLang="en-US" sz="1000" dirty="0"/>
                        <a:t>	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想停就能停，不会产生强烈的内心冲突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000" dirty="0"/>
                        <a:t>控制力下降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经常超时，需要外部提醒或强制才能停止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000" dirty="0"/>
                        <a:t>完全失控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无法靠自己停止或减少使用，尝试戒除但都失败，明知有害但无法自控。</a:t>
                      </a:r>
                      <a:endParaRPr lang="zh-CN" altLang="en-US" sz="1000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p>
                      <a:r>
                        <a:rPr lang="zh-CN" altLang="en-US" sz="1000" dirty="0"/>
                        <a:t>功能损害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sz="1000" dirty="0"/>
                        <a:t>无负面影响</a:t>
                      </a:r>
                      <a:endParaRPr lang="zh-CN" sz="1000" dirty="0"/>
                    </a:p>
                    <a:p>
                      <a:endParaRPr lang="zh-CN" sz="1000" dirty="0"/>
                    </a:p>
                    <a:p>
                      <a:r>
                        <a:rPr lang="zh-CN" altLang="en-US" sz="1000" dirty="0"/>
                        <a:t>不影响学习、作业、睡眠、体育锻炼和线下社交等正常生活功能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000" dirty="0"/>
                        <a:t>开始出现负面影响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可能偶尔熬夜、作业马虎、与家人互动减少，但经提醒后可以暂时改善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000" dirty="0"/>
                        <a:t>严重且持续的功能损害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导致成绩显著下滑、熬夜成常态、饮食不规律、拒绝线下社交活动，甚至休学。</a:t>
                      </a:r>
                      <a:endParaRPr lang="zh-CN" altLang="en-US" sz="1000" dirty="0"/>
                    </a:p>
                  </a:txBody>
                  <a:tcPr/>
                </a:tc>
              </a:tr>
              <a:tr h="732155">
                <a:tc>
                  <a:txBody>
                    <a:bodyPr/>
                    <a:p>
                      <a:r>
                        <a:rPr lang="zh-CN" altLang="en-US" sz="1000" dirty="0"/>
                        <a:t>优先级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000" dirty="0"/>
                        <a:t>优先级低于现实生活中的重要事务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网络是工具、是休闲方式之一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000" dirty="0"/>
                        <a:t>优先级升高</a:t>
                      </a:r>
                      <a:r>
                        <a:rPr lang="en-US" altLang="zh-CN" sz="1000" dirty="0"/>
                        <a:t> </a:t>
                      </a:r>
                      <a:endParaRPr lang="en-US" altLang="zh-CN" sz="1000" dirty="0"/>
                    </a:p>
                    <a:p>
                      <a:r>
                        <a:rPr lang="en-US" altLang="zh-CN" sz="1000" dirty="0"/>
                        <a:t> </a:t>
                      </a:r>
                      <a:endParaRPr lang="en-US" altLang="zh-CN" sz="1000" dirty="0"/>
                    </a:p>
                    <a:p>
                      <a:r>
                        <a:rPr lang="zh-CN" altLang="en-US" sz="1000" dirty="0"/>
                        <a:t>网络活动的优先级逐渐高于部分现实活动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000" dirty="0"/>
                        <a:t>成为生活的中心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en-US" altLang="zh-CN" sz="1000" dirty="0"/>
                        <a:t> </a:t>
                      </a:r>
                      <a:r>
                        <a:rPr lang="zh-CN" altLang="en-US" sz="1000" dirty="0"/>
                        <a:t>一切活动都围绕网络进行，现实中的重要事务（学习、工作、人际关系）都被置于其后</a:t>
                      </a:r>
                      <a:endParaRPr lang="zh-CN" altLang="en-US" sz="1000" dirty="0"/>
                    </a:p>
                  </a:txBody>
                  <a:tcPr/>
                </a:tc>
              </a:tr>
              <a:tr h="641985">
                <a:tc>
                  <a:txBody>
                    <a:bodyPr/>
                    <a:p>
                      <a:r>
                        <a:rPr lang="zh-CN" altLang="en-US" sz="1000" dirty="0"/>
                        <a:t>情绪反应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000" dirty="0"/>
                        <a:t>情绪稳定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网络不是唯一的快乐来源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000" dirty="0"/>
                        <a:t>出现情绪波动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被强制打断时会感到烦躁、不开心，但很快能平复。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000" dirty="0"/>
                        <a:t>出现</a:t>
                      </a:r>
                      <a:r>
                        <a:rPr lang="en-US" altLang="zh-CN" sz="1000" dirty="0"/>
                        <a:t>“</a:t>
                      </a:r>
                      <a:r>
                        <a:rPr lang="zh-CN" altLang="en-US" sz="1000" dirty="0"/>
                        <a:t>戒断反应</a:t>
                      </a:r>
                      <a:r>
                        <a:rPr lang="en-US" altLang="zh-CN" sz="1000" dirty="0"/>
                        <a:t>”</a:t>
                      </a:r>
                      <a:r>
                        <a:rPr lang="zh-CN" altLang="en-US" sz="1000" dirty="0"/>
                        <a:t>和</a:t>
                      </a:r>
                      <a:r>
                        <a:rPr lang="en-US" altLang="zh-CN" sz="1000" dirty="0"/>
                        <a:t>“</a:t>
                      </a:r>
                      <a:r>
                        <a:rPr lang="zh-CN" altLang="en-US" sz="1000" dirty="0"/>
                        <a:t>耐受性</a:t>
                      </a:r>
                      <a:r>
                        <a:rPr lang="en-US" altLang="zh-CN" sz="1000" dirty="0"/>
                        <a:t>”</a:t>
                      </a:r>
                      <a:endParaRPr lang="en-US" altLang="zh-CN" sz="1000" dirty="0"/>
                    </a:p>
                    <a:p>
                      <a:endParaRPr lang="en-US" altLang="zh-CN" sz="1000" dirty="0"/>
                    </a:p>
                    <a:p>
                      <a:endParaRPr lang="en-US" altLang="zh-CN" sz="1000" dirty="0"/>
                    </a:p>
                  </a:txBody>
                  <a:tcPr/>
                </a:tc>
              </a:tr>
              <a:tr h="702310">
                <a:tc>
                  <a:txBody>
                    <a:bodyPr/>
                    <a:p>
                      <a:r>
                        <a:rPr lang="zh-CN" altLang="en-US" sz="1000" dirty="0"/>
                        <a:t>认知与关系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000" dirty="0"/>
                        <a:t>认知清晰，关系和谐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能分清虚拟与现实，与家人朋友关系良好。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000" dirty="0"/>
                        <a:t>认知开始模糊，关系紧张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dirty="0"/>
                        <a:t>有时更关心网络世界的事，与家人因上网问题发生争吵。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altLang="zh-CN" sz="1000" dirty="0"/>
                        <a:t>ICD-11</a:t>
                      </a:r>
                      <a:r>
                        <a:rPr lang="zh-CN" altLang="en-US" sz="1000" dirty="0"/>
                        <a:t>分型：</a:t>
                      </a:r>
                      <a:endParaRPr lang="en-US" altLang="zh-CN" sz="1000" dirty="0"/>
                    </a:p>
                    <a:p>
                      <a:r>
                        <a:rPr lang="en-US" altLang="zh-CN" sz="1000" dirty="0"/>
                        <a:t>I</a:t>
                      </a:r>
                      <a:r>
                        <a:rPr lang="zh-CN" altLang="en-US" sz="1000" dirty="0"/>
                        <a:t>型：躁狂（伴</a:t>
                      </a:r>
                      <a:r>
                        <a:rPr lang="en-US" altLang="zh-CN" sz="1000" dirty="0"/>
                        <a:t>/</a:t>
                      </a:r>
                      <a:r>
                        <a:rPr lang="zh-CN" altLang="en-US" sz="1000" dirty="0"/>
                        <a:t>不伴抑郁）</a:t>
                      </a:r>
                      <a:endParaRPr lang="zh-CN" altLang="en-US" sz="1000" dirty="0"/>
                    </a:p>
                    <a:p>
                      <a:r>
                        <a:rPr lang="en-US" altLang="zh-CN" sz="1000" dirty="0"/>
                        <a:t>II</a:t>
                      </a:r>
                      <a:r>
                        <a:rPr lang="zh-CN" altLang="en-US" sz="1000" dirty="0"/>
                        <a:t>型：轻躁狂</a:t>
                      </a:r>
                      <a:r>
                        <a:rPr lang="en-US" altLang="zh-CN" sz="1000" dirty="0"/>
                        <a:t>+</a:t>
                      </a:r>
                      <a:r>
                        <a:rPr lang="zh-CN" altLang="en-US" sz="1000" dirty="0"/>
                        <a:t>抑郁发作</a:t>
                      </a:r>
                      <a:endParaRPr lang="zh-CN" altLang="en-US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981200"/>
            <a:ext cx="4762500" cy="20002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应对策略：如何从‘心’出发，构建防护网？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FFFFFF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sz="2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36733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085" r="2085"/>
          <a:stretch>
            <a:fillRect/>
          </a:stretch>
        </p:blipFill>
        <p:spPr>
          <a:xfrm>
            <a:off x="0" y="0"/>
            <a:ext cx="9144000" cy="53673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46" b="16146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策略一</a:t>
            </a:r>
            <a:endParaRPr lang="zh-CN" altLang="en-US" sz="22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7" name="视佐20"/>
          <p:cNvSpPr/>
          <p:nvPr>
            <p:custDataLst>
              <p:tags r:id="rId3"/>
            </p:custDataLst>
          </p:nvPr>
        </p:nvSpPr>
        <p:spPr>
          <a:xfrm>
            <a:off x="631190" y="1331595"/>
            <a:ext cx="8065770" cy="358076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</p:txBody>
      </p:sp>
      <p:sp>
        <p:nvSpPr>
          <p:cNvPr id="22" name="视佐21"/>
          <p:cNvSpPr txBox="1"/>
          <p:nvPr>
            <p:custDataLst>
              <p:tags r:id="rId4"/>
            </p:custDataLst>
          </p:nvPr>
        </p:nvSpPr>
        <p:spPr>
          <a:xfrm>
            <a:off x="1837055" y="2207260"/>
            <a:ext cx="6123940" cy="2440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1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、适当给予孩子非学习性屏幕使用时间；</a:t>
            </a: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2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、不必硬性规定使用时间；</a:t>
            </a: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3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、停顿一下比规定时间更重要。</a:t>
            </a: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</p:txBody>
      </p:sp>
      <p:sp>
        <p:nvSpPr>
          <p:cNvPr id="24" name="视佐22"/>
          <p:cNvSpPr txBox="1"/>
          <p:nvPr>
            <p:custDataLst>
              <p:tags r:id="rId5"/>
            </p:custDataLst>
          </p:nvPr>
        </p:nvSpPr>
        <p:spPr>
          <a:xfrm>
            <a:off x="1837055" y="1511300"/>
            <a:ext cx="3347085" cy="579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rgbClr val="269CEB"/>
                </a:solidFill>
                <a:latin typeface="MiSans Semibold" panose="00000700000000000000" charset="-122"/>
                <a:ea typeface="MiSans Semibold" panose="00000700000000000000" charset="-122"/>
                <a:cs typeface="MiSans Semibold" panose="00000700000000000000" charset="-122"/>
                <a:sym typeface="江城圆体 500W" panose="020B0600000000000000" charset="-122"/>
              </a:rPr>
              <a:t>堵不如疏</a:t>
            </a:r>
            <a:endParaRPr lang="zh-CN" altLang="en-US" sz="3200">
              <a:solidFill>
                <a:srgbClr val="269CEB"/>
              </a:solidFill>
              <a:latin typeface="MiSans Semibold" panose="00000700000000000000" charset="-122"/>
              <a:ea typeface="MiSans Semibold" panose="00000700000000000000" charset="-122"/>
              <a:cs typeface="MiSans Semibold" panose="00000700000000000000" charset="-122"/>
              <a:sym typeface="江城圆体 500W" panose="020B0600000000000000" charset="-122"/>
            </a:endParaRPr>
          </a:p>
          <a:p>
            <a:endParaRPr lang="zh-CN" altLang="en-US" sz="3200">
              <a:solidFill>
                <a:srgbClr val="269CEB"/>
              </a:solidFill>
              <a:latin typeface="MiSans Semibold" panose="00000700000000000000" charset="-122"/>
              <a:ea typeface="MiSans Semibold" panose="00000700000000000000" charset="-122"/>
              <a:cs typeface="MiSans Semibold" panose="00000700000000000000" charset="-122"/>
              <a:sym typeface="江城圆体 500W" panose="020B0600000000000000" charset="-122"/>
            </a:endParaRPr>
          </a:p>
        </p:txBody>
      </p:sp>
      <p:sp>
        <p:nvSpPr>
          <p:cNvPr id="25" name="视佐23"/>
          <p:cNvSpPr/>
          <p:nvPr>
            <p:custDataLst>
              <p:tags r:id="rId6"/>
            </p:custDataLst>
          </p:nvPr>
        </p:nvSpPr>
        <p:spPr>
          <a:xfrm>
            <a:off x="777240" y="1438275"/>
            <a:ext cx="841375" cy="773430"/>
          </a:xfrm>
          <a:prstGeom prst="rect">
            <a:avLst/>
          </a:prstGeom>
          <a:solidFill>
            <a:srgbClr val="269C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</p:txBody>
      </p:sp>
      <p:sp>
        <p:nvSpPr>
          <p:cNvPr id="28" name="视佐24"/>
          <p:cNvSpPr txBox="1"/>
          <p:nvPr>
            <p:custDataLst>
              <p:tags r:id="rId7"/>
            </p:custDataLst>
          </p:nvPr>
        </p:nvSpPr>
        <p:spPr>
          <a:xfrm>
            <a:off x="777875" y="1557020"/>
            <a:ext cx="840740" cy="5346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en-US" altLang="zh-CN" sz="2800">
                <a:solidFill>
                  <a:schemeClr val="bg1"/>
                </a:solidFill>
                <a:latin typeface="MiSans Semibold" panose="00000700000000000000" charset="-122"/>
                <a:ea typeface="MiSans Semibold" panose="00000700000000000000" charset="-122"/>
                <a:cs typeface="MiSans Semibold" panose="00000700000000000000" charset="-122"/>
                <a:sym typeface="江城圆体 500W" panose="020B0600000000000000" charset="-122"/>
              </a:rPr>
              <a:t>01</a:t>
            </a:r>
            <a:endParaRPr lang="en-US" altLang="zh-CN" sz="2800">
              <a:solidFill>
                <a:schemeClr val="bg1"/>
              </a:solidFill>
              <a:latin typeface="MiSans Semibold" panose="00000700000000000000" charset="-122"/>
              <a:ea typeface="MiSans Semibold" panose="00000700000000000000" charset="-122"/>
              <a:cs typeface="MiSans Semibold" panose="00000700000000000000" charset="-122"/>
              <a:sym typeface="江城圆体 500W" panose="020B06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36733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085" r="2085"/>
          <a:stretch>
            <a:fillRect/>
          </a:stretch>
        </p:blipFill>
        <p:spPr>
          <a:xfrm>
            <a:off x="0" y="0"/>
            <a:ext cx="9144000" cy="53673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46" b="16146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策略二</a:t>
            </a:r>
            <a:endParaRPr lang="zh-CN" altLang="en-US" sz="22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7" name="视佐20"/>
          <p:cNvSpPr/>
          <p:nvPr>
            <p:custDataLst>
              <p:tags r:id="rId3"/>
            </p:custDataLst>
          </p:nvPr>
        </p:nvSpPr>
        <p:spPr>
          <a:xfrm>
            <a:off x="631190" y="1331595"/>
            <a:ext cx="8065770" cy="358076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</p:txBody>
      </p:sp>
      <p:sp>
        <p:nvSpPr>
          <p:cNvPr id="22" name="视佐21"/>
          <p:cNvSpPr txBox="1"/>
          <p:nvPr>
            <p:custDataLst>
              <p:tags r:id="rId4"/>
            </p:custDataLst>
          </p:nvPr>
        </p:nvSpPr>
        <p:spPr>
          <a:xfrm>
            <a:off x="1837055" y="2207260"/>
            <a:ext cx="6123940" cy="2440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1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、家长减少非工作性屏幕使用时间，树立榜样；</a:t>
            </a: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2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、停止指责：减少说教时间；</a:t>
            </a: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3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、支持和鼓励孩子发展健康的线下友谊和兴趣爱好。</a:t>
            </a: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</p:txBody>
      </p:sp>
      <p:sp>
        <p:nvSpPr>
          <p:cNvPr id="24" name="视佐22"/>
          <p:cNvSpPr txBox="1"/>
          <p:nvPr>
            <p:custDataLst>
              <p:tags r:id="rId5"/>
            </p:custDataLst>
          </p:nvPr>
        </p:nvSpPr>
        <p:spPr>
          <a:xfrm>
            <a:off x="1837055" y="1511300"/>
            <a:ext cx="3347085" cy="579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rgbClr val="269CEB"/>
                </a:solidFill>
                <a:latin typeface="MiSans Semibold" panose="00000700000000000000" charset="-122"/>
                <a:ea typeface="MiSans Semibold" panose="00000700000000000000" charset="-122"/>
                <a:cs typeface="MiSans Semibold" panose="00000700000000000000" charset="-122"/>
                <a:sym typeface="江城圆体 500W" panose="020B0600000000000000" charset="-122"/>
              </a:rPr>
              <a:t>变</a:t>
            </a:r>
            <a:r>
              <a:rPr lang="en-US" altLang="zh-CN" sz="3200">
                <a:solidFill>
                  <a:srgbClr val="269CEB"/>
                </a:solidFill>
                <a:latin typeface="MiSans Semibold" panose="00000700000000000000" charset="-122"/>
                <a:ea typeface="MiSans Semibold" panose="00000700000000000000" charset="-122"/>
                <a:cs typeface="MiSans Semibold" panose="00000700000000000000" charset="-122"/>
                <a:sym typeface="江城圆体 500W" panose="020B0600000000000000" charset="-122"/>
              </a:rPr>
              <a:t>“</a:t>
            </a:r>
            <a:r>
              <a:rPr lang="zh-CN" altLang="en-US" sz="3200">
                <a:solidFill>
                  <a:srgbClr val="269CEB"/>
                </a:solidFill>
                <a:latin typeface="MiSans Semibold" panose="00000700000000000000" charset="-122"/>
                <a:ea typeface="MiSans Semibold" panose="00000700000000000000" charset="-122"/>
                <a:cs typeface="MiSans Semibold" panose="00000700000000000000" charset="-122"/>
                <a:sym typeface="江城圆体 500W" panose="020B0600000000000000" charset="-122"/>
              </a:rPr>
              <a:t>监管</a:t>
            </a:r>
            <a:r>
              <a:rPr lang="en-US" altLang="zh-CN" sz="3200">
                <a:solidFill>
                  <a:srgbClr val="269CEB"/>
                </a:solidFill>
                <a:latin typeface="MiSans Semibold" panose="00000700000000000000" charset="-122"/>
                <a:ea typeface="MiSans Semibold" panose="00000700000000000000" charset="-122"/>
                <a:cs typeface="MiSans Semibold" panose="00000700000000000000" charset="-122"/>
                <a:sym typeface="江城圆体 500W" panose="020B0600000000000000" charset="-122"/>
              </a:rPr>
              <a:t>”</a:t>
            </a:r>
            <a:r>
              <a:rPr lang="zh-CN" altLang="en-US" sz="3200">
                <a:solidFill>
                  <a:srgbClr val="269CEB"/>
                </a:solidFill>
                <a:latin typeface="MiSans Semibold" panose="00000700000000000000" charset="-122"/>
                <a:ea typeface="MiSans Semibold" panose="00000700000000000000" charset="-122"/>
                <a:cs typeface="MiSans Semibold" panose="00000700000000000000" charset="-122"/>
                <a:sym typeface="江城圆体 500W" panose="020B0600000000000000" charset="-122"/>
              </a:rPr>
              <a:t>为</a:t>
            </a:r>
            <a:r>
              <a:rPr lang="en-US" altLang="zh-CN" sz="3200">
                <a:solidFill>
                  <a:srgbClr val="269CEB"/>
                </a:solidFill>
                <a:latin typeface="MiSans Semibold" panose="00000700000000000000" charset="-122"/>
                <a:ea typeface="MiSans Semibold" panose="00000700000000000000" charset="-122"/>
                <a:cs typeface="MiSans Semibold" panose="00000700000000000000" charset="-122"/>
                <a:sym typeface="江城圆体 500W" panose="020B0600000000000000" charset="-122"/>
              </a:rPr>
              <a:t>“</a:t>
            </a:r>
            <a:r>
              <a:rPr lang="zh-CN" altLang="en-US" sz="3200">
                <a:solidFill>
                  <a:srgbClr val="269CEB"/>
                </a:solidFill>
                <a:latin typeface="MiSans Semibold" panose="00000700000000000000" charset="-122"/>
                <a:ea typeface="MiSans Semibold" panose="00000700000000000000" charset="-122"/>
                <a:cs typeface="MiSans Semibold" panose="00000700000000000000" charset="-122"/>
                <a:sym typeface="江城圆体 500W" panose="020B0600000000000000" charset="-122"/>
              </a:rPr>
              <a:t>同盟</a:t>
            </a:r>
            <a:endParaRPr lang="zh-CN" altLang="en-US" sz="3200">
              <a:solidFill>
                <a:srgbClr val="269CEB"/>
              </a:solidFill>
              <a:latin typeface="MiSans Semibold" panose="00000700000000000000" charset="-122"/>
              <a:ea typeface="MiSans Semibold" panose="00000700000000000000" charset="-122"/>
              <a:cs typeface="MiSans Semibold" panose="00000700000000000000" charset="-122"/>
              <a:sym typeface="江城圆体 500W" panose="020B0600000000000000" charset="-122"/>
            </a:endParaRPr>
          </a:p>
        </p:txBody>
      </p:sp>
      <p:sp>
        <p:nvSpPr>
          <p:cNvPr id="25" name="视佐23"/>
          <p:cNvSpPr/>
          <p:nvPr>
            <p:custDataLst>
              <p:tags r:id="rId6"/>
            </p:custDataLst>
          </p:nvPr>
        </p:nvSpPr>
        <p:spPr>
          <a:xfrm>
            <a:off x="777240" y="1438275"/>
            <a:ext cx="841375" cy="773430"/>
          </a:xfrm>
          <a:prstGeom prst="rect">
            <a:avLst/>
          </a:prstGeom>
          <a:solidFill>
            <a:srgbClr val="269C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</p:txBody>
      </p:sp>
      <p:sp>
        <p:nvSpPr>
          <p:cNvPr id="28" name="视佐24"/>
          <p:cNvSpPr txBox="1"/>
          <p:nvPr>
            <p:custDataLst>
              <p:tags r:id="rId7"/>
            </p:custDataLst>
          </p:nvPr>
        </p:nvSpPr>
        <p:spPr>
          <a:xfrm>
            <a:off x="777875" y="1557020"/>
            <a:ext cx="840740" cy="5346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en-US" altLang="zh-CN" sz="2800">
                <a:solidFill>
                  <a:schemeClr val="bg1"/>
                </a:solidFill>
                <a:latin typeface="MiSans Semibold" panose="00000700000000000000" charset="-122"/>
                <a:ea typeface="MiSans Semibold" panose="00000700000000000000" charset="-122"/>
                <a:cs typeface="MiSans Semibold" panose="00000700000000000000" charset="-122"/>
                <a:sym typeface="江城圆体 500W" panose="020B0600000000000000" charset="-122"/>
              </a:rPr>
              <a:t>02</a:t>
            </a:r>
            <a:endParaRPr lang="en-US" altLang="zh-CN" sz="2800">
              <a:solidFill>
                <a:schemeClr val="bg1"/>
              </a:solidFill>
              <a:latin typeface="MiSans Semibold" panose="00000700000000000000" charset="-122"/>
              <a:ea typeface="MiSans Semibold" panose="00000700000000000000" charset="-122"/>
              <a:cs typeface="MiSans Semibold" panose="00000700000000000000" charset="-122"/>
              <a:sym typeface="江城圆体 500W" panose="020B06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6452" b="6452"/>
          <a:stretch>
            <a:fillRect/>
          </a:stretch>
        </p:blipFill>
        <p:spPr>
          <a:xfrm>
            <a:off x="0" y="0"/>
            <a:ext cx="295275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3433763"/>
            <a:ext cx="1857375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content</a:t>
            </a:r>
            <a:endParaRPr lang="en-US" sz="3750" dirty="0"/>
          </a:p>
        </p:txBody>
      </p:sp>
      <p:sp>
        <p:nvSpPr>
          <p:cNvPr id="6" name="Text 2"/>
          <p:cNvSpPr/>
          <p:nvPr/>
        </p:nvSpPr>
        <p:spPr>
          <a:xfrm>
            <a:off x="571500" y="4176713"/>
            <a:ext cx="180975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目录</a:t>
            </a:r>
            <a:endParaRPr lang="en-US" sz="2250" dirty="0"/>
          </a:p>
        </p:txBody>
      </p:sp>
      <p:sp>
        <p:nvSpPr>
          <p:cNvPr id="7" name="Text 3"/>
          <p:cNvSpPr/>
          <p:nvPr>
            <p:custDataLst>
              <p:tags r:id="rId3"/>
            </p:custDataLst>
          </p:nvPr>
        </p:nvSpPr>
        <p:spPr>
          <a:xfrm>
            <a:off x="3524250" y="988219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FFC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1875" dirty="0"/>
          </a:p>
        </p:txBody>
      </p:sp>
      <p:sp>
        <p:nvSpPr>
          <p:cNvPr id="8" name="Text 4"/>
          <p:cNvSpPr/>
          <p:nvPr>
            <p:custDataLst>
              <p:tags r:id="rId4"/>
            </p:custDataLst>
          </p:nvPr>
        </p:nvSpPr>
        <p:spPr>
          <a:xfrm>
            <a:off x="3990975" y="105965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引言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3990975" y="130730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0" name="Text 6"/>
          <p:cNvSpPr/>
          <p:nvPr>
            <p:custDataLst>
              <p:tags r:id="rId5"/>
            </p:custDataLst>
          </p:nvPr>
        </p:nvSpPr>
        <p:spPr>
          <a:xfrm>
            <a:off x="3524250" y="1616869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FFC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1875" dirty="0"/>
          </a:p>
        </p:txBody>
      </p:sp>
      <p:sp>
        <p:nvSpPr>
          <p:cNvPr id="11" name="Text 7"/>
          <p:cNvSpPr/>
          <p:nvPr>
            <p:custDataLst>
              <p:tags r:id="rId6"/>
            </p:custDataLst>
          </p:nvPr>
        </p:nvSpPr>
        <p:spPr>
          <a:xfrm>
            <a:off x="3990975" y="168830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心理根源探析：网络在满足孩子的什么需求？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3990975" y="193595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3" name="Text 9"/>
          <p:cNvSpPr/>
          <p:nvPr>
            <p:custDataLst>
              <p:tags r:id="rId7"/>
            </p:custDataLst>
          </p:nvPr>
        </p:nvSpPr>
        <p:spPr>
          <a:xfrm>
            <a:off x="3524250" y="2245519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FFC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1875" dirty="0"/>
          </a:p>
        </p:txBody>
      </p:sp>
      <p:sp>
        <p:nvSpPr>
          <p:cNvPr id="14" name="Text 10"/>
          <p:cNvSpPr/>
          <p:nvPr>
            <p:custDataLst>
              <p:tags r:id="rId8"/>
            </p:custDataLst>
          </p:nvPr>
        </p:nvSpPr>
        <p:spPr>
          <a:xfrm>
            <a:off x="3990975" y="231695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识别信号与区分界限：何时需要警惕？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3990975" y="256460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6" name="Text 12"/>
          <p:cNvSpPr/>
          <p:nvPr>
            <p:custDataLst>
              <p:tags r:id="rId9"/>
            </p:custDataLst>
          </p:nvPr>
        </p:nvSpPr>
        <p:spPr>
          <a:xfrm>
            <a:off x="3524250" y="2874169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FFC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sz="1875" dirty="0"/>
          </a:p>
        </p:txBody>
      </p:sp>
      <p:sp>
        <p:nvSpPr>
          <p:cNvPr id="17" name="Text 13"/>
          <p:cNvSpPr/>
          <p:nvPr>
            <p:custDataLst>
              <p:tags r:id="rId10"/>
            </p:custDataLst>
          </p:nvPr>
        </p:nvSpPr>
        <p:spPr>
          <a:xfrm>
            <a:off x="3990975" y="294560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应对策略：如何从‘心’出发，构建防护网？</a:t>
            </a:r>
            <a:endParaRPr lang="en-US" sz="1200" dirty="0"/>
          </a:p>
        </p:txBody>
      </p:sp>
      <p:sp>
        <p:nvSpPr>
          <p:cNvPr id="18" name="Text 14"/>
          <p:cNvSpPr/>
          <p:nvPr/>
        </p:nvSpPr>
        <p:spPr>
          <a:xfrm>
            <a:off x="3990975" y="319325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21" name="Text 17"/>
          <p:cNvSpPr/>
          <p:nvPr/>
        </p:nvSpPr>
        <p:spPr>
          <a:xfrm>
            <a:off x="3990975" y="382190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36733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085" r="2085"/>
          <a:stretch>
            <a:fillRect/>
          </a:stretch>
        </p:blipFill>
        <p:spPr>
          <a:xfrm>
            <a:off x="0" y="0"/>
            <a:ext cx="9144000" cy="53673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46" b="16146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策略三</a:t>
            </a:r>
            <a:endParaRPr lang="zh-CN" altLang="en-US" sz="22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7" name="视佐20"/>
          <p:cNvSpPr/>
          <p:nvPr>
            <p:custDataLst>
              <p:tags r:id="rId3"/>
            </p:custDataLst>
          </p:nvPr>
        </p:nvSpPr>
        <p:spPr>
          <a:xfrm>
            <a:off x="631190" y="1331595"/>
            <a:ext cx="8065770" cy="358076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</p:txBody>
      </p:sp>
      <p:sp>
        <p:nvSpPr>
          <p:cNvPr id="22" name="视佐21"/>
          <p:cNvSpPr txBox="1"/>
          <p:nvPr>
            <p:custDataLst>
              <p:tags r:id="rId4"/>
            </p:custDataLst>
          </p:nvPr>
        </p:nvSpPr>
        <p:spPr>
          <a:xfrm>
            <a:off x="1837055" y="2091690"/>
            <a:ext cx="6123940" cy="2440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1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、共情式沟通：采用开放式问题，了解网络世界吸引孩子的地方，展现理解和尊重；</a:t>
            </a: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2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、健康引导：心平气和地了解孩子最近是否遇到了什么困难，帮助他在现实中解决困难；</a:t>
            </a: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3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、情绪教育：教孩子识别和表达情绪，提供除了上网之外的情绪调节方法（如运动、听音乐、写日记、倾诉）。</a:t>
            </a: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</p:txBody>
      </p:sp>
      <p:sp>
        <p:nvSpPr>
          <p:cNvPr id="24" name="视佐22"/>
          <p:cNvSpPr txBox="1"/>
          <p:nvPr>
            <p:custDataLst>
              <p:tags r:id="rId5"/>
            </p:custDataLst>
          </p:nvPr>
        </p:nvSpPr>
        <p:spPr>
          <a:xfrm>
            <a:off x="1837055" y="1511300"/>
            <a:ext cx="3347085" cy="579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sz="3200">
                <a:solidFill>
                  <a:srgbClr val="269CEB"/>
                </a:solidFill>
                <a:latin typeface="MiSans Semibold" panose="00000700000000000000" charset="-122"/>
                <a:ea typeface="MiSans Semibold" panose="00000700000000000000" charset="-122"/>
                <a:cs typeface="MiSans Semibold" panose="00000700000000000000" charset="-122"/>
                <a:sym typeface="江城圆体 500W" panose="020B0600000000000000" charset="-122"/>
              </a:rPr>
              <a:t>改善沟通方式</a:t>
            </a:r>
            <a:endParaRPr lang="zh-CN" sz="3200">
              <a:solidFill>
                <a:srgbClr val="269CEB"/>
              </a:solidFill>
              <a:latin typeface="MiSans Semibold" panose="00000700000000000000" charset="-122"/>
              <a:ea typeface="MiSans Semibold" panose="00000700000000000000" charset="-122"/>
              <a:cs typeface="MiSans Semibold" panose="00000700000000000000" charset="-122"/>
              <a:sym typeface="江城圆体 500W" panose="020B0600000000000000" charset="-122"/>
            </a:endParaRPr>
          </a:p>
        </p:txBody>
      </p:sp>
      <p:sp>
        <p:nvSpPr>
          <p:cNvPr id="25" name="视佐23"/>
          <p:cNvSpPr/>
          <p:nvPr>
            <p:custDataLst>
              <p:tags r:id="rId6"/>
            </p:custDataLst>
          </p:nvPr>
        </p:nvSpPr>
        <p:spPr>
          <a:xfrm>
            <a:off x="777240" y="1438275"/>
            <a:ext cx="841375" cy="773430"/>
          </a:xfrm>
          <a:prstGeom prst="rect">
            <a:avLst/>
          </a:prstGeom>
          <a:solidFill>
            <a:srgbClr val="269C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</p:txBody>
      </p:sp>
      <p:sp>
        <p:nvSpPr>
          <p:cNvPr id="28" name="视佐24"/>
          <p:cNvSpPr txBox="1"/>
          <p:nvPr>
            <p:custDataLst>
              <p:tags r:id="rId7"/>
            </p:custDataLst>
          </p:nvPr>
        </p:nvSpPr>
        <p:spPr>
          <a:xfrm>
            <a:off x="777875" y="1557020"/>
            <a:ext cx="840740" cy="5346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en-US" altLang="zh-CN" sz="2800">
                <a:solidFill>
                  <a:schemeClr val="bg1"/>
                </a:solidFill>
                <a:latin typeface="MiSans Semibold" panose="00000700000000000000" charset="-122"/>
                <a:ea typeface="MiSans Semibold" panose="00000700000000000000" charset="-122"/>
                <a:cs typeface="MiSans Semibold" panose="00000700000000000000" charset="-122"/>
                <a:sym typeface="江城圆体 500W" panose="020B0600000000000000" charset="-122"/>
              </a:rPr>
              <a:t>03</a:t>
            </a:r>
            <a:endParaRPr lang="en-US" altLang="zh-CN" sz="2800">
              <a:solidFill>
                <a:schemeClr val="bg1"/>
              </a:solidFill>
              <a:latin typeface="MiSans Semibold" panose="00000700000000000000" charset="-122"/>
              <a:ea typeface="MiSans Semibold" panose="00000700000000000000" charset="-122"/>
              <a:cs typeface="MiSans Semibold" panose="00000700000000000000" charset="-122"/>
              <a:sym typeface="江城圆体 500W" panose="020B06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36733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085" r="2085"/>
          <a:stretch>
            <a:fillRect/>
          </a:stretch>
        </p:blipFill>
        <p:spPr>
          <a:xfrm>
            <a:off x="0" y="0"/>
            <a:ext cx="9144000" cy="53673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46" b="16146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策略四</a:t>
            </a:r>
            <a:endParaRPr lang="zh-CN" altLang="en-US" sz="22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7" name="视佐20"/>
          <p:cNvSpPr/>
          <p:nvPr>
            <p:custDataLst>
              <p:tags r:id="rId3"/>
            </p:custDataLst>
          </p:nvPr>
        </p:nvSpPr>
        <p:spPr>
          <a:xfrm>
            <a:off x="631190" y="1331595"/>
            <a:ext cx="8065770" cy="358076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</p:txBody>
      </p:sp>
      <p:sp>
        <p:nvSpPr>
          <p:cNvPr id="22" name="视佐21"/>
          <p:cNvSpPr txBox="1"/>
          <p:nvPr>
            <p:custDataLst>
              <p:tags r:id="rId4"/>
            </p:custDataLst>
          </p:nvPr>
        </p:nvSpPr>
        <p:spPr>
          <a:xfrm>
            <a:off x="1837055" y="2207260"/>
            <a:ext cx="6123940" cy="2440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1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、设立</a:t>
            </a: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“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无屏幕</a:t>
            </a: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”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区：</a:t>
            </a: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 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如餐桌、卧室不允许使用手机；</a:t>
            </a: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2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、设立</a:t>
            </a: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“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无屏幕</a:t>
            </a: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”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时间：如饭后半小时是家庭聊天时间；</a:t>
            </a: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3</a:t>
            </a: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、创造高质量的家庭时光（如共同运动、做饭）。</a:t>
            </a: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</p:txBody>
      </p:sp>
      <p:sp>
        <p:nvSpPr>
          <p:cNvPr id="24" name="视佐22"/>
          <p:cNvSpPr txBox="1"/>
          <p:nvPr>
            <p:custDataLst>
              <p:tags r:id="rId5"/>
            </p:custDataLst>
          </p:nvPr>
        </p:nvSpPr>
        <p:spPr>
          <a:xfrm>
            <a:off x="1837055" y="1511300"/>
            <a:ext cx="4294505" cy="579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sz="3200">
                <a:solidFill>
                  <a:srgbClr val="269CEB"/>
                </a:solidFill>
                <a:latin typeface="MiSans Semibold" panose="00000700000000000000" charset="-122"/>
                <a:ea typeface="MiSans Semibold" panose="00000700000000000000" charset="-122"/>
                <a:cs typeface="MiSans Semibold" panose="00000700000000000000" charset="-122"/>
                <a:sym typeface="江城圆体 500W" panose="020B0600000000000000" charset="-122"/>
              </a:rPr>
              <a:t>营造健康家庭环境</a:t>
            </a:r>
            <a:endParaRPr lang="zh-CN" sz="3200">
              <a:solidFill>
                <a:srgbClr val="269CEB"/>
              </a:solidFill>
              <a:latin typeface="MiSans Semibold" panose="00000700000000000000" charset="-122"/>
              <a:ea typeface="MiSans Semibold" panose="00000700000000000000" charset="-122"/>
              <a:cs typeface="MiSans Semibold" panose="00000700000000000000" charset="-122"/>
              <a:sym typeface="江城圆体 500W" panose="020B0600000000000000" charset="-122"/>
            </a:endParaRPr>
          </a:p>
        </p:txBody>
      </p:sp>
      <p:sp>
        <p:nvSpPr>
          <p:cNvPr id="25" name="视佐23"/>
          <p:cNvSpPr/>
          <p:nvPr>
            <p:custDataLst>
              <p:tags r:id="rId6"/>
            </p:custDataLst>
          </p:nvPr>
        </p:nvSpPr>
        <p:spPr>
          <a:xfrm>
            <a:off x="777240" y="1438275"/>
            <a:ext cx="841375" cy="773430"/>
          </a:xfrm>
          <a:prstGeom prst="rect">
            <a:avLst/>
          </a:prstGeom>
          <a:solidFill>
            <a:srgbClr val="269C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</p:txBody>
      </p:sp>
      <p:sp>
        <p:nvSpPr>
          <p:cNvPr id="28" name="视佐24"/>
          <p:cNvSpPr txBox="1"/>
          <p:nvPr>
            <p:custDataLst>
              <p:tags r:id="rId7"/>
            </p:custDataLst>
          </p:nvPr>
        </p:nvSpPr>
        <p:spPr>
          <a:xfrm>
            <a:off x="777875" y="1557020"/>
            <a:ext cx="840740" cy="5346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en-US" altLang="zh-CN" sz="2800">
                <a:solidFill>
                  <a:schemeClr val="bg1"/>
                </a:solidFill>
                <a:latin typeface="MiSans Semibold" panose="00000700000000000000" charset="-122"/>
                <a:ea typeface="MiSans Semibold" panose="00000700000000000000" charset="-122"/>
                <a:cs typeface="MiSans Semibold" panose="00000700000000000000" charset="-122"/>
                <a:sym typeface="江城圆体 500W" panose="020B0600000000000000" charset="-122"/>
              </a:rPr>
              <a:t>04</a:t>
            </a:r>
            <a:endParaRPr lang="en-US" altLang="zh-CN" sz="2800">
              <a:solidFill>
                <a:schemeClr val="bg1"/>
              </a:solidFill>
              <a:latin typeface="MiSans Semibold" panose="00000700000000000000" charset="-122"/>
              <a:ea typeface="MiSans Semibold" panose="00000700000000000000" charset="-122"/>
              <a:cs typeface="MiSans Semibold" panose="00000700000000000000" charset="-122"/>
              <a:sym typeface="江城圆体 500W" panose="020B06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36733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085" r="2085"/>
          <a:stretch>
            <a:fillRect/>
          </a:stretch>
        </p:blipFill>
        <p:spPr>
          <a:xfrm>
            <a:off x="0" y="0"/>
            <a:ext cx="9144000" cy="53673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46" b="16146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策略五</a:t>
            </a:r>
            <a:endParaRPr lang="zh-CN" altLang="en-US" sz="22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7" name="视佐20"/>
          <p:cNvSpPr/>
          <p:nvPr>
            <p:custDataLst>
              <p:tags r:id="rId3"/>
            </p:custDataLst>
          </p:nvPr>
        </p:nvSpPr>
        <p:spPr>
          <a:xfrm>
            <a:off x="631190" y="1331595"/>
            <a:ext cx="8065770" cy="358076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</p:txBody>
      </p:sp>
      <p:sp>
        <p:nvSpPr>
          <p:cNvPr id="22" name="视佐21"/>
          <p:cNvSpPr txBox="1"/>
          <p:nvPr>
            <p:custDataLst>
              <p:tags r:id="rId4"/>
            </p:custDataLst>
          </p:nvPr>
        </p:nvSpPr>
        <p:spPr>
          <a:xfrm>
            <a:off x="1837055" y="2207260"/>
            <a:ext cx="6123940" cy="2440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solidFill>
                  <a:schemeClr val="tx2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江城圆体 500W" panose="020B0600000000000000" charset="-122"/>
              </a:rPr>
              <a:t>如果孩子的问题已严重影响到社会功能，或伴有严重情绪问题，应毫不犹豫地寻求心理咨询师或精神科医生的帮助。</a:t>
            </a:r>
            <a:endParaRPr lang="zh-CN" altLang="en-US">
              <a:solidFill>
                <a:schemeClr val="tx2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</p:txBody>
      </p:sp>
      <p:sp>
        <p:nvSpPr>
          <p:cNvPr id="24" name="视佐22"/>
          <p:cNvSpPr txBox="1"/>
          <p:nvPr>
            <p:custDataLst>
              <p:tags r:id="rId5"/>
            </p:custDataLst>
          </p:nvPr>
        </p:nvSpPr>
        <p:spPr>
          <a:xfrm>
            <a:off x="1837055" y="1511300"/>
            <a:ext cx="4294505" cy="579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sz="3200">
                <a:solidFill>
                  <a:srgbClr val="269CEB"/>
                </a:solidFill>
                <a:latin typeface="MiSans Semibold" panose="00000700000000000000" charset="-122"/>
                <a:ea typeface="MiSans Semibold" panose="00000700000000000000" charset="-122"/>
                <a:cs typeface="MiSans Semibold" panose="00000700000000000000" charset="-122"/>
                <a:sym typeface="江城圆体 500W" panose="020B0600000000000000" charset="-122"/>
              </a:rPr>
              <a:t>寻求专业帮助</a:t>
            </a:r>
            <a:endParaRPr lang="zh-CN" sz="3200">
              <a:solidFill>
                <a:srgbClr val="269CEB"/>
              </a:solidFill>
              <a:latin typeface="MiSans Semibold" panose="00000700000000000000" charset="-122"/>
              <a:ea typeface="MiSans Semibold" panose="00000700000000000000" charset="-122"/>
              <a:cs typeface="MiSans Semibold" panose="00000700000000000000" charset="-122"/>
              <a:sym typeface="江城圆体 500W" panose="020B0600000000000000" charset="-122"/>
            </a:endParaRPr>
          </a:p>
        </p:txBody>
      </p:sp>
      <p:sp>
        <p:nvSpPr>
          <p:cNvPr id="25" name="视佐23"/>
          <p:cNvSpPr/>
          <p:nvPr>
            <p:custDataLst>
              <p:tags r:id="rId6"/>
            </p:custDataLst>
          </p:nvPr>
        </p:nvSpPr>
        <p:spPr>
          <a:xfrm>
            <a:off x="777240" y="1438275"/>
            <a:ext cx="841375" cy="773430"/>
          </a:xfrm>
          <a:prstGeom prst="rect">
            <a:avLst/>
          </a:prstGeom>
          <a:solidFill>
            <a:srgbClr val="269C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江城圆体 500W" panose="020B0600000000000000" charset="-122"/>
            </a:endParaRPr>
          </a:p>
        </p:txBody>
      </p:sp>
      <p:sp>
        <p:nvSpPr>
          <p:cNvPr id="28" name="视佐24"/>
          <p:cNvSpPr txBox="1"/>
          <p:nvPr>
            <p:custDataLst>
              <p:tags r:id="rId7"/>
            </p:custDataLst>
          </p:nvPr>
        </p:nvSpPr>
        <p:spPr>
          <a:xfrm>
            <a:off x="777875" y="1557020"/>
            <a:ext cx="840740" cy="5346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en-US" altLang="zh-CN" sz="2800">
                <a:solidFill>
                  <a:schemeClr val="bg1"/>
                </a:solidFill>
                <a:latin typeface="MiSans Semibold" panose="00000700000000000000" charset="-122"/>
                <a:ea typeface="MiSans Semibold" panose="00000700000000000000" charset="-122"/>
                <a:cs typeface="MiSans Semibold" panose="00000700000000000000" charset="-122"/>
                <a:sym typeface="江城圆体 500W" panose="020B0600000000000000" charset="-122"/>
              </a:rPr>
              <a:t>05</a:t>
            </a:r>
            <a:endParaRPr lang="en-US" altLang="zh-CN" sz="2800">
              <a:solidFill>
                <a:schemeClr val="bg1"/>
              </a:solidFill>
              <a:latin typeface="MiSans Semibold" panose="00000700000000000000" charset="-122"/>
              <a:ea typeface="MiSans Semibold" panose="00000700000000000000" charset="-122"/>
              <a:cs typeface="MiSans Semibold" panose="00000700000000000000" charset="-122"/>
              <a:sym typeface="江城圆体 500W" panose="020B06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014538"/>
            <a:ext cx="80010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THANKS</a:t>
            </a:r>
            <a:endParaRPr lang="en-US" sz="3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引言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FFFFFF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2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36733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085" r="2085"/>
          <a:stretch>
            <a:fillRect/>
          </a:stretch>
        </p:blipFill>
        <p:spPr>
          <a:xfrm>
            <a:off x="0" y="0"/>
            <a:ext cx="9144000" cy="53673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46" b="16146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网络成瘾现状</a:t>
            </a:r>
            <a:endParaRPr lang="zh-CN" altLang="en-US" sz="22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04520" y="1596390"/>
            <a:ext cx="7967980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据《中国青少年网瘾数据报告》（</a:t>
            </a:r>
            <a:r>
              <a:rPr lang="en-US" altLang="zh-CN" sz="2800"/>
              <a:t>2024</a:t>
            </a:r>
            <a:r>
              <a:rPr lang="zh-CN" altLang="en-US" sz="2800"/>
              <a:t>年）的数据显示：</a:t>
            </a:r>
            <a:endParaRPr lang="zh-CN" altLang="en-US" sz="2800"/>
          </a:p>
          <a:p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青少年网民中网瘾者比例约为</a:t>
            </a:r>
            <a:r>
              <a:rPr lang="en-US" altLang="zh-CN"/>
              <a:t>14.1%</a:t>
            </a:r>
            <a:r>
              <a:rPr lang="zh-CN" altLang="en-US"/>
              <a:t>，总人数超过</a:t>
            </a:r>
            <a:r>
              <a:rPr lang="en-US" altLang="zh-CN"/>
              <a:t>2400</a:t>
            </a:r>
            <a:r>
              <a:rPr lang="zh-CN" altLang="en-US"/>
              <a:t>万</a:t>
            </a:r>
            <a:endParaRPr lang="zh-CN" altLang="en-US"/>
          </a:p>
          <a:p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在非网瘾群体中，还有约</a:t>
            </a:r>
            <a:r>
              <a:rPr lang="en-US" altLang="zh-CN"/>
              <a:t>13%</a:t>
            </a:r>
            <a:r>
              <a:rPr lang="zh-CN" altLang="en-US"/>
              <a:t>的青少年存在网瘾倾向</a:t>
            </a:r>
            <a:endParaRPr lang="zh-CN" altLang="en-US"/>
          </a:p>
          <a:p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另一份同年的报告显示，网瘾少年比例达</a:t>
            </a:r>
            <a:r>
              <a:rPr lang="en-US" altLang="zh-CN"/>
              <a:t>13.2%</a:t>
            </a:r>
            <a:r>
              <a:rPr lang="zh-CN" altLang="en-US"/>
              <a:t>，对应约</a:t>
            </a:r>
            <a:r>
              <a:rPr lang="en-US" altLang="zh-CN"/>
              <a:t>200</a:t>
            </a:r>
            <a:r>
              <a:rPr lang="zh-CN" altLang="en-US"/>
              <a:t>万人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36733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085" r="2085"/>
          <a:stretch>
            <a:fillRect/>
          </a:stretch>
        </p:blipFill>
        <p:spPr>
          <a:xfrm>
            <a:off x="0" y="0"/>
            <a:ext cx="9144000" cy="53673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46" b="16146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什么是网络成瘾</a:t>
            </a:r>
            <a:r>
              <a:rPr lang="en-US" altLang="zh-CN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?</a:t>
            </a:r>
            <a:endParaRPr lang="en-US" altLang="zh-CN" sz="22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04520" y="1596390"/>
            <a:ext cx="79679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青少年网络成瘾</a:t>
            </a:r>
            <a:r>
              <a:rPr lang="zh-CN" altLang="en-US" sz="2400"/>
              <a:t>（</a:t>
            </a:r>
            <a:r>
              <a:rPr lang="en-US" altLang="zh-CN" sz="2400"/>
              <a:t>Internet Addiction in Adolescents</a:t>
            </a:r>
            <a:r>
              <a:rPr lang="zh-CN" altLang="en-US" sz="2400"/>
              <a:t>）是指：</a:t>
            </a:r>
            <a:endParaRPr lang="zh-CN" altLang="en-US" sz="2400"/>
          </a:p>
          <a:p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青少年因过度依赖或沉迷于互联网（如游戏、社交媒体、短视频等），导致对现实生活、学习、社交和身心健康产生严重负面影响的行为模式。</a:t>
            </a:r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这种行为通常表现为：无法自控的上网冲动，并伴随戒断反应（如焦虑、烦躁）和耐受性增强（需要更长时间上网才能满足需求）。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36733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085" r="2085"/>
          <a:stretch>
            <a:fillRect/>
          </a:stretch>
        </p:blipFill>
        <p:spPr>
          <a:xfrm>
            <a:off x="0" y="0"/>
            <a:ext cx="9144000" cy="53673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46" b="16146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什么是网络成瘾</a:t>
            </a:r>
            <a:r>
              <a:rPr lang="en-US" altLang="zh-CN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?</a:t>
            </a:r>
            <a:endParaRPr lang="en-US" altLang="zh-CN" sz="22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04520" y="1596390"/>
            <a:ext cx="796798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根据心理学研究和临床观察，青少年网络成瘾通常表现为以下特征：👇👇</a:t>
            </a:r>
            <a:endParaRPr lang="zh-CN" altLang="en-US"/>
          </a:p>
          <a:p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70C0"/>
                </a:solidFill>
              </a:rPr>
              <a:t>失控性</a:t>
            </a:r>
            <a:r>
              <a:rPr lang="zh-CN" altLang="en-US"/>
              <a:t>：无法控制上网时间，即使知道有害仍持续使用。例如患儿常常保证计划使用</a:t>
            </a:r>
            <a:r>
              <a:rPr lang="en-US" altLang="zh-CN"/>
              <a:t>1</a:t>
            </a:r>
            <a:r>
              <a:rPr lang="zh-CN" altLang="en-US"/>
              <a:t>小时，实际总是超过</a:t>
            </a:r>
            <a:r>
              <a:rPr lang="en-US" altLang="zh-CN"/>
              <a:t>3-4</a:t>
            </a:r>
            <a:r>
              <a:rPr lang="zh-CN" altLang="en-US"/>
              <a:t>小时；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70C0"/>
                </a:solidFill>
              </a:rPr>
              <a:t>戒断反应</a:t>
            </a:r>
            <a:r>
              <a:rPr lang="zh-CN" altLang="en-US"/>
              <a:t>：当家长阻止患儿上网时，患儿往往容易出现情绪低落、焦虑、易怒或身体不适（如头痛、失眠）等症状。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70C0"/>
                </a:solidFill>
              </a:rPr>
              <a:t>依赖性增强</a:t>
            </a:r>
            <a:r>
              <a:rPr lang="zh-CN" altLang="en-US"/>
              <a:t>：需不断增加上网时长或刺激强度（如更激烈的游戏）才能获得满足感。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70C0"/>
                </a:solidFill>
              </a:rPr>
              <a:t>现实功能损害</a:t>
            </a:r>
            <a:r>
              <a:rPr lang="zh-CN" altLang="en-US"/>
              <a:t>：患者因为沉迷网络的使用导致学业成绩下降、社交退缩、忽视家庭关系。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70C0"/>
                </a:solidFill>
              </a:rPr>
              <a:t>身体问题</a:t>
            </a:r>
            <a:r>
              <a:rPr lang="zh-CN" altLang="en-US"/>
              <a:t>：过度使用互联网导致视力下降、颈椎病、肥胖、昼夜颠倒导致的代谢紊乱。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心理根源探析：</a:t>
            </a:r>
            <a:endParaRPr lang="en-US" sz="37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0" indent="0" algn="l">
              <a:lnSpc>
                <a:spcPts val="525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网络在满足孩子的什么需求？</a:t>
            </a:r>
            <a:endParaRPr 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FFFFFF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2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36733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085" r="2085"/>
          <a:stretch>
            <a:fillRect/>
          </a:stretch>
        </p:blipFill>
        <p:spPr>
          <a:xfrm>
            <a:off x="0" y="0"/>
            <a:ext cx="9144000" cy="53673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46" b="16146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网络成瘾满足了孩子什么需求？</a:t>
            </a:r>
            <a:endParaRPr lang="zh-CN" altLang="en-US" sz="22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7" name="文本框 6"/>
          <p:cNvSpPr txBox="1"/>
          <p:nvPr/>
        </p:nvSpPr>
        <p:spPr>
          <a:xfrm>
            <a:off x="1511300" y="1951355"/>
            <a:ext cx="57061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网络世界不是问题的根源，而是孩子解决内心问题的</a:t>
            </a:r>
            <a:r>
              <a:rPr lang="en-US" altLang="zh-CN" sz="2800"/>
              <a:t>“</a:t>
            </a:r>
            <a:r>
              <a:rPr lang="zh-CN" altLang="en-US" sz="2800"/>
              <a:t>替代方案</a:t>
            </a:r>
            <a:r>
              <a:rPr lang="en-US" altLang="zh-CN" sz="2800"/>
              <a:t>”</a:t>
            </a:r>
            <a:r>
              <a:rPr lang="zh-CN" altLang="en-US" sz="2800"/>
              <a:t>。</a:t>
            </a:r>
            <a:endParaRPr lang="zh-CN" alt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36733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2085" r="2085"/>
          <a:stretch>
            <a:fillRect/>
          </a:stretch>
        </p:blipFill>
        <p:spPr>
          <a:xfrm>
            <a:off x="0" y="0"/>
            <a:ext cx="9144000" cy="53673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6146" b="16146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需求一：归属感与社交连接</a:t>
            </a:r>
            <a:endParaRPr lang="zh-CN" altLang="en-US" sz="225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10" name="Image 2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35610" y="1301750"/>
            <a:ext cx="3033395" cy="3712210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5603875" y="1365885"/>
            <a:ext cx="2929255" cy="3584575"/>
          </a:xfrm>
          <a:prstGeom prst="rect">
            <a:avLst/>
          </a:prstGeom>
        </p:spPr>
      </p:pic>
      <p:sp>
        <p:nvSpPr>
          <p:cNvPr id="12" name="Text 4"/>
          <p:cNvSpPr/>
          <p:nvPr>
            <p:custDataLst>
              <p:tags r:id="rId7"/>
            </p:custDataLst>
          </p:nvPr>
        </p:nvSpPr>
        <p:spPr>
          <a:xfrm>
            <a:off x="804545" y="2452370"/>
            <a:ext cx="2017395" cy="17430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algn="l">
              <a:lnSpc>
                <a:spcPts val="2400"/>
              </a:lnSpc>
              <a:buClrTx/>
              <a:buSzTx/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心理机制：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algn="l">
              <a:lnSpc>
                <a:spcPts val="2400"/>
              </a:lnSpc>
              <a:buClrTx/>
              <a:buSzTx/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青少年渴望被同伴接纳，害怕被孤立。网络游戏、社交媒体提供了稳定的社交圈和共同话题。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ext 4"/>
          <p:cNvSpPr/>
          <p:nvPr>
            <p:custDataLst>
              <p:tags r:id="rId8"/>
            </p:custDataLst>
          </p:nvPr>
        </p:nvSpPr>
        <p:spPr>
          <a:xfrm>
            <a:off x="6086475" y="2167255"/>
            <a:ext cx="1889760" cy="210121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indent="0" algn="l" fontAlgn="auto">
              <a:lnSpc>
                <a:spcPts val="24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现实缺失：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ts val="24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在现实生活中可能缺乏朋友、感到孤独、难以融入集体。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2" name="黑五大促" descr="7b0a202020202274657874626f78223a2022220a7d0a"/>
          <p:cNvGrpSpPr/>
          <p:nvPr/>
        </p:nvGrpSpPr>
        <p:grpSpPr>
          <a:xfrm>
            <a:off x="3408680" y="2066290"/>
            <a:ext cx="2499995" cy="1900555"/>
            <a:chOff x="4484747" y="2342185"/>
            <a:chExt cx="3476289" cy="2281538"/>
          </a:xfrm>
        </p:grpSpPr>
        <p:grpSp>
          <p:nvGrpSpPr>
            <p:cNvPr id="41" name="组合 40"/>
            <p:cNvGrpSpPr/>
            <p:nvPr/>
          </p:nvGrpSpPr>
          <p:grpSpPr>
            <a:xfrm>
              <a:off x="4484747" y="2342185"/>
              <a:ext cx="3476289" cy="2281538"/>
              <a:chOff x="4484747" y="2342185"/>
              <a:chExt cx="3476289" cy="2281538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707814" y="2434281"/>
                <a:ext cx="2936676" cy="1989438"/>
                <a:chOff x="4829923" y="2432973"/>
                <a:chExt cx="2720926" cy="1989438"/>
              </a:xfrm>
            </p:grpSpPr>
            <p:sp>
              <p:nvSpPr>
                <p:cNvPr id="14" name="Freeform 5"/>
                <p:cNvSpPr/>
                <p:nvPr/>
              </p:nvSpPr>
              <p:spPr bwMode="auto">
                <a:xfrm>
                  <a:off x="4829923" y="2432973"/>
                  <a:ext cx="2720926" cy="1989438"/>
                </a:xfrm>
                <a:custGeom>
                  <a:avLst/>
                  <a:gdLst>
                    <a:gd name="T0" fmla="*/ 774 w 1212"/>
                    <a:gd name="T1" fmla="*/ 0 h 1025"/>
                    <a:gd name="T2" fmla="*/ 724 w 1212"/>
                    <a:gd name="T3" fmla="*/ 5 h 1025"/>
                    <a:gd name="T4" fmla="*/ 578 w 1212"/>
                    <a:gd name="T5" fmla="*/ 88 h 1025"/>
                    <a:gd name="T6" fmla="*/ 446 w 1212"/>
                    <a:gd name="T7" fmla="*/ 128 h 1025"/>
                    <a:gd name="T8" fmla="*/ 411 w 1212"/>
                    <a:gd name="T9" fmla="*/ 126 h 1025"/>
                    <a:gd name="T10" fmla="*/ 387 w 1212"/>
                    <a:gd name="T11" fmla="*/ 123 h 1025"/>
                    <a:gd name="T12" fmla="*/ 219 w 1212"/>
                    <a:gd name="T13" fmla="*/ 87 h 1025"/>
                    <a:gd name="T14" fmla="*/ 213 w 1212"/>
                    <a:gd name="T15" fmla="*/ 87 h 1025"/>
                    <a:gd name="T16" fmla="*/ 32 w 1212"/>
                    <a:gd name="T17" fmla="*/ 268 h 1025"/>
                    <a:gd name="T18" fmla="*/ 27 w 1212"/>
                    <a:gd name="T19" fmla="*/ 327 h 1025"/>
                    <a:gd name="T20" fmla="*/ 28 w 1212"/>
                    <a:gd name="T21" fmla="*/ 545 h 1025"/>
                    <a:gd name="T22" fmla="*/ 4 w 1212"/>
                    <a:gd name="T23" fmla="*/ 659 h 1025"/>
                    <a:gd name="T24" fmla="*/ 29 w 1212"/>
                    <a:gd name="T25" fmla="*/ 764 h 1025"/>
                    <a:gd name="T26" fmla="*/ 147 w 1212"/>
                    <a:gd name="T27" fmla="*/ 830 h 1025"/>
                    <a:gd name="T28" fmla="*/ 112 w 1212"/>
                    <a:gd name="T29" fmla="*/ 1025 h 1025"/>
                    <a:gd name="T30" fmla="*/ 404 w 1212"/>
                    <a:gd name="T31" fmla="*/ 896 h 1025"/>
                    <a:gd name="T32" fmla="*/ 425 w 1212"/>
                    <a:gd name="T33" fmla="*/ 911 h 1025"/>
                    <a:gd name="T34" fmla="*/ 558 w 1212"/>
                    <a:gd name="T35" fmla="*/ 953 h 1025"/>
                    <a:gd name="T36" fmla="*/ 563 w 1212"/>
                    <a:gd name="T37" fmla="*/ 953 h 1025"/>
                    <a:gd name="T38" fmla="*/ 565 w 1212"/>
                    <a:gd name="T39" fmla="*/ 953 h 1025"/>
                    <a:gd name="T40" fmla="*/ 671 w 1212"/>
                    <a:gd name="T41" fmla="*/ 930 h 1025"/>
                    <a:gd name="T42" fmla="*/ 764 w 1212"/>
                    <a:gd name="T43" fmla="*/ 915 h 1025"/>
                    <a:gd name="T44" fmla="*/ 997 w 1212"/>
                    <a:gd name="T45" fmla="*/ 940 h 1025"/>
                    <a:gd name="T46" fmla="*/ 1000 w 1212"/>
                    <a:gd name="T47" fmla="*/ 940 h 1025"/>
                    <a:gd name="T48" fmla="*/ 1123 w 1212"/>
                    <a:gd name="T49" fmla="*/ 897 h 1025"/>
                    <a:gd name="T50" fmla="*/ 1162 w 1212"/>
                    <a:gd name="T51" fmla="*/ 766 h 1025"/>
                    <a:gd name="T52" fmla="*/ 1165 w 1212"/>
                    <a:gd name="T53" fmla="*/ 544 h 1025"/>
                    <a:gd name="T54" fmla="*/ 1199 w 1212"/>
                    <a:gd name="T55" fmla="*/ 368 h 1025"/>
                    <a:gd name="T56" fmla="*/ 1199 w 1212"/>
                    <a:gd name="T57" fmla="*/ 367 h 1025"/>
                    <a:gd name="T58" fmla="*/ 1195 w 1212"/>
                    <a:gd name="T59" fmla="*/ 306 h 1025"/>
                    <a:gd name="T60" fmla="*/ 1062 w 1212"/>
                    <a:gd name="T61" fmla="*/ 166 h 1025"/>
                    <a:gd name="T62" fmla="*/ 997 w 1212"/>
                    <a:gd name="T63" fmla="*/ 156 h 1025"/>
                    <a:gd name="T64" fmla="*/ 995 w 1212"/>
                    <a:gd name="T65" fmla="*/ 153 h 1025"/>
                    <a:gd name="T66" fmla="*/ 912 w 1212"/>
                    <a:gd name="T67" fmla="*/ 47 h 1025"/>
                    <a:gd name="T68" fmla="*/ 774 w 1212"/>
                    <a:gd name="T69" fmla="*/ 0 h 1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12" h="1025">
                      <a:moveTo>
                        <a:pt x="774" y="0"/>
                      </a:moveTo>
                      <a:cubicBezTo>
                        <a:pt x="758" y="0"/>
                        <a:pt x="741" y="2"/>
                        <a:pt x="724" y="5"/>
                      </a:cubicBezTo>
                      <a:cubicBezTo>
                        <a:pt x="667" y="16"/>
                        <a:pt x="625" y="56"/>
                        <a:pt x="578" y="88"/>
                      </a:cubicBezTo>
                      <a:cubicBezTo>
                        <a:pt x="537" y="117"/>
                        <a:pt x="494" y="128"/>
                        <a:pt x="446" y="128"/>
                      </a:cubicBezTo>
                      <a:cubicBezTo>
                        <a:pt x="435" y="128"/>
                        <a:pt x="423" y="128"/>
                        <a:pt x="411" y="126"/>
                      </a:cubicBezTo>
                      <a:cubicBezTo>
                        <a:pt x="403" y="126"/>
                        <a:pt x="395" y="124"/>
                        <a:pt x="387" y="123"/>
                      </a:cubicBezTo>
                      <a:cubicBezTo>
                        <a:pt x="332" y="106"/>
                        <a:pt x="277" y="87"/>
                        <a:pt x="219" y="87"/>
                      </a:cubicBezTo>
                      <a:cubicBezTo>
                        <a:pt x="217" y="87"/>
                        <a:pt x="215" y="87"/>
                        <a:pt x="213" y="87"/>
                      </a:cubicBezTo>
                      <a:cubicBezTo>
                        <a:pt x="116" y="90"/>
                        <a:pt x="26" y="172"/>
                        <a:pt x="32" y="268"/>
                      </a:cubicBezTo>
                      <a:cubicBezTo>
                        <a:pt x="29" y="286"/>
                        <a:pt x="27" y="306"/>
                        <a:pt x="27" y="327"/>
                      </a:cubicBezTo>
                      <a:cubicBezTo>
                        <a:pt x="26" y="402"/>
                        <a:pt x="46" y="470"/>
                        <a:pt x="28" y="545"/>
                      </a:cubicBezTo>
                      <a:cubicBezTo>
                        <a:pt x="19" y="582"/>
                        <a:pt x="7" y="621"/>
                        <a:pt x="4" y="659"/>
                      </a:cubicBezTo>
                      <a:cubicBezTo>
                        <a:pt x="0" y="695"/>
                        <a:pt x="5" y="731"/>
                        <a:pt x="29" y="764"/>
                      </a:cubicBezTo>
                      <a:cubicBezTo>
                        <a:pt x="57" y="802"/>
                        <a:pt x="101" y="823"/>
                        <a:pt x="147" y="830"/>
                      </a:cubicBezTo>
                      <a:cubicBezTo>
                        <a:pt x="112" y="1025"/>
                        <a:pt x="112" y="1025"/>
                        <a:pt x="112" y="1025"/>
                      </a:cubicBezTo>
                      <a:cubicBezTo>
                        <a:pt x="404" y="896"/>
                        <a:pt x="404" y="896"/>
                        <a:pt x="404" y="896"/>
                      </a:cubicBezTo>
                      <a:cubicBezTo>
                        <a:pt x="411" y="901"/>
                        <a:pt x="418" y="906"/>
                        <a:pt x="425" y="911"/>
                      </a:cubicBezTo>
                      <a:cubicBezTo>
                        <a:pt x="465" y="935"/>
                        <a:pt x="511" y="953"/>
                        <a:pt x="558" y="953"/>
                      </a:cubicBezTo>
                      <a:cubicBezTo>
                        <a:pt x="560" y="953"/>
                        <a:pt x="562" y="953"/>
                        <a:pt x="563" y="953"/>
                      </a:cubicBezTo>
                      <a:cubicBezTo>
                        <a:pt x="564" y="953"/>
                        <a:pt x="564" y="953"/>
                        <a:pt x="565" y="953"/>
                      </a:cubicBezTo>
                      <a:cubicBezTo>
                        <a:pt x="600" y="953"/>
                        <a:pt x="637" y="941"/>
                        <a:pt x="671" y="930"/>
                      </a:cubicBezTo>
                      <a:cubicBezTo>
                        <a:pt x="702" y="919"/>
                        <a:pt x="733" y="915"/>
                        <a:pt x="764" y="915"/>
                      </a:cubicBezTo>
                      <a:cubicBezTo>
                        <a:pt x="841" y="915"/>
                        <a:pt x="917" y="940"/>
                        <a:pt x="997" y="940"/>
                      </a:cubicBezTo>
                      <a:cubicBezTo>
                        <a:pt x="998" y="940"/>
                        <a:pt x="999" y="940"/>
                        <a:pt x="1000" y="940"/>
                      </a:cubicBezTo>
                      <a:cubicBezTo>
                        <a:pt x="1044" y="940"/>
                        <a:pt x="1094" y="933"/>
                        <a:pt x="1123" y="897"/>
                      </a:cubicBezTo>
                      <a:cubicBezTo>
                        <a:pt x="1152" y="860"/>
                        <a:pt x="1161" y="812"/>
                        <a:pt x="1162" y="766"/>
                      </a:cubicBezTo>
                      <a:cubicBezTo>
                        <a:pt x="1163" y="693"/>
                        <a:pt x="1146" y="617"/>
                        <a:pt x="1165" y="544"/>
                      </a:cubicBezTo>
                      <a:cubicBezTo>
                        <a:pt x="1180" y="487"/>
                        <a:pt x="1212" y="428"/>
                        <a:pt x="1199" y="368"/>
                      </a:cubicBezTo>
                      <a:cubicBezTo>
                        <a:pt x="1199" y="367"/>
                        <a:pt x="1199" y="367"/>
                        <a:pt x="1199" y="367"/>
                      </a:cubicBezTo>
                      <a:cubicBezTo>
                        <a:pt x="1201" y="347"/>
                        <a:pt x="1200" y="327"/>
                        <a:pt x="1195" y="306"/>
                      </a:cubicBezTo>
                      <a:cubicBezTo>
                        <a:pt x="1181" y="239"/>
                        <a:pt x="1130" y="179"/>
                        <a:pt x="1062" y="166"/>
                      </a:cubicBezTo>
                      <a:cubicBezTo>
                        <a:pt x="1041" y="161"/>
                        <a:pt x="1019" y="160"/>
                        <a:pt x="997" y="156"/>
                      </a:cubicBezTo>
                      <a:cubicBezTo>
                        <a:pt x="996" y="155"/>
                        <a:pt x="996" y="154"/>
                        <a:pt x="995" y="153"/>
                      </a:cubicBezTo>
                      <a:cubicBezTo>
                        <a:pt x="967" y="118"/>
                        <a:pt x="948" y="75"/>
                        <a:pt x="912" y="47"/>
                      </a:cubicBezTo>
                      <a:cubicBezTo>
                        <a:pt x="873" y="15"/>
                        <a:pt x="824" y="0"/>
                        <a:pt x="774" y="0"/>
                      </a:cubicBez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" name="Freeform 6"/>
                <p:cNvSpPr/>
                <p:nvPr/>
              </p:nvSpPr>
              <p:spPr bwMode="auto">
                <a:xfrm>
                  <a:off x="4884738" y="2452709"/>
                  <a:ext cx="2586935" cy="1802599"/>
                </a:xfrm>
                <a:custGeom>
                  <a:avLst/>
                  <a:gdLst>
                    <a:gd name="T0" fmla="*/ 3 w 1152"/>
                    <a:gd name="T1" fmla="*/ 634 h 929"/>
                    <a:gd name="T2" fmla="*/ 27 w 1152"/>
                    <a:gd name="T3" fmla="*/ 734 h 929"/>
                    <a:gd name="T4" fmla="*/ 197 w 1152"/>
                    <a:gd name="T5" fmla="*/ 799 h 929"/>
                    <a:gd name="T6" fmla="*/ 379 w 1152"/>
                    <a:gd name="T7" fmla="*/ 795 h 929"/>
                    <a:gd name="T8" fmla="*/ 472 w 1152"/>
                    <a:gd name="T9" fmla="*/ 897 h 929"/>
                    <a:gd name="T10" fmla="*/ 637 w 1152"/>
                    <a:gd name="T11" fmla="*/ 892 h 929"/>
                    <a:gd name="T12" fmla="*/ 947 w 1152"/>
                    <a:gd name="T13" fmla="*/ 902 h 929"/>
                    <a:gd name="T14" fmla="*/ 1067 w 1152"/>
                    <a:gd name="T15" fmla="*/ 860 h 929"/>
                    <a:gd name="T16" fmla="*/ 1104 w 1152"/>
                    <a:gd name="T17" fmla="*/ 737 h 929"/>
                    <a:gd name="T18" fmla="*/ 1108 w 1152"/>
                    <a:gd name="T19" fmla="*/ 525 h 929"/>
                    <a:gd name="T20" fmla="*/ 1140 w 1152"/>
                    <a:gd name="T21" fmla="*/ 357 h 929"/>
                    <a:gd name="T22" fmla="*/ 1018 w 1152"/>
                    <a:gd name="T23" fmla="*/ 221 h 929"/>
                    <a:gd name="T24" fmla="*/ 945 w 1152"/>
                    <a:gd name="T25" fmla="*/ 153 h 929"/>
                    <a:gd name="T26" fmla="*/ 867 w 1152"/>
                    <a:gd name="T27" fmla="*/ 52 h 929"/>
                    <a:gd name="T28" fmla="*/ 688 w 1152"/>
                    <a:gd name="T29" fmla="*/ 12 h 929"/>
                    <a:gd name="T30" fmla="*/ 549 w 1152"/>
                    <a:gd name="T31" fmla="*/ 91 h 929"/>
                    <a:gd name="T32" fmla="*/ 390 w 1152"/>
                    <a:gd name="T33" fmla="*/ 128 h 929"/>
                    <a:gd name="T34" fmla="*/ 226 w 1152"/>
                    <a:gd name="T35" fmla="*/ 113 h 929"/>
                    <a:gd name="T36" fmla="*/ 106 w 1152"/>
                    <a:gd name="T37" fmla="*/ 157 h 929"/>
                    <a:gd name="T38" fmla="*/ 25 w 1152"/>
                    <a:gd name="T39" fmla="*/ 318 h 929"/>
                    <a:gd name="T40" fmla="*/ 26 w 1152"/>
                    <a:gd name="T41" fmla="*/ 526 h 929"/>
                    <a:gd name="T42" fmla="*/ 3 w 1152"/>
                    <a:gd name="T43" fmla="*/ 634 h 9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52" h="929">
                      <a:moveTo>
                        <a:pt x="3" y="634"/>
                      </a:moveTo>
                      <a:cubicBezTo>
                        <a:pt x="0" y="669"/>
                        <a:pt x="4" y="703"/>
                        <a:pt x="27" y="734"/>
                      </a:cubicBezTo>
                      <a:cubicBezTo>
                        <a:pt x="65" y="786"/>
                        <a:pt x="136" y="805"/>
                        <a:pt x="197" y="799"/>
                      </a:cubicBezTo>
                      <a:cubicBezTo>
                        <a:pt x="250" y="793"/>
                        <a:pt x="333" y="753"/>
                        <a:pt x="379" y="795"/>
                      </a:cubicBezTo>
                      <a:cubicBezTo>
                        <a:pt x="414" y="827"/>
                        <a:pt x="430" y="872"/>
                        <a:pt x="472" y="897"/>
                      </a:cubicBezTo>
                      <a:cubicBezTo>
                        <a:pt x="524" y="929"/>
                        <a:pt x="584" y="911"/>
                        <a:pt x="637" y="892"/>
                      </a:cubicBezTo>
                      <a:cubicBezTo>
                        <a:pt x="743" y="855"/>
                        <a:pt x="842" y="901"/>
                        <a:pt x="947" y="902"/>
                      </a:cubicBezTo>
                      <a:cubicBezTo>
                        <a:pt x="990" y="902"/>
                        <a:pt x="1039" y="896"/>
                        <a:pt x="1067" y="860"/>
                      </a:cubicBezTo>
                      <a:cubicBezTo>
                        <a:pt x="1095" y="826"/>
                        <a:pt x="1103" y="780"/>
                        <a:pt x="1104" y="737"/>
                      </a:cubicBezTo>
                      <a:cubicBezTo>
                        <a:pt x="1105" y="667"/>
                        <a:pt x="1090" y="594"/>
                        <a:pt x="1108" y="525"/>
                      </a:cubicBezTo>
                      <a:cubicBezTo>
                        <a:pt x="1122" y="471"/>
                        <a:pt x="1152" y="415"/>
                        <a:pt x="1140" y="357"/>
                      </a:cubicBezTo>
                      <a:cubicBezTo>
                        <a:pt x="1126" y="292"/>
                        <a:pt x="1068" y="258"/>
                        <a:pt x="1018" y="221"/>
                      </a:cubicBezTo>
                      <a:cubicBezTo>
                        <a:pt x="990" y="201"/>
                        <a:pt x="966" y="180"/>
                        <a:pt x="945" y="153"/>
                      </a:cubicBezTo>
                      <a:cubicBezTo>
                        <a:pt x="919" y="120"/>
                        <a:pt x="901" y="79"/>
                        <a:pt x="867" y="52"/>
                      </a:cubicBezTo>
                      <a:cubicBezTo>
                        <a:pt x="817" y="12"/>
                        <a:pt x="751" y="0"/>
                        <a:pt x="688" y="12"/>
                      </a:cubicBezTo>
                      <a:cubicBezTo>
                        <a:pt x="634" y="23"/>
                        <a:pt x="593" y="61"/>
                        <a:pt x="549" y="91"/>
                      </a:cubicBezTo>
                      <a:cubicBezTo>
                        <a:pt x="501" y="125"/>
                        <a:pt x="449" y="134"/>
                        <a:pt x="390" y="128"/>
                      </a:cubicBezTo>
                      <a:cubicBezTo>
                        <a:pt x="336" y="122"/>
                        <a:pt x="281" y="108"/>
                        <a:pt x="226" y="113"/>
                      </a:cubicBezTo>
                      <a:cubicBezTo>
                        <a:pt x="183" y="118"/>
                        <a:pt x="142" y="134"/>
                        <a:pt x="106" y="157"/>
                      </a:cubicBezTo>
                      <a:cubicBezTo>
                        <a:pt x="42" y="196"/>
                        <a:pt x="26" y="246"/>
                        <a:pt x="25" y="318"/>
                      </a:cubicBezTo>
                      <a:cubicBezTo>
                        <a:pt x="24" y="390"/>
                        <a:pt x="43" y="455"/>
                        <a:pt x="26" y="526"/>
                      </a:cubicBezTo>
                      <a:cubicBezTo>
                        <a:pt x="17" y="561"/>
                        <a:pt x="6" y="598"/>
                        <a:pt x="3" y="634"/>
                      </a:cubicBezTo>
                      <a:close/>
                    </a:path>
                  </a:pathLst>
                </a:custGeom>
                <a:solidFill>
                  <a:srgbClr val="FFB0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6" name="Freeform 7"/>
                <p:cNvSpPr/>
                <p:nvPr/>
              </p:nvSpPr>
              <p:spPr bwMode="auto">
                <a:xfrm>
                  <a:off x="4889306" y="2473762"/>
                  <a:ext cx="2605206" cy="1756547"/>
                </a:xfrm>
                <a:custGeom>
                  <a:avLst/>
                  <a:gdLst>
                    <a:gd name="T0" fmla="*/ 1062 w 1160"/>
                    <a:gd name="T1" fmla="*/ 635 h 905"/>
                    <a:gd name="T2" fmla="*/ 1062 w 1160"/>
                    <a:gd name="T3" fmla="*/ 607 h 905"/>
                    <a:gd name="T4" fmla="*/ 1134 w 1160"/>
                    <a:gd name="T5" fmla="*/ 288 h 905"/>
                    <a:gd name="T6" fmla="*/ 1007 w 1160"/>
                    <a:gd name="T7" fmla="*/ 154 h 905"/>
                    <a:gd name="T8" fmla="*/ 931 w 1160"/>
                    <a:gd name="T9" fmla="*/ 142 h 905"/>
                    <a:gd name="T10" fmla="*/ 840 w 1160"/>
                    <a:gd name="T11" fmla="*/ 70 h 905"/>
                    <a:gd name="T12" fmla="*/ 615 w 1160"/>
                    <a:gd name="T13" fmla="*/ 79 h 905"/>
                    <a:gd name="T14" fmla="*/ 439 w 1160"/>
                    <a:gd name="T15" fmla="*/ 134 h 905"/>
                    <a:gd name="T16" fmla="*/ 200 w 1160"/>
                    <a:gd name="T17" fmla="*/ 80 h 905"/>
                    <a:gd name="T18" fmla="*/ 35 w 1160"/>
                    <a:gd name="T19" fmla="*/ 288 h 905"/>
                    <a:gd name="T20" fmla="*/ 63 w 1160"/>
                    <a:gd name="T21" fmla="*/ 362 h 905"/>
                    <a:gd name="T22" fmla="*/ 41 w 1160"/>
                    <a:gd name="T23" fmla="*/ 685 h 905"/>
                    <a:gd name="T24" fmla="*/ 170 w 1160"/>
                    <a:gd name="T25" fmla="*/ 780 h 905"/>
                    <a:gd name="T26" fmla="*/ 297 w 1160"/>
                    <a:gd name="T27" fmla="*/ 794 h 905"/>
                    <a:gd name="T28" fmla="*/ 402 w 1160"/>
                    <a:gd name="T29" fmla="*/ 863 h 905"/>
                    <a:gd name="T30" fmla="*/ 533 w 1160"/>
                    <a:gd name="T31" fmla="*/ 903 h 905"/>
                    <a:gd name="T32" fmla="*/ 623 w 1160"/>
                    <a:gd name="T33" fmla="*/ 876 h 905"/>
                    <a:gd name="T34" fmla="*/ 724 w 1160"/>
                    <a:gd name="T35" fmla="*/ 808 h 905"/>
                    <a:gd name="T36" fmla="*/ 949 w 1160"/>
                    <a:gd name="T37" fmla="*/ 850 h 905"/>
                    <a:gd name="T38" fmla="*/ 1060 w 1160"/>
                    <a:gd name="T39" fmla="*/ 762 h 905"/>
                    <a:gd name="T40" fmla="*/ 1062 w 1160"/>
                    <a:gd name="T41" fmla="*/ 635 h 9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60" h="905">
                      <a:moveTo>
                        <a:pt x="1062" y="635"/>
                      </a:moveTo>
                      <a:cubicBezTo>
                        <a:pt x="1062" y="625"/>
                        <a:pt x="1062" y="616"/>
                        <a:pt x="1062" y="607"/>
                      </a:cubicBezTo>
                      <a:cubicBezTo>
                        <a:pt x="1061" y="493"/>
                        <a:pt x="1160" y="404"/>
                        <a:pt x="1134" y="288"/>
                      </a:cubicBezTo>
                      <a:cubicBezTo>
                        <a:pt x="1120" y="224"/>
                        <a:pt x="1072" y="167"/>
                        <a:pt x="1007" y="154"/>
                      </a:cubicBezTo>
                      <a:cubicBezTo>
                        <a:pt x="982" y="149"/>
                        <a:pt x="956" y="148"/>
                        <a:pt x="931" y="142"/>
                      </a:cubicBezTo>
                      <a:cubicBezTo>
                        <a:pt x="889" y="131"/>
                        <a:pt x="867" y="102"/>
                        <a:pt x="840" y="70"/>
                      </a:cubicBezTo>
                      <a:cubicBezTo>
                        <a:pt x="779" y="0"/>
                        <a:pt x="681" y="40"/>
                        <a:pt x="615" y="79"/>
                      </a:cubicBezTo>
                      <a:cubicBezTo>
                        <a:pt x="561" y="110"/>
                        <a:pt x="504" y="148"/>
                        <a:pt x="439" y="134"/>
                      </a:cubicBezTo>
                      <a:cubicBezTo>
                        <a:pt x="359" y="118"/>
                        <a:pt x="283" y="78"/>
                        <a:pt x="200" y="80"/>
                      </a:cubicBezTo>
                      <a:cubicBezTo>
                        <a:pt x="95" y="82"/>
                        <a:pt x="0" y="181"/>
                        <a:pt x="35" y="288"/>
                      </a:cubicBezTo>
                      <a:cubicBezTo>
                        <a:pt x="43" y="313"/>
                        <a:pt x="55" y="336"/>
                        <a:pt x="63" y="362"/>
                      </a:cubicBezTo>
                      <a:cubicBezTo>
                        <a:pt x="97" y="473"/>
                        <a:pt x="5" y="576"/>
                        <a:pt x="41" y="685"/>
                      </a:cubicBezTo>
                      <a:cubicBezTo>
                        <a:pt x="61" y="742"/>
                        <a:pt x="113" y="773"/>
                        <a:pt x="170" y="780"/>
                      </a:cubicBezTo>
                      <a:cubicBezTo>
                        <a:pt x="211" y="785"/>
                        <a:pt x="258" y="779"/>
                        <a:pt x="297" y="794"/>
                      </a:cubicBezTo>
                      <a:cubicBezTo>
                        <a:pt x="336" y="809"/>
                        <a:pt x="366" y="841"/>
                        <a:pt x="402" y="863"/>
                      </a:cubicBezTo>
                      <a:cubicBezTo>
                        <a:pt x="441" y="887"/>
                        <a:pt x="486" y="905"/>
                        <a:pt x="533" y="903"/>
                      </a:cubicBezTo>
                      <a:cubicBezTo>
                        <a:pt x="565" y="903"/>
                        <a:pt x="596" y="893"/>
                        <a:pt x="623" y="876"/>
                      </a:cubicBezTo>
                      <a:cubicBezTo>
                        <a:pt x="657" y="855"/>
                        <a:pt x="686" y="823"/>
                        <a:pt x="724" y="808"/>
                      </a:cubicBezTo>
                      <a:cubicBezTo>
                        <a:pt x="798" y="780"/>
                        <a:pt x="876" y="840"/>
                        <a:pt x="949" y="850"/>
                      </a:cubicBezTo>
                      <a:cubicBezTo>
                        <a:pt x="1012" y="858"/>
                        <a:pt x="1050" y="822"/>
                        <a:pt x="1060" y="762"/>
                      </a:cubicBezTo>
                      <a:cubicBezTo>
                        <a:pt x="1067" y="719"/>
                        <a:pt x="1064" y="677"/>
                        <a:pt x="1062" y="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17" name="Freeform 8"/>
              <p:cNvSpPr/>
              <p:nvPr/>
            </p:nvSpPr>
            <p:spPr bwMode="auto">
              <a:xfrm>
                <a:off x="7441090" y="2506759"/>
                <a:ext cx="149217" cy="223680"/>
              </a:xfrm>
              <a:custGeom>
                <a:avLst/>
                <a:gdLst>
                  <a:gd name="T0" fmla="*/ 0 w 98"/>
                  <a:gd name="T1" fmla="*/ 170 h 170"/>
                  <a:gd name="T2" fmla="*/ 4 w 98"/>
                  <a:gd name="T3" fmla="*/ 0 h 170"/>
                  <a:gd name="T4" fmla="*/ 98 w 98"/>
                  <a:gd name="T5" fmla="*/ 31 h 170"/>
                  <a:gd name="T6" fmla="*/ 0 w 98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70">
                    <a:moveTo>
                      <a:pt x="0" y="170"/>
                    </a:moveTo>
                    <a:lnTo>
                      <a:pt x="4" y="0"/>
                    </a:lnTo>
                    <a:lnTo>
                      <a:pt x="98" y="31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7221963" y="2436920"/>
                <a:ext cx="254278" cy="165786"/>
              </a:xfrm>
              <a:custGeom>
                <a:avLst/>
                <a:gdLst>
                  <a:gd name="T0" fmla="*/ 0 w 167"/>
                  <a:gd name="T1" fmla="*/ 126 h 126"/>
                  <a:gd name="T2" fmla="*/ 117 w 167"/>
                  <a:gd name="T3" fmla="*/ 0 h 126"/>
                  <a:gd name="T4" fmla="*/ 167 w 167"/>
                  <a:gd name="T5" fmla="*/ 87 h 126"/>
                  <a:gd name="T6" fmla="*/ 0 w 167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126">
                    <a:moveTo>
                      <a:pt x="0" y="126"/>
                    </a:moveTo>
                    <a:lnTo>
                      <a:pt x="117" y="0"/>
                    </a:lnTo>
                    <a:lnTo>
                      <a:pt x="167" y="87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4968482" y="2342185"/>
                <a:ext cx="150740" cy="224996"/>
              </a:xfrm>
              <a:custGeom>
                <a:avLst/>
                <a:gdLst>
                  <a:gd name="T0" fmla="*/ 99 w 99"/>
                  <a:gd name="T1" fmla="*/ 171 h 171"/>
                  <a:gd name="T2" fmla="*/ 0 w 99"/>
                  <a:gd name="T3" fmla="*/ 34 h 171"/>
                  <a:gd name="T4" fmla="*/ 94 w 99"/>
                  <a:gd name="T5" fmla="*/ 0 h 171"/>
                  <a:gd name="T6" fmla="*/ 99 w 99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71">
                    <a:moveTo>
                      <a:pt x="99" y="171"/>
                    </a:moveTo>
                    <a:lnTo>
                      <a:pt x="0" y="34"/>
                    </a:lnTo>
                    <a:lnTo>
                      <a:pt x="94" y="0"/>
                    </a:lnTo>
                    <a:lnTo>
                      <a:pt x="99" y="1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Freeform 11"/>
              <p:cNvSpPr/>
              <p:nvPr/>
            </p:nvSpPr>
            <p:spPr bwMode="auto">
              <a:xfrm>
                <a:off x="6940278" y="4276361"/>
                <a:ext cx="237529" cy="192102"/>
              </a:xfrm>
              <a:custGeom>
                <a:avLst/>
                <a:gdLst>
                  <a:gd name="T0" fmla="*/ 0 w 156"/>
                  <a:gd name="T1" fmla="*/ 0 h 146"/>
                  <a:gd name="T2" fmla="*/ 156 w 156"/>
                  <a:gd name="T3" fmla="*/ 69 h 146"/>
                  <a:gd name="T4" fmla="*/ 89 w 156"/>
                  <a:gd name="T5" fmla="*/ 146 h 146"/>
                  <a:gd name="T6" fmla="*/ 0 w 156"/>
                  <a:gd name="T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46">
                    <a:moveTo>
                      <a:pt x="0" y="0"/>
                    </a:moveTo>
                    <a:lnTo>
                      <a:pt x="156" y="69"/>
                    </a:lnTo>
                    <a:lnTo>
                      <a:pt x="89" y="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7705856" y="3478080"/>
                <a:ext cx="162921" cy="85525"/>
              </a:xfrm>
              <a:custGeom>
                <a:avLst/>
                <a:gdLst>
                  <a:gd name="T0" fmla="*/ 0 w 107"/>
                  <a:gd name="T1" fmla="*/ 42 h 65"/>
                  <a:gd name="T2" fmla="*/ 103 w 107"/>
                  <a:gd name="T3" fmla="*/ 0 h 65"/>
                  <a:gd name="T4" fmla="*/ 107 w 107"/>
                  <a:gd name="T5" fmla="*/ 65 h 65"/>
                  <a:gd name="T6" fmla="*/ 0 w 107"/>
                  <a:gd name="T7" fmla="*/ 4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65">
                    <a:moveTo>
                      <a:pt x="0" y="42"/>
                    </a:moveTo>
                    <a:lnTo>
                      <a:pt x="103" y="0"/>
                    </a:lnTo>
                    <a:lnTo>
                      <a:pt x="107" y="6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Freeform 13"/>
              <p:cNvSpPr/>
              <p:nvPr/>
            </p:nvSpPr>
            <p:spPr bwMode="auto">
              <a:xfrm>
                <a:off x="6795628" y="4313202"/>
                <a:ext cx="98970" cy="146050"/>
              </a:xfrm>
              <a:custGeom>
                <a:avLst/>
                <a:gdLst>
                  <a:gd name="T0" fmla="*/ 12 w 65"/>
                  <a:gd name="T1" fmla="*/ 0 h 111"/>
                  <a:gd name="T2" fmla="*/ 65 w 65"/>
                  <a:gd name="T3" fmla="*/ 97 h 111"/>
                  <a:gd name="T4" fmla="*/ 0 w 65"/>
                  <a:gd name="T5" fmla="*/ 111 h 111"/>
                  <a:gd name="T6" fmla="*/ 12 w 6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1">
                    <a:moveTo>
                      <a:pt x="12" y="0"/>
                    </a:moveTo>
                    <a:lnTo>
                      <a:pt x="65" y="97"/>
                    </a:lnTo>
                    <a:lnTo>
                      <a:pt x="0" y="1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Freeform 14"/>
              <p:cNvSpPr/>
              <p:nvPr/>
            </p:nvSpPr>
            <p:spPr bwMode="auto">
              <a:xfrm>
                <a:off x="4832968" y="2452709"/>
                <a:ext cx="144649" cy="134208"/>
              </a:xfrm>
              <a:custGeom>
                <a:avLst/>
                <a:gdLst>
                  <a:gd name="T0" fmla="*/ 95 w 95"/>
                  <a:gd name="T1" fmla="*/ 102 h 102"/>
                  <a:gd name="T2" fmla="*/ 0 w 95"/>
                  <a:gd name="T3" fmla="*/ 44 h 102"/>
                  <a:gd name="T4" fmla="*/ 49 w 95"/>
                  <a:gd name="T5" fmla="*/ 0 h 102"/>
                  <a:gd name="T6" fmla="*/ 95 w 95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102">
                    <a:moveTo>
                      <a:pt x="95" y="102"/>
                    </a:moveTo>
                    <a:lnTo>
                      <a:pt x="0" y="44"/>
                    </a:lnTo>
                    <a:lnTo>
                      <a:pt x="49" y="0"/>
                    </a:lnTo>
                    <a:lnTo>
                      <a:pt x="95" y="102"/>
                    </a:lnTo>
                    <a:close/>
                  </a:path>
                </a:pathLst>
              </a:cu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Freeform 15"/>
              <p:cNvSpPr/>
              <p:nvPr/>
            </p:nvSpPr>
            <p:spPr bwMode="auto">
              <a:xfrm>
                <a:off x="4553369" y="3962413"/>
                <a:ext cx="152262" cy="123682"/>
              </a:xfrm>
              <a:custGeom>
                <a:avLst/>
                <a:gdLst>
                  <a:gd name="T0" fmla="*/ 100 w 100"/>
                  <a:gd name="T1" fmla="*/ 0 h 94"/>
                  <a:gd name="T2" fmla="*/ 43 w 100"/>
                  <a:gd name="T3" fmla="*/ 94 h 94"/>
                  <a:gd name="T4" fmla="*/ 0 w 100"/>
                  <a:gd name="T5" fmla="*/ 46 h 94"/>
                  <a:gd name="T6" fmla="*/ 100 w 100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94">
                    <a:moveTo>
                      <a:pt x="100" y="0"/>
                    </a:moveTo>
                    <a:lnTo>
                      <a:pt x="43" y="94"/>
                    </a:lnTo>
                    <a:lnTo>
                      <a:pt x="0" y="4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4638073" y="3017173"/>
                <a:ext cx="92880" cy="802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Oval 17"/>
              <p:cNvSpPr>
                <a:spLocks noChangeArrowheads="1"/>
              </p:cNvSpPr>
              <p:nvPr/>
            </p:nvSpPr>
            <p:spPr bwMode="auto">
              <a:xfrm>
                <a:off x="4615234" y="2621127"/>
                <a:ext cx="45679" cy="407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Oval 18"/>
              <p:cNvSpPr>
                <a:spLocks noChangeArrowheads="1"/>
              </p:cNvSpPr>
              <p:nvPr/>
            </p:nvSpPr>
            <p:spPr bwMode="auto">
              <a:xfrm>
                <a:off x="7913835" y="3149731"/>
                <a:ext cx="47201" cy="40789"/>
              </a:xfrm>
              <a:prstGeom prst="ellipse">
                <a:avLst/>
              </a:pr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Oval 19"/>
              <p:cNvSpPr>
                <a:spLocks noChangeArrowheads="1"/>
              </p:cNvSpPr>
              <p:nvPr/>
            </p:nvSpPr>
            <p:spPr bwMode="auto">
              <a:xfrm>
                <a:off x="7614799" y="3789527"/>
                <a:ext cx="47201" cy="407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Oval 20"/>
              <p:cNvSpPr>
                <a:spLocks noChangeArrowheads="1"/>
              </p:cNvSpPr>
              <p:nvPr/>
            </p:nvSpPr>
            <p:spPr bwMode="auto">
              <a:xfrm>
                <a:off x="6696658" y="4584250"/>
                <a:ext cx="45679" cy="394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Oval 21"/>
              <p:cNvSpPr>
                <a:spLocks noChangeArrowheads="1"/>
              </p:cNvSpPr>
              <p:nvPr/>
            </p:nvSpPr>
            <p:spPr bwMode="auto">
              <a:xfrm>
                <a:off x="6652502" y="2343501"/>
                <a:ext cx="47201" cy="407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Oval 22"/>
              <p:cNvSpPr>
                <a:spLocks noChangeArrowheads="1"/>
              </p:cNvSpPr>
              <p:nvPr/>
            </p:nvSpPr>
            <p:spPr bwMode="auto">
              <a:xfrm>
                <a:off x="4484747" y="3376425"/>
                <a:ext cx="44156" cy="38157"/>
              </a:xfrm>
              <a:prstGeom prst="ellipse">
                <a:avLst/>
              </a:pr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Oval 23"/>
              <p:cNvSpPr>
                <a:spLocks noChangeArrowheads="1"/>
              </p:cNvSpPr>
              <p:nvPr/>
            </p:nvSpPr>
            <p:spPr bwMode="auto">
              <a:xfrm>
                <a:off x="6008433" y="4418464"/>
                <a:ext cx="44156" cy="381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Oval 24"/>
              <p:cNvSpPr>
                <a:spLocks noChangeArrowheads="1"/>
              </p:cNvSpPr>
              <p:nvPr/>
            </p:nvSpPr>
            <p:spPr bwMode="auto">
              <a:xfrm>
                <a:off x="7387928" y="4238204"/>
                <a:ext cx="92880" cy="7894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Oval 25"/>
              <p:cNvSpPr>
                <a:spLocks noChangeArrowheads="1"/>
              </p:cNvSpPr>
              <p:nvPr/>
            </p:nvSpPr>
            <p:spPr bwMode="auto">
              <a:xfrm>
                <a:off x="7585869" y="2815861"/>
                <a:ext cx="92880" cy="7894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Oval 26"/>
              <p:cNvSpPr>
                <a:spLocks noChangeArrowheads="1"/>
              </p:cNvSpPr>
              <p:nvPr/>
            </p:nvSpPr>
            <p:spPr bwMode="auto">
              <a:xfrm>
                <a:off x="5764813" y="4346096"/>
                <a:ext cx="92880" cy="80262"/>
              </a:xfrm>
              <a:prstGeom prst="ellipse">
                <a:avLst/>
              </a:pr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Oval 27"/>
              <p:cNvSpPr>
                <a:spLocks noChangeArrowheads="1"/>
              </p:cNvSpPr>
              <p:nvPr/>
            </p:nvSpPr>
            <p:spPr bwMode="auto">
              <a:xfrm>
                <a:off x="5866829" y="2447446"/>
                <a:ext cx="94403" cy="81577"/>
              </a:xfrm>
              <a:prstGeom prst="ellipse">
                <a:avLst/>
              </a:prstGeom>
              <a:solidFill>
                <a:srgbClr val="FFB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28"/>
              <p:cNvSpPr/>
              <p:nvPr/>
            </p:nvSpPr>
            <p:spPr bwMode="auto">
              <a:xfrm>
                <a:off x="5431359" y="2425078"/>
                <a:ext cx="149217" cy="130261"/>
              </a:xfrm>
              <a:custGeom>
                <a:avLst/>
                <a:gdLst>
                  <a:gd name="T0" fmla="*/ 63 w 67"/>
                  <a:gd name="T1" fmla="*/ 33 h 67"/>
                  <a:gd name="T2" fmla="*/ 59 w 67"/>
                  <a:gd name="T3" fmla="*/ 33 h 67"/>
                  <a:gd name="T4" fmla="*/ 51 w 67"/>
                  <a:gd name="T5" fmla="*/ 51 h 67"/>
                  <a:gd name="T6" fmla="*/ 34 w 67"/>
                  <a:gd name="T7" fmla="*/ 59 h 67"/>
                  <a:gd name="T8" fmla="*/ 16 w 67"/>
                  <a:gd name="T9" fmla="*/ 51 h 67"/>
                  <a:gd name="T10" fmla="*/ 8 w 67"/>
                  <a:gd name="T11" fmla="*/ 33 h 67"/>
                  <a:gd name="T12" fmla="*/ 16 w 67"/>
                  <a:gd name="T13" fmla="*/ 15 h 67"/>
                  <a:gd name="T14" fmla="*/ 34 w 67"/>
                  <a:gd name="T15" fmla="*/ 8 h 67"/>
                  <a:gd name="T16" fmla="*/ 51 w 67"/>
                  <a:gd name="T17" fmla="*/ 15 h 67"/>
                  <a:gd name="T18" fmla="*/ 59 w 67"/>
                  <a:gd name="T19" fmla="*/ 33 h 67"/>
                  <a:gd name="T20" fmla="*/ 63 w 67"/>
                  <a:gd name="T21" fmla="*/ 33 h 67"/>
                  <a:gd name="T22" fmla="*/ 67 w 67"/>
                  <a:gd name="T23" fmla="*/ 33 h 67"/>
                  <a:gd name="T24" fmla="*/ 34 w 67"/>
                  <a:gd name="T25" fmla="*/ 0 h 67"/>
                  <a:gd name="T26" fmla="*/ 0 w 67"/>
                  <a:gd name="T27" fmla="*/ 33 h 67"/>
                  <a:gd name="T28" fmla="*/ 34 w 67"/>
                  <a:gd name="T29" fmla="*/ 67 h 67"/>
                  <a:gd name="T30" fmla="*/ 67 w 67"/>
                  <a:gd name="T31" fmla="*/ 33 h 67"/>
                  <a:gd name="T32" fmla="*/ 63 w 67"/>
                  <a:gd name="T33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7">
                    <a:moveTo>
                      <a:pt x="63" y="33"/>
                    </a:move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40"/>
                      <a:pt x="56" y="46"/>
                      <a:pt x="51" y="51"/>
                    </a:cubicBezTo>
                    <a:cubicBezTo>
                      <a:pt x="47" y="56"/>
                      <a:pt x="41" y="59"/>
                      <a:pt x="34" y="59"/>
                    </a:cubicBezTo>
                    <a:cubicBezTo>
                      <a:pt x="27" y="59"/>
                      <a:pt x="20" y="56"/>
                      <a:pt x="16" y="51"/>
                    </a:cubicBezTo>
                    <a:cubicBezTo>
                      <a:pt x="11" y="46"/>
                      <a:pt x="8" y="40"/>
                      <a:pt x="8" y="33"/>
                    </a:cubicBezTo>
                    <a:cubicBezTo>
                      <a:pt x="8" y="26"/>
                      <a:pt x="11" y="20"/>
                      <a:pt x="16" y="15"/>
                    </a:cubicBezTo>
                    <a:cubicBezTo>
                      <a:pt x="20" y="11"/>
                      <a:pt x="27" y="8"/>
                      <a:pt x="34" y="8"/>
                    </a:cubicBezTo>
                    <a:cubicBezTo>
                      <a:pt x="41" y="8"/>
                      <a:pt x="47" y="11"/>
                      <a:pt x="51" y="15"/>
                    </a:cubicBezTo>
                    <a:cubicBezTo>
                      <a:pt x="56" y="20"/>
                      <a:pt x="59" y="26"/>
                      <a:pt x="59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15"/>
                      <a:pt x="52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4" y="67"/>
                    </a:cubicBezTo>
                    <a:cubicBezTo>
                      <a:pt x="52" y="67"/>
                      <a:pt x="67" y="52"/>
                      <a:pt x="67" y="33"/>
                    </a:cubicBezTo>
                    <a:lnTo>
                      <a:pt x="63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29"/>
              <p:cNvSpPr/>
              <p:nvPr/>
            </p:nvSpPr>
            <p:spPr bwMode="auto">
              <a:xfrm>
                <a:off x="4564987" y="3725055"/>
                <a:ext cx="147694" cy="128945"/>
              </a:xfrm>
              <a:custGeom>
                <a:avLst/>
                <a:gdLst>
                  <a:gd name="T0" fmla="*/ 62 w 66"/>
                  <a:gd name="T1" fmla="*/ 33 h 66"/>
                  <a:gd name="T2" fmla="*/ 58 w 66"/>
                  <a:gd name="T3" fmla="*/ 33 h 66"/>
                  <a:gd name="T4" fmla="*/ 51 w 66"/>
                  <a:gd name="T5" fmla="*/ 51 h 66"/>
                  <a:gd name="T6" fmla="*/ 33 w 66"/>
                  <a:gd name="T7" fmla="*/ 58 h 66"/>
                  <a:gd name="T8" fmla="*/ 15 w 66"/>
                  <a:gd name="T9" fmla="*/ 51 h 66"/>
                  <a:gd name="T10" fmla="*/ 8 w 66"/>
                  <a:gd name="T11" fmla="*/ 33 h 66"/>
                  <a:gd name="T12" fmla="*/ 15 w 66"/>
                  <a:gd name="T13" fmla="*/ 15 h 66"/>
                  <a:gd name="T14" fmla="*/ 33 w 66"/>
                  <a:gd name="T15" fmla="*/ 8 h 66"/>
                  <a:gd name="T16" fmla="*/ 51 w 66"/>
                  <a:gd name="T17" fmla="*/ 15 h 66"/>
                  <a:gd name="T18" fmla="*/ 58 w 66"/>
                  <a:gd name="T19" fmla="*/ 33 h 66"/>
                  <a:gd name="T20" fmla="*/ 62 w 66"/>
                  <a:gd name="T21" fmla="*/ 33 h 66"/>
                  <a:gd name="T22" fmla="*/ 66 w 66"/>
                  <a:gd name="T23" fmla="*/ 33 h 66"/>
                  <a:gd name="T24" fmla="*/ 33 w 66"/>
                  <a:gd name="T25" fmla="*/ 0 h 66"/>
                  <a:gd name="T26" fmla="*/ 0 w 66"/>
                  <a:gd name="T27" fmla="*/ 33 h 66"/>
                  <a:gd name="T28" fmla="*/ 33 w 66"/>
                  <a:gd name="T29" fmla="*/ 66 h 66"/>
                  <a:gd name="T30" fmla="*/ 66 w 66"/>
                  <a:gd name="T31" fmla="*/ 33 h 66"/>
                  <a:gd name="T32" fmla="*/ 62 w 66"/>
                  <a:gd name="T33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62" y="33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40"/>
                      <a:pt x="55" y="46"/>
                      <a:pt x="51" y="51"/>
                    </a:cubicBezTo>
                    <a:cubicBezTo>
                      <a:pt x="46" y="55"/>
                      <a:pt x="40" y="58"/>
                      <a:pt x="33" y="58"/>
                    </a:cubicBezTo>
                    <a:cubicBezTo>
                      <a:pt x="26" y="58"/>
                      <a:pt x="20" y="55"/>
                      <a:pt x="15" y="51"/>
                    </a:cubicBezTo>
                    <a:cubicBezTo>
                      <a:pt x="10" y="46"/>
                      <a:pt x="8" y="40"/>
                      <a:pt x="8" y="33"/>
                    </a:cubicBezTo>
                    <a:cubicBezTo>
                      <a:pt x="8" y="26"/>
                      <a:pt x="10" y="20"/>
                      <a:pt x="15" y="15"/>
                    </a:cubicBezTo>
                    <a:cubicBezTo>
                      <a:pt x="20" y="10"/>
                      <a:pt x="26" y="8"/>
                      <a:pt x="33" y="8"/>
                    </a:cubicBezTo>
                    <a:cubicBezTo>
                      <a:pt x="40" y="8"/>
                      <a:pt x="46" y="10"/>
                      <a:pt x="51" y="15"/>
                    </a:cubicBezTo>
                    <a:cubicBezTo>
                      <a:pt x="55" y="20"/>
                      <a:pt x="58" y="26"/>
                      <a:pt x="58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14"/>
                      <a:pt x="51" y="0"/>
                      <a:pt x="33" y="0"/>
                    </a:cubicBezTo>
                    <a:cubicBezTo>
                      <a:pt x="15" y="0"/>
                      <a:pt x="0" y="14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51" y="66"/>
                      <a:pt x="66" y="51"/>
                      <a:pt x="66" y="33"/>
                    </a:cubicBezTo>
                    <a:lnTo>
                      <a:pt x="6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30"/>
              <p:cNvSpPr/>
              <p:nvPr/>
            </p:nvSpPr>
            <p:spPr bwMode="auto">
              <a:xfrm>
                <a:off x="6407360" y="4365833"/>
                <a:ext cx="150740" cy="130261"/>
              </a:xfrm>
              <a:custGeom>
                <a:avLst/>
                <a:gdLst>
                  <a:gd name="T0" fmla="*/ 63 w 67"/>
                  <a:gd name="T1" fmla="*/ 34 h 67"/>
                  <a:gd name="T2" fmla="*/ 59 w 67"/>
                  <a:gd name="T3" fmla="*/ 34 h 67"/>
                  <a:gd name="T4" fmla="*/ 52 w 67"/>
                  <a:gd name="T5" fmla="*/ 52 h 67"/>
                  <a:gd name="T6" fmla="*/ 34 w 67"/>
                  <a:gd name="T7" fmla="*/ 59 h 67"/>
                  <a:gd name="T8" fmla="*/ 16 w 67"/>
                  <a:gd name="T9" fmla="*/ 52 h 67"/>
                  <a:gd name="T10" fmla="*/ 8 w 67"/>
                  <a:gd name="T11" fmla="*/ 34 h 67"/>
                  <a:gd name="T12" fmla="*/ 16 w 67"/>
                  <a:gd name="T13" fmla="*/ 16 h 67"/>
                  <a:gd name="T14" fmla="*/ 34 w 67"/>
                  <a:gd name="T15" fmla="*/ 8 h 67"/>
                  <a:gd name="T16" fmla="*/ 52 w 67"/>
                  <a:gd name="T17" fmla="*/ 16 h 67"/>
                  <a:gd name="T18" fmla="*/ 59 w 67"/>
                  <a:gd name="T19" fmla="*/ 34 h 67"/>
                  <a:gd name="T20" fmla="*/ 63 w 67"/>
                  <a:gd name="T21" fmla="*/ 34 h 67"/>
                  <a:gd name="T22" fmla="*/ 67 w 67"/>
                  <a:gd name="T23" fmla="*/ 34 h 67"/>
                  <a:gd name="T24" fmla="*/ 34 w 67"/>
                  <a:gd name="T25" fmla="*/ 0 h 67"/>
                  <a:gd name="T26" fmla="*/ 0 w 67"/>
                  <a:gd name="T27" fmla="*/ 34 h 67"/>
                  <a:gd name="T28" fmla="*/ 34 w 67"/>
                  <a:gd name="T29" fmla="*/ 67 h 67"/>
                  <a:gd name="T30" fmla="*/ 67 w 67"/>
                  <a:gd name="T31" fmla="*/ 34 h 67"/>
                  <a:gd name="T32" fmla="*/ 63 w 67"/>
                  <a:gd name="T33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7">
                    <a:moveTo>
                      <a:pt x="63" y="34"/>
                    </a:move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41"/>
                      <a:pt x="56" y="47"/>
                      <a:pt x="52" y="52"/>
                    </a:cubicBezTo>
                    <a:cubicBezTo>
                      <a:pt x="47" y="56"/>
                      <a:pt x="41" y="59"/>
                      <a:pt x="34" y="59"/>
                    </a:cubicBezTo>
                    <a:cubicBezTo>
                      <a:pt x="27" y="59"/>
                      <a:pt x="20" y="56"/>
                      <a:pt x="16" y="52"/>
                    </a:cubicBezTo>
                    <a:cubicBezTo>
                      <a:pt x="11" y="47"/>
                      <a:pt x="8" y="41"/>
                      <a:pt x="8" y="34"/>
                    </a:cubicBezTo>
                    <a:cubicBezTo>
                      <a:pt x="8" y="27"/>
                      <a:pt x="11" y="20"/>
                      <a:pt x="16" y="16"/>
                    </a:cubicBezTo>
                    <a:cubicBezTo>
                      <a:pt x="20" y="11"/>
                      <a:pt x="27" y="8"/>
                      <a:pt x="34" y="8"/>
                    </a:cubicBezTo>
                    <a:cubicBezTo>
                      <a:pt x="41" y="8"/>
                      <a:pt x="47" y="11"/>
                      <a:pt x="52" y="16"/>
                    </a:cubicBezTo>
                    <a:cubicBezTo>
                      <a:pt x="56" y="20"/>
                      <a:pt x="59" y="27"/>
                      <a:pt x="59" y="34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15"/>
                      <a:pt x="52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7"/>
                      <a:pt x="34" y="67"/>
                    </a:cubicBezTo>
                    <a:cubicBezTo>
                      <a:pt x="52" y="67"/>
                      <a:pt x="67" y="52"/>
                      <a:pt x="67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31"/>
              <p:cNvSpPr/>
              <p:nvPr/>
            </p:nvSpPr>
            <p:spPr bwMode="auto">
              <a:xfrm>
                <a:off x="7662000" y="3986892"/>
                <a:ext cx="150740" cy="130261"/>
              </a:xfrm>
              <a:custGeom>
                <a:avLst/>
                <a:gdLst>
                  <a:gd name="T0" fmla="*/ 63 w 67"/>
                  <a:gd name="T1" fmla="*/ 33 h 67"/>
                  <a:gd name="T2" fmla="*/ 59 w 67"/>
                  <a:gd name="T3" fmla="*/ 33 h 67"/>
                  <a:gd name="T4" fmla="*/ 51 w 67"/>
                  <a:gd name="T5" fmla="*/ 51 h 67"/>
                  <a:gd name="T6" fmla="*/ 33 w 67"/>
                  <a:gd name="T7" fmla="*/ 59 h 67"/>
                  <a:gd name="T8" fmla="*/ 15 w 67"/>
                  <a:gd name="T9" fmla="*/ 51 h 67"/>
                  <a:gd name="T10" fmla="*/ 8 w 67"/>
                  <a:gd name="T11" fmla="*/ 33 h 67"/>
                  <a:gd name="T12" fmla="*/ 15 w 67"/>
                  <a:gd name="T13" fmla="*/ 16 h 67"/>
                  <a:gd name="T14" fmla="*/ 33 w 67"/>
                  <a:gd name="T15" fmla="*/ 8 h 67"/>
                  <a:gd name="T16" fmla="*/ 51 w 67"/>
                  <a:gd name="T17" fmla="*/ 16 h 67"/>
                  <a:gd name="T18" fmla="*/ 59 w 67"/>
                  <a:gd name="T19" fmla="*/ 33 h 67"/>
                  <a:gd name="T20" fmla="*/ 63 w 67"/>
                  <a:gd name="T21" fmla="*/ 33 h 67"/>
                  <a:gd name="T22" fmla="*/ 67 w 67"/>
                  <a:gd name="T23" fmla="*/ 33 h 67"/>
                  <a:gd name="T24" fmla="*/ 33 w 67"/>
                  <a:gd name="T25" fmla="*/ 0 h 67"/>
                  <a:gd name="T26" fmla="*/ 0 w 67"/>
                  <a:gd name="T27" fmla="*/ 33 h 67"/>
                  <a:gd name="T28" fmla="*/ 33 w 67"/>
                  <a:gd name="T29" fmla="*/ 67 h 67"/>
                  <a:gd name="T30" fmla="*/ 67 w 67"/>
                  <a:gd name="T31" fmla="*/ 33 h 67"/>
                  <a:gd name="T32" fmla="*/ 63 w 67"/>
                  <a:gd name="T33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7">
                    <a:moveTo>
                      <a:pt x="63" y="33"/>
                    </a:move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41"/>
                      <a:pt x="56" y="47"/>
                      <a:pt x="51" y="51"/>
                    </a:cubicBezTo>
                    <a:cubicBezTo>
                      <a:pt x="47" y="56"/>
                      <a:pt x="40" y="59"/>
                      <a:pt x="33" y="59"/>
                    </a:cubicBezTo>
                    <a:cubicBezTo>
                      <a:pt x="26" y="59"/>
                      <a:pt x="20" y="56"/>
                      <a:pt x="15" y="51"/>
                    </a:cubicBezTo>
                    <a:cubicBezTo>
                      <a:pt x="11" y="47"/>
                      <a:pt x="8" y="41"/>
                      <a:pt x="8" y="33"/>
                    </a:cubicBezTo>
                    <a:cubicBezTo>
                      <a:pt x="8" y="26"/>
                      <a:pt x="11" y="20"/>
                      <a:pt x="15" y="16"/>
                    </a:cubicBezTo>
                    <a:cubicBezTo>
                      <a:pt x="20" y="11"/>
                      <a:pt x="26" y="8"/>
                      <a:pt x="33" y="8"/>
                    </a:cubicBezTo>
                    <a:cubicBezTo>
                      <a:pt x="40" y="8"/>
                      <a:pt x="47" y="11"/>
                      <a:pt x="51" y="16"/>
                    </a:cubicBezTo>
                    <a:cubicBezTo>
                      <a:pt x="56" y="20"/>
                      <a:pt x="59" y="26"/>
                      <a:pt x="59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15"/>
                      <a:pt x="52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3" y="67"/>
                    </a:cubicBezTo>
                    <a:cubicBezTo>
                      <a:pt x="52" y="67"/>
                      <a:pt x="67" y="52"/>
                      <a:pt x="67" y="33"/>
                    </a:cubicBezTo>
                    <a:lnTo>
                      <a:pt x="63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32"/>
              <p:cNvSpPr/>
              <p:nvPr/>
            </p:nvSpPr>
            <p:spPr bwMode="auto">
              <a:xfrm>
                <a:off x="5123789" y="3882947"/>
                <a:ext cx="764356" cy="474991"/>
              </a:xfrm>
              <a:custGeom>
                <a:avLst/>
                <a:gdLst>
                  <a:gd name="T0" fmla="*/ 0 w 502"/>
                  <a:gd name="T1" fmla="*/ 361 h 361"/>
                  <a:gd name="T2" fmla="*/ 65 w 502"/>
                  <a:gd name="T3" fmla="*/ 0 h 361"/>
                  <a:gd name="T4" fmla="*/ 502 w 502"/>
                  <a:gd name="T5" fmla="*/ 140 h 361"/>
                  <a:gd name="T6" fmla="*/ 0 w 502"/>
                  <a:gd name="T7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2" h="361">
                    <a:moveTo>
                      <a:pt x="0" y="361"/>
                    </a:moveTo>
                    <a:lnTo>
                      <a:pt x="65" y="0"/>
                    </a:lnTo>
                    <a:lnTo>
                      <a:pt x="502" y="140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Freeform 35"/>
              <p:cNvSpPr/>
              <p:nvPr/>
            </p:nvSpPr>
            <p:spPr bwMode="auto">
              <a:xfrm>
                <a:off x="5830286" y="4222414"/>
                <a:ext cx="604481" cy="103946"/>
              </a:xfrm>
              <a:custGeom>
                <a:avLst/>
                <a:gdLst>
                  <a:gd name="T0" fmla="*/ 0 w 269"/>
                  <a:gd name="T1" fmla="*/ 16 h 54"/>
                  <a:gd name="T2" fmla="*/ 59 w 269"/>
                  <a:gd name="T3" fmla="*/ 47 h 54"/>
                  <a:gd name="T4" fmla="*/ 119 w 269"/>
                  <a:gd name="T5" fmla="*/ 54 h 54"/>
                  <a:gd name="T6" fmla="*/ 269 w 269"/>
                  <a:gd name="T7" fmla="*/ 6 h 54"/>
                  <a:gd name="T8" fmla="*/ 265 w 269"/>
                  <a:gd name="T9" fmla="*/ 0 h 54"/>
                  <a:gd name="T10" fmla="*/ 119 w 269"/>
                  <a:gd name="T11" fmla="*/ 46 h 54"/>
                  <a:gd name="T12" fmla="*/ 60 w 269"/>
                  <a:gd name="T13" fmla="*/ 39 h 54"/>
                  <a:gd name="T14" fmla="*/ 6 w 269"/>
                  <a:gd name="T15" fmla="*/ 11 h 54"/>
                  <a:gd name="T16" fmla="*/ 0 w 269"/>
                  <a:gd name="T17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54">
                    <a:moveTo>
                      <a:pt x="0" y="16"/>
                    </a:moveTo>
                    <a:cubicBezTo>
                      <a:pt x="16" y="33"/>
                      <a:pt x="37" y="41"/>
                      <a:pt x="59" y="47"/>
                    </a:cubicBezTo>
                    <a:cubicBezTo>
                      <a:pt x="78" y="51"/>
                      <a:pt x="98" y="54"/>
                      <a:pt x="119" y="54"/>
                    </a:cubicBezTo>
                    <a:cubicBezTo>
                      <a:pt x="172" y="54"/>
                      <a:pt x="226" y="37"/>
                      <a:pt x="269" y="6"/>
                    </a:cubicBezTo>
                    <a:cubicBezTo>
                      <a:pt x="265" y="0"/>
                      <a:pt x="265" y="0"/>
                      <a:pt x="265" y="0"/>
                    </a:cubicBezTo>
                    <a:cubicBezTo>
                      <a:pt x="223" y="30"/>
                      <a:pt x="171" y="46"/>
                      <a:pt x="119" y="46"/>
                    </a:cubicBezTo>
                    <a:cubicBezTo>
                      <a:pt x="99" y="46"/>
                      <a:pt x="79" y="44"/>
                      <a:pt x="60" y="39"/>
                    </a:cubicBezTo>
                    <a:cubicBezTo>
                      <a:pt x="40" y="34"/>
                      <a:pt x="20" y="26"/>
                      <a:pt x="6" y="11"/>
                    </a:cubicBezTo>
                    <a:cubicBezTo>
                      <a:pt x="0" y="16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735" name="文本框 1734"/>
            <p:cNvSpPr txBox="1"/>
            <p:nvPr/>
          </p:nvSpPr>
          <p:spPr>
            <a:xfrm>
              <a:off x="4724842" y="3009248"/>
              <a:ext cx="3040594" cy="14132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我在群体中</a:t>
              </a:r>
              <a:endParaRPr lang="zh-CN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10.xml><?xml version="1.0" encoding="utf-8"?>
<p:tagLst xmlns:p="http://schemas.openxmlformats.org/presentationml/2006/main">
  <p:tag name="KSO_WM_DIAGRAM_VIRTUALLY_FRAME" val="{&quot;height&quot;:201,&quot;left&quot;:31.5,&quot;top&quot;:114,&quot;width&quot;:657}"/>
</p:tagLst>
</file>

<file path=ppt/tags/tag11.xml><?xml version="1.0" encoding="utf-8"?>
<p:tagLst xmlns:p="http://schemas.openxmlformats.org/presentationml/2006/main">
  <p:tag name="KSO_WM_DIAGRAM_VIRTUALLY_FRAME" val="{&quot;height&quot;:201,&quot;left&quot;:31.5,&quot;top&quot;:114,&quot;width&quot;:657}"/>
</p:tagLst>
</file>

<file path=ppt/tags/tag12.xml><?xml version="1.0" encoding="utf-8"?>
<p:tagLst xmlns:p="http://schemas.openxmlformats.org/presentationml/2006/main">
  <p:tag name="KSO_WM_DIAGRAM_VIRTUALLY_FRAME" val="{&quot;height&quot;:201,&quot;left&quot;:31.5,&quot;top&quot;:114,&quot;width&quot;:657}"/>
</p:tagLst>
</file>

<file path=ppt/tags/tag13.xml><?xml version="1.0" encoding="utf-8"?>
<p:tagLst xmlns:p="http://schemas.openxmlformats.org/presentationml/2006/main">
  <p:tag name="KSO_WM_DIAGRAM_VIRTUALLY_FRAME" val="{&quot;height&quot;:201,&quot;left&quot;:31.5,&quot;top&quot;:114,&quot;width&quot;:657}"/>
</p:tagLst>
</file>

<file path=ppt/tags/tag14.xml><?xml version="1.0" encoding="utf-8"?>
<p:tagLst xmlns:p="http://schemas.openxmlformats.org/presentationml/2006/main">
  <p:tag name="KSO_WM_DIAGRAM_VIRTUALLY_FRAME" val="{&quot;height&quot;:201,&quot;left&quot;:31.5,&quot;top&quot;:114,&quot;width&quot;:657}"/>
</p:tagLst>
</file>

<file path=ppt/tags/tag15.xml><?xml version="1.0" encoding="utf-8"?>
<p:tagLst xmlns:p="http://schemas.openxmlformats.org/presentationml/2006/main">
  <p:tag name="KSO_WM_DIAGRAM_VIRTUALLY_FRAME" val="{&quot;height&quot;:201,&quot;left&quot;:31.5,&quot;top&quot;:114,&quot;width&quot;:657}"/>
</p:tagLst>
</file>

<file path=ppt/tags/tag16.xml><?xml version="1.0" encoding="utf-8"?>
<p:tagLst xmlns:p="http://schemas.openxmlformats.org/presentationml/2006/main">
  <p:tag name="KSO_WM_DIAGRAM_VIRTUALLY_FRAME" val="{&quot;height&quot;:201,&quot;left&quot;:31.5,&quot;top&quot;:114,&quot;width&quot;:657}"/>
</p:tagLst>
</file>

<file path=ppt/tags/tag17.xml><?xml version="1.0" encoding="utf-8"?>
<p:tagLst xmlns:p="http://schemas.openxmlformats.org/presentationml/2006/main">
  <p:tag name="KSO_WM_DIAGRAM_VIRTUALLY_FRAME" val="{&quot;height&quot;:292.3,&quot;left&quot;:31.5,&quot;top&quot;:112.7,&quot;width&quot;:657}"/>
</p:tagLst>
</file>

<file path=ppt/tags/tag18.xml><?xml version="1.0" encoding="utf-8"?>
<p:tagLst xmlns:p="http://schemas.openxmlformats.org/presentationml/2006/main">
  <p:tag name="KSO_WM_DIAGRAM_VIRTUALLY_FRAME" val="{&quot;height&quot;:292.3,&quot;left&quot;:31.5,&quot;top&quot;:112.7,&quot;width&quot;:657}"/>
</p:tagLst>
</file>

<file path=ppt/tags/tag19.xml><?xml version="1.0" encoding="utf-8"?>
<p:tagLst xmlns:p="http://schemas.openxmlformats.org/presentationml/2006/main">
  <p:tag name="KSO_WM_DIAGRAM_VIRTUALLY_FRAME" val="{&quot;height&quot;:292.3,&quot;left&quot;:31.5,&quot;top&quot;:112.7,&quot;width&quot;:657}"/>
</p:tagLst>
</file>

<file path=ppt/tags/tag2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20.xml><?xml version="1.0" encoding="utf-8"?>
<p:tagLst xmlns:p="http://schemas.openxmlformats.org/presentationml/2006/main">
  <p:tag name="KSO_WM_DIAGRAM_VIRTUALLY_FRAME" val="{&quot;height&quot;:292.3,&quot;left&quot;:31.5,&quot;top&quot;:112.7,&quot;width&quot;:657}"/>
</p:tagLst>
</file>

<file path=ppt/tags/tag21.xml><?xml version="1.0" encoding="utf-8"?>
<p:tagLst xmlns:p="http://schemas.openxmlformats.org/presentationml/2006/main">
  <p:tag name="KSO_WM_DIAGRAM_VIRTUALLY_FRAME" val="{&quot;height&quot;:201,&quot;left&quot;:31.5,&quot;top&quot;:114,&quot;width&quot;:657}"/>
</p:tagLst>
</file>

<file path=ppt/tags/tag22.xml><?xml version="1.0" encoding="utf-8"?>
<p:tagLst xmlns:p="http://schemas.openxmlformats.org/presentationml/2006/main">
  <p:tag name="KSO_WM_DIAGRAM_VIRTUALLY_FRAME" val="{&quot;height&quot;:201,&quot;left&quot;:31.5,&quot;top&quot;:114,&quot;width&quot;:657}"/>
</p:tagLst>
</file>

<file path=ppt/tags/tag23.xml><?xml version="1.0" encoding="utf-8"?>
<p:tagLst xmlns:p="http://schemas.openxmlformats.org/presentationml/2006/main">
  <p:tag name="KSO_WM_DIAGRAM_VIRTUALLY_FRAME" val="{&quot;height&quot;:201,&quot;left&quot;:31.5,&quot;top&quot;:114,&quot;width&quot;:657}"/>
</p:tagLst>
</file>

<file path=ppt/tags/tag24.xml><?xml version="1.0" encoding="utf-8"?>
<p:tagLst xmlns:p="http://schemas.openxmlformats.org/presentationml/2006/main">
  <p:tag name="KSO_WM_DIAGRAM_VIRTUALLY_FRAME" val="{&quot;height&quot;:201,&quot;left&quot;:31.5,&quot;top&quot;:114,&quot;width&quot;:657}"/>
</p:tagLst>
</file>

<file path=ppt/tags/tag25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26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27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28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29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3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30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31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32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33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34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35.xml><?xml version="1.0" encoding="utf-8"?>
<p:tagLst xmlns:p="http://schemas.openxmlformats.org/presentationml/2006/main">
  <p:tag name="KSO_WM_DIAGRAM_VIRTUALLY_FRAME" val="{&quot;height&quot;:361.7,&quot;left&quot;:21.05,&quot;top&quot;:96.3,&quot;width&quot;:868.6}"/>
</p:tagLst>
</file>

<file path=ppt/tags/tag36.xml><?xml version="1.0" encoding="utf-8"?>
<p:tagLst xmlns:p="http://schemas.openxmlformats.org/presentationml/2006/main">
  <p:tag name="KSO_WM_DIAGRAM_VIRTUALLY_FRAME" val="{&quot;height&quot;:361.7,&quot;left&quot;:21.05,&quot;top&quot;:96.3,&quot;width&quot;:868.6}"/>
</p:tagLst>
</file>

<file path=ppt/tags/tag37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38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39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4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40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41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42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43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44.xml><?xml version="1.0" encoding="utf-8"?>
<p:tagLst xmlns:p="http://schemas.openxmlformats.org/presentationml/2006/main">
  <p:tag name="KSO_WM_DIAGRAM_VIRTUALLY_FRAME" val="{&quot;height&quot;:361.7,&quot;left&quot;:21.05,&quot;top&quot;:96.3,&quot;width&quot;:868.6}"/>
</p:tagLst>
</file>

<file path=ppt/tags/tag45.xml><?xml version="1.0" encoding="utf-8"?>
<p:tagLst xmlns:p="http://schemas.openxmlformats.org/presentationml/2006/main">
  <p:tag name="KSO_WM_DIAGRAM_VIRTUALLY_FRAME" val="{&quot;height&quot;:361.7,&quot;left&quot;:21.05,&quot;top&quot;:96.3,&quot;width&quot;:868.6}"/>
</p:tagLst>
</file>

<file path=ppt/tags/tag46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47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48.xml><?xml version="1.0" encoding="utf-8"?>
<p:tagLst xmlns:p="http://schemas.openxmlformats.org/presentationml/2006/main">
  <p:tag name="PA" val="v5.2.11"/>
  <p:tag name="KSO_WM_DIAGRAM_VIRTUALLY_FRAME" val="{&quot;height&quot;:361.7,&quot;left&quot;:21.05,&quot;top&quot;:96.3,&quot;width&quot;:868.6}"/>
</p:tagLst>
</file>

<file path=ppt/tags/tag49.xml><?xml version="1.0" encoding="utf-8"?>
<p:tagLst xmlns:p="http://schemas.openxmlformats.org/presentationml/2006/main">
  <p:tag name="TABLE_ENDDRAG_ORIGIN_RECT" val="677*298"/>
  <p:tag name="TABLE_ENDDRAG_RECT" val="28*102*677*298"/>
</p:tagLst>
</file>

<file path=ppt/tags/tag5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50.xml><?xml version="1.0" encoding="utf-8"?>
<p:tagLst xmlns:p="http://schemas.openxmlformats.org/presentationml/2006/main">
  <p:tag name="PA" val="v5.2.11"/>
</p:tagLst>
</file>

<file path=ppt/tags/tag51.xml><?xml version="1.0" encoding="utf-8"?>
<p:tagLst xmlns:p="http://schemas.openxmlformats.org/presentationml/2006/main">
  <p:tag name="PA" val="v5.2.11"/>
</p:tagLst>
</file>

<file path=ppt/tags/tag52.xml><?xml version="1.0" encoding="utf-8"?>
<p:tagLst xmlns:p="http://schemas.openxmlformats.org/presentationml/2006/main">
  <p:tag name="PA" val="v5.2.11"/>
</p:tagLst>
</file>

<file path=ppt/tags/tag53.xml><?xml version="1.0" encoding="utf-8"?>
<p:tagLst xmlns:p="http://schemas.openxmlformats.org/presentationml/2006/main">
  <p:tag name="PA" val="v5.2.11"/>
</p:tagLst>
</file>

<file path=ppt/tags/tag54.xml><?xml version="1.0" encoding="utf-8"?>
<p:tagLst xmlns:p="http://schemas.openxmlformats.org/presentationml/2006/main">
  <p:tag name="PA" val="v5.2.11"/>
</p:tagLst>
</file>

<file path=ppt/tags/tag55.xml><?xml version="1.0" encoding="utf-8"?>
<p:tagLst xmlns:p="http://schemas.openxmlformats.org/presentationml/2006/main">
  <p:tag name="PA" val="v5.2.11"/>
</p:tagLst>
</file>

<file path=ppt/tags/tag56.xml><?xml version="1.0" encoding="utf-8"?>
<p:tagLst xmlns:p="http://schemas.openxmlformats.org/presentationml/2006/main">
  <p:tag name="PA" val="v5.2.11"/>
</p:tagLst>
</file>

<file path=ppt/tags/tag57.xml><?xml version="1.0" encoding="utf-8"?>
<p:tagLst xmlns:p="http://schemas.openxmlformats.org/presentationml/2006/main">
  <p:tag name="PA" val="v5.2.11"/>
</p:tagLst>
</file>

<file path=ppt/tags/tag58.xml><?xml version="1.0" encoding="utf-8"?>
<p:tagLst xmlns:p="http://schemas.openxmlformats.org/presentationml/2006/main">
  <p:tag name="PA" val="v5.2.11"/>
</p:tagLst>
</file>

<file path=ppt/tags/tag59.xml><?xml version="1.0" encoding="utf-8"?>
<p:tagLst xmlns:p="http://schemas.openxmlformats.org/presentationml/2006/main">
  <p:tag name="PA" val="v5.2.11"/>
</p:tagLst>
</file>

<file path=ppt/tags/tag6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60.xml><?xml version="1.0" encoding="utf-8"?>
<p:tagLst xmlns:p="http://schemas.openxmlformats.org/presentationml/2006/main">
  <p:tag name="PA" val="v5.2.11"/>
</p:tagLst>
</file>

<file path=ppt/tags/tag61.xml><?xml version="1.0" encoding="utf-8"?>
<p:tagLst xmlns:p="http://schemas.openxmlformats.org/presentationml/2006/main">
  <p:tag name="PA" val="v5.2.11"/>
</p:tagLst>
</file>

<file path=ppt/tags/tag62.xml><?xml version="1.0" encoding="utf-8"?>
<p:tagLst xmlns:p="http://schemas.openxmlformats.org/presentationml/2006/main">
  <p:tag name="PA" val="v5.2.11"/>
</p:tagLst>
</file>

<file path=ppt/tags/tag63.xml><?xml version="1.0" encoding="utf-8"?>
<p:tagLst xmlns:p="http://schemas.openxmlformats.org/presentationml/2006/main">
  <p:tag name="PA" val="v5.2.11"/>
</p:tagLst>
</file>

<file path=ppt/tags/tag64.xml><?xml version="1.0" encoding="utf-8"?>
<p:tagLst xmlns:p="http://schemas.openxmlformats.org/presentationml/2006/main">
  <p:tag name="PA" val="v5.2.11"/>
</p:tagLst>
</file>

<file path=ppt/tags/tag65.xml><?xml version="1.0" encoding="utf-8"?>
<p:tagLst xmlns:p="http://schemas.openxmlformats.org/presentationml/2006/main">
  <p:tag name="PA" val="v5.2.11"/>
</p:tagLst>
</file>

<file path=ppt/tags/tag66.xml><?xml version="1.0" encoding="utf-8"?>
<p:tagLst xmlns:p="http://schemas.openxmlformats.org/presentationml/2006/main">
  <p:tag name="PA" val="v5.2.11"/>
</p:tagLst>
</file>

<file path=ppt/tags/tag67.xml><?xml version="1.0" encoding="utf-8"?>
<p:tagLst xmlns:p="http://schemas.openxmlformats.org/presentationml/2006/main">
  <p:tag name="PA" val="v5.2.11"/>
</p:tagLst>
</file>

<file path=ppt/tags/tag68.xml><?xml version="1.0" encoding="utf-8"?>
<p:tagLst xmlns:p="http://schemas.openxmlformats.org/presentationml/2006/main">
  <p:tag name="PA" val="v5.2.11"/>
</p:tagLst>
</file>

<file path=ppt/tags/tag69.xml><?xml version="1.0" encoding="utf-8"?>
<p:tagLst xmlns:p="http://schemas.openxmlformats.org/presentationml/2006/main">
  <p:tag name="PA" val="v5.2.11"/>
</p:tagLst>
</file>

<file path=ppt/tags/tag7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70.xml><?xml version="1.0" encoding="utf-8"?>
<p:tagLst xmlns:p="http://schemas.openxmlformats.org/presentationml/2006/main">
  <p:tag name="PA" val="v5.2.11"/>
</p:tagLst>
</file>

<file path=ppt/tags/tag71.xml><?xml version="1.0" encoding="utf-8"?>
<p:tagLst xmlns:p="http://schemas.openxmlformats.org/presentationml/2006/main">
  <p:tag name="PA" val="v5.2.11"/>
</p:tagLst>
</file>

<file path=ppt/tags/tag72.xml><?xml version="1.0" encoding="utf-8"?>
<p:tagLst xmlns:p="http://schemas.openxmlformats.org/presentationml/2006/main">
  <p:tag name="PA" val="v5.2.11"/>
</p:tagLst>
</file>

<file path=ppt/tags/tag73.xml><?xml version="1.0" encoding="utf-8"?>
<p:tagLst xmlns:p="http://schemas.openxmlformats.org/presentationml/2006/main">
  <p:tag name="PA" val="v5.2.11"/>
</p:tagLst>
</file>

<file path=ppt/tags/tag74.xml><?xml version="1.0" encoding="utf-8"?>
<p:tagLst xmlns:p="http://schemas.openxmlformats.org/presentationml/2006/main">
  <p:tag name="PA" val="v5.2.11"/>
</p:tagLst>
</file>

<file path=ppt/tags/tag75.xml><?xml version="1.0" encoding="utf-8"?>
<p:tagLst xmlns:p="http://schemas.openxmlformats.org/presentationml/2006/main">
  <p:tag name="resource_record_key" val="{&quot;13&quot;:[4670873,4364884,4364950,4364928,4695728],&quot;19&quot;:[20341080]}"/>
</p:tagLst>
</file>

<file path=ppt/tags/tag8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9.xml><?xml version="1.0" encoding="utf-8"?>
<p:tagLst xmlns:p="http://schemas.openxmlformats.org/presentationml/2006/main">
  <p:tag name="KSO_WM_DIAGRAM_VIRTUALLY_FRAME" val="{&quot;height&quot;:201,&quot;left&quot;:31.5,&quot;top&quot;:114,&quot;width&quot;:65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2557</Words>
  <Application>WPS 演示</Application>
  <PresentationFormat>On-screen Show (16:9)</PresentationFormat>
  <Paragraphs>284</Paragraphs>
  <Slides>23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微软雅黑</vt:lpstr>
      <vt:lpstr>Calibri</vt:lpstr>
      <vt:lpstr>Arial Unicode MS</vt:lpstr>
      <vt:lpstr>等线</vt:lpstr>
      <vt:lpstr>MiSans Semibold</vt:lpstr>
      <vt:lpstr>MiSans Medium</vt:lpstr>
      <vt:lpstr>MiSans Normal</vt:lpstr>
      <vt:lpstr>江城圆体 500W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熊猫爱吃牛肉粉</cp:lastModifiedBy>
  <cp:revision>9</cp:revision>
  <dcterms:created xsi:type="dcterms:W3CDTF">2025-09-03T07:29:00Z</dcterms:created>
  <dcterms:modified xsi:type="dcterms:W3CDTF">2026-05-28T06:40:40Z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7BD77EC250574E6CBA07BBCB1F86E540_12</vt:lpwstr>
  </property>
  <property fmtid="{D5CDD505-2E9C-101B-9397-08002B2CF9AE}" pid="3" name="KSOProductBuildVer">
    <vt:lpwstr>2052-11.8.2.11718</vt:lpwstr>
  </property>
</Properties>
</file>