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86" r:id="rId4"/>
  </p:sldMasterIdLst>
  <p:notesMasterIdLst>
    <p:notesMasterId r:id="rId6"/>
  </p:notesMasterIdLst>
  <p:sldIdLst>
    <p:sldId id="8611425" r:id="rId5"/>
    <p:sldId id="316" r:id="rId7"/>
    <p:sldId id="260" r:id="rId8"/>
    <p:sldId id="258" r:id="rId9"/>
    <p:sldId id="3138" r:id="rId10"/>
    <p:sldId id="344" r:id="rId11"/>
    <p:sldId id="8611389" r:id="rId12"/>
    <p:sldId id="3202" r:id="rId13"/>
    <p:sldId id="8611427" r:id="rId14"/>
    <p:sldId id="317" r:id="rId15"/>
    <p:sldId id="285" r:id="rId16"/>
    <p:sldId id="275" r:id="rId17"/>
    <p:sldId id="284" r:id="rId18"/>
    <p:sldId id="8611395" r:id="rId19"/>
    <p:sldId id="8611428" r:id="rId20"/>
    <p:sldId id="3261" r:id="rId21"/>
    <p:sldId id="8611450" r:id="rId22"/>
    <p:sldId id="8611453" r:id="rId23"/>
    <p:sldId id="8611454" r:id="rId24"/>
    <p:sldId id="8611455" r:id="rId25"/>
    <p:sldId id="8611451" r:id="rId26"/>
    <p:sldId id="8611452" r:id="rId27"/>
    <p:sldId id="3245" r:id="rId28"/>
    <p:sldId id="8611457" r:id="rId29"/>
    <p:sldId id="8611459" r:id="rId30"/>
    <p:sldId id="8611456" r:id="rId31"/>
    <p:sldId id="8611460" r:id="rId32"/>
    <p:sldId id="300" r:id="rId33"/>
    <p:sldId id="8611419" r:id="rId34"/>
  </p:sldIdLst>
  <p:sldSz cx="12190095" cy="6859270"/>
  <p:notesSz cx="6858000" cy="9144000"/>
  <p:custDataLst>
    <p:tags r:id="rId38"/>
  </p:custDataLst>
  <p:defaultTextStyle>
    <a:defPPr>
      <a:defRPr lang="zh-CN"/>
    </a:defPPr>
    <a:lvl1pPr marL="0" algn="l" defTabSz="9677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870" algn="l" defTabSz="9677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7740" algn="l" defTabSz="9677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51610" algn="l" defTabSz="9677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5480" algn="l" defTabSz="9677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9350" algn="l" defTabSz="9677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02585" algn="l" defTabSz="9677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6455" algn="l" defTabSz="9677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70325" algn="l" defTabSz="9677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1914" y="690"/>
      </p:cViewPr>
      <p:guideLst>
        <p:guide orient="horz" pos="2142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8" Type="http://schemas.openxmlformats.org/officeDocument/2006/relationships/tags" Target="tags/tag68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7E3A8-54FE-467E-8DE7-99CFAE64743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201F1-832F-4598-B589-ED94C91725D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BA3BB1-702B-499D-98FB-06B35E6DF78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E968F0-8132-4257-B6B0-B7DD5443CA7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9209B9-512F-47ED-81A5-22F6ABB713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41F502-D0C3-4D28-B4E3-E37434B52D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9209B9-512F-47ED-81A5-22F6ABB713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68754CC-5B77-41E8-9AC1-5EAEC729E8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BA3BB1-702B-499D-98FB-06B35E6DF78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A4193B-2F66-4226-AD07-33643E825D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9209B9-512F-47ED-81A5-22F6ABB713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9209B9-512F-47ED-81A5-22F6ABB713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9209B9-512F-47ED-81A5-22F6ABB713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BA3BB1-702B-499D-98FB-06B35E6DF78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9209B9-512F-47ED-81A5-22F6ABB713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41F502-D0C3-4D28-B4E3-E37434B52D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41F502-D0C3-4D28-B4E3-E37434B52D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41F502-D0C3-4D28-B4E3-E37434B52D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9209B9-512F-47ED-81A5-22F6ABB713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9209B9-512F-47ED-81A5-22F6ABB713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E968F0-8132-4257-B6B0-B7DD5443CA7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E968F0-8132-4257-B6B0-B7DD5443CA7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BA3BB1-702B-499D-98FB-06B35E6DF78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BA3BB1-702B-499D-98FB-06B35E6DF78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BA3BB1-702B-499D-98FB-06B35E6DF78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68754CC-5B77-41E8-9AC1-5EAEC729E8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4CDA890-BA5B-4CEC-A84B-1CB2E0B184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BA3BB1-702B-499D-98FB-06B35E6DF78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2" y="2130919"/>
            <a:ext cx="10361851" cy="147036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90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7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1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5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9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02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6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70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50" y="274702"/>
            <a:ext cx="2742843" cy="585288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3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8954-2264-4897-AB04-5D962718A4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B14A-CDC1-4F20-963A-9A6A547F4B38}" type="slidenum">
              <a:rPr lang="zh-CN" altLang="en-US" smtClean="0"/>
            </a:fld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4038075" y="0"/>
            <a:ext cx="4114264" cy="685958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4"/>
          </p:nvPr>
        </p:nvSpPr>
        <p:spPr>
          <a:xfrm>
            <a:off x="5028546" y="761648"/>
            <a:ext cx="2133322" cy="215156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图片占位符 9"/>
          <p:cNvSpPr>
            <a:spLocks noGrp="1"/>
          </p:cNvSpPr>
          <p:nvPr>
            <p:ph type="pic" sz="quarter" idx="15"/>
          </p:nvPr>
        </p:nvSpPr>
        <p:spPr>
          <a:xfrm>
            <a:off x="5028546" y="3844229"/>
            <a:ext cx="2133322" cy="215156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blinds dir="vert"/>
      </p:transition>
    </mc:Choice>
    <mc:Fallback>
      <p:transition spd="slow" advClick="0" advTm="3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randomBar dir="vert"/>
      </p:transition>
    </mc:Choice>
    <mc:Fallback>
      <p:transition spd="slow" advTm="3000">
        <p:randomBar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-1327942" y="1495809"/>
            <a:ext cx="2539670" cy="3969571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>
                <a:latin typeface="Montserrat" panose="00000500000000000000" pitchFamily="50" charset="0"/>
              </a:rPr>
              <a:t>DROP IMAGE HERE</a:t>
            </a:r>
            <a:endParaRPr lang="id-ID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5728068" y="1495809"/>
            <a:ext cx="2539670" cy="3969571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>
                <a:latin typeface="Montserrat" panose="00000500000000000000" pitchFamily="50" charset="0"/>
              </a:rPr>
              <a:t>DROP IMAGE HERE</a:t>
            </a:r>
            <a:endParaRPr lang="id-ID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8565355" y="1495809"/>
            <a:ext cx="2539670" cy="3969571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>
                <a:latin typeface="Montserrat" panose="00000500000000000000" pitchFamily="50" charset="0"/>
              </a:rPr>
              <a:t>DROP IMAGE HERE</a:t>
            </a:r>
            <a:endParaRPr lang="id-ID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11393575" y="1495809"/>
            <a:ext cx="2539670" cy="3969571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>
                <a:latin typeface="Montserrat" panose="00000500000000000000" pitchFamily="50" charset="0"/>
              </a:rPr>
              <a:t>DROP IMAGE HERE</a:t>
            </a:r>
            <a:endParaRPr lang="id-ID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30" hasCustomPrompt="1"/>
          </p:nvPr>
        </p:nvSpPr>
        <p:spPr>
          <a:xfrm>
            <a:off x="3017008" y="1636125"/>
            <a:ext cx="924643" cy="924976"/>
          </a:xfrm>
          <a:custGeom>
            <a:avLst/>
            <a:gdLst>
              <a:gd name="connsiteX0" fmla="*/ 3096344 w 6192688"/>
              <a:gd name="connsiteY0" fmla="*/ 0 h 6192688"/>
              <a:gd name="connsiteX1" fmla="*/ 6192688 w 6192688"/>
              <a:gd name="connsiteY1" fmla="*/ 3096344 h 6192688"/>
              <a:gd name="connsiteX2" fmla="*/ 3096344 w 6192688"/>
              <a:gd name="connsiteY2" fmla="*/ 6192688 h 6192688"/>
              <a:gd name="connsiteX3" fmla="*/ 0 w 6192688"/>
              <a:gd name="connsiteY3" fmla="*/ 3096344 h 6192688"/>
              <a:gd name="connsiteX4" fmla="*/ 3096344 w 6192688"/>
              <a:gd name="connsiteY4" fmla="*/ 0 h 619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2688" h="6192688">
                <a:moveTo>
                  <a:pt x="3096344" y="0"/>
                </a:moveTo>
                <a:cubicBezTo>
                  <a:pt x="4806408" y="0"/>
                  <a:pt x="6192688" y="1386280"/>
                  <a:pt x="6192688" y="3096344"/>
                </a:cubicBezTo>
                <a:cubicBezTo>
                  <a:pt x="6192688" y="4806408"/>
                  <a:pt x="4806408" y="6192688"/>
                  <a:pt x="3096344" y="6192688"/>
                </a:cubicBezTo>
                <a:cubicBezTo>
                  <a:pt x="1386280" y="6192688"/>
                  <a:pt x="0" y="4806408"/>
                  <a:pt x="0" y="3096344"/>
                </a:cubicBezTo>
                <a:cubicBezTo>
                  <a:pt x="0" y="1386280"/>
                  <a:pt x="1386280" y="0"/>
                  <a:pt x="3096344" y="0"/>
                </a:cubicBezTo>
                <a:close/>
              </a:path>
            </a:pathLst>
          </a:custGeom>
          <a:gradFill flip="none" rotWithShape="1">
            <a:gsLst>
              <a:gs pos="52000">
                <a:srgbClr val="5B91A9"/>
              </a:gs>
              <a:gs pos="100000">
                <a:srgbClr val="507194"/>
              </a:gs>
              <a:gs pos="0">
                <a:srgbClr val="507194"/>
              </a:gs>
            </a:gsLst>
            <a:lin ang="18900000" scaled="1"/>
            <a:tileRect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>
                <a:latin typeface="Montserrat" panose="00000500000000000000" pitchFamily="50" charset="0"/>
              </a:rPr>
              <a:t>DROP IMAGE HERE</a:t>
            </a:r>
            <a:endParaRPr lang="id-ID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15124" y="6490843"/>
            <a:ext cx="1371421" cy="182605"/>
          </a:xfrm>
          <a:prstGeom prst="rect">
            <a:avLst/>
          </a:prstGeom>
        </p:spPr>
        <p:txBody>
          <a:bodyPr/>
          <a:lstStyle>
            <a:lvl1pPr algn="r">
              <a:defRPr lang="id-ID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fld id="{A0012661-A7C6-484E-80FE-CF2630C25222}" type="slidenum">
              <a:rPr lang="id-ID" smtClean="0"/>
            </a:fld>
            <a:endParaRPr lang="id-ID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7315" y="6490843"/>
            <a:ext cx="2057132" cy="18260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id-ID"/>
              <a:t>BOYLE</a:t>
            </a:r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14:window dir="vert"/>
      </p:transition>
    </mc:Choice>
    <mc:Fallback>
      <p:transition spd="slow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-204673" y="2679"/>
            <a:ext cx="1662839" cy="4456626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>
                <a:latin typeface="Montserrat" panose="00000500000000000000" pitchFamily="50" charset="0"/>
              </a:rPr>
              <a:t>DROP IMAGE HERE</a:t>
            </a:r>
            <a:endParaRPr lang="id-ID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5965578" y="2680"/>
            <a:ext cx="6224837" cy="3587986"/>
          </a:xfr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id-ID" sz="2000" baseline="0" dirty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pPr marL="0" lvl="0" indent="0" algn="ctr">
              <a:buNone/>
            </a:pPr>
            <a:r>
              <a:rPr lang="en-US" dirty="0">
                <a:latin typeface="Montserrat" panose="00000500000000000000" pitchFamily="50" charset="0"/>
              </a:rPr>
              <a:t>DROP IMAGE HERE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15124" y="6490843"/>
            <a:ext cx="1371421" cy="182605"/>
          </a:xfrm>
          <a:prstGeom prst="rect">
            <a:avLst/>
          </a:prstGeom>
        </p:spPr>
        <p:txBody>
          <a:bodyPr/>
          <a:lstStyle>
            <a:lvl1pPr algn="r">
              <a:defRPr lang="id-ID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fld id="{A0012661-A7C6-484E-80FE-CF2630C25222}" type="slidenum">
              <a:rPr lang="id-ID" smtClean="0"/>
            </a:fld>
            <a:endParaRPr lang="id-ID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7315" y="6490843"/>
            <a:ext cx="2057132" cy="18260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id-ID"/>
              <a:t>BOYLE</a:t>
            </a:r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14:window dir="vert"/>
      </p:transition>
    </mc:Choice>
    <mc:Fallback>
      <p:transition spd="slow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521079" y="193754"/>
            <a:ext cx="5053683" cy="6665834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700" baseline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>
                <a:latin typeface="Montserrat" panose="00000500000000000000" pitchFamily="50" charset="0"/>
              </a:rPr>
              <a:t>DROP IMAGE HERE</a:t>
            </a:r>
            <a:endParaRPr lang="id-ID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0415124" y="6490843"/>
            <a:ext cx="1371421" cy="182605"/>
          </a:xfrm>
          <a:prstGeom prst="rect">
            <a:avLst/>
          </a:prstGeom>
        </p:spPr>
        <p:txBody>
          <a:bodyPr/>
          <a:lstStyle>
            <a:lvl1pPr algn="r">
              <a:defRPr lang="id-ID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fld id="{A0012661-A7C6-484E-80FE-CF2630C25222}" type="slidenum">
              <a:rPr lang="id-ID" smtClean="0"/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7315" y="6490843"/>
            <a:ext cx="2057132" cy="18260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id-ID"/>
              <a:t>BOYLE</a:t>
            </a:r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14:window dir="vert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8" y="4407921"/>
            <a:ext cx="10361851" cy="1362391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8" y="2907386"/>
            <a:ext cx="10361851" cy="150053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387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77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516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54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93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025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64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703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  <p:sp>
        <p:nvSpPr>
          <p:cNvPr id="7" name="TextBox 5"/>
          <p:cNvSpPr txBox="1"/>
          <p:nvPr userDrawn="1"/>
        </p:nvSpPr>
        <p:spPr>
          <a:xfrm>
            <a:off x="1530135" y="6421969"/>
            <a:ext cx="431992" cy="118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http://www.1ppt.com/jieri/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7823"/>
            <a:ext cx="2844430" cy="365210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7823"/>
            <a:ext cx="3860297" cy="36521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7823"/>
            <a:ext cx="2844430" cy="365210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703"/>
            <a:ext cx="2742843" cy="585288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703"/>
            <a:ext cx="8025355" cy="58528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7823"/>
            <a:ext cx="2844430" cy="365210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7823"/>
            <a:ext cx="3860297" cy="36521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7823"/>
            <a:ext cx="2844430" cy="365210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870" indent="0">
              <a:buNone/>
              <a:defRPr sz="2100" b="1"/>
            </a:lvl2pPr>
            <a:lvl3pPr marL="967740" indent="0">
              <a:buNone/>
              <a:defRPr sz="1900" b="1"/>
            </a:lvl3pPr>
            <a:lvl4pPr marL="1451610" indent="0">
              <a:buNone/>
              <a:defRPr sz="1700" b="1"/>
            </a:lvl4pPr>
            <a:lvl5pPr marL="1935480" indent="0">
              <a:buNone/>
              <a:defRPr sz="1700" b="1"/>
            </a:lvl5pPr>
            <a:lvl6pPr marL="2419350" indent="0">
              <a:buNone/>
              <a:defRPr sz="1700" b="1"/>
            </a:lvl6pPr>
            <a:lvl7pPr marL="2902585" indent="0">
              <a:buNone/>
              <a:defRPr sz="1700" b="1"/>
            </a:lvl7pPr>
            <a:lvl8pPr marL="3386455" indent="0">
              <a:buNone/>
              <a:defRPr sz="1700" b="1"/>
            </a:lvl8pPr>
            <a:lvl9pPr marL="3870325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870" indent="0">
              <a:buNone/>
              <a:defRPr sz="2100" b="1"/>
            </a:lvl2pPr>
            <a:lvl3pPr marL="967740" indent="0">
              <a:buNone/>
              <a:defRPr sz="1900" b="1"/>
            </a:lvl3pPr>
            <a:lvl4pPr marL="1451610" indent="0">
              <a:buNone/>
              <a:defRPr sz="1700" b="1"/>
            </a:lvl4pPr>
            <a:lvl5pPr marL="1935480" indent="0">
              <a:buNone/>
              <a:defRPr sz="1700" b="1"/>
            </a:lvl5pPr>
            <a:lvl6pPr marL="2419350" indent="0">
              <a:buNone/>
              <a:defRPr sz="1700" b="1"/>
            </a:lvl6pPr>
            <a:lvl7pPr marL="2902585" indent="0">
              <a:buNone/>
              <a:defRPr sz="1700" b="1"/>
            </a:lvl7pPr>
            <a:lvl8pPr marL="3386455" indent="0">
              <a:buNone/>
              <a:defRPr sz="1700" b="1"/>
            </a:lvl8pPr>
            <a:lvl9pPr marL="3870325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2" y="2175379"/>
            <a:ext cx="5388332" cy="395220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2" y="273113"/>
            <a:ext cx="4010562" cy="116231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2" y="273114"/>
            <a:ext cx="6814780" cy="5854468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2" y="1435433"/>
            <a:ext cx="4010562" cy="4692149"/>
          </a:xfrm>
        </p:spPr>
        <p:txBody>
          <a:bodyPr/>
          <a:lstStyle>
            <a:lvl1pPr marL="0" indent="0">
              <a:buNone/>
              <a:defRPr sz="1500"/>
            </a:lvl1pPr>
            <a:lvl2pPr marL="483870" indent="0">
              <a:buNone/>
              <a:defRPr sz="1300"/>
            </a:lvl2pPr>
            <a:lvl3pPr marL="967740" indent="0">
              <a:buNone/>
              <a:defRPr sz="1100"/>
            </a:lvl3pPr>
            <a:lvl4pPr marL="1451610" indent="0">
              <a:buNone/>
              <a:defRPr sz="1000"/>
            </a:lvl4pPr>
            <a:lvl5pPr marL="1935480" indent="0">
              <a:buNone/>
              <a:defRPr sz="1000"/>
            </a:lvl5pPr>
            <a:lvl6pPr marL="2419350" indent="0">
              <a:buNone/>
              <a:defRPr sz="1000"/>
            </a:lvl6pPr>
            <a:lvl7pPr marL="2902585" indent="0">
              <a:buNone/>
              <a:defRPr sz="1000"/>
            </a:lvl7pPr>
            <a:lvl8pPr marL="3386455" indent="0">
              <a:buNone/>
              <a:defRPr sz="1000"/>
            </a:lvl8pPr>
            <a:lvl9pPr marL="387032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3400"/>
            </a:lvl1pPr>
            <a:lvl2pPr marL="483870" indent="0">
              <a:buNone/>
              <a:defRPr sz="3000"/>
            </a:lvl2pPr>
            <a:lvl3pPr marL="967740" indent="0">
              <a:buNone/>
              <a:defRPr sz="2500"/>
            </a:lvl3pPr>
            <a:lvl4pPr marL="1451610" indent="0">
              <a:buNone/>
              <a:defRPr sz="2100"/>
            </a:lvl4pPr>
            <a:lvl5pPr marL="1935480" indent="0">
              <a:buNone/>
              <a:defRPr sz="2100"/>
            </a:lvl5pPr>
            <a:lvl6pPr marL="2419350" indent="0">
              <a:buNone/>
              <a:defRPr sz="2100"/>
            </a:lvl6pPr>
            <a:lvl7pPr marL="2902585" indent="0">
              <a:buNone/>
              <a:defRPr sz="2100"/>
            </a:lvl7pPr>
            <a:lvl8pPr marL="3386455" indent="0">
              <a:buNone/>
              <a:defRPr sz="2100"/>
            </a:lvl8pPr>
            <a:lvl9pPr marL="3870325" indent="0">
              <a:buNone/>
              <a:defRPr sz="21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500"/>
            </a:lvl1pPr>
            <a:lvl2pPr marL="483870" indent="0">
              <a:buNone/>
              <a:defRPr sz="1300"/>
            </a:lvl2pPr>
            <a:lvl3pPr marL="967740" indent="0">
              <a:buNone/>
              <a:defRPr sz="1100"/>
            </a:lvl3pPr>
            <a:lvl4pPr marL="1451610" indent="0">
              <a:buNone/>
              <a:defRPr sz="1000"/>
            </a:lvl4pPr>
            <a:lvl5pPr marL="1935480" indent="0">
              <a:buNone/>
              <a:defRPr sz="1000"/>
            </a:lvl5pPr>
            <a:lvl6pPr marL="2419350" indent="0">
              <a:buNone/>
              <a:defRPr sz="1000"/>
            </a:lvl6pPr>
            <a:lvl7pPr marL="2902585" indent="0">
              <a:buNone/>
              <a:defRPr sz="1000"/>
            </a:lvl7pPr>
            <a:lvl8pPr marL="3386455" indent="0">
              <a:buNone/>
              <a:defRPr sz="1000"/>
            </a:lvl8pPr>
            <a:lvl9pPr marL="387032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7" Type="http://schemas.openxmlformats.org/officeDocument/2006/relationships/theme" Target="../theme/theme2.xml"/><Relationship Id="rId26" Type="http://schemas.openxmlformats.org/officeDocument/2006/relationships/image" Target="../media/image1.jpeg"/><Relationship Id="rId25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theme" Target="../theme/theme3.xml"/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4"/>
          </a:xfrm>
          <a:prstGeom prst="rect">
            <a:avLst/>
          </a:prstGeom>
        </p:spPr>
        <p:txBody>
          <a:bodyPr vert="horz" lIns="96762" tIns="48381" rIns="96762" bIns="48381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96762" tIns="48381" rIns="96762" bIns="48381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7823"/>
            <a:ext cx="2844430" cy="365209"/>
          </a:xfrm>
          <a:prstGeom prst="rect">
            <a:avLst/>
          </a:prstGeom>
        </p:spPr>
        <p:txBody>
          <a:bodyPr vert="horz" lIns="96762" tIns="48381" rIns="96762" bIns="4838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9" y="6357823"/>
            <a:ext cx="3860297" cy="365209"/>
          </a:xfrm>
          <a:prstGeom prst="rect">
            <a:avLst/>
          </a:prstGeom>
        </p:spPr>
        <p:txBody>
          <a:bodyPr vert="horz" lIns="96762" tIns="48381" rIns="96762" bIns="4838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2" y="6357823"/>
            <a:ext cx="2844430" cy="365209"/>
          </a:xfrm>
          <a:prstGeom prst="rect">
            <a:avLst/>
          </a:prstGeom>
        </p:spPr>
        <p:txBody>
          <a:bodyPr vert="horz" lIns="96762" tIns="48381" rIns="96762" bIns="4838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67740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585" indent="-362585" algn="l" defTabSz="967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6130" indent="-302260" algn="l" defTabSz="967740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0650" indent="-241935" algn="l" defTabSz="967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4520" indent="-241935" algn="l" defTabSz="967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8390" indent="-241935" algn="l" defTabSz="967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12260" indent="-241935" algn="l" defTabSz="967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02585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6455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0325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9.xml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image" Target="../media/image10.png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3" Type="http://schemas.openxmlformats.org/officeDocument/2006/relationships/notesSlide" Target="../notesSlides/notesSlide16.xml"/><Relationship Id="rId12" Type="http://schemas.openxmlformats.org/officeDocument/2006/relationships/slideLayout" Target="../slideLayouts/slideLayout12.xml"/><Relationship Id="rId11" Type="http://schemas.openxmlformats.org/officeDocument/2006/relationships/themeOverride" Target="../theme/themeOverride1.xml"/><Relationship Id="rId10" Type="http://schemas.openxmlformats.org/officeDocument/2006/relationships/tags" Target="../tags/tag67.xm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0.jpeg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1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1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1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5" Type="http://schemas.openxmlformats.org/officeDocument/2006/relationships/notesSlide" Target="../notesSlides/notesSlide5.xml"/><Relationship Id="rId14" Type="http://schemas.openxmlformats.org/officeDocument/2006/relationships/slideLayout" Target="../slideLayouts/slideLayout16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image" Target="../media/image10.png"/><Relationship Id="rId10" Type="http://schemas.openxmlformats.org/officeDocument/2006/relationships/tags" Target="../tags/tag11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0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8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7" Type="http://schemas.openxmlformats.org/officeDocument/2006/relationships/notesSlide" Target="../notesSlides/notesSlide8.xml"/><Relationship Id="rId46" Type="http://schemas.openxmlformats.org/officeDocument/2006/relationships/slideLayout" Target="../slideLayouts/slideLayout14.xml"/><Relationship Id="rId45" Type="http://schemas.openxmlformats.org/officeDocument/2006/relationships/tags" Target="../tags/tag57.xml"/><Relationship Id="rId44" Type="http://schemas.openxmlformats.org/officeDocument/2006/relationships/tags" Target="../tags/tag56.xml"/><Relationship Id="rId43" Type="http://schemas.openxmlformats.org/officeDocument/2006/relationships/tags" Target="../tags/tag55.xml"/><Relationship Id="rId42" Type="http://schemas.openxmlformats.org/officeDocument/2006/relationships/tags" Target="../tags/tag54.xml"/><Relationship Id="rId41" Type="http://schemas.openxmlformats.org/officeDocument/2006/relationships/tags" Target="../tags/tag53.xml"/><Relationship Id="rId40" Type="http://schemas.openxmlformats.org/officeDocument/2006/relationships/tags" Target="../tags/tag52.xml"/><Relationship Id="rId4" Type="http://schemas.openxmlformats.org/officeDocument/2006/relationships/tags" Target="../tags/tag17.xml"/><Relationship Id="rId39" Type="http://schemas.openxmlformats.org/officeDocument/2006/relationships/tags" Target="../tags/tag51.xml"/><Relationship Id="rId38" Type="http://schemas.openxmlformats.org/officeDocument/2006/relationships/tags" Target="../tags/tag50.xml"/><Relationship Id="rId37" Type="http://schemas.openxmlformats.org/officeDocument/2006/relationships/tags" Target="../tags/tag49.xml"/><Relationship Id="rId36" Type="http://schemas.openxmlformats.org/officeDocument/2006/relationships/tags" Target="../tags/tag48.xml"/><Relationship Id="rId35" Type="http://schemas.openxmlformats.org/officeDocument/2006/relationships/tags" Target="../tags/tag47.xml"/><Relationship Id="rId34" Type="http://schemas.openxmlformats.org/officeDocument/2006/relationships/tags" Target="../tags/tag46.xml"/><Relationship Id="rId33" Type="http://schemas.openxmlformats.org/officeDocument/2006/relationships/tags" Target="../tags/tag45.xml"/><Relationship Id="rId32" Type="http://schemas.openxmlformats.org/officeDocument/2006/relationships/tags" Target="../tags/tag44.xml"/><Relationship Id="rId31" Type="http://schemas.openxmlformats.org/officeDocument/2006/relationships/tags" Target="../tags/tag43.xml"/><Relationship Id="rId30" Type="http://schemas.openxmlformats.org/officeDocument/2006/relationships/tags" Target="../tags/tag42.xml"/><Relationship Id="rId3" Type="http://schemas.openxmlformats.org/officeDocument/2006/relationships/tags" Target="../tags/tag16.xml"/><Relationship Id="rId29" Type="http://schemas.openxmlformats.org/officeDocument/2006/relationships/tags" Target="../tags/tag41.xml"/><Relationship Id="rId28" Type="http://schemas.openxmlformats.org/officeDocument/2006/relationships/tags" Target="../tags/tag40.xml"/><Relationship Id="rId27" Type="http://schemas.openxmlformats.org/officeDocument/2006/relationships/tags" Target="../tags/tag39.xml"/><Relationship Id="rId26" Type="http://schemas.openxmlformats.org/officeDocument/2006/relationships/tags" Target="../tags/tag38.xml"/><Relationship Id="rId25" Type="http://schemas.openxmlformats.org/officeDocument/2006/relationships/tags" Target="../tags/tag37.xml"/><Relationship Id="rId24" Type="http://schemas.openxmlformats.org/officeDocument/2006/relationships/tags" Target="../tags/tag36.xml"/><Relationship Id="rId23" Type="http://schemas.openxmlformats.org/officeDocument/2006/relationships/tags" Target="../tags/tag35.xml"/><Relationship Id="rId22" Type="http://schemas.openxmlformats.org/officeDocument/2006/relationships/tags" Target="../tags/tag34.xml"/><Relationship Id="rId21" Type="http://schemas.openxmlformats.org/officeDocument/2006/relationships/tags" Target="../tags/tag33.xml"/><Relationship Id="rId20" Type="http://schemas.openxmlformats.org/officeDocument/2006/relationships/tags" Target="../tags/tag32.xml"/><Relationship Id="rId2" Type="http://schemas.openxmlformats.org/officeDocument/2006/relationships/tags" Target="../tags/tag15.xml"/><Relationship Id="rId19" Type="http://schemas.openxmlformats.org/officeDocument/2006/relationships/tags" Target="../tags/tag31.xml"/><Relationship Id="rId18" Type="http://schemas.openxmlformats.org/officeDocument/2006/relationships/tags" Target="../tags/tag30.xml"/><Relationship Id="rId17" Type="http://schemas.openxmlformats.org/officeDocument/2006/relationships/tags" Target="../tags/tag29.xml"/><Relationship Id="rId16" Type="http://schemas.openxmlformats.org/officeDocument/2006/relationships/tags" Target="../tags/tag28.xml"/><Relationship Id="rId15" Type="http://schemas.openxmlformats.org/officeDocument/2006/relationships/image" Target="../media/image13.png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8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5400000">
            <a:off x="2782359" y="-2546169"/>
            <a:ext cx="7006692" cy="1219041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96792" y="569374"/>
            <a:ext cx="5730160" cy="5405939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484032" y="201969"/>
            <a:ext cx="7222345" cy="246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zh-CN" altLang="en-US" sz="1000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睡</a:t>
            </a:r>
            <a:r>
              <a:rPr lang="en-US" altLang="zh-CN" sz="1000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/</a:t>
            </a:r>
            <a:r>
              <a:rPr lang="zh-CN" altLang="en-US" sz="1000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眠</a:t>
            </a:r>
            <a:r>
              <a:rPr lang="en-US" altLang="zh-CN" sz="1000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/</a:t>
            </a:r>
            <a:r>
              <a:rPr lang="zh-CN" altLang="en-US" sz="1000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可</a:t>
            </a:r>
            <a:r>
              <a:rPr lang="en-US" altLang="zh-CN" sz="1000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/</a:t>
            </a:r>
            <a:r>
              <a:rPr lang="zh-CN" altLang="en-US" sz="1000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以</a:t>
            </a:r>
            <a:r>
              <a:rPr lang="en-US" altLang="zh-CN" sz="1000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/</a:t>
            </a:r>
            <a:r>
              <a:rPr lang="zh-CN" altLang="en-US" sz="1000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恢</a:t>
            </a:r>
            <a:r>
              <a:rPr lang="en-US" altLang="zh-CN" sz="1000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/</a:t>
            </a:r>
            <a:r>
              <a:rPr lang="zh-CN" altLang="en-US" sz="1000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复</a:t>
            </a:r>
            <a:r>
              <a:rPr lang="en-US" altLang="zh-CN" sz="1000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/</a:t>
            </a:r>
            <a:r>
              <a:rPr lang="zh-CN" altLang="en-US" sz="1000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精</a:t>
            </a:r>
            <a:r>
              <a:rPr lang="en-US" altLang="zh-CN" sz="1000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/</a:t>
            </a:r>
            <a:r>
              <a:rPr lang="zh-CN" altLang="en-US" sz="1000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神</a:t>
            </a:r>
            <a:r>
              <a:rPr lang="en-US" altLang="zh-CN" sz="1000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/</a:t>
            </a:r>
            <a:r>
              <a:rPr lang="zh-CN" altLang="en-US" sz="1000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和</a:t>
            </a:r>
            <a:r>
              <a:rPr lang="en-US" altLang="zh-CN" sz="1000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/</a:t>
            </a:r>
            <a:r>
              <a:rPr lang="zh-CN" altLang="en-US" sz="1000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解</a:t>
            </a:r>
            <a:r>
              <a:rPr lang="en-US" altLang="zh-CN" sz="1000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/</a:t>
            </a:r>
            <a:r>
              <a:rPr lang="zh-CN" altLang="en-US" sz="1000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除</a:t>
            </a:r>
            <a:r>
              <a:rPr lang="en-US" altLang="zh-CN" sz="1000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/</a:t>
            </a:r>
            <a:r>
              <a:rPr lang="zh-CN" altLang="en-US" sz="1000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疲</a:t>
            </a:r>
            <a:r>
              <a:rPr lang="en-US" altLang="zh-CN" sz="1000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/</a:t>
            </a:r>
            <a:r>
              <a:rPr lang="zh-CN" altLang="en-US" sz="1000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劳</a:t>
            </a:r>
            <a:endParaRPr lang="en-US" altLang="zh-CN" sz="1000" dirty="0">
              <a:solidFill>
                <a:prstClr val="white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615680" y="5662295"/>
            <a:ext cx="2900045" cy="9220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>
              <a:defRPr/>
            </a:pPr>
            <a:r>
              <a:rPr lang="zh-CN" altLang="en-US" sz="5400" b="1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晚安</a:t>
            </a:r>
            <a:r>
              <a:rPr lang="zh-CN" altLang="en-US" sz="4800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好梦</a:t>
            </a:r>
            <a:endParaRPr lang="en-US" altLang="zh-CN" sz="5400" dirty="0">
              <a:solidFill>
                <a:prstClr val="white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286" y="549370"/>
            <a:ext cx="1154028" cy="108873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82345" y="1773555"/>
            <a:ext cx="5018405" cy="1936115"/>
          </a:xfrm>
          <a:prstGeom prst="rect">
            <a:avLst/>
          </a:prstGeom>
        </p:spPr>
        <p:txBody>
          <a:bodyPr>
            <a:noAutofit/>
          </a:bodyPr>
          <a:p>
            <a:pPr algn="ctr"/>
            <a:r>
              <a:rPr lang="zh-CN" altLang="en-US" sz="7200" b="1">
                <a:solidFill>
                  <a:schemeClr val="bg1"/>
                </a:solidFill>
                <a:latin typeface="Noto Serif SC"/>
                <a:ea typeface="Noto Serif SC"/>
              </a:rPr>
              <a:t>失眠</a:t>
            </a:r>
            <a:endParaRPr lang="zh-CN" altLang="en-US" sz="7200" b="1">
              <a:solidFill>
                <a:schemeClr val="bg1"/>
              </a:solidFill>
              <a:latin typeface="Noto Serif SC"/>
              <a:ea typeface="Noto Serif SC"/>
            </a:endParaRPr>
          </a:p>
          <a:p>
            <a:r>
              <a:rPr lang="zh-CN" altLang="en-US" sz="7200" b="1">
                <a:solidFill>
                  <a:schemeClr val="bg1"/>
                </a:solidFill>
                <a:latin typeface="Noto Serif SC"/>
                <a:ea typeface="Noto Serif SC"/>
              </a:rPr>
              <a:t>的中医治疗</a:t>
            </a:r>
            <a:endParaRPr lang="zh-CN" altLang="en-US" sz="7200" b="1">
              <a:solidFill>
                <a:schemeClr val="bg1"/>
              </a:solidFill>
              <a:latin typeface="Noto Serif SC"/>
              <a:ea typeface="Noto Serif SC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90725" y="4644391"/>
            <a:ext cx="5209540" cy="14763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800" b="1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   </a:t>
            </a:r>
            <a:r>
              <a:rPr lang="en-US" altLang="zh-CN" sz="2400" b="1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 </a:t>
            </a:r>
            <a:r>
              <a:rPr lang="zh-CN" altLang="en-US" sz="2400" b="1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首义路街社区卫生</a:t>
            </a:r>
            <a:r>
              <a:rPr lang="zh-CN" altLang="en-US" sz="2400" b="1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服务中心</a:t>
            </a:r>
            <a:r>
              <a:rPr lang="en-US" altLang="zh-CN" sz="2400" b="1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 </a:t>
            </a:r>
            <a:r>
              <a:rPr lang="en-US" altLang="zh-CN" sz="1800" b="1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   </a:t>
            </a:r>
            <a:endParaRPr lang="en-US" altLang="zh-CN" sz="1800" b="1" dirty="0">
              <a:solidFill>
                <a:prstClr val="white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en-US" altLang="zh-CN" sz="1800" b="1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                                        </a:t>
            </a:r>
            <a:endParaRPr lang="en-US" altLang="zh-CN" sz="1800" b="1" dirty="0">
              <a:solidFill>
                <a:prstClr val="white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1800" b="1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中医科</a:t>
            </a:r>
            <a:r>
              <a:rPr lang="en-US" altLang="zh-CN" sz="1800" b="1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 </a:t>
            </a:r>
            <a:r>
              <a:rPr lang="zh-CN" altLang="en-US" sz="1800" b="1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徐怡</a:t>
            </a:r>
            <a:endParaRPr lang="zh-CN" altLang="en-US" sz="1800" b="1" dirty="0">
              <a:solidFill>
                <a:prstClr val="white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9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2"/>
          <p:cNvSpPr/>
          <p:nvPr/>
        </p:nvSpPr>
        <p:spPr>
          <a:xfrm>
            <a:off x="766445" y="3861435"/>
            <a:ext cx="6891655" cy="2635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4" name="TextBox 76"/>
          <p:cNvSpPr txBox="1"/>
          <p:nvPr/>
        </p:nvSpPr>
        <p:spPr>
          <a:xfrm>
            <a:off x="766445" y="3096895"/>
            <a:ext cx="1733550" cy="701675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 defTabSz="914400"/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失眠病</a:t>
            </a:r>
            <a:endParaRPr lang="zh-CN" altLang="en-US" sz="2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82345" y="4020185"/>
            <a:ext cx="6250305" cy="22491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800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       </a:t>
            </a:r>
            <a:r>
              <a:rPr lang="zh-CN" altLang="en-US" sz="1800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失眠病是指无法入睡或无法保持睡眠状态，导致睡眠不足。又称入睡和维持睡眠障碍，为各种原因引起入睡困难、睡眠深度或频度过短、早醒及睡眠时间不足或质量差等，是一种常见病。失眠往往会给患者带来极大的痛苦和心理负担，又会因为滥用失眠药物而损伤身体其他方方面面。但也有很多方法可以缓解和治疗失眠。</a:t>
            </a:r>
            <a:endParaRPr lang="zh-CN" altLang="en-US" sz="1800" dirty="0">
              <a:solidFill>
                <a:prstClr val="white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6445" y="1701165"/>
            <a:ext cx="6776720" cy="1225550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       </a:t>
            </a:r>
            <a:r>
              <a:rPr lang="zh-CN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失眠是指患者对睡眠时间和（或）质量不满足并影响日间社会功能的一种主观体验。</a:t>
            </a:r>
            <a:endParaRPr lang="zh-CN" altLang="en-US" sz="2000" b="1" dirty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7" name="TextBox 76"/>
          <p:cNvSpPr txBox="1"/>
          <p:nvPr/>
        </p:nvSpPr>
        <p:spPr>
          <a:xfrm>
            <a:off x="0" y="981075"/>
            <a:ext cx="3548380" cy="549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pPr algn="ctr" defTabSz="914400"/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失眠的定义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034884" y="-38329"/>
            <a:ext cx="4657517" cy="7151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Wor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756727" y="1971358"/>
            <a:ext cx="4457065" cy="3997960"/>
            <a:chOff x="5815669" y="1933918"/>
            <a:chExt cx="3478348" cy="3744670"/>
          </a:xfrm>
        </p:grpSpPr>
        <p:sp>
          <p:nvSpPr>
            <p:cNvPr id="7" name="六边形 6"/>
            <p:cNvSpPr/>
            <p:nvPr/>
          </p:nvSpPr>
          <p:spPr>
            <a:xfrm rot="5400000">
              <a:off x="5682508" y="2067079"/>
              <a:ext cx="3744670" cy="3478348"/>
            </a:xfrm>
            <a:prstGeom prst="hexag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167022" y="2490028"/>
              <a:ext cx="2774155" cy="2477811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defTabSz="914400">
                <a:defRPr/>
              </a:pPr>
              <a:r>
                <a:rPr lang="en-US" altLang="zh-CN" sz="1400" dirty="0">
                  <a:solidFill>
                    <a:prstClr val="white"/>
                  </a:solidFill>
                  <a:latin typeface="微软雅黑 Light" panose="020B0502040204020203" charset="-122"/>
                  <a:ea typeface="微软雅黑 Light" panose="020B0502040204020203" charset="-122"/>
                  <a:cs typeface="+mn-ea"/>
                  <a:sym typeface="+mn-lt"/>
                </a:rPr>
                <a:t>    </a:t>
              </a:r>
              <a:r>
                <a:rPr lang="en-US" altLang="zh-CN" sz="1400" b="1" dirty="0">
                  <a:solidFill>
                    <a:prstClr val="white"/>
                  </a:solidFill>
                  <a:latin typeface="微软雅黑 Light" panose="020B0502040204020203" charset="-122"/>
                  <a:ea typeface="微软雅黑 Light" panose="020B0502040204020203" charset="-122"/>
                  <a:cs typeface="+mn-ea"/>
                  <a:sym typeface="+mn-lt"/>
                </a:rPr>
                <a:t>  </a:t>
              </a:r>
              <a:r>
                <a:rPr lang="en-US" altLang="zh-CN" sz="1800" b="1" dirty="0">
                  <a:solidFill>
                    <a:prstClr val="white"/>
                  </a:solidFill>
                  <a:latin typeface="微软雅黑 Light" panose="020B0502040204020203" charset="-122"/>
                  <a:ea typeface="微软雅黑 Light" panose="020B0502040204020203" charset="-122"/>
                  <a:cs typeface="+mn-ea"/>
                  <a:sym typeface="+mn-lt"/>
                </a:rPr>
                <a:t> </a:t>
              </a:r>
              <a:r>
                <a:rPr lang="zh-CN" altLang="en-US" sz="1800" b="1" dirty="0">
                  <a:solidFill>
                    <a:prstClr val="white"/>
                  </a:solidFill>
                  <a:latin typeface="微软雅黑 Light" panose="020B0502040204020203" charset="-122"/>
                  <a:ea typeface="微软雅黑 Light" panose="020B0502040204020203" charset="-122"/>
                  <a:cs typeface="+mn-ea"/>
                  <a:sym typeface="+mn-lt"/>
                </a:rPr>
                <a:t>通常缺少明确病因，或在排除可能引起失眠的病因后仍遗留失眠症状，主要为心理生理性失眠、特发性失眠和主观性失眠3种类型。原发性失眠的诊断缺乏特异性指标，主要是一种排除性诊断。当可能引起失眠的病因被排除或治愈以后，仍遗留失眠症状时即可考虑为原发性失眠</a:t>
              </a:r>
              <a:r>
                <a:rPr lang="zh-CN" altLang="en-US" sz="2400" b="1" dirty="0">
                  <a:solidFill>
                    <a:prstClr val="white"/>
                  </a:solidFill>
                  <a:latin typeface="微软雅黑 Light" panose="020B0502040204020203" charset="-122"/>
                  <a:ea typeface="微软雅黑 Light" panose="020B0502040204020203" charset="-122"/>
                  <a:cs typeface="+mn-ea"/>
                  <a:sym typeface="+mn-lt"/>
                </a:rPr>
                <a:t>。</a:t>
              </a:r>
              <a:endParaRPr lang="zh-CN" altLang="en-US" sz="2400" b="1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310949" y="2018986"/>
            <a:ext cx="4438650" cy="4166869"/>
            <a:chOff x="5720962" y="2242656"/>
            <a:chExt cx="4439229" cy="4095503"/>
          </a:xfrm>
        </p:grpSpPr>
        <p:sp>
          <p:nvSpPr>
            <p:cNvPr id="8" name="六边形 7"/>
            <p:cNvSpPr/>
            <p:nvPr/>
          </p:nvSpPr>
          <p:spPr>
            <a:xfrm rot="5400000">
              <a:off x="6002046" y="1961571"/>
              <a:ext cx="3877060" cy="4439229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448767" y="2921079"/>
              <a:ext cx="3278932" cy="341708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l" defTabSz="914400">
                <a:buClrTx/>
                <a:buSzTx/>
                <a:buFontTx/>
                <a:defRPr/>
              </a:pPr>
              <a:r>
                <a:rPr lang="zh-CN" altLang="en-US" sz="1800" b="1" dirty="0">
                  <a:solidFill>
                    <a:prstClr val="white"/>
                  </a:solidFill>
                  <a:latin typeface="微软雅黑 Light" panose="020B0502040204020203" charset="-122"/>
                  <a:ea typeface="微软雅黑 Light" panose="020B0502040204020203" charset="-122"/>
                  <a:cs typeface="+mn-ea"/>
                  <a:sym typeface="+mn-lt"/>
                </a:rPr>
                <a:t>包括由于躯体疾病、精神障碍、药物滥用等引起的失眠，以及与睡眠呼吸紊乱、睡眠运动障碍等相关的失眠。失眠常与其他疾病同时发生，有时很难确定这些疾病与失眠之间的因果关系，故近年来提出共病性失眠的概念，用以描述那些同时伴随其他疾病的失眠。</a:t>
              </a:r>
              <a:endParaRPr lang="zh-CN" altLang="en-US" sz="1800" b="1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694798" y="889490"/>
            <a:ext cx="272605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zh-CN" altLang="en-US" sz="40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失眠的病因</a:t>
            </a:r>
            <a:endParaRPr lang="zh-CN" altLang="en-US" sz="4000" b="1" dirty="0">
              <a:solidFill>
                <a:srgbClr val="255B96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823329" y="5949852"/>
            <a:ext cx="17100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zh-CN" altLang="en-US" sz="24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继发性失眠</a:t>
            </a:r>
            <a:endParaRPr lang="zh-CN" altLang="en-US" sz="2400" b="1" dirty="0">
              <a:solidFill>
                <a:srgbClr val="255B96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66553" y="1701067"/>
            <a:ext cx="59861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defRPr/>
            </a:pPr>
            <a:r>
              <a:rPr lang="zh-CN" altLang="en-US" sz="24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失眠按病因可划分为原发性和继发性两类。</a:t>
            </a:r>
            <a:endParaRPr lang="zh-CN" altLang="en-US" sz="2400" b="1" dirty="0">
              <a:solidFill>
                <a:srgbClr val="255B96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9206110" y="8114"/>
            <a:ext cx="2865785" cy="262753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8523" y="4293200"/>
            <a:ext cx="2865785" cy="262753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128774" y="6021607"/>
            <a:ext cx="17100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defTabSz="914400">
              <a:defRPr/>
            </a:pPr>
            <a:r>
              <a:rPr lang="zh-CN" altLang="en-US" sz="24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原发性失眠</a:t>
            </a:r>
            <a:endParaRPr lang="zh-CN" altLang="en-US" sz="2400" b="1" dirty="0">
              <a:solidFill>
                <a:srgbClr val="255B96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Wor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942840" y="477520"/>
            <a:ext cx="6976745" cy="632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800" b="1" kern="3000" spc="3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1.睡眠过程的障碍：</a:t>
            </a:r>
            <a:endParaRPr lang="zh-CN" altLang="en-US" sz="1800" b="1" kern="3000" spc="31" dirty="0">
              <a:solidFill>
                <a:prstClr val="black">
                  <a:lumMod val="85000"/>
                  <a:lumOff val="1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1800" kern="3000" spc="3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入睡困难、睡眠质量下降和睡眠时间减少。</a:t>
            </a:r>
            <a:endParaRPr lang="zh-CN" altLang="en-US" sz="1800" kern="3000" spc="31" dirty="0">
              <a:solidFill>
                <a:prstClr val="black">
                  <a:lumMod val="85000"/>
                  <a:lumOff val="1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defRPr/>
            </a:pPr>
            <a:endParaRPr lang="zh-CN" altLang="en-US" sz="1800" kern="3000" spc="31" dirty="0">
              <a:solidFill>
                <a:prstClr val="black">
                  <a:lumMod val="85000"/>
                  <a:lumOff val="1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1800" b="1" kern="3000" spc="3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2.日间认知功能障碍：</a:t>
            </a:r>
            <a:endParaRPr lang="zh-CN" altLang="en-US" sz="1800" b="1" kern="3000" spc="31" dirty="0">
              <a:solidFill>
                <a:prstClr val="black">
                  <a:lumMod val="85000"/>
                  <a:lumOff val="1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1800" kern="3000" spc="3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记忆功能下降、注意功能下降、计划功能下降从而导致白天困倦，工作能力下降，在停止工作时容易出现日间嗜睡现象。</a:t>
            </a:r>
            <a:endParaRPr lang="zh-CN" altLang="en-US" sz="1800" kern="3000" spc="31" dirty="0">
              <a:solidFill>
                <a:prstClr val="black">
                  <a:lumMod val="85000"/>
                  <a:lumOff val="1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defRPr/>
            </a:pPr>
            <a:endParaRPr lang="zh-CN" altLang="en-US" sz="1800" kern="3000" spc="31" dirty="0">
              <a:solidFill>
                <a:prstClr val="black">
                  <a:lumMod val="85000"/>
                  <a:lumOff val="1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1800" b="1" kern="3000" spc="3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3.大脑边缘系统及其周围的植物神经功能紊乱：</a:t>
            </a:r>
            <a:endParaRPr lang="zh-CN" altLang="en-US" sz="1800" b="1" kern="3000" spc="31" dirty="0">
              <a:solidFill>
                <a:prstClr val="black">
                  <a:lumMod val="85000"/>
                  <a:lumOff val="1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1800" kern="3000" spc="3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心血管系统表现为胸闷、心悸、血压不稳定，周围血管收缩扩展障碍；消化系统表现为便秘或腹泻、胃部闷胀；运动系统表现为颈肩部肌肉紧张、头痛和腰痛。情绪控制能力减低，容易生气或者不开心；男性容易出现阳萎，女性常出现性功能减低等表现。</a:t>
            </a:r>
            <a:endParaRPr lang="zh-CN" altLang="en-US" sz="1800" kern="3000" spc="31" dirty="0">
              <a:solidFill>
                <a:prstClr val="black">
                  <a:lumMod val="85000"/>
                  <a:lumOff val="1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defRPr/>
            </a:pPr>
            <a:endParaRPr lang="zh-CN" altLang="en-US" sz="1800" kern="3000" spc="31" dirty="0">
              <a:solidFill>
                <a:prstClr val="black">
                  <a:lumMod val="85000"/>
                  <a:lumOff val="1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1800" b="1" kern="3000" spc="3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4.其他系统症状：</a:t>
            </a:r>
            <a:endParaRPr lang="zh-CN" altLang="en-US" sz="1800" b="1" kern="3000" spc="31" dirty="0">
              <a:solidFill>
                <a:prstClr val="black">
                  <a:lumMod val="85000"/>
                  <a:lumOff val="1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1800" kern="3000" spc="3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容易出现短期内体重减低，免疫功能减低和内分泌功能紊乱。</a:t>
            </a:r>
            <a:endParaRPr lang="zh-CN" altLang="en-US" sz="1800" kern="3000" spc="31" dirty="0">
              <a:solidFill>
                <a:prstClr val="black">
                  <a:lumMod val="85000"/>
                  <a:lumOff val="1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61362" y="1892298"/>
            <a:ext cx="4592452" cy="42201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407699" y="261394"/>
            <a:ext cx="2208454" cy="139980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690" y="621030"/>
            <a:ext cx="47815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1056640">
              <a:defRPr/>
            </a:pPr>
            <a:r>
              <a:rPr lang="zh-CN" altLang="en-US" sz="40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失眠的</a:t>
            </a:r>
            <a:r>
              <a:rPr lang="zh-CN" altLang="en-US" sz="40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临床表现</a:t>
            </a:r>
            <a:endParaRPr lang="zh-CN" altLang="en-US" sz="4000" b="1" dirty="0">
              <a:solidFill>
                <a:srgbClr val="255B96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Wor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17"/>
          <p:cNvSpPr/>
          <p:nvPr/>
        </p:nvSpPr>
        <p:spPr>
          <a:xfrm rot="10800000" flipV="1">
            <a:off x="334010" y="1669415"/>
            <a:ext cx="3806190" cy="3340100"/>
          </a:xfrm>
          <a:prstGeom prst="triangle">
            <a:avLst/>
          </a:prstGeom>
          <a:blipFill>
            <a:blip r:embed="rId1" cstate="screen"/>
            <a:stretch>
              <a:fillRect/>
            </a:stretch>
          </a:blip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sz="1800" dirty="0">
              <a:solidFill>
                <a:prstClr val="white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6400" y="189865"/>
            <a:ext cx="3145790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85875">
              <a:spcBef>
                <a:spcPct val="20000"/>
              </a:spcBef>
              <a:defRPr/>
            </a:pPr>
            <a:r>
              <a:rPr lang="zh-CN" altLang="en-US" sz="44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失眠的诊断</a:t>
            </a:r>
            <a:r>
              <a:rPr lang="en-US" altLang="zh-CN" sz="44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 </a:t>
            </a:r>
            <a:endParaRPr lang="en-US" altLang="zh-CN" sz="4400" b="1" dirty="0">
              <a:solidFill>
                <a:srgbClr val="255B96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65295" y="213360"/>
            <a:ext cx="7752080" cy="61880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1285875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《中国成人失眠诊断与治疗指南》制定中国成年人失眠的诊断标准：</a:t>
            </a:r>
            <a:endParaRPr lang="zh-CN" altLang="en-US" sz="2000" b="1" dirty="0">
              <a:solidFill>
                <a:srgbClr val="255B96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1285875">
              <a:lnSpc>
                <a:spcPct val="150000"/>
              </a:lnSpc>
              <a:spcBef>
                <a:spcPct val="20000"/>
              </a:spcBef>
              <a:defRPr/>
            </a:pPr>
            <a:endParaRPr lang="zh-CN" altLang="en-US" sz="1800" b="1" dirty="0">
              <a:solidFill>
                <a:srgbClr val="255B96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1285875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8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①失眠表现</a:t>
            </a:r>
            <a:endParaRPr lang="zh-CN" altLang="en-US" sz="1800" b="1" dirty="0">
              <a:solidFill>
                <a:srgbClr val="255B96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1285875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800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入睡困难，入睡时间超过30分钟；</a:t>
            </a:r>
            <a:endParaRPr lang="zh-CN" altLang="en-US" sz="1800" dirty="0">
              <a:solidFill>
                <a:srgbClr val="255B96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1285875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8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②睡眠质量</a:t>
            </a:r>
            <a:endParaRPr lang="zh-CN" altLang="en-US" sz="1800" b="1" dirty="0">
              <a:solidFill>
                <a:srgbClr val="255B96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1285875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800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睡眠质量下降，睡眠维持障碍，整夜觉醒次数≥2次、早醒、睡眠质量下降；</a:t>
            </a:r>
            <a:endParaRPr lang="zh-CN" altLang="en-US" sz="1800" b="1" dirty="0">
              <a:solidFill>
                <a:srgbClr val="255B96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1285875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8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③总睡眠时间</a:t>
            </a:r>
            <a:endParaRPr lang="zh-CN" altLang="en-US" sz="1800" dirty="0">
              <a:solidFill>
                <a:srgbClr val="255B96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algn="l" defTabSz="1285875">
              <a:lnSpc>
                <a:spcPct val="150000"/>
              </a:lnSpc>
              <a:spcBef>
                <a:spcPct val="20000"/>
              </a:spcBef>
              <a:buClrTx/>
              <a:buSzTx/>
              <a:buFontTx/>
              <a:defRPr/>
            </a:pPr>
            <a:r>
              <a:rPr lang="zh-CN" altLang="en-US" sz="1800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总睡眠时间减少，通常少于6小时。</a:t>
            </a:r>
            <a:endParaRPr lang="zh-CN" altLang="en-US" sz="1800" dirty="0">
              <a:solidFill>
                <a:srgbClr val="255B96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algn="l" defTabSz="1285875">
              <a:lnSpc>
                <a:spcPct val="150000"/>
              </a:lnSpc>
              <a:spcBef>
                <a:spcPct val="20000"/>
              </a:spcBef>
              <a:buClrTx/>
              <a:buSzTx/>
              <a:buFontTx/>
              <a:defRPr/>
            </a:pPr>
            <a:r>
              <a:rPr lang="zh-CN" altLang="en-US" sz="1800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在上述症状基础上同时伴有日间功能障碍。睡眠相关的日间功能损害包括：①疲劳或全身不适；②注意力、注意维持能力或记忆力减退；③学习、工作和（或）社交能力下降；④情绪波动或易激惹；⑤日间思睡；⑥兴趣、精力减退；⑦工作或驾驶过程中错误倾向增加；⑧紧张、头痛、头晕，或与睡眠缺失有关的其他躯体症状；⑨对睡眠过度关注。</a:t>
            </a:r>
            <a:endParaRPr lang="zh-CN" altLang="en-US" sz="1800" dirty="0">
              <a:solidFill>
                <a:srgbClr val="255B96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Wor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37965" y="1270"/>
            <a:ext cx="8103870" cy="6857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solidFill>
                <a:prstClr val="white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50545" y="2133600"/>
            <a:ext cx="3547110" cy="330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defTabSz="914400">
              <a:lnSpc>
                <a:spcPct val="150000"/>
              </a:lnSpc>
              <a:spcBef>
                <a:spcPct val="0"/>
              </a:spcBef>
            </a:pPr>
            <a:r>
              <a:rPr lang="zh-CN" altLang="en-US" sz="20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①急性失眠：</a:t>
            </a:r>
            <a:endParaRPr lang="zh-CN" altLang="en-US" sz="2000" b="1" dirty="0">
              <a:solidFill>
                <a:srgbClr val="255B96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spcBef>
                <a:spcPct val="0"/>
              </a:spcBef>
            </a:pPr>
            <a:r>
              <a:rPr lang="zh-CN" altLang="en-US" sz="20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 </a:t>
            </a:r>
            <a:r>
              <a:rPr lang="en-US" altLang="zh-CN" sz="20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  </a:t>
            </a:r>
            <a:r>
              <a:rPr lang="zh-CN" altLang="en-US" sz="2000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病程&lt;1个月；</a:t>
            </a:r>
            <a:endParaRPr lang="zh-CN" altLang="en-US" sz="2000" dirty="0">
              <a:solidFill>
                <a:srgbClr val="255B96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spcBef>
                <a:spcPct val="0"/>
              </a:spcBef>
            </a:pPr>
            <a:endParaRPr lang="zh-CN" altLang="en-US" sz="2000" dirty="0">
              <a:solidFill>
                <a:srgbClr val="255B96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spcBef>
                <a:spcPct val="0"/>
              </a:spcBef>
            </a:pPr>
            <a:r>
              <a:rPr lang="zh-CN" altLang="en-US" sz="20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②亚急性失眠</a:t>
            </a:r>
            <a:r>
              <a:rPr lang="zh-CN" altLang="en-US" sz="2000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：</a:t>
            </a:r>
            <a:endParaRPr lang="zh-CN" altLang="en-US" sz="2000" dirty="0">
              <a:solidFill>
                <a:srgbClr val="255B96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 </a:t>
            </a:r>
            <a:r>
              <a:rPr lang="en-US" altLang="zh-CN" sz="2000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  </a:t>
            </a:r>
            <a:r>
              <a:rPr lang="zh-CN" altLang="en-US" sz="2000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病程≥1个月，&lt;6个月；</a:t>
            </a:r>
            <a:endParaRPr lang="zh-CN" altLang="en-US" sz="2000" dirty="0">
              <a:solidFill>
                <a:srgbClr val="255B96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spcBef>
                <a:spcPct val="0"/>
              </a:spcBef>
            </a:pPr>
            <a:endParaRPr lang="zh-CN" altLang="en-US" sz="2000" dirty="0">
              <a:solidFill>
                <a:srgbClr val="255B96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spcBef>
                <a:spcPct val="0"/>
              </a:spcBef>
            </a:pPr>
            <a:r>
              <a:rPr lang="zh-CN" altLang="en-US" sz="20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③慢性失眠</a:t>
            </a:r>
            <a:r>
              <a:rPr lang="zh-CN" altLang="en-US" sz="2000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：</a:t>
            </a:r>
            <a:endParaRPr lang="zh-CN" altLang="en-US" sz="2000" dirty="0">
              <a:solidFill>
                <a:srgbClr val="255B96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 </a:t>
            </a:r>
            <a:r>
              <a:rPr lang="en-US" altLang="zh-CN" sz="2000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  </a:t>
            </a:r>
            <a:r>
              <a:rPr lang="zh-CN" altLang="en-US" sz="2000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病程≥6个月。</a:t>
            </a:r>
            <a:r>
              <a:rPr lang="id-ID" altLang="zh-CN" sz="2000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 </a:t>
            </a:r>
            <a:endParaRPr lang="id-ID" altLang="zh-CN" sz="2000" dirty="0">
              <a:solidFill>
                <a:srgbClr val="255B96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04190" y="909320"/>
            <a:ext cx="3296920" cy="93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defRPr/>
            </a:pPr>
            <a:r>
              <a:rPr lang="zh-CN" altLang="en-US" sz="32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失眠的病程类型</a:t>
            </a:r>
            <a:endParaRPr lang="zh-CN" altLang="en-US" sz="3200" b="1" dirty="0">
              <a:solidFill>
                <a:srgbClr val="255B96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760071" y="333217"/>
            <a:ext cx="3084132" cy="283913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solidFill>
                <a:prstClr val="white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759959" y="3717245"/>
            <a:ext cx="3084132" cy="283913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solidFill>
                <a:prstClr val="white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9119870" y="733641"/>
            <a:ext cx="2218464" cy="203862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83044" y="3589432"/>
            <a:ext cx="4125838" cy="309437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19195" y="981075"/>
            <a:ext cx="5250815" cy="4138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Wor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0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1" y="-385128"/>
            <a:ext cx="12190413" cy="761291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49047" y="946395"/>
            <a:ext cx="7633522" cy="347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1000" b="1" spc="600" dirty="0">
                <a:solidFill>
                  <a:srgbClr val="255B96">
                    <a:alpha val="1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WORLD</a:t>
            </a:r>
            <a:endParaRPr lang="en-US" altLang="zh-CN" sz="11000" b="1" spc="600" dirty="0">
              <a:solidFill>
                <a:srgbClr val="255B96">
                  <a:alpha val="10000"/>
                </a:srgb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/>
            <a:r>
              <a:rPr lang="en-US" altLang="zh-CN" sz="11000" b="1" spc="600" dirty="0">
                <a:solidFill>
                  <a:srgbClr val="255B96">
                    <a:alpha val="1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SLEEP DAY</a:t>
            </a:r>
            <a:endParaRPr lang="en-US" altLang="zh-CN" sz="11000" b="1" spc="600" dirty="0">
              <a:solidFill>
                <a:srgbClr val="255B96">
                  <a:alpha val="10000"/>
                </a:srgb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350916" y="3079115"/>
            <a:ext cx="1014892" cy="1015158"/>
          </a:xfrm>
          <a:prstGeom prst="ellipse">
            <a:avLst/>
          </a:prstGeom>
          <a:solidFill>
            <a:srgbClr val="255B96"/>
          </a:solidFill>
          <a:ln>
            <a:noFill/>
          </a:ln>
        </p:spPr>
        <p:txBody>
          <a:bodyPr vert="horz" wrap="square" lIns="0" tIns="60952" rIns="0" bIns="60952" numCol="1" anchor="ctr" anchorCtr="0" compatLnSpc="1"/>
          <a:lstStyle/>
          <a:p>
            <a:pPr algn="ctr" defTabSz="914400">
              <a:defRPr/>
            </a:pPr>
            <a:r>
              <a:rPr lang="en-US" altLang="zh-CN" sz="3200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03</a:t>
            </a:r>
            <a:endParaRPr lang="en-US" altLang="zh-CN" sz="3200" dirty="0">
              <a:solidFill>
                <a:prstClr val="white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4365808" y="3208269"/>
            <a:ext cx="5183901" cy="643890"/>
          </a:xfrm>
          <a:prstGeom prst="rect">
            <a:avLst/>
          </a:prstGeom>
          <a:noFill/>
        </p:spPr>
        <p:txBody>
          <a:bodyPr wrap="square" lIns="91404" tIns="45702" rIns="91404" bIns="45702" rtlCol="0">
            <a:spAutoFit/>
          </a:bodyPr>
          <a:lstStyle/>
          <a:p>
            <a:pPr defTabSz="914400">
              <a:defRPr/>
            </a:pPr>
            <a:r>
              <a:rPr lang="en-US" altLang="zh-CN" sz="3600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   </a:t>
            </a:r>
            <a:r>
              <a:rPr lang="zh-CN" altLang="en-US" sz="3600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失眠的</a:t>
            </a:r>
            <a:r>
              <a:rPr lang="zh-CN" altLang="en-US" sz="3600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治疗</a:t>
            </a:r>
            <a:endParaRPr lang="zh-CN" altLang="en-US" sz="3600" dirty="0">
              <a:solidFill>
                <a:prstClr val="white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grpSp>
        <p:nvGrpSpPr>
          <p:cNvPr id="10" name="PA_ 450"/>
          <p:cNvGrpSpPr/>
          <p:nvPr>
            <p:custDataLst>
              <p:tags r:id="rId2"/>
            </p:custDataLst>
          </p:nvPr>
        </p:nvGrpSpPr>
        <p:grpSpPr>
          <a:xfrm>
            <a:off x="10308057" y="1573443"/>
            <a:ext cx="1617763" cy="4797712"/>
            <a:chOff x="0" y="0"/>
            <a:chExt cx="1617972" cy="4798335"/>
          </a:xfrm>
        </p:grpSpPr>
        <p:grpSp>
          <p:nvGrpSpPr>
            <p:cNvPr id="11" name="Group 446"/>
            <p:cNvGrpSpPr/>
            <p:nvPr/>
          </p:nvGrpSpPr>
          <p:grpSpPr>
            <a:xfrm>
              <a:off x="-1" y="3198135"/>
              <a:ext cx="1617974" cy="1600201"/>
              <a:chOff x="0" y="0"/>
              <a:chExt cx="1617972" cy="1600200"/>
            </a:xfrm>
          </p:grpSpPr>
          <p:sp>
            <p:nvSpPr>
              <p:cNvPr id="15" name="Shape 444"/>
              <p:cNvSpPr/>
              <p:nvPr/>
            </p:nvSpPr>
            <p:spPr>
              <a:xfrm flipH="1">
                <a:off x="0" y="1598945"/>
                <a:ext cx="1616704" cy="1256"/>
              </a:xfrm>
              <a:prstGeom prst="line">
                <a:avLst/>
              </a:prstGeom>
              <a:noFill/>
              <a:ln w="38100" cap="flat">
                <a:solidFill>
                  <a:srgbClr val="255B96"/>
                </a:solidFill>
                <a:prstDash val="solid"/>
                <a:miter lim="8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  <a:latin typeface="微软雅黑 Light" panose="020B0502040204020203" charset="-122"/>
                  <a:ea typeface="微软雅黑 Light" panose="020B0502040204020203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Shape 445"/>
              <p:cNvSpPr/>
              <p:nvPr/>
            </p:nvSpPr>
            <p:spPr>
              <a:xfrm flipH="1">
                <a:off x="1617972" y="0"/>
                <a:ext cx="1" cy="1600200"/>
              </a:xfrm>
              <a:prstGeom prst="line">
                <a:avLst/>
              </a:prstGeom>
              <a:noFill/>
              <a:ln w="38100" cap="flat">
                <a:solidFill>
                  <a:srgbClr val="255B96"/>
                </a:solidFill>
                <a:prstDash val="solid"/>
                <a:miter lim="8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  <a:latin typeface="微软雅黑 Light" panose="020B0502040204020203" charset="-122"/>
                  <a:ea typeface="微软雅黑 Light" panose="020B0502040204020203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449"/>
            <p:cNvGrpSpPr/>
            <p:nvPr/>
          </p:nvGrpSpPr>
          <p:grpSpPr>
            <a:xfrm>
              <a:off x="8886" y="0"/>
              <a:ext cx="1600200" cy="1617339"/>
              <a:chOff x="0" y="0"/>
              <a:chExt cx="1600199" cy="1617338"/>
            </a:xfrm>
          </p:grpSpPr>
          <p:sp>
            <p:nvSpPr>
              <p:cNvPr id="13" name="Shape 447"/>
              <p:cNvSpPr/>
              <p:nvPr/>
            </p:nvSpPr>
            <p:spPr>
              <a:xfrm>
                <a:off x="1598311" y="634"/>
                <a:ext cx="1254" cy="1616705"/>
              </a:xfrm>
              <a:prstGeom prst="line">
                <a:avLst/>
              </a:prstGeom>
              <a:noFill/>
              <a:ln w="38100" cap="flat">
                <a:solidFill>
                  <a:srgbClr val="255B96"/>
                </a:solidFill>
                <a:prstDash val="solid"/>
                <a:miter lim="8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  <a:latin typeface="微软雅黑 Light" panose="020B0502040204020203" charset="-122"/>
                  <a:ea typeface="微软雅黑 Light" panose="020B0502040204020203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Shape 448"/>
              <p:cNvSpPr/>
              <p:nvPr/>
            </p:nvSpPr>
            <p:spPr>
              <a:xfrm>
                <a:off x="0" y="0"/>
                <a:ext cx="1600200" cy="0"/>
              </a:xfrm>
              <a:prstGeom prst="line">
                <a:avLst/>
              </a:prstGeom>
              <a:noFill/>
              <a:ln w="38100" cap="flat">
                <a:solidFill>
                  <a:srgbClr val="255B96"/>
                </a:solidFill>
                <a:prstDash val="solid"/>
                <a:miter lim="8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  <a:latin typeface="微软雅黑 Light" panose="020B0502040204020203" charset="-122"/>
                  <a:ea typeface="微软雅黑 Light" panose="020B0502040204020203" charset="-122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2000">
        <p15:prstTrans prst="airplan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-0.10404 0.29931 " pathEditMode="relative" rAng="0" ptsTypes="AA">
                                      <p:cBhvr>
                                        <p:cTn id="15" dur="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 animBg="1"/>
      <p:bldP spid="7" grpId="1" bldLvl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1774825" y="1629410"/>
            <a:ext cx="6362065" cy="6705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defTabSz="914400">
              <a:defRPr/>
            </a:pPr>
            <a:r>
              <a:rPr lang="zh-CN" altLang="en-US" sz="24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改善睡眠质量和（或）增加有效睡眠时间</a:t>
            </a:r>
            <a:endParaRPr lang="zh-CN" altLang="en-US" sz="2400" b="1" dirty="0">
              <a:solidFill>
                <a:srgbClr val="255B96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198880" y="1701165"/>
            <a:ext cx="318770" cy="34861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noAutofit/>
          </a:bodyPr>
          <a:lstStyle/>
          <a:p>
            <a:pPr defTabSz="914400">
              <a:defRPr/>
            </a:pPr>
            <a:r>
              <a:rPr lang="en-US" altLang="zh-CN" sz="1800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1</a:t>
            </a:r>
            <a:endParaRPr lang="zh-CN" altLang="en-US" sz="1800" dirty="0">
              <a:solidFill>
                <a:prstClr val="white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1774825" y="2925445"/>
            <a:ext cx="5664835" cy="4705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914400">
              <a:defRPr/>
            </a:pPr>
            <a:r>
              <a:rPr lang="zh-CN" altLang="en-US" sz="24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恢复社会功能</a:t>
            </a:r>
            <a:r>
              <a:rPr lang="zh-CN" altLang="en-US" sz="24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，提高患者的生活质量</a:t>
            </a:r>
            <a:endParaRPr lang="zh-CN" altLang="en-US" sz="2400" b="1" dirty="0">
              <a:solidFill>
                <a:srgbClr val="255B96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1198741" y="2925374"/>
            <a:ext cx="319276" cy="369284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altLang="zh-CN" sz="1800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2</a:t>
            </a:r>
            <a:endParaRPr lang="zh-CN" altLang="en-US" sz="1800" dirty="0">
              <a:solidFill>
                <a:prstClr val="white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1774825" y="4149725"/>
            <a:ext cx="5664835" cy="7854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914400">
              <a:defRPr/>
            </a:pPr>
            <a:r>
              <a:rPr lang="zh-CN" altLang="en-US" sz="24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减少或消除与失眠相关的躯体疾病或与躯体疾病共病的风险</a:t>
            </a:r>
            <a:endParaRPr lang="zh-CN" altLang="en-US" sz="2400" b="1" dirty="0">
              <a:solidFill>
                <a:srgbClr val="255B96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1206500" y="5532120"/>
            <a:ext cx="312420" cy="36639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noAutofit/>
          </a:bodyPr>
          <a:lstStyle/>
          <a:p>
            <a:pPr defTabSz="914400">
              <a:defRPr/>
            </a:pPr>
            <a:r>
              <a:rPr lang="en-US" altLang="zh-CN" sz="1800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4</a:t>
            </a:r>
            <a:endParaRPr lang="en-US" altLang="zh-CN" sz="1800" dirty="0">
              <a:solidFill>
                <a:prstClr val="white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44558" y="641736"/>
            <a:ext cx="476059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zh-CN" altLang="en-US" sz="40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失眠治疗的总体目标</a:t>
            </a:r>
            <a:endParaRPr lang="zh-CN" altLang="en-US" sz="4000" b="1" dirty="0">
              <a:solidFill>
                <a:srgbClr val="255B96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268956" y="1340162"/>
            <a:ext cx="272534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321195" y="494237"/>
            <a:ext cx="3519404" cy="2230733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9"/>
            </p:custDataLst>
          </p:nvPr>
        </p:nvSpPr>
        <p:spPr>
          <a:xfrm>
            <a:off x="1206500" y="4221480"/>
            <a:ext cx="311785" cy="3467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noAutofit/>
          </a:bodyPr>
          <a:p>
            <a:pPr defTabSz="914400">
              <a:defRPr/>
            </a:pPr>
            <a:r>
              <a:rPr lang="en-US" altLang="zh-CN" sz="1800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3</a:t>
            </a:r>
            <a:endParaRPr lang="zh-CN" altLang="en-US" sz="1800" dirty="0">
              <a:solidFill>
                <a:prstClr val="white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>
            <p:custDataLst>
              <p:tags r:id="rId10"/>
            </p:custDataLst>
          </p:nvPr>
        </p:nvSpPr>
        <p:spPr>
          <a:xfrm>
            <a:off x="1774825" y="5517515"/>
            <a:ext cx="4277995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defTabSz="914400">
              <a:defRPr/>
            </a:pPr>
            <a:r>
              <a:rPr lang="zh-CN" altLang="en-US" sz="24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避免药物干预带来的负面效应</a:t>
            </a:r>
            <a:endParaRPr lang="zh-CN" altLang="en-US" sz="2400" b="1" dirty="0">
              <a:solidFill>
                <a:srgbClr val="255B96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Word"/>
      </p:transition>
    </mc:Choice>
    <mc:Fallback>
      <p:transition spd="slow" advTm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623043" y="189085"/>
            <a:ext cx="272605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zh-CN" altLang="en-US" sz="40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失眠的</a:t>
            </a:r>
            <a:r>
              <a:rPr lang="zh-CN" altLang="en-US" sz="40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治疗</a:t>
            </a:r>
            <a:endParaRPr lang="zh-CN" altLang="en-US" sz="4000" b="1" dirty="0">
              <a:solidFill>
                <a:srgbClr val="255B96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94798" y="980977"/>
            <a:ext cx="38481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defRPr/>
            </a:pPr>
            <a:r>
              <a:rPr lang="zh-CN" altLang="en-US" sz="24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目前临床治疗失眠的药物：</a:t>
            </a:r>
            <a:endParaRPr lang="en-US" altLang="zh-CN" sz="2400" b="1" dirty="0">
              <a:solidFill>
                <a:srgbClr val="255B96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9206110" y="8114"/>
            <a:ext cx="2865785" cy="262753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66445" y="1413510"/>
            <a:ext cx="10711180" cy="5354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/>
              <a:t>苯二氮卓类</a:t>
            </a:r>
            <a:r>
              <a:rPr lang="en-US" altLang="zh-CN" b="1"/>
              <a:t> </a:t>
            </a:r>
            <a:r>
              <a:rPr lang="zh-CN" b="1"/>
              <a:t>：</a:t>
            </a:r>
            <a:r>
              <a:rPr lang="zh-CN" altLang="en-US"/>
              <a:t>非选择性GABA受体激动剂：</a:t>
            </a:r>
            <a:endParaRPr lang="zh-CN" altLang="en-US"/>
          </a:p>
          <a:p>
            <a:r>
              <a:rPr lang="zh-CN" altLang="en-US"/>
              <a:t>镇静催眠、抗焦虑作用强。抑制呼吸，影响认知，肌肉松弛，影响共济。长期应用可产生依赖性，突然停药有戒断症状出现，起始剂量宜小。</a:t>
            </a:r>
            <a:endParaRPr lang="zh-CN" altLang="en-US"/>
          </a:p>
          <a:p>
            <a:r>
              <a:rPr lang="zh-CN" altLang="en-US"/>
              <a:t>半衰期越短者，起效越快，作用时间越短，越易产生依赖性半衰期越长者，则起效越慢，作用时间越长，越不容易产生依赖性，但是影响白天的认知功能。</a:t>
            </a:r>
            <a:endParaRPr lang="zh-CN" altLang="en-US"/>
          </a:p>
          <a:p>
            <a:r>
              <a:rPr lang="zh-CN" altLang="en-US"/>
              <a:t>可小剂量间歇使用，以避免依赖、成瘾</a:t>
            </a:r>
            <a:endParaRPr lang="zh-CN" altLang="en-US"/>
          </a:p>
          <a:p>
            <a:r>
              <a:rPr lang="zh-CN" altLang="en-US" b="1"/>
              <a:t>长效药：</a:t>
            </a:r>
            <a:r>
              <a:rPr lang="zh-CN" altLang="en-US"/>
              <a:t>氯硝西泮、地西泮、硝西泮等，</a:t>
            </a:r>
            <a:endParaRPr lang="zh-CN" altLang="en-US"/>
          </a:p>
          <a:p>
            <a:r>
              <a:rPr lang="zh-CN" altLang="en-US" b="1"/>
              <a:t>中效药：</a:t>
            </a:r>
            <a:r>
              <a:rPr lang="zh-CN" altLang="en-US"/>
              <a:t>阿普唑仑、</a:t>
            </a:r>
            <a:r>
              <a:rPr lang="zh-CN" altLang="en-US" b="1">
                <a:solidFill>
                  <a:srgbClr val="FF0000"/>
                </a:solidFill>
              </a:rPr>
              <a:t>艾司唑仑</a:t>
            </a:r>
            <a:r>
              <a:rPr lang="zh-CN" altLang="en-US"/>
              <a:t>、劳拉西泮等;</a:t>
            </a:r>
            <a:endParaRPr lang="zh-CN" altLang="en-US"/>
          </a:p>
          <a:p>
            <a:r>
              <a:rPr lang="zh-CN" altLang="en-US" b="1"/>
              <a:t>短效药：</a:t>
            </a:r>
            <a:r>
              <a:rPr lang="zh-CN" altLang="en-US"/>
              <a:t>三唑仑、咪达唑仑等。</a:t>
            </a:r>
            <a:endParaRPr lang="zh-CN" altLang="en-US"/>
          </a:p>
          <a:p>
            <a:endParaRPr lang="zh-CN" altLang="en-US"/>
          </a:p>
          <a:p>
            <a:r>
              <a:rPr lang="zh-CN" altLang="en-US" b="1"/>
              <a:t>非苯二氨卓类</a:t>
            </a:r>
            <a:r>
              <a:rPr lang="en-US" altLang="zh-CN" b="1"/>
              <a:t> </a:t>
            </a:r>
            <a:r>
              <a:rPr lang="zh-CN" altLang="en-US" b="1"/>
              <a:t>：</a:t>
            </a:r>
            <a:r>
              <a:rPr lang="zh-CN" altLang="en-US"/>
              <a:t>选择性GABA受体激动剂</a:t>
            </a:r>
            <a:endParaRPr lang="zh-CN" altLang="en-US"/>
          </a:p>
          <a:p>
            <a:r>
              <a:rPr lang="zh-CN" altLang="en-US"/>
              <a:t>起效快，不影响正常睡眠生理结构</a:t>
            </a:r>
            <a:endParaRPr lang="zh-CN" altLang="en-US"/>
          </a:p>
          <a:p>
            <a:r>
              <a:rPr lang="zh-CN" altLang="en-US"/>
              <a:t>半衰期短，残余作用小，次日白天无残留不适:思睡、乏力、认知功能损害、共济失调等</a:t>
            </a:r>
            <a:endParaRPr lang="zh-CN" altLang="en-US"/>
          </a:p>
          <a:p>
            <a:r>
              <a:rPr lang="zh-CN" altLang="en-US"/>
              <a:t>反跳现象少</a:t>
            </a:r>
            <a:endParaRPr lang="zh-CN" altLang="en-US"/>
          </a:p>
          <a:p>
            <a:r>
              <a:rPr lang="zh-CN" altLang="en-US"/>
              <a:t>无抗焦虑作用</a:t>
            </a:r>
            <a:endParaRPr lang="zh-CN" altLang="en-US"/>
          </a:p>
          <a:p>
            <a:endParaRPr lang="zh-CN" altLang="en-US"/>
          </a:p>
          <a:p>
            <a:r>
              <a:rPr lang="zh-CN" altLang="en-US" b="1"/>
              <a:t>抗抑郁药物；</a:t>
            </a:r>
            <a:endParaRPr lang="zh-CN" altLang="en-US" b="1"/>
          </a:p>
          <a:p>
            <a:r>
              <a:rPr lang="zh-CN" altLang="en-US"/>
              <a:t>小剂量第二代抗精神病药。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Wor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694798" y="889490"/>
            <a:ext cx="374332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zh-CN" altLang="en-US" sz="40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失眠的</a:t>
            </a:r>
            <a:r>
              <a:rPr lang="zh-CN" altLang="en-US" sz="40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中医治疗</a:t>
            </a:r>
            <a:endParaRPr lang="zh-CN" altLang="en-US" sz="4000" b="1" dirty="0">
              <a:solidFill>
                <a:srgbClr val="255B96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9206110" y="8114"/>
            <a:ext cx="2865785" cy="262753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94690" y="1701800"/>
            <a:ext cx="6934835" cy="4251325"/>
          </a:xfrm>
          <a:prstGeom prst="rect">
            <a:avLst/>
          </a:prstGeom>
        </p:spPr>
        <p:txBody>
          <a:bodyPr>
            <a:noAutofit/>
          </a:bodyPr>
          <a:p>
            <a:r>
              <a:rPr lang="zh-CN" altLang="en-US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oto Serif SC"/>
                <a:ea typeface="Noto Serif SC"/>
              </a:rPr>
              <a:t>中医之“不寐”</a:t>
            </a:r>
            <a:endParaRPr lang="zh-CN" altLang="en-US" sz="3600" b="1">
              <a:solidFill>
                <a:schemeClr val="accent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oto Serif SC"/>
              <a:ea typeface="Noto Serif SC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oto Sans SC"/>
                <a:ea typeface="Noto Sans SC"/>
              </a:rPr>
              <a:t>中医称谓</a:t>
            </a:r>
            <a:endParaRPr lang="zh-CN" altLang="en-US" sz="2000" b="1">
              <a:solidFill>
                <a:schemeClr val="accent3"/>
              </a:solidFill>
              <a:latin typeface="Noto Sans SC"/>
              <a:ea typeface="Noto Sans SC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accent3"/>
                </a:solidFill>
                <a:latin typeface="Noto Sans SC"/>
                <a:ea typeface="Noto Sans SC"/>
              </a:rPr>
              <a:t>失眠古称“不寐”、“不得卧”、“目不瞑”等。</a:t>
            </a:r>
            <a:endParaRPr lang="zh-CN" altLang="en-US" sz="2000">
              <a:solidFill>
                <a:schemeClr val="accent3"/>
              </a:solidFill>
              <a:latin typeface="Noto Sans SC"/>
              <a:ea typeface="Noto Sans SC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oto Sans SC"/>
                <a:ea typeface="Noto Sans SC"/>
              </a:rPr>
              <a:t>核心病机</a:t>
            </a:r>
            <a:endParaRPr lang="zh-CN" altLang="en-US" sz="2000" b="1">
              <a:solidFill>
                <a:schemeClr val="accent3"/>
              </a:solidFill>
              <a:latin typeface="Noto Sans SC"/>
              <a:ea typeface="Noto Sans SC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chemeClr val="accent3"/>
                </a:solidFill>
                <a:latin typeface="Noto Sans SC"/>
                <a:ea typeface="Noto Sans SC"/>
              </a:rPr>
              <a:t>阳盛阴衰，阴阳失交</a:t>
            </a:r>
            <a:r>
              <a:rPr lang="zh-CN" altLang="en-US" sz="2000">
                <a:solidFill>
                  <a:schemeClr val="accent3"/>
                </a:solidFill>
                <a:latin typeface="Noto Sans SC"/>
                <a:ea typeface="Noto Sans SC"/>
              </a:rPr>
              <a:t>。阳气不能入阴，心神不宁则失眠。</a:t>
            </a:r>
            <a:endParaRPr lang="zh-CN" altLang="en-US" sz="2000">
              <a:solidFill>
                <a:schemeClr val="accent3"/>
              </a:solidFill>
              <a:latin typeface="Noto Sans SC"/>
              <a:ea typeface="Noto Sans SC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oto Sans SC"/>
                <a:ea typeface="Noto Sans SC"/>
              </a:rPr>
              <a:t>关键脏腑</a:t>
            </a:r>
            <a:endParaRPr lang="zh-CN" altLang="en-US" sz="2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oto Sans SC"/>
              <a:ea typeface="Noto Sans SC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accent3"/>
                </a:solidFill>
                <a:latin typeface="Noto Sans SC"/>
                <a:ea typeface="Noto Sans SC"/>
              </a:rPr>
              <a:t>与心、肝、脾、肾等功能失调相关，其中心主神明为核心。</a:t>
            </a:r>
            <a:endParaRPr lang="zh-CN" altLang="en-US" sz="2000">
              <a:solidFill>
                <a:schemeClr val="accent3"/>
              </a:solidFill>
              <a:latin typeface="Noto Sans SC"/>
              <a:ea typeface="Noto Sans SC"/>
            </a:endParaRP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8543290" y="2781300"/>
            <a:ext cx="3235325" cy="2077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Wor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694798" y="889490"/>
            <a:ext cx="374332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zh-CN" altLang="en-US" sz="40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失眠的</a:t>
            </a:r>
            <a:r>
              <a:rPr lang="zh-CN" altLang="en-US" sz="40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中医治疗</a:t>
            </a:r>
            <a:endParaRPr lang="zh-CN" altLang="en-US" sz="4000" b="1" dirty="0">
              <a:solidFill>
                <a:srgbClr val="255B96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9206110" y="8114"/>
            <a:ext cx="2865785" cy="262753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18890" y="347345"/>
            <a:ext cx="2769870" cy="244475"/>
          </a:xfrm>
          <a:prstGeom prst="rect">
            <a:avLst/>
          </a:prstGeom>
        </p:spPr>
        <p:txBody>
          <a:bodyPr>
            <a:noAutofit/>
          </a:bodyPr>
          <a:p>
            <a:r>
              <a:rPr lang="zh-CN" altLang="en-US" sz="1600" b="1">
                <a:solidFill>
                  <a:srgbClr val="5F7C8D"/>
                </a:solidFill>
                <a:latin typeface="Noto Serif SC"/>
                <a:ea typeface="Noto Serif SC"/>
              </a:rPr>
              <a:t>失眠的中医病因探析</a:t>
            </a:r>
            <a:endParaRPr lang="zh-CN" altLang="en-US" sz="1600" b="1">
              <a:solidFill>
                <a:srgbClr val="5F7C8D"/>
              </a:solidFill>
              <a:latin typeface="Noto Serif SC"/>
              <a:ea typeface="Noto Serif SC"/>
            </a:endParaRP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766445" y="1773555"/>
            <a:ext cx="1742440" cy="19615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999105" y="1788160"/>
            <a:ext cx="2769870" cy="1243330"/>
          </a:xfrm>
          <a:prstGeom prst="rect">
            <a:avLst/>
          </a:prstGeom>
        </p:spPr>
        <p:txBody>
          <a:bodyPr>
            <a:noAutofit/>
          </a:bodyPr>
          <a:p>
            <a:endParaRPr lang="en-US" altLang="zh-CN" sz="2800"/>
          </a:p>
          <a:p>
            <a:r>
              <a:rPr lang="zh-CN" altLang="en-US" sz="2000" b="1">
                <a:solidFill>
                  <a:srgbClr val="5F7C8D"/>
                </a:solidFill>
                <a:latin typeface="Noto Sans SC"/>
                <a:ea typeface="Noto Sans SC"/>
              </a:rPr>
              <a:t>情志失调</a:t>
            </a:r>
            <a:endParaRPr lang="zh-CN" altLang="en-US" sz="2000" b="1">
              <a:solidFill>
                <a:srgbClr val="5F7C8D"/>
              </a:solidFill>
              <a:latin typeface="Noto Sans SC"/>
              <a:ea typeface="Noto Sans SC"/>
            </a:endParaRPr>
          </a:p>
          <a:p>
            <a:r>
              <a:rPr lang="zh-CN" altLang="en-US" sz="2000">
                <a:solidFill>
                  <a:srgbClr val="6B7280"/>
                </a:solidFill>
                <a:latin typeface="Noto Sans SC"/>
                <a:ea typeface="Noto Sans SC"/>
              </a:rPr>
              <a:t>肝失疏泄，气郁化火，扰动心神。</a:t>
            </a:r>
            <a:endParaRPr lang="zh-CN" altLang="en-US" sz="2000">
              <a:solidFill>
                <a:srgbClr val="6B7280"/>
              </a:solidFill>
              <a:latin typeface="Noto Sans SC"/>
              <a:ea typeface="Noto Sans SC"/>
            </a:endParaRPr>
          </a:p>
        </p:txBody>
      </p:sp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765175" y="4438015"/>
            <a:ext cx="1743710" cy="19583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070860" y="4430395"/>
            <a:ext cx="2769870" cy="746760"/>
          </a:xfrm>
          <a:prstGeom prst="rect">
            <a:avLst/>
          </a:prstGeom>
        </p:spPr>
        <p:txBody>
          <a:bodyPr>
            <a:noAutofit/>
          </a:bodyPr>
          <a:p>
            <a:endParaRPr lang="en-US" altLang="zh-CN" sz="3600"/>
          </a:p>
          <a:p>
            <a:r>
              <a:rPr lang="zh-CN" altLang="en-US" sz="2000" b="1">
                <a:solidFill>
                  <a:srgbClr val="5F7C8D"/>
                </a:solidFill>
                <a:latin typeface="Noto Sans SC"/>
                <a:ea typeface="Noto Sans SC"/>
              </a:rPr>
              <a:t>饮食不节</a:t>
            </a:r>
            <a:endParaRPr lang="zh-CN" altLang="en-US" sz="2000" b="1">
              <a:solidFill>
                <a:srgbClr val="5F7C8D"/>
              </a:solidFill>
              <a:latin typeface="Noto Sans SC"/>
              <a:ea typeface="Noto Sans SC"/>
            </a:endParaRPr>
          </a:p>
          <a:p>
            <a:r>
              <a:rPr lang="zh-CN" altLang="en-US" sz="2000">
                <a:solidFill>
                  <a:srgbClr val="6B7280"/>
                </a:solidFill>
                <a:latin typeface="Noto Sans SC"/>
                <a:ea typeface="Noto Sans SC"/>
              </a:rPr>
              <a:t>脾胃受损，痰热内蕴，胃不和则卧不安。</a:t>
            </a:r>
            <a:endParaRPr lang="zh-CN" altLang="en-US" sz="2000">
              <a:solidFill>
                <a:srgbClr val="6B7280"/>
              </a:solidFill>
              <a:latin typeface="Noto Sans SC"/>
              <a:ea typeface="Noto Sans SC"/>
            </a:endParaRPr>
          </a:p>
        </p:txBody>
      </p:sp>
      <p:pic>
        <p:nvPicPr>
          <p:cNvPr id="12" name="图片 11"/>
          <p:cNvPicPr/>
          <p:nvPr/>
        </p:nvPicPr>
        <p:blipFill>
          <a:blip r:embed="rId4"/>
          <a:stretch>
            <a:fillRect/>
          </a:stretch>
        </p:blipFill>
        <p:spPr>
          <a:xfrm>
            <a:off x="6383020" y="1748155"/>
            <a:ext cx="1696085" cy="198691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471535" y="1773555"/>
            <a:ext cx="2769870" cy="746760"/>
          </a:xfrm>
          <a:prstGeom prst="rect">
            <a:avLst/>
          </a:prstGeom>
        </p:spPr>
        <p:txBody>
          <a:bodyPr>
            <a:noAutofit/>
          </a:bodyPr>
          <a:p>
            <a:endParaRPr lang="en-US" altLang="zh-CN" sz="2000"/>
          </a:p>
          <a:p>
            <a:r>
              <a:rPr lang="zh-CN" altLang="en-US" sz="2000" b="1">
                <a:solidFill>
                  <a:srgbClr val="5F7C8D"/>
                </a:solidFill>
                <a:latin typeface="Noto Sans SC"/>
                <a:ea typeface="Noto Sans SC"/>
              </a:rPr>
              <a:t>劳逸失度</a:t>
            </a:r>
            <a:endParaRPr lang="zh-CN" altLang="en-US" sz="2000" b="1">
              <a:solidFill>
                <a:srgbClr val="5F7C8D"/>
              </a:solidFill>
              <a:latin typeface="Noto Sans SC"/>
              <a:ea typeface="Noto Sans SC"/>
            </a:endParaRPr>
          </a:p>
          <a:p>
            <a:r>
              <a:rPr lang="zh-CN" altLang="en-US" sz="2000">
                <a:solidFill>
                  <a:srgbClr val="6B7280"/>
                </a:solidFill>
                <a:latin typeface="Noto Sans SC"/>
                <a:ea typeface="Noto Sans SC"/>
              </a:rPr>
              <a:t>气血运行不畅，心神失于濡养。</a:t>
            </a:r>
            <a:endParaRPr lang="zh-CN" altLang="en-US" sz="2000">
              <a:solidFill>
                <a:srgbClr val="6B7280"/>
              </a:solidFill>
              <a:latin typeface="Noto Sans SC"/>
              <a:ea typeface="Noto Sans SC"/>
            </a:endParaRPr>
          </a:p>
        </p:txBody>
      </p:sp>
      <p:pic>
        <p:nvPicPr>
          <p:cNvPr id="15" name="图片 14"/>
          <p:cNvPicPr/>
          <p:nvPr/>
        </p:nvPicPr>
        <p:blipFill>
          <a:blip r:embed="rId5"/>
          <a:stretch>
            <a:fillRect/>
          </a:stretch>
        </p:blipFill>
        <p:spPr>
          <a:xfrm>
            <a:off x="6352540" y="4365625"/>
            <a:ext cx="1743075" cy="196151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543290" y="4365625"/>
            <a:ext cx="2769870" cy="746760"/>
          </a:xfrm>
          <a:prstGeom prst="rect">
            <a:avLst/>
          </a:prstGeom>
        </p:spPr>
        <p:txBody>
          <a:bodyPr>
            <a:noAutofit/>
          </a:bodyPr>
          <a:p>
            <a:endParaRPr lang="en-US" altLang="zh-CN" sz="2000"/>
          </a:p>
          <a:p>
            <a:r>
              <a:rPr lang="zh-CN" altLang="en-US" sz="2000" b="1">
                <a:solidFill>
                  <a:srgbClr val="5F7C8D"/>
                </a:solidFill>
                <a:latin typeface="Noto Sans SC"/>
                <a:ea typeface="Noto Sans SC"/>
              </a:rPr>
              <a:t>病后体虚</a:t>
            </a:r>
            <a:endParaRPr lang="zh-CN" altLang="en-US" sz="2000" b="1">
              <a:solidFill>
                <a:srgbClr val="5F7C8D"/>
              </a:solidFill>
              <a:latin typeface="Noto Sans SC"/>
              <a:ea typeface="Noto Sans SC"/>
            </a:endParaRPr>
          </a:p>
          <a:p>
            <a:r>
              <a:rPr lang="zh-CN" altLang="en-US" sz="2000">
                <a:solidFill>
                  <a:srgbClr val="6B7280"/>
                </a:solidFill>
                <a:latin typeface="Noto Sans SC"/>
                <a:ea typeface="Noto Sans SC"/>
              </a:rPr>
              <a:t>气血阴液亏虚，心神失养。</a:t>
            </a:r>
            <a:endParaRPr lang="zh-CN" altLang="en-US" sz="2000">
              <a:solidFill>
                <a:srgbClr val="6B7280"/>
              </a:solidFill>
              <a:latin typeface="Noto Sans SC"/>
              <a:ea typeface="Noto Sans SC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Wor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919646" y="832580"/>
            <a:ext cx="10351122" cy="5246276"/>
          </a:xfrm>
          <a:prstGeom prst="rect">
            <a:avLst/>
          </a:prstGeom>
          <a:ln w="63500">
            <a:solidFill>
              <a:schemeClr val="accent1"/>
            </a:solidFill>
            <a:miter lim="400000"/>
          </a:ln>
        </p:spPr>
        <p:txBody>
          <a:bodyPr lIns="22857" rIns="22857"/>
          <a:lstStyle/>
          <a:p>
            <a:pPr defTabSz="914400">
              <a:defRPr>
                <a:solidFill>
                  <a:srgbClr val="01EEBE"/>
                </a:solidFill>
              </a:defRPr>
            </a:pPr>
            <a:endParaRPr sz="900">
              <a:solidFill>
                <a:srgbClr val="01EEBE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181683" y="1241"/>
            <a:ext cx="4513493" cy="6857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solidFill>
                <a:prstClr val="white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6735367" y="92418"/>
            <a:ext cx="5846331" cy="879265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26490" y="1053465"/>
            <a:ext cx="5965825" cy="4852670"/>
          </a:xfrm>
          <a:prstGeom prst="rect">
            <a:avLst/>
          </a:prstGeom>
        </p:spPr>
        <p:txBody>
          <a:bodyPr>
            <a:noAutofit/>
          </a:bodyPr>
          <a:p>
            <a:r>
              <a:rPr lang="zh-CN" altLang="en-US" sz="4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oto Serif SC"/>
                <a:ea typeface="Noto Serif SC"/>
              </a:rPr>
              <a:t>失眠：不止是“睡不着”</a:t>
            </a:r>
            <a:endParaRPr lang="zh-CN" altLang="en-US" sz="39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oto Serif SC"/>
              <a:ea typeface="Noto Serif SC"/>
            </a:endParaRPr>
          </a:p>
          <a:p>
            <a:endParaRPr lang="zh-CN" altLang="en-US" sz="1700" b="1">
              <a:solidFill>
                <a:srgbClr val="5F7C8D"/>
              </a:solidFill>
              <a:latin typeface="Noto Sans SC" panose="020B0200000000000000" charset="-122"/>
              <a:ea typeface="Noto Sans SC" panose="020B0200000000000000" charset="-122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oto Sans SC" panose="020B0200000000000000" charset="-122"/>
                <a:ea typeface="Noto Sans SC" panose="020B0200000000000000" charset="-122"/>
              </a:rPr>
              <a:t>什么是失眠？</a:t>
            </a:r>
            <a:endParaRPr lang="zh-CN" altLang="en-US" sz="2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oto Sans SC" panose="020B0200000000000000" charset="-122"/>
              <a:ea typeface="Noto Sans SC" panose="020B0200000000000000" charset="-122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</a:rPr>
              <a:t>入睡困难、睡眠维持困难或早醒，并导致日间功能受损的睡眠障碍。</a:t>
            </a:r>
            <a:endParaRPr lang="zh-CN" altLang="en-US" sz="2000">
              <a:solidFill>
                <a:srgbClr val="374151"/>
              </a:solidFill>
              <a:latin typeface="Noto Sans SC" panose="020B0200000000000000" charset="-122"/>
              <a:ea typeface="Noto Sans SC" panose="020B0200000000000000" charset="-122"/>
            </a:endParaRPr>
          </a:p>
          <a:p>
            <a:endParaRPr lang="zh-CN" altLang="en-US" sz="2000">
              <a:solidFill>
                <a:srgbClr val="374151"/>
              </a:solidFill>
              <a:latin typeface="Noto Sans SC" panose="020B0200000000000000" charset="-122"/>
              <a:ea typeface="Noto Sans SC" panose="020B0200000000000000" charset="-122"/>
            </a:endParaRPr>
          </a:p>
          <a:p>
            <a:pPr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oto Sans SC" panose="020B0200000000000000" charset="-122"/>
                <a:ea typeface="Noto Sans SC" panose="020B0200000000000000" charset="-122"/>
              </a:rPr>
              <a:t>它有多普遍？</a:t>
            </a:r>
            <a:endParaRPr lang="zh-CN" altLang="en-US" sz="2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oto Sans SC" panose="020B0200000000000000" charset="-122"/>
              <a:ea typeface="Noto Sans SC" panose="020B0200000000000000" charset="-122"/>
            </a:endParaRPr>
          </a:p>
          <a:p>
            <a:pPr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000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</a:rPr>
              <a:t>全球约1/3成年人曾经历失眠，10-15%为慢性失眠。</a:t>
            </a:r>
            <a:endParaRPr lang="zh-CN" altLang="en-US" sz="2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oto Sans SC" panose="020B0200000000000000" charset="-122"/>
              <a:ea typeface="Noto Sans SC" panose="020B0200000000000000" charset="-122"/>
            </a:endParaRPr>
          </a:p>
          <a:p>
            <a:pPr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zh-CN" altLang="en-US" sz="2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oto Sans SC" panose="020B0200000000000000" charset="-122"/>
              <a:ea typeface="Noto Sans SC" panose="020B0200000000000000" charset="-122"/>
            </a:endParaRPr>
          </a:p>
          <a:p>
            <a:pPr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oto Sans SC" panose="020B0200000000000000" charset="-122"/>
                <a:ea typeface="Noto Sans SC" panose="020B0200000000000000" charset="-122"/>
              </a:rPr>
              <a:t>它的危害有多大？</a:t>
            </a:r>
            <a:endParaRPr lang="zh-CN" altLang="en-US" sz="2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oto Sans SC" panose="020B0200000000000000" charset="-122"/>
              <a:ea typeface="Noto Sans SC" panose="020B0200000000000000" charset="-122"/>
            </a:endParaRPr>
          </a:p>
          <a:p>
            <a:pPr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000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</a:rPr>
              <a:t>长期失眠会导致疲劳、焦虑、记忆力下降、免疫力降低等问题。</a:t>
            </a:r>
            <a:endParaRPr lang="zh-CN" altLang="en-US" sz="2000">
              <a:solidFill>
                <a:srgbClr val="374151"/>
              </a:solidFill>
              <a:latin typeface="Noto Sans SC" panose="020B0200000000000000" charset="-122"/>
              <a:ea typeface="Noto Sans SC" panose="020B0200000000000000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5047" y="4592638"/>
            <a:ext cx="381000" cy="38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Wor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420745" y="2305685"/>
            <a:ext cx="2773680" cy="3331210"/>
            <a:chOff x="6640571" y="2237844"/>
            <a:chExt cx="2774041" cy="3120162"/>
          </a:xfrm>
        </p:grpSpPr>
        <p:sp>
          <p:nvSpPr>
            <p:cNvPr id="7" name="六边形 6"/>
            <p:cNvSpPr/>
            <p:nvPr/>
          </p:nvSpPr>
          <p:spPr>
            <a:xfrm rot="5400000">
              <a:off x="6417339" y="2471237"/>
              <a:ext cx="3120162" cy="2653376"/>
            </a:xfrm>
            <a:prstGeom prst="hexag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640571" y="2796616"/>
              <a:ext cx="2774041" cy="1845551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defTabSz="914400">
                <a:defRPr/>
              </a:pPr>
              <a:r>
                <a:rPr lang="zh-CN" altLang="en-US" sz="1800" b="1" dirty="0">
                  <a:solidFill>
                    <a:prstClr val="white"/>
                  </a:solidFill>
                  <a:latin typeface="微软雅黑 Light" panose="020B0502040204020203" charset="-122"/>
                  <a:ea typeface="微软雅黑 Light" panose="020B0502040204020203" charset="-122"/>
                  <a:cs typeface="+mn-ea"/>
                  <a:sym typeface="+mn-lt"/>
                </a:rPr>
                <a:t>★</a:t>
              </a:r>
              <a:r>
                <a:rPr lang="en-US" altLang="zh-CN" sz="1800" b="1" dirty="0">
                  <a:solidFill>
                    <a:prstClr val="white"/>
                  </a:solidFill>
                  <a:latin typeface="微软雅黑 Light" panose="020B0502040204020203" charset="-122"/>
                  <a:ea typeface="微软雅黑 Light" panose="020B0502040204020203" charset="-122"/>
                  <a:cs typeface="+mn-ea"/>
                  <a:sym typeface="+mn-lt"/>
                </a:rPr>
                <a:t>   </a:t>
              </a:r>
              <a:r>
                <a:rPr lang="zh-CN" altLang="en-US" sz="1800" b="1" dirty="0">
                  <a:solidFill>
                    <a:prstClr val="white"/>
                  </a:solidFill>
                  <a:latin typeface="微软雅黑 Light" panose="020B0502040204020203" charset="-122"/>
                  <a:ea typeface="微软雅黑 Light" panose="020B0502040204020203" charset="-122"/>
                  <a:cs typeface="+mn-ea"/>
                  <a:sym typeface="+mn-lt"/>
                </a:rPr>
                <a:t>中医药物治疗</a:t>
              </a:r>
              <a:endParaRPr lang="zh-CN" altLang="en-US" sz="1800" b="1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endParaRPr>
            </a:p>
            <a:p>
              <a:pPr defTabSz="914400">
                <a:defRPr/>
              </a:pPr>
              <a:endParaRPr lang="zh-CN" altLang="en-US" sz="1400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endParaRPr>
            </a:p>
            <a:p>
              <a:pPr defTabSz="914400">
                <a:defRPr/>
              </a:pPr>
              <a:r>
                <a:rPr lang="en-US" altLang="zh-CN" sz="1400" dirty="0">
                  <a:solidFill>
                    <a:prstClr val="white"/>
                  </a:solidFill>
                  <a:latin typeface="微软雅黑 Light" panose="020B0502040204020203" charset="-122"/>
                  <a:ea typeface="微软雅黑 Light" panose="020B0502040204020203" charset="-122"/>
                  <a:cs typeface="+mn-ea"/>
                  <a:sym typeface="+mn-lt"/>
                </a:rPr>
                <a:t>     </a:t>
              </a:r>
              <a:r>
                <a:rPr lang="en-US" altLang="zh-CN" sz="1800" b="1" dirty="0">
                  <a:solidFill>
                    <a:prstClr val="white"/>
                  </a:solidFill>
                  <a:latin typeface="微软雅黑 Light" panose="020B0502040204020203" charset="-122"/>
                  <a:ea typeface="微软雅黑 Light" panose="020B0502040204020203" charset="-122"/>
                  <a:cs typeface="+mn-ea"/>
                  <a:sym typeface="+mn-lt"/>
                </a:rPr>
                <a:t>  </a:t>
              </a:r>
              <a:r>
                <a:rPr lang="zh-CN" altLang="en-US" sz="1800" b="1" dirty="0">
                  <a:solidFill>
                    <a:prstClr val="white"/>
                  </a:solidFill>
                  <a:latin typeface="微软雅黑 Light" panose="020B0502040204020203" charset="-122"/>
                  <a:ea typeface="微软雅黑 Light" panose="020B0502040204020203" charset="-122"/>
                  <a:cs typeface="+mn-ea"/>
                  <a:sym typeface="+mn-lt"/>
                </a:rPr>
                <a:t>治疗当以补虚泻实，调整脏腑阴阳为原则。实证泻其有余；虚证补其不足。在泻实补虚的基础上安神定志。</a:t>
              </a:r>
              <a:endParaRPr lang="zh-CN" altLang="en-US" sz="1800" b="1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endParaRPr>
            </a:p>
            <a:p>
              <a:pPr defTabSz="914400">
                <a:defRPr/>
              </a:pPr>
              <a:endParaRPr lang="zh-CN" altLang="en-US" sz="1800" b="1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endParaRPr>
            </a:p>
          </p:txBody>
        </p:sp>
      </p:grpSp>
      <p:sp>
        <p:nvSpPr>
          <p:cNvPr id="8" name="六边形 7"/>
          <p:cNvSpPr/>
          <p:nvPr/>
        </p:nvSpPr>
        <p:spPr>
          <a:xfrm rot="5400000">
            <a:off x="6624320" y="2651125"/>
            <a:ext cx="3321050" cy="2650490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zh-CN" altLang="en-US" sz="2000" dirty="0">
              <a:solidFill>
                <a:prstClr val="white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94798" y="889490"/>
            <a:ext cx="374332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zh-CN" altLang="en-US" sz="40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失眠的</a:t>
            </a:r>
            <a:r>
              <a:rPr lang="zh-CN" altLang="en-US" sz="40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中医治疗</a:t>
            </a:r>
            <a:endParaRPr lang="zh-CN" altLang="en-US" sz="4000" b="1" dirty="0">
              <a:solidFill>
                <a:srgbClr val="255B96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535674" y="5805707"/>
            <a:ext cx="14046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zh-CN" altLang="en-US" sz="24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其他治疗</a:t>
            </a:r>
            <a:endParaRPr lang="zh-CN" altLang="en-US" sz="2400" b="1" dirty="0">
              <a:solidFill>
                <a:srgbClr val="255B96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94798" y="1845212"/>
            <a:ext cx="904049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defRPr/>
            </a:pPr>
            <a:r>
              <a:rPr lang="zh-CN" altLang="en-US" sz="24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失眠的中医治疗方法可划分为中医药物治疗和</a:t>
            </a:r>
            <a:r>
              <a:rPr lang="zh-CN" altLang="en-US" sz="24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中医其他治疗两类。</a:t>
            </a:r>
            <a:endParaRPr lang="zh-CN" altLang="en-US" sz="2400" b="1" dirty="0">
              <a:solidFill>
                <a:srgbClr val="255B96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9206110" y="8114"/>
            <a:ext cx="2865785" cy="262753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8523" y="4293200"/>
            <a:ext cx="2865785" cy="262753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79369" y="5805707"/>
            <a:ext cx="14046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defTabSz="914400">
              <a:defRPr/>
            </a:pPr>
            <a:r>
              <a:rPr lang="zh-CN" altLang="en-US" sz="24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药物治疗</a:t>
            </a:r>
            <a:endParaRPr lang="zh-CN" altLang="en-US" sz="2400" b="1" dirty="0">
              <a:solidFill>
                <a:srgbClr val="255B96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031355" y="2997502"/>
            <a:ext cx="2773680" cy="1970384"/>
          </a:xfrm>
          <a:prstGeom prst="rect">
            <a:avLst/>
          </a:prstGeom>
        </p:spPr>
        <p:txBody>
          <a:bodyPr wrap="square">
            <a:noAutofit/>
          </a:bodyPr>
          <a:p>
            <a:pPr defTabSz="914400">
              <a:defRPr/>
            </a:pPr>
            <a:r>
              <a:rPr lang="zh-CN" altLang="en-US" sz="1800" b="1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★</a:t>
            </a:r>
            <a:r>
              <a:rPr lang="en-US" altLang="zh-CN" sz="1800" b="1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   </a:t>
            </a:r>
            <a:r>
              <a:rPr lang="zh-CN" altLang="en-US" sz="1800" b="1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中医其他治疗</a:t>
            </a:r>
            <a:endParaRPr lang="zh-CN" altLang="en-US" sz="1800" dirty="0">
              <a:solidFill>
                <a:prstClr val="white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1800" b="1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针灸治疗</a:t>
            </a:r>
            <a:endParaRPr lang="zh-CN" altLang="en-US" sz="1800" b="1" dirty="0">
              <a:solidFill>
                <a:prstClr val="white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1800" b="1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耳针治疗</a:t>
            </a:r>
            <a:endParaRPr lang="zh-CN" altLang="en-US" sz="1800" b="1" dirty="0">
              <a:solidFill>
                <a:prstClr val="white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1800" b="1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推拿按摩治疗</a:t>
            </a:r>
            <a:endParaRPr lang="zh-CN" altLang="en-US" sz="1800" b="1" dirty="0">
              <a:solidFill>
                <a:prstClr val="white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1800" b="1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穴位外敷治疗</a:t>
            </a:r>
            <a:endParaRPr lang="zh-CN" altLang="en-US" sz="1800" b="1" dirty="0">
              <a:solidFill>
                <a:prstClr val="white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defRPr/>
            </a:pPr>
            <a:endParaRPr lang="zh-CN" altLang="en-US" sz="1800" b="1" dirty="0">
              <a:solidFill>
                <a:prstClr val="white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Wor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90500" y="837565"/>
            <a:ext cx="8415655" cy="6000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600" b="1" kern="3000" spc="3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1.肝火扰心</a:t>
            </a:r>
            <a:endParaRPr lang="zh-CN" altLang="en-US" sz="1600" b="1" kern="3000" spc="31" dirty="0">
              <a:solidFill>
                <a:prstClr val="black">
                  <a:lumMod val="85000"/>
                  <a:lumOff val="1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1600" kern="3000" spc="3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症状：不寐多梦，甚则彻夜不眠，急躁易怒，伴头晕头胀，目赤耳鸣，口干而苦，不思饮食，便秘溲赤，舌红苔黄，脉弦而数。</a:t>
            </a:r>
            <a:endParaRPr lang="zh-CN" altLang="en-US" sz="1600" kern="3000" spc="31" dirty="0">
              <a:solidFill>
                <a:prstClr val="black">
                  <a:lumMod val="85000"/>
                  <a:lumOff val="1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1600" kern="3000" spc="3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治法：疏肝泻火，镇心安神。</a:t>
            </a:r>
            <a:endParaRPr lang="zh-CN" altLang="en-US" sz="1600" kern="3000" spc="31" dirty="0">
              <a:solidFill>
                <a:prstClr val="black">
                  <a:lumMod val="85000"/>
                  <a:lumOff val="1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1600" kern="3000" spc="3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方药：龙胆泻肝汤加减。</a:t>
            </a:r>
            <a:endParaRPr lang="zh-CN" altLang="en-US" sz="1600" kern="3000" spc="31" dirty="0">
              <a:solidFill>
                <a:prstClr val="black">
                  <a:lumMod val="85000"/>
                  <a:lumOff val="1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defRPr/>
            </a:pPr>
            <a:endParaRPr lang="zh-CN" altLang="en-US" sz="1600" kern="3000" spc="31" dirty="0">
              <a:solidFill>
                <a:prstClr val="black">
                  <a:lumMod val="85000"/>
                  <a:lumOff val="1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1600" b="1" kern="3000" spc="3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2.痰热扰心</a:t>
            </a:r>
            <a:endParaRPr lang="zh-CN" altLang="en-US" sz="1600" b="1" kern="3000" spc="31" dirty="0">
              <a:solidFill>
                <a:prstClr val="black">
                  <a:lumMod val="85000"/>
                  <a:lumOff val="1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1600" kern="3000" spc="3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症状：心烦不寐，胸闷脘痞，泛恶嗳气，伴口苦，头重，目眩，舌偏红，苔黄腻，脉滑数。</a:t>
            </a:r>
            <a:endParaRPr lang="zh-CN" altLang="en-US" sz="1600" kern="3000" spc="31" dirty="0">
              <a:solidFill>
                <a:prstClr val="black">
                  <a:lumMod val="85000"/>
                  <a:lumOff val="1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1600" kern="3000" spc="3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治法：清化痰热，和中安神。</a:t>
            </a:r>
            <a:endParaRPr lang="zh-CN" altLang="en-US" sz="1600" kern="3000" spc="31" dirty="0">
              <a:solidFill>
                <a:prstClr val="black">
                  <a:lumMod val="85000"/>
                  <a:lumOff val="1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1600" kern="3000" spc="3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方药：黄连温胆汤加减。</a:t>
            </a:r>
            <a:endParaRPr lang="zh-CN" altLang="en-US" sz="1600" kern="3000" spc="31" dirty="0">
              <a:solidFill>
                <a:prstClr val="black">
                  <a:lumMod val="85000"/>
                  <a:lumOff val="1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defRPr/>
            </a:pPr>
            <a:endParaRPr lang="zh-CN" altLang="en-US" sz="1600" kern="3000" spc="31" dirty="0">
              <a:solidFill>
                <a:prstClr val="black">
                  <a:lumMod val="85000"/>
                  <a:lumOff val="1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1600" b="1" kern="3000" spc="3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3.心脾两虚</a:t>
            </a:r>
            <a:endParaRPr lang="zh-CN" altLang="en-US" sz="1600" b="1" kern="3000" spc="31" dirty="0">
              <a:solidFill>
                <a:prstClr val="black">
                  <a:lumMod val="85000"/>
                  <a:lumOff val="1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1600" kern="3000" spc="3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症状：不易入睡，多梦易醒，心悸健忘，神疲食少，伴头晕目眩，四肢倦怠，腹胀便溏，面色少华，舌淡苔薄，脉细无力。</a:t>
            </a:r>
            <a:endParaRPr lang="zh-CN" altLang="en-US" sz="1600" kern="3000" spc="31" dirty="0">
              <a:solidFill>
                <a:prstClr val="black">
                  <a:lumMod val="85000"/>
                  <a:lumOff val="1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1600" kern="3000" spc="3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治法：补益心脾，养血安神。</a:t>
            </a:r>
            <a:endParaRPr lang="zh-CN" altLang="en-US" sz="1600" kern="3000" spc="31" dirty="0">
              <a:solidFill>
                <a:prstClr val="black">
                  <a:lumMod val="85000"/>
                  <a:lumOff val="1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1600" kern="3000" spc="3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方药：归脾汤加减。</a:t>
            </a:r>
            <a:endParaRPr lang="zh-CN" altLang="en-US" sz="1600" kern="3000" spc="31" dirty="0">
              <a:solidFill>
                <a:prstClr val="black">
                  <a:lumMod val="85000"/>
                  <a:lumOff val="1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6887210" y="2133600"/>
            <a:ext cx="7048500" cy="53828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399780" y="333375"/>
            <a:ext cx="3530600" cy="2237740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334753" y="182735"/>
            <a:ext cx="374332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defTabSz="914400">
              <a:defRPr/>
            </a:pPr>
            <a:r>
              <a:rPr lang="zh-CN" altLang="en-US" sz="40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失眠的</a:t>
            </a:r>
            <a:r>
              <a:rPr lang="zh-CN" altLang="en-US" sz="40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证治分类</a:t>
            </a:r>
            <a:endParaRPr lang="zh-CN" altLang="en-US" sz="4000" b="1" dirty="0">
              <a:solidFill>
                <a:srgbClr val="255B96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Wor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90500" y="909320"/>
            <a:ext cx="8415655" cy="4892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endParaRPr lang="zh-CN" altLang="en-US" sz="1600" b="1" kern="3000" spc="31" dirty="0">
              <a:solidFill>
                <a:prstClr val="black">
                  <a:lumMod val="85000"/>
                  <a:lumOff val="1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1600" b="1" kern="3000" spc="3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4.心肾不交</a:t>
            </a:r>
            <a:endParaRPr lang="zh-CN" altLang="en-US" sz="1600" kern="3000" spc="31" dirty="0">
              <a:solidFill>
                <a:prstClr val="black">
                  <a:lumMod val="85000"/>
                  <a:lumOff val="1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1600" kern="3000" spc="3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症状：心烦不寐，入睡困难，心悸多梦，伴头晕耳鸣，腰膝酸软，潮热盗汗，五心烦热，咽干少津，男子遗精，女子月经不调，舌红少苔，脉细数。</a:t>
            </a:r>
            <a:endParaRPr lang="zh-CN" altLang="en-US" sz="1600" kern="3000" spc="31" dirty="0">
              <a:solidFill>
                <a:prstClr val="black">
                  <a:lumMod val="85000"/>
                  <a:lumOff val="1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1600" kern="3000" spc="3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治法：滋阴降火，交通心肾。</a:t>
            </a:r>
            <a:endParaRPr lang="zh-CN" altLang="en-US" sz="1600" kern="3000" spc="31" dirty="0">
              <a:solidFill>
                <a:prstClr val="black">
                  <a:lumMod val="85000"/>
                  <a:lumOff val="1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1600" kern="3000" spc="3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方药：六味地黄丸合交泰丸加减。</a:t>
            </a:r>
            <a:endParaRPr lang="zh-CN" altLang="en-US" sz="1600" kern="3000" spc="31" dirty="0">
              <a:solidFill>
                <a:prstClr val="black">
                  <a:lumMod val="85000"/>
                  <a:lumOff val="1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defRPr/>
            </a:pPr>
            <a:endParaRPr lang="zh-CN" altLang="en-US" sz="1600" kern="3000" spc="31" dirty="0">
              <a:solidFill>
                <a:prstClr val="black">
                  <a:lumMod val="85000"/>
                  <a:lumOff val="1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1600" b="1" kern="3000" spc="3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5.心胆气虚</a:t>
            </a:r>
            <a:endParaRPr lang="zh-CN" altLang="en-US" sz="1600" b="1" kern="3000" spc="31" dirty="0">
              <a:solidFill>
                <a:prstClr val="black">
                  <a:lumMod val="85000"/>
                  <a:lumOff val="1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1600" kern="3000" spc="3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症状：虚烦不寐，触事易惊，终日惕惕，胆怯心悸，伴气短自汗，倦怠乏力，舌淡，脉弦细。</a:t>
            </a:r>
            <a:endParaRPr lang="zh-CN" altLang="en-US" sz="1600" kern="3000" spc="31" dirty="0">
              <a:solidFill>
                <a:prstClr val="black">
                  <a:lumMod val="85000"/>
                  <a:lumOff val="1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1600" kern="3000" spc="3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治法：益气镇惊，安神定志。</a:t>
            </a:r>
            <a:endParaRPr lang="zh-CN" altLang="en-US" sz="1600" kern="3000" spc="31" dirty="0">
              <a:solidFill>
                <a:prstClr val="black">
                  <a:lumMod val="85000"/>
                  <a:lumOff val="1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1600" kern="3000" spc="3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方药：安神定志丸合酸枣仁汤加减。</a:t>
            </a:r>
            <a:endParaRPr lang="zh-CN" altLang="en-US" sz="1600" kern="3000" spc="31" dirty="0">
              <a:solidFill>
                <a:prstClr val="black">
                  <a:lumMod val="85000"/>
                  <a:lumOff val="1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defRPr/>
            </a:pPr>
            <a:endParaRPr lang="zh-CN" altLang="en-US" sz="1600" kern="3000" spc="31" dirty="0">
              <a:solidFill>
                <a:prstClr val="black">
                  <a:lumMod val="85000"/>
                  <a:lumOff val="1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6887210" y="2133600"/>
            <a:ext cx="7048500" cy="53828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399780" y="333375"/>
            <a:ext cx="3530600" cy="2237740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334753" y="182735"/>
            <a:ext cx="374332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defTabSz="914400">
              <a:defRPr/>
            </a:pPr>
            <a:r>
              <a:rPr lang="zh-CN" altLang="en-US" sz="40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失眠的</a:t>
            </a:r>
            <a:r>
              <a:rPr lang="zh-CN" altLang="en-US" sz="40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证治分类</a:t>
            </a:r>
            <a:endParaRPr lang="zh-CN" altLang="en-US" sz="4000" b="1" dirty="0">
              <a:solidFill>
                <a:srgbClr val="255B96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Wor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65573" y="1989277"/>
            <a:ext cx="6559457" cy="4661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800" b="1" kern="3000" spc="3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针灸疗法：</a:t>
            </a:r>
            <a:r>
              <a:rPr lang="zh-CN" altLang="en-US" sz="1800" kern="3000" spc="3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针灸可以调节气血流动，平衡脏腑功能，缓解失眠问题。常用的穴位包括心俞穴、三阴交、安眠穴、神门穴等。</a:t>
            </a:r>
            <a:endParaRPr lang="zh-CN" altLang="en-US" sz="1800" kern="3000" spc="31" dirty="0">
              <a:solidFill>
                <a:prstClr val="black">
                  <a:lumMod val="85000"/>
                  <a:lumOff val="1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defRPr/>
            </a:pPr>
            <a:endParaRPr lang="zh-CN" altLang="en-US" sz="1800" kern="3000" spc="31" dirty="0">
              <a:solidFill>
                <a:prstClr val="black">
                  <a:lumMod val="85000"/>
                  <a:lumOff val="1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1800" b="1" kern="3000" spc="3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推拿按摩：</a:t>
            </a:r>
            <a:r>
              <a:rPr lang="zh-CN" altLang="en-US" sz="1800" kern="3000" spc="3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通过按摩特定穴位和经络，调理气血，改善失眠症状。</a:t>
            </a:r>
            <a:endParaRPr lang="zh-CN" altLang="en-US" sz="1800" kern="3000" spc="31" dirty="0">
              <a:solidFill>
                <a:prstClr val="black">
                  <a:lumMod val="85000"/>
                  <a:lumOff val="1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defRPr/>
            </a:pPr>
            <a:endParaRPr lang="zh-CN" altLang="en-US" sz="1800" kern="3000" spc="31" dirty="0">
              <a:solidFill>
                <a:prstClr val="black">
                  <a:lumMod val="85000"/>
                  <a:lumOff val="1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1800" b="1" kern="3000" spc="3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耳针疗法：</a:t>
            </a:r>
            <a:r>
              <a:rPr lang="zh-CN" altLang="en-US" sz="1800" kern="3000" spc="3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穴位为皮质下、交感、心、脾、肾、内分泌、神门。每次选2—3穴，中强刺激，留针20分钟。</a:t>
            </a:r>
            <a:endParaRPr lang="zh-CN" altLang="en-US" sz="1800" kern="3000" spc="31" dirty="0">
              <a:solidFill>
                <a:prstClr val="black">
                  <a:lumMod val="85000"/>
                  <a:lumOff val="1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defRPr/>
            </a:pPr>
            <a:endParaRPr lang="zh-CN" altLang="en-US" sz="1800" kern="3000" spc="31" dirty="0">
              <a:solidFill>
                <a:prstClr val="black">
                  <a:lumMod val="85000"/>
                  <a:lumOff val="1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1800" b="1" kern="3000" spc="3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外敷疗法：</a:t>
            </a:r>
            <a:r>
              <a:rPr lang="zh-CN" altLang="en-US" sz="1800" kern="3000" spc="3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吴茱萸9克，米醋适量，将药捣烂后用醋调成糊状。贴敷于两足心的涌泉穴，24小时取下。</a:t>
            </a:r>
            <a:endParaRPr lang="zh-CN" altLang="en-US" sz="1800" kern="3000" spc="31" dirty="0">
              <a:solidFill>
                <a:prstClr val="black">
                  <a:lumMod val="85000"/>
                  <a:lumOff val="1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6949396" y="1067249"/>
            <a:ext cx="5907039" cy="51743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8155" y="45085"/>
            <a:ext cx="3190240" cy="2022475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5879573" y="477375"/>
            <a:ext cx="476059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defTabSz="914400">
              <a:defRPr/>
            </a:pPr>
            <a:r>
              <a:rPr lang="zh-CN" altLang="en-US" sz="40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失眠的中医</a:t>
            </a:r>
            <a:r>
              <a:rPr lang="zh-CN" altLang="en-US" sz="40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其他治疗</a:t>
            </a:r>
            <a:endParaRPr lang="zh-CN" altLang="en-US" sz="4000" b="1" dirty="0">
              <a:solidFill>
                <a:srgbClr val="255B96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Wor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694798" y="260840"/>
            <a:ext cx="374332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zh-CN" altLang="en-US" sz="40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失眠的</a:t>
            </a:r>
            <a:r>
              <a:rPr lang="zh-CN" altLang="en-US" sz="40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中医治疗</a:t>
            </a:r>
            <a:endParaRPr lang="zh-CN" altLang="en-US" sz="4000" b="1" dirty="0">
              <a:solidFill>
                <a:srgbClr val="255B96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7463155" y="-111760"/>
            <a:ext cx="1506220" cy="1381125"/>
          </a:xfrm>
          <a:prstGeom prst="rect">
            <a:avLst/>
          </a:prstGeom>
        </p:spPr>
      </p:pic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622300" y="1269365"/>
            <a:ext cx="3215640" cy="4792345"/>
          </a:xfrm>
          <a:prstGeom prst="rect">
            <a:avLst/>
          </a:prstGeom>
        </p:spPr>
      </p:pic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4438015" y="1268730"/>
            <a:ext cx="3215640" cy="4792980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4"/>
          <a:stretch>
            <a:fillRect/>
          </a:stretch>
        </p:blipFill>
        <p:spPr>
          <a:xfrm>
            <a:off x="8327390" y="1269365"/>
            <a:ext cx="3203575" cy="4792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Wor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694798" y="260840"/>
            <a:ext cx="374332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zh-CN" altLang="en-US" sz="40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失眠的</a:t>
            </a:r>
            <a:r>
              <a:rPr lang="zh-CN" altLang="en-US" sz="40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中医治疗</a:t>
            </a:r>
            <a:endParaRPr lang="zh-CN" altLang="en-US" sz="4000" b="1" dirty="0">
              <a:solidFill>
                <a:srgbClr val="255B96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7463155" y="-111760"/>
            <a:ext cx="1506220" cy="1381125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4366895" y="1268730"/>
            <a:ext cx="3194685" cy="475869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550545" y="1268730"/>
            <a:ext cx="3194685" cy="475742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8255635" y="1270635"/>
            <a:ext cx="3195320" cy="4756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Wor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766445" y="1197610"/>
            <a:ext cx="5827395" cy="5109845"/>
          </a:xfrm>
          <a:prstGeom prst="rect">
            <a:avLst/>
          </a:prstGeom>
        </p:spPr>
        <p:txBody>
          <a:bodyPr>
            <a:noAutofit/>
          </a:bodyPr>
          <a:p>
            <a:r>
              <a:rPr lang="zh-CN" altLang="en-US" sz="3200" b="1">
                <a:solidFill>
                  <a:srgbClr val="5F7C8D"/>
                </a:solidFill>
                <a:latin typeface="Noto Serif SC"/>
                <a:ea typeface="Noto Serif SC"/>
              </a:rPr>
              <a:t>中药足浴：</a:t>
            </a:r>
            <a:endParaRPr lang="zh-CN" altLang="en-US" sz="3200" b="1">
              <a:solidFill>
                <a:srgbClr val="5F7C8D"/>
              </a:solidFill>
              <a:latin typeface="Noto Serif SC"/>
              <a:ea typeface="Noto Serif SC"/>
            </a:endParaRPr>
          </a:p>
          <a:p>
            <a:r>
              <a:rPr lang="zh-CN" altLang="en-US" sz="3200" b="1">
                <a:solidFill>
                  <a:srgbClr val="5F7C8D"/>
                </a:solidFill>
                <a:latin typeface="Noto Serif SC"/>
                <a:ea typeface="Noto Serif SC"/>
              </a:rPr>
              <a:t>引火下行，温通经络</a:t>
            </a:r>
            <a:endParaRPr lang="zh-CN" altLang="en-US" sz="3200" b="1">
              <a:solidFill>
                <a:srgbClr val="5F7C8D"/>
              </a:solidFill>
              <a:latin typeface="Noto Serif SC"/>
              <a:ea typeface="Noto Serif SC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5F7C8D"/>
                </a:solidFill>
                <a:latin typeface="Noto Sans SC"/>
                <a:ea typeface="Noto Sans SC"/>
              </a:rPr>
              <a:t>常用材料</a:t>
            </a:r>
            <a:endParaRPr lang="zh-CN" altLang="en-US" sz="2400" b="1">
              <a:solidFill>
                <a:srgbClr val="5F7C8D"/>
              </a:solidFill>
              <a:latin typeface="Noto Sans SC"/>
              <a:ea typeface="Noto Sans SC"/>
            </a:endParaRPr>
          </a:p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374151"/>
                </a:solidFill>
                <a:latin typeface="Noto Sans SC"/>
                <a:ea typeface="Noto Sans SC"/>
              </a:rPr>
              <a:t>磁石、酸枣仁、夜交藤、合欢皮、艾叶等。</a:t>
            </a:r>
            <a:endParaRPr lang="zh-CN" altLang="en-US" sz="1800">
              <a:solidFill>
                <a:srgbClr val="374151"/>
              </a:solidFill>
              <a:latin typeface="Noto Sans SC"/>
              <a:ea typeface="Noto Sans SC"/>
            </a:endParaRPr>
          </a:p>
          <a:p>
            <a:pPr>
              <a:lnSpc>
                <a:spcPct val="150000"/>
              </a:lnSpc>
            </a:pPr>
            <a:endParaRPr lang="zh-CN" altLang="en-US" sz="1800">
              <a:solidFill>
                <a:srgbClr val="374151"/>
              </a:solidFill>
              <a:latin typeface="Noto Sans SC"/>
              <a:ea typeface="Noto Sans SC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5F7C8D"/>
                </a:solidFill>
                <a:latin typeface="Noto Sans SC"/>
                <a:ea typeface="Noto Sans SC"/>
              </a:rPr>
              <a:t>操作方法</a:t>
            </a:r>
            <a:endParaRPr lang="zh-CN" altLang="en-US" sz="2400" b="1">
              <a:solidFill>
                <a:srgbClr val="5F7C8D"/>
              </a:solidFill>
              <a:latin typeface="Noto Sans SC"/>
              <a:ea typeface="Noto Sans SC"/>
            </a:endParaRPr>
          </a:p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374151"/>
                </a:solidFill>
                <a:latin typeface="Noto Sans SC"/>
                <a:ea typeface="Noto Sans SC"/>
              </a:rPr>
              <a:t>药物碾碎装袋，加水煮沸后倒入足浴盆，待水温适宜时泡脚，每次</a:t>
            </a:r>
            <a:r>
              <a:rPr lang="en-US" altLang="zh-CN" sz="1800">
                <a:solidFill>
                  <a:srgbClr val="374151"/>
                </a:solidFill>
                <a:latin typeface="Noto Sans SC"/>
                <a:ea typeface="Noto Sans SC"/>
              </a:rPr>
              <a:t>20-30</a:t>
            </a:r>
            <a:r>
              <a:rPr lang="zh-CN" altLang="en-US" sz="1800">
                <a:solidFill>
                  <a:srgbClr val="374151"/>
                </a:solidFill>
                <a:latin typeface="Noto Sans SC"/>
                <a:ea typeface="Noto Sans SC"/>
              </a:rPr>
              <a:t>分钟。</a:t>
            </a:r>
            <a:endParaRPr lang="zh-CN" altLang="en-US" sz="1800">
              <a:solidFill>
                <a:srgbClr val="374151"/>
              </a:solidFill>
              <a:latin typeface="Noto Sans SC"/>
              <a:ea typeface="Noto Sans SC"/>
            </a:endParaRPr>
          </a:p>
          <a:p>
            <a:pPr>
              <a:lnSpc>
                <a:spcPct val="150000"/>
              </a:lnSpc>
            </a:pPr>
            <a:endParaRPr lang="zh-CN" altLang="en-US" sz="1800">
              <a:solidFill>
                <a:srgbClr val="374151"/>
              </a:solidFill>
              <a:latin typeface="Noto Sans SC"/>
              <a:ea typeface="Noto Sans SC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5F7C8D"/>
                </a:solidFill>
                <a:latin typeface="Noto Sans SC"/>
                <a:ea typeface="Noto Sans SC"/>
              </a:rPr>
              <a:t>核心功效</a:t>
            </a:r>
            <a:endParaRPr lang="zh-CN" altLang="en-US" sz="2400" b="1">
              <a:solidFill>
                <a:srgbClr val="5F7C8D"/>
              </a:solidFill>
              <a:latin typeface="Noto Sans SC"/>
              <a:ea typeface="Noto Sans SC"/>
            </a:endParaRPr>
          </a:p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374151"/>
                </a:solidFill>
                <a:latin typeface="Noto Sans SC"/>
                <a:ea typeface="Noto Sans SC"/>
              </a:rPr>
              <a:t>宁心安神、促进循环、缓解疲劳、温通经络。</a:t>
            </a:r>
            <a:endParaRPr lang="zh-CN" altLang="en-US" sz="1800">
              <a:solidFill>
                <a:srgbClr val="374151"/>
              </a:solidFill>
              <a:latin typeface="Noto Sans SC"/>
              <a:ea typeface="Noto Sans SC"/>
            </a:endParaRPr>
          </a:p>
        </p:txBody>
      </p:sp>
      <p:pic>
        <p:nvPicPr>
          <p:cNvPr id="5" name="图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7535545" y="1917700"/>
            <a:ext cx="3261360" cy="3574415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694798" y="260840"/>
            <a:ext cx="374332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zh-CN" altLang="en-US" sz="40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失眠的</a:t>
            </a:r>
            <a:r>
              <a:rPr lang="zh-CN" altLang="en-US" sz="40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中医治疗</a:t>
            </a:r>
            <a:endParaRPr lang="zh-CN" altLang="en-US" sz="4000" b="1" dirty="0">
              <a:solidFill>
                <a:srgbClr val="255B96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623425" y="189230"/>
            <a:ext cx="2295525" cy="145542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" name="文本框 37"/>
          <p:cNvSpPr txBox="1"/>
          <p:nvPr/>
        </p:nvSpPr>
        <p:spPr>
          <a:xfrm>
            <a:off x="694798" y="260840"/>
            <a:ext cx="374332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zh-CN" altLang="en-US" sz="40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失眠的</a:t>
            </a:r>
            <a:r>
              <a:rPr lang="zh-CN" altLang="en-US" sz="40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中医治疗</a:t>
            </a:r>
            <a:endParaRPr lang="zh-CN" altLang="en-US" sz="4000" b="1" dirty="0">
              <a:solidFill>
                <a:srgbClr val="255B96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023475" y="116840"/>
            <a:ext cx="2012315" cy="12763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98695" y="405130"/>
            <a:ext cx="4911090" cy="309880"/>
          </a:xfrm>
          <a:prstGeom prst="rect">
            <a:avLst/>
          </a:prstGeom>
        </p:spPr>
        <p:txBody>
          <a:bodyPr>
            <a:noAutofit/>
          </a:bodyPr>
          <a:p>
            <a:r>
              <a:rPr lang="zh-CN" altLang="en-US" sz="2800" b="1">
                <a:solidFill>
                  <a:srgbClr val="5F7C8D"/>
                </a:solidFill>
                <a:latin typeface="Noto Serif SC"/>
                <a:ea typeface="Noto Serif SC"/>
              </a:rPr>
              <a:t>食疗：药食同源，吃出好睡眠</a:t>
            </a:r>
            <a:endParaRPr lang="zh-CN" altLang="en-US" sz="2800" b="1">
              <a:solidFill>
                <a:srgbClr val="5F7C8D"/>
              </a:solidFill>
              <a:latin typeface="Noto Serif SC"/>
              <a:ea typeface="Noto Serif SC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478790" y="1125220"/>
            <a:ext cx="2196465" cy="24853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782570" y="1113155"/>
            <a:ext cx="4700905" cy="1256030"/>
          </a:xfrm>
          <a:prstGeom prst="rect">
            <a:avLst/>
          </a:prstGeom>
        </p:spPr>
        <p:txBody>
          <a:bodyPr>
            <a:noAutofit/>
          </a:bodyPr>
          <a:p>
            <a:endParaRPr lang="en-US" altLang="zh-CN" sz="3000"/>
          </a:p>
          <a:p>
            <a:r>
              <a:rPr lang="zh-CN" altLang="en-US" sz="3200" b="1">
                <a:solidFill>
                  <a:srgbClr val="5F7C8D"/>
                </a:solidFill>
                <a:latin typeface="Noto Sans SC"/>
                <a:ea typeface="Noto Sans SC"/>
              </a:rPr>
              <a:t>心脾两虚</a:t>
            </a:r>
            <a:endParaRPr lang="zh-CN" altLang="en-US" sz="2400" b="1">
              <a:solidFill>
                <a:srgbClr val="5F7C8D"/>
              </a:solidFill>
              <a:latin typeface="Noto Sans SC"/>
              <a:ea typeface="Noto Sans SC"/>
            </a:endParaRPr>
          </a:p>
          <a:p>
            <a:r>
              <a:rPr lang="zh-CN" altLang="en-US" sz="2400" b="1">
                <a:solidFill>
                  <a:srgbClr val="374151"/>
                </a:solidFill>
                <a:latin typeface="Noto Sans SC"/>
                <a:ea typeface="Noto Sans SC"/>
              </a:rPr>
              <a:t>桂圆莲子粥</a:t>
            </a:r>
            <a:endParaRPr lang="zh-CN" altLang="en-US" sz="2400" b="1">
              <a:solidFill>
                <a:srgbClr val="374151"/>
              </a:solidFill>
              <a:latin typeface="Noto Sans SC"/>
              <a:ea typeface="Noto Sans SC"/>
            </a:endParaRPr>
          </a:p>
          <a:p>
            <a:r>
              <a:rPr lang="zh-CN" altLang="en-US" sz="2000">
                <a:solidFill>
                  <a:srgbClr val="6B7280"/>
                </a:solidFill>
                <a:latin typeface="Noto Sans SC"/>
                <a:ea typeface="Noto Sans SC"/>
              </a:rPr>
              <a:t>桂圆肉、莲子、大米煮粥，</a:t>
            </a:r>
            <a:endParaRPr lang="zh-CN" altLang="en-US" sz="2000">
              <a:solidFill>
                <a:srgbClr val="6B7280"/>
              </a:solidFill>
              <a:latin typeface="Noto Sans SC"/>
              <a:ea typeface="Noto Sans SC"/>
            </a:endParaRPr>
          </a:p>
          <a:p>
            <a:r>
              <a:rPr lang="zh-CN" altLang="en-US" sz="2000">
                <a:solidFill>
                  <a:srgbClr val="6B7280"/>
                </a:solidFill>
                <a:latin typeface="Noto Sans SC"/>
                <a:ea typeface="Noto Sans SC"/>
              </a:rPr>
              <a:t>补益心脾。</a:t>
            </a:r>
            <a:endParaRPr lang="zh-CN" altLang="en-US" sz="2000">
              <a:solidFill>
                <a:srgbClr val="6B7280"/>
              </a:solidFill>
              <a:latin typeface="Noto Sans SC"/>
              <a:ea typeface="Noto Sans SC"/>
            </a:endParaRPr>
          </a:p>
        </p:txBody>
      </p:sp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478790" y="4149725"/>
            <a:ext cx="2188210" cy="24987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82570" y="4164965"/>
            <a:ext cx="4700905" cy="1256030"/>
          </a:xfrm>
          <a:prstGeom prst="rect">
            <a:avLst/>
          </a:prstGeom>
        </p:spPr>
        <p:txBody>
          <a:bodyPr>
            <a:noAutofit/>
          </a:bodyPr>
          <a:p>
            <a:endParaRPr lang="en-US" altLang="zh-CN" sz="3000"/>
          </a:p>
          <a:p>
            <a:r>
              <a:rPr lang="zh-CN" altLang="en-US" sz="3200" b="1">
                <a:solidFill>
                  <a:srgbClr val="5F7C8D"/>
                </a:solidFill>
                <a:latin typeface="Noto Sans SC"/>
                <a:ea typeface="Noto Sans SC"/>
              </a:rPr>
              <a:t>心肾不交</a:t>
            </a:r>
            <a:endParaRPr lang="zh-CN" altLang="en-US" b="1">
              <a:solidFill>
                <a:srgbClr val="5F7C8D"/>
              </a:solidFill>
              <a:latin typeface="Noto Sans SC"/>
              <a:ea typeface="Noto Sans SC"/>
            </a:endParaRPr>
          </a:p>
          <a:p>
            <a:r>
              <a:rPr lang="zh-CN" altLang="en-US" sz="2400" b="1">
                <a:solidFill>
                  <a:srgbClr val="374151"/>
                </a:solidFill>
                <a:latin typeface="Noto Sans SC"/>
                <a:ea typeface="Noto Sans SC"/>
              </a:rPr>
              <a:t>百合地黄粥</a:t>
            </a:r>
            <a:endParaRPr lang="zh-CN" altLang="en-US" sz="2400" b="1">
              <a:solidFill>
                <a:srgbClr val="374151"/>
              </a:solidFill>
              <a:latin typeface="Noto Sans SC"/>
              <a:ea typeface="Noto Sans SC"/>
            </a:endParaRPr>
          </a:p>
          <a:p>
            <a:r>
              <a:rPr lang="zh-CN" altLang="en-US" sz="2000">
                <a:solidFill>
                  <a:srgbClr val="6B7280"/>
                </a:solidFill>
                <a:latin typeface="Noto Sans SC"/>
                <a:ea typeface="Noto Sans SC"/>
              </a:rPr>
              <a:t>百合、生地黄、大米煮粥，</a:t>
            </a:r>
            <a:endParaRPr lang="zh-CN" altLang="en-US" sz="2000">
              <a:solidFill>
                <a:srgbClr val="6B7280"/>
              </a:solidFill>
              <a:latin typeface="Noto Sans SC"/>
              <a:ea typeface="Noto Sans SC"/>
            </a:endParaRPr>
          </a:p>
          <a:p>
            <a:r>
              <a:rPr lang="zh-CN" altLang="en-US" sz="2000">
                <a:solidFill>
                  <a:srgbClr val="6B7280"/>
                </a:solidFill>
                <a:latin typeface="Noto Sans SC"/>
                <a:ea typeface="Noto Sans SC"/>
              </a:rPr>
              <a:t>滋阴清热。</a:t>
            </a:r>
            <a:endParaRPr lang="zh-CN" altLang="en-US" sz="2000">
              <a:solidFill>
                <a:srgbClr val="6B7280"/>
              </a:solidFill>
              <a:latin typeface="Noto Sans SC"/>
              <a:ea typeface="Noto Sans SC"/>
            </a:endParaRPr>
          </a:p>
        </p:txBody>
      </p:sp>
      <p:pic>
        <p:nvPicPr>
          <p:cNvPr id="10" name="图片 9"/>
          <p:cNvPicPr/>
          <p:nvPr/>
        </p:nvPicPr>
        <p:blipFill>
          <a:blip r:embed="rId4"/>
          <a:stretch>
            <a:fillRect/>
          </a:stretch>
        </p:blipFill>
        <p:spPr>
          <a:xfrm>
            <a:off x="6238875" y="1111885"/>
            <a:ext cx="2196465" cy="25044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687435" y="1111885"/>
            <a:ext cx="4700905" cy="1256030"/>
          </a:xfrm>
          <a:prstGeom prst="rect">
            <a:avLst/>
          </a:prstGeom>
        </p:spPr>
        <p:txBody>
          <a:bodyPr>
            <a:noAutofit/>
          </a:bodyPr>
          <a:p>
            <a:endParaRPr lang="en-US" altLang="zh-CN" sz="3000"/>
          </a:p>
          <a:p>
            <a:r>
              <a:rPr lang="zh-CN" altLang="en-US" sz="3200" b="1">
                <a:solidFill>
                  <a:srgbClr val="5F7C8D"/>
                </a:solidFill>
                <a:latin typeface="Noto Sans SC"/>
                <a:ea typeface="Noto Sans SC"/>
              </a:rPr>
              <a:t>肝火扰心</a:t>
            </a:r>
            <a:endParaRPr lang="zh-CN" altLang="en-US" b="1">
              <a:solidFill>
                <a:srgbClr val="5F7C8D"/>
              </a:solidFill>
              <a:latin typeface="Noto Sans SC"/>
              <a:ea typeface="Noto Sans SC"/>
            </a:endParaRPr>
          </a:p>
          <a:p>
            <a:r>
              <a:rPr lang="zh-CN" altLang="en-US" sz="2400" b="1">
                <a:solidFill>
                  <a:srgbClr val="374151"/>
                </a:solidFill>
                <a:latin typeface="Noto Sans SC"/>
                <a:ea typeface="Noto Sans SC"/>
              </a:rPr>
              <a:t>菊花栀子茶</a:t>
            </a:r>
            <a:endParaRPr lang="zh-CN" altLang="en-US" sz="2400" b="1">
              <a:solidFill>
                <a:srgbClr val="374151"/>
              </a:solidFill>
              <a:latin typeface="Noto Sans SC"/>
              <a:ea typeface="Noto Sans SC"/>
            </a:endParaRPr>
          </a:p>
          <a:p>
            <a:r>
              <a:rPr lang="zh-CN" altLang="en-US" sz="2000">
                <a:solidFill>
                  <a:srgbClr val="6B7280"/>
                </a:solidFill>
                <a:latin typeface="Noto Sans SC"/>
                <a:ea typeface="Noto Sans SC"/>
              </a:rPr>
              <a:t>菊花、栀子泡水，</a:t>
            </a:r>
            <a:endParaRPr lang="zh-CN" altLang="en-US" sz="2000">
              <a:solidFill>
                <a:srgbClr val="6B7280"/>
              </a:solidFill>
              <a:latin typeface="Noto Sans SC"/>
              <a:ea typeface="Noto Sans SC"/>
            </a:endParaRPr>
          </a:p>
          <a:p>
            <a:r>
              <a:rPr lang="zh-CN" altLang="en-US" sz="2000">
                <a:solidFill>
                  <a:srgbClr val="6B7280"/>
                </a:solidFill>
                <a:latin typeface="Noto Sans SC"/>
                <a:ea typeface="Noto Sans SC"/>
              </a:rPr>
              <a:t>清肝泻火。</a:t>
            </a:r>
            <a:endParaRPr lang="zh-CN" altLang="en-US" sz="2000">
              <a:solidFill>
                <a:srgbClr val="6B7280"/>
              </a:solidFill>
              <a:latin typeface="Noto Sans SC"/>
              <a:ea typeface="Noto Sans SC"/>
            </a:endParaRPr>
          </a:p>
        </p:txBody>
      </p:sp>
      <p:pic>
        <p:nvPicPr>
          <p:cNvPr id="12" name="图片 11"/>
          <p:cNvPicPr/>
          <p:nvPr/>
        </p:nvPicPr>
        <p:blipFill>
          <a:blip r:embed="rId5"/>
          <a:stretch>
            <a:fillRect/>
          </a:stretch>
        </p:blipFill>
        <p:spPr>
          <a:xfrm>
            <a:off x="6239510" y="4077970"/>
            <a:ext cx="2195830" cy="249110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615680" y="4077970"/>
            <a:ext cx="4700905" cy="1256030"/>
          </a:xfrm>
          <a:prstGeom prst="rect">
            <a:avLst/>
          </a:prstGeom>
        </p:spPr>
        <p:txBody>
          <a:bodyPr>
            <a:noAutofit/>
          </a:bodyPr>
          <a:p>
            <a:endParaRPr lang="en-US" altLang="zh-CN" sz="3000"/>
          </a:p>
          <a:p>
            <a:r>
              <a:rPr lang="zh-CN" altLang="en-US" sz="3200" b="1">
                <a:solidFill>
                  <a:srgbClr val="5F7C8D"/>
                </a:solidFill>
                <a:latin typeface="Noto Sans SC"/>
                <a:ea typeface="Noto Sans SC"/>
              </a:rPr>
              <a:t>胃气不和</a:t>
            </a:r>
            <a:endParaRPr lang="zh-CN" altLang="en-US" sz="3200" b="1">
              <a:solidFill>
                <a:srgbClr val="5F7C8D"/>
              </a:solidFill>
              <a:latin typeface="Noto Sans SC"/>
              <a:ea typeface="Noto Sans SC"/>
            </a:endParaRPr>
          </a:p>
          <a:p>
            <a:r>
              <a:rPr lang="zh-CN" altLang="en-US" sz="2400" b="1">
                <a:solidFill>
                  <a:srgbClr val="374151"/>
                </a:solidFill>
                <a:latin typeface="Noto Sans SC"/>
                <a:ea typeface="Noto Sans SC"/>
              </a:rPr>
              <a:t>陈皮山楂饮</a:t>
            </a:r>
            <a:endParaRPr lang="zh-CN" altLang="en-US" sz="2400" b="1">
              <a:solidFill>
                <a:srgbClr val="374151"/>
              </a:solidFill>
              <a:latin typeface="Noto Sans SC"/>
              <a:ea typeface="Noto Sans SC"/>
            </a:endParaRPr>
          </a:p>
          <a:p>
            <a:r>
              <a:rPr lang="zh-CN" altLang="en-US" sz="2000">
                <a:solidFill>
                  <a:srgbClr val="6B7280"/>
                </a:solidFill>
                <a:latin typeface="Noto Sans SC"/>
                <a:ea typeface="Noto Sans SC"/>
              </a:rPr>
              <a:t>陈皮、山楂煎汤，</a:t>
            </a:r>
            <a:endParaRPr lang="zh-CN" altLang="en-US" sz="2000">
              <a:solidFill>
                <a:srgbClr val="6B7280"/>
              </a:solidFill>
              <a:latin typeface="Noto Sans SC"/>
              <a:ea typeface="Noto Sans SC"/>
            </a:endParaRPr>
          </a:p>
          <a:p>
            <a:r>
              <a:rPr lang="zh-CN" altLang="en-US" sz="2000">
                <a:solidFill>
                  <a:srgbClr val="6B7280"/>
                </a:solidFill>
                <a:latin typeface="Noto Sans SC"/>
                <a:ea typeface="Noto Sans SC"/>
              </a:rPr>
              <a:t>和胃化浊。</a:t>
            </a:r>
            <a:endParaRPr lang="zh-CN" altLang="en-US" sz="2000">
              <a:solidFill>
                <a:srgbClr val="6B7280"/>
              </a:solidFill>
              <a:latin typeface="Noto Sans SC"/>
              <a:ea typeface="Noto Sans S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235450" y="1106805"/>
            <a:ext cx="7213600" cy="5064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320">
              <a:solidFill>
                <a:prstClr val="white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 flipH="1">
            <a:off x="10621052" y="1001427"/>
            <a:ext cx="883769" cy="883769"/>
            <a:chOff x="1581" y="2041"/>
            <a:chExt cx="1398" cy="1398"/>
          </a:xfrm>
          <a:solidFill>
            <a:schemeClr val="accent2"/>
          </a:solidFill>
        </p:grpSpPr>
        <p:sp>
          <p:nvSpPr>
            <p:cNvPr id="6" name="矩形 5"/>
            <p:cNvSpPr/>
            <p:nvPr/>
          </p:nvSpPr>
          <p:spPr>
            <a:xfrm>
              <a:off x="1581" y="2041"/>
              <a:ext cx="1399" cy="2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32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 rot="16200000">
              <a:off x="1003" y="2619"/>
              <a:ext cx="1399" cy="2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32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endParaRPr>
            </a:p>
          </p:txBody>
        </p:sp>
      </p:grpSp>
      <p:sp>
        <p:nvSpPr>
          <p:cNvPr id="8" name="TextBox 11"/>
          <p:cNvSpPr txBox="1"/>
          <p:nvPr/>
        </p:nvSpPr>
        <p:spPr>
          <a:xfrm>
            <a:off x="784860" y="333375"/>
            <a:ext cx="5613400" cy="8394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914400"/>
            <a:r>
              <a:rPr lang="zh-CN" sz="4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如何拥有高质量的睡眠</a:t>
            </a:r>
            <a:endParaRPr lang="zh-CN" sz="4000" b="1" dirty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95140" y="1269365"/>
            <a:ext cx="6859270" cy="49028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1、保持情绪稳定：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情绪过于激动、焦虑等，容易刺激神经兴奋，进而影响睡眠，建议在睡前保持良好心态，情绪应稳定，进而有利于入睡。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2、合理调节室内环境：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睡觉时周边不应有噪音，合理调节室内温湿度，光线不要过亮、过暗，良好的睡眠环境有助于达到上述效果。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3、听舒缓音乐：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睡前可以听舒缓、轻快的音乐，放松身心，从而达到调节睡眠质量的作用。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4、调整饮食：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日常应清淡饮食，不建议摄入浓咖啡、辣条、麻辣火锅等刺激性强的食品，避免暴饮暴食，防止睡前饮食不当干扰睡眠质量。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5、泡澡：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在临睡前可以泡热水澡，有助于促使血液运行，温暖身体、放松全身肌肉，进而有助于改善睡眠质量。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此外，还包括温水泡脚、限制白天睡眠时间、合理运动、养成良好睡眠时间、按摩等方式。如果自身睡眠质量过差，建议前往神经内科进行脑电图、头部CT等检查确定诱因，防止出现误诊。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</a:pP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85177" y="1117959"/>
            <a:ext cx="3450367" cy="5117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solidFill>
                <a:prstClr val="white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90299" y="2251487"/>
            <a:ext cx="4125838" cy="3094378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972932" y="1345795"/>
            <a:ext cx="3078654" cy="462367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320">
              <a:solidFill>
                <a:prstClr val="white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Wor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/>
      <p:bldP spid="9" grpId="0"/>
      <p:bldP spid="9" grpId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354" y="-26699"/>
            <a:ext cx="12190413" cy="6857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solidFill>
                <a:prstClr val="white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039822" y="3698984"/>
            <a:ext cx="4010165" cy="11874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>
              <a:lnSpc>
                <a:spcPct val="110000"/>
              </a:lnSpc>
            </a:pPr>
            <a:endParaRPr kumimoji="1" lang="en-US" altLang="zh-CN" sz="2480" b="1" dirty="0">
              <a:solidFill>
                <a:prstClr val="white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10000"/>
              </a:lnSpc>
            </a:pPr>
            <a:r>
              <a:rPr kumimoji="1" lang="zh-CN" altLang="en-US" sz="4000" b="1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谢谢！</a:t>
            </a:r>
            <a:endParaRPr kumimoji="1" lang="zh-CN" altLang="en-US" sz="4000" b="1" dirty="0">
              <a:solidFill>
                <a:prstClr val="white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62599" y="45559"/>
            <a:ext cx="2865785" cy="262753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54960" y="2205990"/>
            <a:ext cx="6653530" cy="149288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defTabSz="914400">
              <a:lnSpc>
                <a:spcPct val="110000"/>
              </a:lnSpc>
            </a:pPr>
            <a:endParaRPr kumimoji="1" lang="en-US" altLang="zh-CN" sz="2480" b="1" dirty="0">
              <a:solidFill>
                <a:prstClr val="white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>
              <a:lnSpc>
                <a:spcPct val="110000"/>
              </a:lnSpc>
            </a:pPr>
            <a:r>
              <a:rPr kumimoji="1" lang="zh-CN" altLang="en-US" sz="4000" b="1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祝大家健康生活，远离失眠</a:t>
            </a:r>
            <a:r>
              <a:rPr kumimoji="1" lang="en-US" altLang="zh-CN" sz="4000" b="1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 </a:t>
            </a:r>
            <a:r>
              <a:rPr kumimoji="1" lang="zh-CN" altLang="en-US" sz="4000" b="1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！</a:t>
            </a:r>
            <a:endParaRPr kumimoji="1" lang="zh-CN" altLang="en-US" sz="4000" b="1" dirty="0">
              <a:solidFill>
                <a:prstClr val="white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Wor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5400000">
            <a:off x="2591859" y="-2590619"/>
            <a:ext cx="7006692" cy="12190413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905260" y="3367327"/>
            <a:ext cx="332222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3200" b="1" dirty="0">
                <a:solidFill>
                  <a:srgbClr val="629AD8">
                    <a:lumMod val="40000"/>
                    <a:lumOff val="6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什么是</a:t>
            </a:r>
            <a:r>
              <a:rPr lang="zh-CN" altLang="en-US" sz="3200" b="1" dirty="0">
                <a:solidFill>
                  <a:srgbClr val="629AD8">
                    <a:lumMod val="40000"/>
                    <a:lumOff val="6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睡眠</a:t>
            </a:r>
            <a:endParaRPr lang="zh-CN" altLang="en-US" sz="3200" b="1" dirty="0">
              <a:solidFill>
                <a:srgbClr val="629AD8">
                  <a:lumMod val="40000"/>
                  <a:lumOff val="60000"/>
                </a:srgb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006811" y="4293554"/>
            <a:ext cx="405237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3200" b="1" dirty="0">
                <a:solidFill>
                  <a:srgbClr val="629AD8">
                    <a:lumMod val="40000"/>
                    <a:lumOff val="6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什么是</a:t>
            </a:r>
            <a:r>
              <a:rPr lang="zh-CN" altLang="en-US" sz="3200" b="1" dirty="0">
                <a:solidFill>
                  <a:srgbClr val="629AD8">
                    <a:lumMod val="40000"/>
                    <a:lumOff val="6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失眠</a:t>
            </a:r>
            <a:endParaRPr lang="zh-CN" altLang="en-US" sz="3200" b="1" dirty="0">
              <a:solidFill>
                <a:srgbClr val="629AD8">
                  <a:lumMod val="40000"/>
                  <a:lumOff val="60000"/>
                </a:srgb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391527" y="3285524"/>
            <a:ext cx="405237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3200" b="1" dirty="0">
                <a:solidFill>
                  <a:srgbClr val="629AD8">
                    <a:lumMod val="40000"/>
                    <a:lumOff val="6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失眠的</a:t>
            </a:r>
            <a:r>
              <a:rPr lang="zh-CN" altLang="en-US" sz="3200" b="1" dirty="0">
                <a:solidFill>
                  <a:srgbClr val="629AD8">
                    <a:lumMod val="40000"/>
                    <a:lumOff val="6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治疗</a:t>
            </a:r>
            <a:endParaRPr lang="zh-CN" altLang="en-US" sz="3200" b="1" dirty="0">
              <a:solidFill>
                <a:srgbClr val="629AD8">
                  <a:lumMod val="40000"/>
                  <a:lumOff val="60000"/>
                </a:srgb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V="1">
            <a:off x="2566369" y="-1046373"/>
            <a:ext cx="0" cy="3239578"/>
          </a:xfrm>
          <a:prstGeom prst="line">
            <a:avLst/>
          </a:prstGeom>
          <a:ln>
            <a:solidFill>
              <a:srgbClr val="EFE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5879330" y="-26690"/>
            <a:ext cx="0" cy="3239578"/>
          </a:xfrm>
          <a:prstGeom prst="line">
            <a:avLst/>
          </a:prstGeom>
          <a:ln>
            <a:solidFill>
              <a:srgbClr val="EFE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9119901" y="-962511"/>
            <a:ext cx="0" cy="3239578"/>
          </a:xfrm>
          <a:prstGeom prst="line">
            <a:avLst/>
          </a:prstGeom>
          <a:ln>
            <a:solidFill>
              <a:srgbClr val="EFE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5042" y="1341541"/>
            <a:ext cx="1945697" cy="195974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0476" y="2421743"/>
            <a:ext cx="1945697" cy="195974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39495" y="1557668"/>
            <a:ext cx="1945697" cy="19597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2000">
        <p15:prstTrans prst="origami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46354" y="-386398"/>
            <a:ext cx="12190413" cy="761291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49047" y="946395"/>
            <a:ext cx="7633522" cy="347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1000" b="1" spc="600" dirty="0">
                <a:solidFill>
                  <a:srgbClr val="255B96">
                    <a:alpha val="1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WORLD</a:t>
            </a:r>
            <a:endParaRPr lang="en-US" altLang="zh-CN" sz="11000" b="1" spc="600" dirty="0">
              <a:solidFill>
                <a:srgbClr val="255B96">
                  <a:alpha val="10000"/>
                </a:srgb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/>
            <a:r>
              <a:rPr lang="en-US" altLang="zh-CN" sz="11000" b="1" spc="600" dirty="0">
                <a:solidFill>
                  <a:srgbClr val="255B96">
                    <a:alpha val="1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SLEEP DAY</a:t>
            </a:r>
            <a:endParaRPr lang="en-US" altLang="zh-CN" sz="11000" b="1" spc="600" dirty="0">
              <a:solidFill>
                <a:srgbClr val="255B96">
                  <a:alpha val="10000"/>
                </a:srgb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350916" y="3079115"/>
            <a:ext cx="1014892" cy="1015158"/>
          </a:xfrm>
          <a:prstGeom prst="ellipse">
            <a:avLst/>
          </a:prstGeom>
          <a:solidFill>
            <a:srgbClr val="255B96"/>
          </a:solidFill>
          <a:ln>
            <a:noFill/>
          </a:ln>
        </p:spPr>
        <p:txBody>
          <a:bodyPr vert="horz" wrap="square" lIns="0" tIns="60952" rIns="0" bIns="60952" numCol="1" anchor="ctr" anchorCtr="0" compatLnSpc="1"/>
          <a:lstStyle/>
          <a:p>
            <a:pPr algn="ctr" defTabSz="914400">
              <a:defRPr/>
            </a:pPr>
            <a:r>
              <a:rPr lang="en-US" altLang="zh-CN" sz="3200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01</a:t>
            </a:r>
            <a:endParaRPr lang="en-US" altLang="zh-CN" sz="3200" dirty="0">
              <a:solidFill>
                <a:prstClr val="white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4365808" y="3208269"/>
            <a:ext cx="5183901" cy="643890"/>
          </a:xfrm>
          <a:prstGeom prst="rect">
            <a:avLst/>
          </a:prstGeom>
          <a:noFill/>
        </p:spPr>
        <p:txBody>
          <a:bodyPr wrap="square" lIns="91404" tIns="45702" rIns="91404" bIns="45702" rtlCol="0">
            <a:spAutoFit/>
          </a:bodyPr>
          <a:lstStyle/>
          <a:p>
            <a:pPr defTabSz="914400">
              <a:defRPr/>
            </a:pPr>
            <a:r>
              <a:rPr lang="en-US" altLang="zh-CN" sz="3600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   </a:t>
            </a:r>
            <a:r>
              <a:rPr lang="zh-CN" altLang="en-US" sz="3600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什么是睡眠</a:t>
            </a:r>
            <a:r>
              <a:rPr lang="en-US" altLang="zh-CN" sz="3600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 </a:t>
            </a:r>
            <a:r>
              <a:rPr lang="zh-CN" altLang="en-US" sz="3600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？</a:t>
            </a:r>
            <a:endParaRPr lang="zh-CN" altLang="en-US" sz="3600" dirty="0">
              <a:solidFill>
                <a:prstClr val="white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grpSp>
        <p:nvGrpSpPr>
          <p:cNvPr id="10" name="PA_ 450"/>
          <p:cNvGrpSpPr/>
          <p:nvPr>
            <p:custDataLst>
              <p:tags r:id="rId2"/>
            </p:custDataLst>
          </p:nvPr>
        </p:nvGrpSpPr>
        <p:grpSpPr>
          <a:xfrm>
            <a:off x="10308057" y="1573443"/>
            <a:ext cx="1617763" cy="4797712"/>
            <a:chOff x="0" y="0"/>
            <a:chExt cx="1617972" cy="4798335"/>
          </a:xfrm>
        </p:grpSpPr>
        <p:grpSp>
          <p:nvGrpSpPr>
            <p:cNvPr id="11" name="Group 446"/>
            <p:cNvGrpSpPr/>
            <p:nvPr/>
          </p:nvGrpSpPr>
          <p:grpSpPr>
            <a:xfrm>
              <a:off x="-1" y="3198135"/>
              <a:ext cx="1617974" cy="1600201"/>
              <a:chOff x="0" y="0"/>
              <a:chExt cx="1617972" cy="1600200"/>
            </a:xfrm>
          </p:grpSpPr>
          <p:sp>
            <p:nvSpPr>
              <p:cNvPr id="15" name="Shape 444"/>
              <p:cNvSpPr/>
              <p:nvPr/>
            </p:nvSpPr>
            <p:spPr>
              <a:xfrm flipH="1">
                <a:off x="0" y="1598945"/>
                <a:ext cx="1616704" cy="1256"/>
              </a:xfrm>
              <a:prstGeom prst="line">
                <a:avLst/>
              </a:prstGeom>
              <a:noFill/>
              <a:ln w="38100" cap="flat">
                <a:solidFill>
                  <a:srgbClr val="255B96"/>
                </a:solidFill>
                <a:prstDash val="solid"/>
                <a:miter lim="8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  <a:latin typeface="微软雅黑 Light" panose="020B0502040204020203" charset="-122"/>
                  <a:ea typeface="微软雅黑 Light" panose="020B0502040204020203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Shape 445"/>
              <p:cNvSpPr/>
              <p:nvPr/>
            </p:nvSpPr>
            <p:spPr>
              <a:xfrm flipH="1">
                <a:off x="1617972" y="0"/>
                <a:ext cx="1" cy="1600200"/>
              </a:xfrm>
              <a:prstGeom prst="line">
                <a:avLst/>
              </a:prstGeom>
              <a:noFill/>
              <a:ln w="38100" cap="flat">
                <a:solidFill>
                  <a:srgbClr val="255B96"/>
                </a:solidFill>
                <a:prstDash val="solid"/>
                <a:miter lim="8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  <a:latin typeface="微软雅黑 Light" panose="020B0502040204020203" charset="-122"/>
                  <a:ea typeface="微软雅黑 Light" panose="020B0502040204020203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449"/>
            <p:cNvGrpSpPr/>
            <p:nvPr/>
          </p:nvGrpSpPr>
          <p:grpSpPr>
            <a:xfrm>
              <a:off x="8886" y="0"/>
              <a:ext cx="1600200" cy="1617339"/>
              <a:chOff x="0" y="0"/>
              <a:chExt cx="1600199" cy="1617338"/>
            </a:xfrm>
          </p:grpSpPr>
          <p:sp>
            <p:nvSpPr>
              <p:cNvPr id="13" name="Shape 447"/>
              <p:cNvSpPr/>
              <p:nvPr/>
            </p:nvSpPr>
            <p:spPr>
              <a:xfrm>
                <a:off x="1598311" y="634"/>
                <a:ext cx="1254" cy="1616705"/>
              </a:xfrm>
              <a:prstGeom prst="line">
                <a:avLst/>
              </a:prstGeom>
              <a:noFill/>
              <a:ln w="38100" cap="flat">
                <a:solidFill>
                  <a:srgbClr val="255B96"/>
                </a:solidFill>
                <a:prstDash val="solid"/>
                <a:miter lim="8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  <a:latin typeface="微软雅黑 Light" panose="020B0502040204020203" charset="-122"/>
                  <a:ea typeface="微软雅黑 Light" panose="020B0502040204020203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Shape 448"/>
              <p:cNvSpPr/>
              <p:nvPr/>
            </p:nvSpPr>
            <p:spPr>
              <a:xfrm>
                <a:off x="0" y="0"/>
                <a:ext cx="1600200" cy="0"/>
              </a:xfrm>
              <a:prstGeom prst="line">
                <a:avLst/>
              </a:prstGeom>
              <a:noFill/>
              <a:ln w="38100" cap="flat">
                <a:solidFill>
                  <a:srgbClr val="255B96"/>
                </a:solidFill>
                <a:prstDash val="solid"/>
                <a:miter lim="8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  <a:latin typeface="微软雅黑 Light" panose="020B0502040204020203" charset="-122"/>
                  <a:ea typeface="微软雅黑 Light" panose="020B0502040204020203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5879299" y="4935806"/>
            <a:ext cx="5803510" cy="9220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800" b="1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       </a:t>
            </a:r>
            <a:r>
              <a:rPr lang="zh-CN" altLang="en-US" sz="1800" b="1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睡眠作为生命所必须的过程，是机体复原</a:t>
            </a:r>
            <a:r>
              <a:rPr lang="en-US" altLang="zh-CN" sz="1800" b="1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/</a:t>
            </a:r>
            <a:r>
              <a:rPr lang="zh-CN" altLang="en-US" sz="1800" b="1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整合和巩固记忆的重要环节，是健康不可缺少的组成部分。</a:t>
            </a:r>
            <a:endParaRPr lang="zh-CN" altLang="en-US" sz="1800" b="1" dirty="0">
              <a:solidFill>
                <a:prstClr val="white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2000">
        <p15:prstTrans prst="airplan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-0.10404 0.29931 " pathEditMode="relative" rAng="0" ptsTypes="AA">
                                      <p:cBhvr>
                                        <p:cTn id="15" dur="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 animBg="1"/>
      <p:bldP spid="7" grpId="1" bldLvl="0" animBg="1"/>
      <p:bldP spid="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1"/>
          <p:cNvSpPr/>
          <p:nvPr>
            <p:custDataLst>
              <p:tags r:id="rId1"/>
            </p:custDataLst>
          </p:nvPr>
        </p:nvSpPr>
        <p:spPr>
          <a:xfrm rot="1891259">
            <a:off x="8414323" y="3285317"/>
            <a:ext cx="2546574" cy="2976264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sysClr val="window" lastClr="FFFFFF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8293696" y="3123310"/>
            <a:ext cx="2366322" cy="3074802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sysClr val="window" lastClr="FFFFFF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33" name="矩形 1"/>
          <p:cNvSpPr/>
          <p:nvPr>
            <p:custDataLst>
              <p:tags r:id="rId3"/>
            </p:custDataLst>
          </p:nvPr>
        </p:nvSpPr>
        <p:spPr>
          <a:xfrm rot="765310">
            <a:off x="4624184" y="3000198"/>
            <a:ext cx="2813883" cy="3288677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sysClr val="window" lastClr="FFFFFF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>
            <p:custDataLst>
              <p:tags r:id="rId4"/>
            </p:custDataLst>
          </p:nvPr>
        </p:nvSpPr>
        <p:spPr>
          <a:xfrm>
            <a:off x="4854289" y="3107135"/>
            <a:ext cx="2366322" cy="3074802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sysClr val="window" lastClr="FFFFFF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31" name="矩形 1"/>
          <p:cNvSpPr/>
          <p:nvPr>
            <p:custDataLst>
              <p:tags r:id="rId5"/>
            </p:custDataLst>
          </p:nvPr>
        </p:nvSpPr>
        <p:spPr>
          <a:xfrm rot="1321971">
            <a:off x="1508963" y="2836692"/>
            <a:ext cx="2546574" cy="2976264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sysClr val="window" lastClr="FFFFFF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>
            <p:custDataLst>
              <p:tags r:id="rId6"/>
            </p:custDataLst>
          </p:nvPr>
        </p:nvSpPr>
        <p:spPr>
          <a:xfrm>
            <a:off x="1377183" y="3107135"/>
            <a:ext cx="2366322" cy="3074802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sysClr val="window" lastClr="FFFFFF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>
            <p:custDataLst>
              <p:tags r:id="rId7"/>
            </p:custDataLst>
          </p:nvPr>
        </p:nvSpPr>
        <p:spPr>
          <a:xfrm>
            <a:off x="2084217" y="5658763"/>
            <a:ext cx="864226" cy="397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lnSpc>
                <a:spcPct val="150000"/>
              </a:lnSpc>
            </a:pPr>
            <a:r>
              <a:rPr lang="zh-CN" altLang="en-US" sz="1325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编辑标题</a:t>
            </a:r>
            <a:endParaRPr lang="zh-CN" altLang="en-US" sz="1325" dirty="0">
              <a:solidFill>
                <a:prstClr val="white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grpSp>
        <p:nvGrpSpPr>
          <p:cNvPr id="16" name="组合 19"/>
          <p:cNvGrpSpPr/>
          <p:nvPr/>
        </p:nvGrpSpPr>
        <p:grpSpPr bwMode="auto">
          <a:xfrm>
            <a:off x="1126384" y="712215"/>
            <a:ext cx="9195435" cy="1990725"/>
            <a:chOff x="652615" y="2615635"/>
            <a:chExt cx="9805526" cy="1493069"/>
          </a:xfrm>
        </p:grpSpPr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652615" y="2615635"/>
              <a:ext cx="3206213" cy="582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  <a:scene3d>
                <a:camera prst="orthographicFront"/>
                <a:lightRig rig="threePt" dir="t"/>
              </a:scene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defTabSz="914400" eaLnBrk="1" hangingPunct="1">
                <a:lnSpc>
                  <a:spcPct val="150000"/>
                </a:lnSpc>
              </a:pPr>
              <a:r>
                <a:rPr lang="zh-CN" altLang="en-US" sz="32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 Light" panose="020B0502040204020203" charset="-122"/>
                  <a:ea typeface="微软雅黑 Light" panose="020B0502040204020203" charset="-122"/>
                  <a:cs typeface="+mn-ea"/>
                  <a:sym typeface="+mn-lt"/>
                </a:rPr>
                <a:t>睡眠的定义：</a:t>
              </a:r>
              <a:endPara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endParaRPr>
            </a:p>
          </p:txBody>
        </p:sp>
        <p:sp>
          <p:nvSpPr>
            <p:cNvPr id="18" name="矩形 18"/>
            <p:cNvSpPr>
              <a:spLocks noChangeArrowheads="1"/>
            </p:cNvSpPr>
            <p:nvPr/>
          </p:nvSpPr>
          <p:spPr bwMode="auto">
            <a:xfrm>
              <a:off x="1036548" y="3198099"/>
              <a:ext cx="9421593" cy="910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 algn="just" defTabSz="914400">
                <a:lnSpc>
                  <a:spcPct val="150000"/>
                </a:lnSpc>
              </a:pPr>
              <a:r>
                <a:rPr lang="en-US" altLang="zh-CN" sz="1800" b="1" dirty="0">
                  <a:solidFill>
                    <a:srgbClr val="255B96"/>
                  </a:solidFill>
                  <a:latin typeface="微软雅黑 Light" panose="020B0502040204020203" charset="-122"/>
                  <a:ea typeface="微软雅黑 Light" panose="020B0502040204020203" charset="-122"/>
                  <a:cs typeface="+mn-ea"/>
                  <a:sym typeface="+mn-lt"/>
                </a:rPr>
                <a:t>      </a:t>
              </a:r>
              <a:r>
                <a:rPr lang="zh-CN" altLang="en-US" sz="1800" b="1" dirty="0">
                  <a:solidFill>
                    <a:srgbClr val="255B96"/>
                  </a:solidFill>
                  <a:latin typeface="微软雅黑 Light" panose="020B0502040204020203" charset="-122"/>
                  <a:ea typeface="微软雅黑 Light" panose="020B0502040204020203" charset="-122"/>
                  <a:cs typeface="+mn-ea"/>
                  <a:sym typeface="+mn-lt"/>
                </a:rPr>
                <a:t>依据2022年6月全国科学技术名词审定委员会批准正式公布的《睡眠医学名词》，睡眠（sleep）定义为，一种自然的反复出现的生理状态。每日一定时间内各种有意识的主动行为消失，对外界环境刺激的反应减弱。</a:t>
              </a:r>
              <a:endParaRPr lang="zh-CN" altLang="en-US" sz="18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endParaRPr>
            </a:p>
          </p:txBody>
        </p:sp>
      </p:grpSp>
      <p:sp>
        <p:nvSpPr>
          <p:cNvPr id="21" name="矩形 20"/>
          <p:cNvSpPr/>
          <p:nvPr>
            <p:custDataLst>
              <p:tags r:id="rId8"/>
            </p:custDataLst>
          </p:nvPr>
        </p:nvSpPr>
        <p:spPr>
          <a:xfrm>
            <a:off x="5605069" y="5658764"/>
            <a:ext cx="864226" cy="397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lnSpc>
                <a:spcPct val="150000"/>
              </a:lnSpc>
            </a:pPr>
            <a:r>
              <a:rPr lang="zh-CN" altLang="en-US" sz="1325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编辑标题</a:t>
            </a:r>
            <a:endParaRPr lang="zh-CN" altLang="en-US" sz="1325" dirty="0">
              <a:solidFill>
                <a:prstClr val="white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>
            <p:custDataLst>
              <p:tags r:id="rId9"/>
            </p:custDataLst>
          </p:nvPr>
        </p:nvSpPr>
        <p:spPr>
          <a:xfrm>
            <a:off x="9047659" y="5622048"/>
            <a:ext cx="864226" cy="397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lnSpc>
                <a:spcPct val="150000"/>
              </a:lnSpc>
            </a:pPr>
            <a:r>
              <a:rPr lang="zh-CN" altLang="en-US" sz="1325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编辑标题</a:t>
            </a:r>
            <a:endParaRPr lang="zh-CN" altLang="en-US" sz="1325" dirty="0">
              <a:solidFill>
                <a:prstClr val="white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546964" y="1241"/>
            <a:ext cx="1643448" cy="67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705">
              <a:solidFill>
                <a:prstClr val="white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screen"/>
          <a:stretch>
            <a:fillRect/>
          </a:stretch>
        </p:blipFill>
        <p:spPr>
          <a:xfrm>
            <a:off x="1456117" y="3740701"/>
            <a:ext cx="2208454" cy="139980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 cstate="screen"/>
          <a:stretch>
            <a:fillRect/>
          </a:stretch>
        </p:blipFill>
        <p:spPr>
          <a:xfrm>
            <a:off x="4969995" y="3752891"/>
            <a:ext cx="2208454" cy="139980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1" cstate="screen"/>
          <a:stretch>
            <a:fillRect/>
          </a:stretch>
        </p:blipFill>
        <p:spPr>
          <a:xfrm>
            <a:off x="8372630" y="3740700"/>
            <a:ext cx="2208454" cy="13998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Wor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36" grpId="0" bldLvl="0" animBg="1"/>
      <p:bldP spid="33" grpId="0" bldLvl="0" animBg="1"/>
      <p:bldP spid="34" grpId="0" bldLvl="0" animBg="1"/>
      <p:bldP spid="31" grpId="0" bldLvl="0" animBg="1"/>
      <p:bldP spid="32" grpId="0" bldLvl="0" animBg="1"/>
      <p:bldP spid="41" grpId="0"/>
      <p:bldP spid="21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/>
          <p:nvPr/>
        </p:nvSpPr>
        <p:spPr>
          <a:xfrm>
            <a:off x="8471504" y="2218911"/>
            <a:ext cx="2541231" cy="2581337"/>
          </a:xfrm>
          <a:prstGeom prst="rect">
            <a:avLst/>
          </a:prstGeom>
          <a:ln w="63500">
            <a:solidFill>
              <a:schemeClr val="accent1"/>
            </a:solidFill>
            <a:miter lim="400000"/>
          </a:ln>
        </p:spPr>
        <p:txBody>
          <a:bodyPr lIns="22857" rIns="22857"/>
          <a:lstStyle/>
          <a:p>
            <a:pPr defTabSz="914400">
              <a:defRPr>
                <a:solidFill>
                  <a:srgbClr val="FFFFFF"/>
                </a:solidFill>
              </a:defRPr>
            </a:pPr>
            <a:endParaRPr sz="900">
              <a:solidFill>
                <a:prstClr val="black">
                  <a:lumMod val="90000"/>
                  <a:lumOff val="10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602" name="Shape 602"/>
          <p:cNvSpPr/>
          <p:nvPr/>
        </p:nvSpPr>
        <p:spPr>
          <a:xfrm>
            <a:off x="1198880" y="3077845"/>
            <a:ext cx="6867525" cy="1238885"/>
          </a:xfrm>
          <a:prstGeom prst="rect">
            <a:avLst/>
          </a:prstGeom>
          <a:ln w="12700">
            <a:miter lim="400000"/>
          </a:ln>
        </p:spPr>
        <p:txBody>
          <a:bodyPr wrap="square" lIns="22857" rIns="22857">
            <a:noAutofit/>
          </a:bodyPr>
          <a:lstStyle>
            <a:lvl1pPr>
              <a:lnSpc>
                <a:spcPct val="70000"/>
              </a:lnSpc>
              <a:defRPr sz="3000" spc="0">
                <a:solidFill>
                  <a:schemeClr val="accent3">
                    <a:lumOff val="-5132"/>
                  </a:schemeClr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 algn="just" defTabSz="914400">
              <a:lnSpc>
                <a:spcPct val="100000"/>
              </a:lnSpc>
            </a:pPr>
            <a:r>
              <a:rPr lang="en-US" altLang="zh-CN" sz="4000" b="1" dirty="0">
                <a:solidFill>
                  <a:prstClr val="black">
                    <a:lumMod val="90000"/>
                    <a:lumOff val="10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       </a:t>
            </a:r>
            <a:r>
              <a:rPr lang="zh-CN" altLang="en-US" sz="4000" b="1" dirty="0">
                <a:solidFill>
                  <a:prstClr val="black">
                    <a:lumMod val="90000"/>
                    <a:lumOff val="10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人的一生中有</a:t>
            </a:r>
            <a:r>
              <a:rPr lang="zh-CN" altLang="en-US" sz="4000" b="1" dirty="0">
                <a:solidFill>
                  <a:srgbClr val="FF0000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三分之一</a:t>
            </a:r>
            <a:r>
              <a:rPr lang="zh-CN" altLang="en-US" sz="4000" b="1" dirty="0">
                <a:solidFill>
                  <a:prstClr val="black">
                    <a:lumMod val="90000"/>
                    <a:lumOff val="10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的时间都在睡眠中度过，睡眠是生命的基本需求。</a:t>
            </a:r>
            <a:endParaRPr lang="zh-CN" altLang="en-US" sz="4000" b="1" dirty="0">
              <a:solidFill>
                <a:prstClr val="black">
                  <a:lumMod val="90000"/>
                  <a:lumOff val="10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603" name="Shape 603"/>
          <p:cNvSpPr/>
          <p:nvPr/>
        </p:nvSpPr>
        <p:spPr>
          <a:xfrm>
            <a:off x="829945" y="2919730"/>
            <a:ext cx="158750" cy="241173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2857" rIns="22857"/>
          <a:lstStyle/>
          <a:p>
            <a:pPr defTabSz="914400">
              <a:defRPr>
                <a:solidFill>
                  <a:srgbClr val="FFFFFF"/>
                </a:solidFill>
              </a:defRPr>
            </a:pPr>
            <a:endParaRPr sz="900">
              <a:solidFill>
                <a:prstClr val="black">
                  <a:lumMod val="90000"/>
                  <a:lumOff val="10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29" name="Shape 602"/>
          <p:cNvSpPr/>
          <p:nvPr/>
        </p:nvSpPr>
        <p:spPr>
          <a:xfrm>
            <a:off x="8543008" y="2997596"/>
            <a:ext cx="2541231" cy="1322070"/>
          </a:xfrm>
          <a:prstGeom prst="rect">
            <a:avLst/>
          </a:prstGeom>
          <a:ln w="12700">
            <a:miter lim="400000"/>
          </a:ln>
        </p:spPr>
        <p:txBody>
          <a:bodyPr wrap="square" lIns="22857" rIns="22857">
            <a:spAutoFit/>
          </a:bodyPr>
          <a:lstStyle>
            <a:lvl1pPr>
              <a:lnSpc>
                <a:spcPct val="70000"/>
              </a:lnSpc>
              <a:defRPr sz="3000" spc="0">
                <a:solidFill>
                  <a:schemeClr val="accent3">
                    <a:lumOff val="-5132"/>
                  </a:schemeClr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 algn="ctr" defTabSz="914400">
              <a:lnSpc>
                <a:spcPct val="100000"/>
              </a:lnSpc>
            </a:pPr>
            <a:r>
              <a:rPr lang="zh-CN" altLang="en-US" sz="4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睡眠</a:t>
            </a:r>
            <a:endParaRPr lang="zh-CN" altLang="en-US" sz="40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algn="ctr" defTabSz="914400">
              <a:lnSpc>
                <a:spcPct val="100000"/>
              </a:lnSpc>
            </a:pPr>
            <a:r>
              <a:rPr lang="zh-CN" altLang="en-US" sz="4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很重要</a:t>
            </a:r>
            <a:endParaRPr lang="zh-CN" altLang="en-US" sz="40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pic>
        <p:nvPicPr>
          <p:cNvPr id="12" name="图片占位符 10"/>
          <p:cNvPicPr>
            <a:picLocks noGrp="1" noChangeAspect="1"/>
          </p:cNvPicPr>
          <p:nvPr>
            <p:ph type="pic" sz="quarter" idx="17"/>
          </p:nvPr>
        </p:nvPicPr>
        <p:blipFill>
          <a:blip r:embed="rId1" cstate="screen"/>
          <a:stretch>
            <a:fillRect/>
          </a:stretch>
        </p:blipFill>
        <p:spPr>
          <a:xfrm>
            <a:off x="757702" y="4294"/>
            <a:ext cx="3586688" cy="2214615"/>
          </a:xfr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246013" y="498070"/>
            <a:ext cx="3657390" cy="2318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Word"/>
      </p:transition>
    </mc:Choice>
    <mc:Fallback>
      <p:transition spd="slow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3575050" y="5662295"/>
            <a:ext cx="4403725" cy="4616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 defTabSz="90932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保护中枢神经系统，促进脑功能发育</a:t>
            </a:r>
            <a:endParaRPr lang="zh-CN" altLang="en-US" sz="2000" b="1" dirty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22" name="TextBox 14"/>
          <p:cNvSpPr txBox="1">
            <a:spLocks noChangeArrowheads="1"/>
          </p:cNvSpPr>
          <p:nvPr/>
        </p:nvSpPr>
        <p:spPr bwMode="auto">
          <a:xfrm>
            <a:off x="1558483" y="4106932"/>
            <a:ext cx="3145185" cy="4616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R="0" lvl="0" indent="0" algn="just" defTabSz="90932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</a:defRPr>
            </a:lvl1pPr>
          </a:lstStyle>
          <a:p>
            <a:pPr defTabSz="909320"/>
            <a:r>
              <a:rPr lang="zh-CN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sym typeface="+mn-lt"/>
              </a:rPr>
              <a:t>促进儿童生长发育</a:t>
            </a:r>
            <a:endParaRPr lang="zh-CN" altLang="en-US" sz="2000" b="1" dirty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4237244" y="1656124"/>
            <a:ext cx="3806187" cy="3738182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144558" y="641736"/>
            <a:ext cx="298005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defTabSz="914400">
              <a:defRPr/>
            </a:pPr>
            <a:r>
              <a:rPr lang="zh-CN" altLang="en-US" sz="44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睡眠的意义</a:t>
            </a:r>
            <a:endParaRPr lang="zh-CN" altLang="en-US" sz="4400" b="1" dirty="0">
              <a:solidFill>
                <a:srgbClr val="255B96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2" name="TextBox 14"/>
          <p:cNvSpPr txBox="1">
            <a:spLocks noChangeArrowheads="1"/>
          </p:cNvSpPr>
          <p:nvPr/>
        </p:nvSpPr>
        <p:spPr bwMode="auto">
          <a:xfrm>
            <a:off x="1486392" y="1989209"/>
            <a:ext cx="3061637" cy="4616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p>
            <a:pPr algn="just" defTabSz="90932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消除疲劳，恢复体力及精力</a:t>
            </a:r>
            <a:endParaRPr lang="zh-CN" altLang="en-US" sz="2000" b="1" dirty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3" name="TextBox 14"/>
          <p:cNvSpPr txBox="1">
            <a:spLocks noChangeArrowheads="1"/>
          </p:cNvSpPr>
          <p:nvPr/>
        </p:nvSpPr>
        <p:spPr bwMode="auto">
          <a:xfrm>
            <a:off x="9263237" y="2349254"/>
            <a:ext cx="3061637" cy="4616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 defTabSz="90932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维持人的心理健康</a:t>
            </a:r>
            <a:endParaRPr lang="zh-CN" altLang="en-US" sz="2000" b="1" dirty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4" name="TextBox 14"/>
          <p:cNvSpPr txBox="1">
            <a:spLocks noChangeArrowheads="1"/>
          </p:cNvSpPr>
          <p:nvPr/>
        </p:nvSpPr>
        <p:spPr bwMode="auto">
          <a:xfrm>
            <a:off x="8039100" y="476885"/>
            <a:ext cx="3516630" cy="9232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 defTabSz="90932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增强免疫力，加强各组织器官自我康复</a:t>
            </a:r>
            <a:endParaRPr lang="zh-CN" altLang="en-US" sz="2000" b="1" dirty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8258810" y="4365625"/>
            <a:ext cx="3348990" cy="4616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 defTabSz="90932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加快皮肤代谢再生，延缓衰老</a:t>
            </a:r>
            <a:endParaRPr lang="zh-CN" altLang="en-US" sz="2000" b="1" dirty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9283" y="1269151"/>
            <a:ext cx="1945697" cy="195974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2283" y="3452281"/>
            <a:ext cx="1945697" cy="195974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2737" y="5013746"/>
            <a:ext cx="1945697" cy="195974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07562" y="1700951"/>
            <a:ext cx="1945697" cy="195974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9182" y="3681516"/>
            <a:ext cx="1945697" cy="195974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1527" y="-98639"/>
            <a:ext cx="1945697" cy="19597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Wor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4547493" y="126490"/>
            <a:ext cx="7641060" cy="6857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solidFill>
                <a:prstClr val="white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7330" y="765488"/>
            <a:ext cx="7082785" cy="54462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zh-CN" altLang="en-US" sz="2400" dirty="0">
              <a:solidFill>
                <a:prstClr val="white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6" name="Rectangle 731"/>
          <p:cNvSpPr/>
          <p:nvPr>
            <p:custDataLst>
              <p:tags r:id="rId1"/>
            </p:custDataLst>
          </p:nvPr>
        </p:nvSpPr>
        <p:spPr>
          <a:xfrm>
            <a:off x="1703070" y="1941830"/>
            <a:ext cx="5209540" cy="805180"/>
          </a:xfrm>
          <a:prstGeom prst="rect">
            <a:avLst/>
          </a:prstGeom>
        </p:spPr>
        <p:txBody>
          <a:bodyPr wrap="square" numCol="1">
            <a:noAutofit/>
          </a:bodyPr>
          <a:lstStyle/>
          <a:p>
            <a:pPr algn="just" defTabSz="60960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入睡期</a:t>
            </a:r>
            <a:r>
              <a:rPr lang="zh-CN" altLang="en-US" sz="1400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：此期为清醒与睡眠之间的过渡时期，只维持几分种，是所有睡眠期中最浅的一期，很容易被唤醒。在这一期，生理活动速度开始降低，生命体征与新陈代谢逐渐减慢。</a:t>
            </a:r>
            <a:endParaRPr lang="zh-CN" altLang="en-US" sz="1400" dirty="0">
              <a:solidFill>
                <a:srgbClr val="255B96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94838" y="1053393"/>
            <a:ext cx="330051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56640">
              <a:defRPr/>
            </a:pPr>
            <a:r>
              <a:rPr lang="zh-CN" altLang="en-US" sz="40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睡眠的过程</a:t>
            </a:r>
            <a:endParaRPr lang="zh-CN" altLang="en-US" sz="4000" b="1" dirty="0">
              <a:solidFill>
                <a:srgbClr val="255B96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>
            <p:custDataLst>
              <p:tags r:id="rId2"/>
            </p:custDataLst>
          </p:nvPr>
        </p:nvGrpSpPr>
        <p:grpSpPr>
          <a:xfrm>
            <a:off x="729458" y="2099695"/>
            <a:ext cx="647620" cy="647620"/>
            <a:chOff x="6518475" y="1816452"/>
            <a:chExt cx="724179" cy="724179"/>
          </a:xfrm>
        </p:grpSpPr>
        <p:sp>
          <p:nvSpPr>
            <p:cNvPr id="19" name="Oval 2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518475" y="1816452"/>
              <a:ext cx="724179" cy="72417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04" tIns="60952" rIns="121904" bIns="60952" numCol="1" anchor="t" anchorCtr="0" compatLnSpc="1"/>
            <a:lstStyle/>
            <a:p>
              <a:pPr defTabSz="609600"/>
              <a:endParaRPr lang="en-US" sz="2400">
                <a:solidFill>
                  <a:prstClr val="black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endParaRPr>
            </a:p>
          </p:txBody>
        </p:sp>
        <p:sp>
          <p:nvSpPr>
            <p:cNvPr id="20" name="Oval 8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518475" y="1816452"/>
              <a:ext cx="724179" cy="7241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04" tIns="60952" rIns="121904" bIns="60952" numCol="1" anchor="t" anchorCtr="0" compatLnSpc="1"/>
            <a:lstStyle/>
            <a:p>
              <a:pPr defTabSz="609600"/>
              <a:endParaRPr lang="en-US" sz="2400">
                <a:solidFill>
                  <a:prstClr val="black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endParaRPr>
            </a:p>
          </p:txBody>
        </p:sp>
        <p:sp>
          <p:nvSpPr>
            <p:cNvPr id="21" name="Freeform 288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6753970" y="1958021"/>
              <a:ext cx="250468" cy="125234"/>
            </a:xfrm>
            <a:custGeom>
              <a:avLst/>
              <a:gdLst>
                <a:gd name="T0" fmla="*/ 67 w 78"/>
                <a:gd name="T1" fmla="*/ 34 h 39"/>
                <a:gd name="T2" fmla="*/ 71 w 78"/>
                <a:gd name="T3" fmla="*/ 8 h 39"/>
                <a:gd name="T4" fmla="*/ 45 w 78"/>
                <a:gd name="T5" fmla="*/ 8 h 39"/>
                <a:gd name="T6" fmla="*/ 39 w 78"/>
                <a:gd name="T7" fmla="*/ 18 h 39"/>
                <a:gd name="T8" fmla="*/ 33 w 78"/>
                <a:gd name="T9" fmla="*/ 8 h 39"/>
                <a:gd name="T10" fmla="*/ 7 w 78"/>
                <a:gd name="T11" fmla="*/ 8 h 39"/>
                <a:gd name="T12" fmla="*/ 11 w 78"/>
                <a:gd name="T13" fmla="*/ 34 h 39"/>
                <a:gd name="T14" fmla="*/ 39 w 78"/>
                <a:gd name="T15" fmla="*/ 39 h 39"/>
                <a:gd name="T16" fmla="*/ 67 w 78"/>
                <a:gd name="T17" fmla="*/ 34 h 39"/>
                <a:gd name="T18" fmla="*/ 49 w 78"/>
                <a:gd name="T19" fmla="*/ 13 h 39"/>
                <a:gd name="T20" fmla="*/ 66 w 78"/>
                <a:gd name="T21" fmla="*/ 13 h 39"/>
                <a:gd name="T22" fmla="*/ 63 w 78"/>
                <a:gd name="T23" fmla="*/ 29 h 39"/>
                <a:gd name="T24" fmla="*/ 42 w 78"/>
                <a:gd name="T25" fmla="*/ 32 h 39"/>
                <a:gd name="T26" fmla="*/ 49 w 78"/>
                <a:gd name="T27" fmla="*/ 13 h 39"/>
                <a:gd name="T28" fmla="*/ 15 w 78"/>
                <a:gd name="T29" fmla="*/ 29 h 39"/>
                <a:gd name="T30" fmla="*/ 12 w 78"/>
                <a:gd name="T31" fmla="*/ 13 h 39"/>
                <a:gd name="T32" fmla="*/ 28 w 78"/>
                <a:gd name="T33" fmla="*/ 13 h 39"/>
                <a:gd name="T34" fmla="*/ 35 w 78"/>
                <a:gd name="T35" fmla="*/ 32 h 39"/>
                <a:gd name="T36" fmla="*/ 15 w 78"/>
                <a:gd name="T37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" h="39">
                  <a:moveTo>
                    <a:pt x="67" y="34"/>
                  </a:moveTo>
                  <a:cubicBezTo>
                    <a:pt x="74" y="28"/>
                    <a:pt x="78" y="17"/>
                    <a:pt x="71" y="8"/>
                  </a:cubicBezTo>
                  <a:cubicBezTo>
                    <a:pt x="63" y="0"/>
                    <a:pt x="52" y="2"/>
                    <a:pt x="45" y="8"/>
                  </a:cubicBezTo>
                  <a:cubicBezTo>
                    <a:pt x="42" y="10"/>
                    <a:pt x="40" y="14"/>
                    <a:pt x="39" y="18"/>
                  </a:cubicBezTo>
                  <a:cubicBezTo>
                    <a:pt x="38" y="14"/>
                    <a:pt x="36" y="10"/>
                    <a:pt x="33" y="8"/>
                  </a:cubicBezTo>
                  <a:cubicBezTo>
                    <a:pt x="26" y="2"/>
                    <a:pt x="15" y="0"/>
                    <a:pt x="7" y="8"/>
                  </a:cubicBezTo>
                  <a:cubicBezTo>
                    <a:pt x="0" y="17"/>
                    <a:pt x="4" y="28"/>
                    <a:pt x="11" y="34"/>
                  </a:cubicBezTo>
                  <a:cubicBezTo>
                    <a:pt x="18" y="39"/>
                    <a:pt x="32" y="39"/>
                    <a:pt x="39" y="39"/>
                  </a:cubicBezTo>
                  <a:cubicBezTo>
                    <a:pt x="46" y="39"/>
                    <a:pt x="60" y="39"/>
                    <a:pt x="67" y="34"/>
                  </a:cubicBezTo>
                  <a:close/>
                  <a:moveTo>
                    <a:pt x="49" y="13"/>
                  </a:moveTo>
                  <a:cubicBezTo>
                    <a:pt x="53" y="9"/>
                    <a:pt x="61" y="7"/>
                    <a:pt x="66" y="13"/>
                  </a:cubicBezTo>
                  <a:cubicBezTo>
                    <a:pt x="71" y="18"/>
                    <a:pt x="67" y="25"/>
                    <a:pt x="63" y="29"/>
                  </a:cubicBezTo>
                  <a:cubicBezTo>
                    <a:pt x="59" y="32"/>
                    <a:pt x="49" y="32"/>
                    <a:pt x="42" y="32"/>
                  </a:cubicBezTo>
                  <a:cubicBezTo>
                    <a:pt x="43" y="26"/>
                    <a:pt x="45" y="16"/>
                    <a:pt x="49" y="13"/>
                  </a:cubicBezTo>
                  <a:close/>
                  <a:moveTo>
                    <a:pt x="15" y="29"/>
                  </a:moveTo>
                  <a:cubicBezTo>
                    <a:pt x="11" y="25"/>
                    <a:pt x="7" y="18"/>
                    <a:pt x="12" y="13"/>
                  </a:cubicBezTo>
                  <a:cubicBezTo>
                    <a:pt x="17" y="7"/>
                    <a:pt x="25" y="9"/>
                    <a:pt x="28" y="13"/>
                  </a:cubicBezTo>
                  <a:cubicBezTo>
                    <a:pt x="33" y="16"/>
                    <a:pt x="35" y="26"/>
                    <a:pt x="35" y="32"/>
                  </a:cubicBezTo>
                  <a:cubicBezTo>
                    <a:pt x="29" y="32"/>
                    <a:pt x="19" y="32"/>
                    <a:pt x="15" y="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04" tIns="60952" rIns="121904" bIns="60952" numCol="1" anchor="t" anchorCtr="0" compatLnSpc="1"/>
            <a:lstStyle/>
            <a:p>
              <a:pPr defTabSz="609600"/>
              <a:endParaRPr lang="en-US" sz="2400">
                <a:solidFill>
                  <a:prstClr val="black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endParaRPr>
            </a:p>
          </p:txBody>
        </p:sp>
        <p:sp>
          <p:nvSpPr>
            <p:cNvPr id="22" name="Freeform 289"/>
            <p:cNvSpPr/>
            <p:nvPr>
              <p:custDataLst>
                <p:tags r:id="rId6"/>
              </p:custDataLst>
            </p:nvPr>
          </p:nvSpPr>
          <p:spPr bwMode="auto">
            <a:xfrm>
              <a:off x="6914596" y="2095507"/>
              <a:ext cx="122511" cy="87119"/>
            </a:xfrm>
            <a:custGeom>
              <a:avLst/>
              <a:gdLst>
                <a:gd name="T0" fmla="*/ 37 w 38"/>
                <a:gd name="T1" fmla="*/ 0 h 27"/>
                <a:gd name="T2" fmla="*/ 0 w 38"/>
                <a:gd name="T3" fmla="*/ 0 h 27"/>
                <a:gd name="T4" fmla="*/ 0 w 38"/>
                <a:gd name="T5" fmla="*/ 27 h 27"/>
                <a:gd name="T6" fmla="*/ 37 w 38"/>
                <a:gd name="T7" fmla="*/ 27 h 27"/>
                <a:gd name="T8" fmla="*/ 38 w 38"/>
                <a:gd name="T9" fmla="*/ 26 h 27"/>
                <a:gd name="T10" fmla="*/ 38 w 38"/>
                <a:gd name="T11" fmla="*/ 1 h 27"/>
                <a:gd name="T12" fmla="*/ 37 w 38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7">
                  <a:moveTo>
                    <a:pt x="3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8" y="27"/>
                    <a:pt x="38" y="27"/>
                    <a:pt x="38" y="26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0"/>
                    <a:pt x="38" y="0"/>
                    <a:pt x="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04" tIns="60952" rIns="121904" bIns="60952" numCol="1" anchor="t" anchorCtr="0" compatLnSpc="1"/>
            <a:lstStyle/>
            <a:p>
              <a:pPr defTabSz="609600"/>
              <a:endParaRPr lang="en-US" sz="2400">
                <a:solidFill>
                  <a:prstClr val="black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endParaRPr>
            </a:p>
          </p:txBody>
        </p:sp>
        <p:sp>
          <p:nvSpPr>
            <p:cNvPr id="23" name="Freeform 290"/>
            <p:cNvSpPr/>
            <p:nvPr>
              <p:custDataLst>
                <p:tags r:id="rId7"/>
              </p:custDataLst>
            </p:nvPr>
          </p:nvSpPr>
          <p:spPr bwMode="auto">
            <a:xfrm>
              <a:off x="6721300" y="2095507"/>
              <a:ext cx="122511" cy="87119"/>
            </a:xfrm>
            <a:custGeom>
              <a:avLst/>
              <a:gdLst>
                <a:gd name="T0" fmla="*/ 38 w 38"/>
                <a:gd name="T1" fmla="*/ 0 h 27"/>
                <a:gd name="T2" fmla="*/ 1 w 38"/>
                <a:gd name="T3" fmla="*/ 0 h 27"/>
                <a:gd name="T4" fmla="*/ 0 w 38"/>
                <a:gd name="T5" fmla="*/ 1 h 27"/>
                <a:gd name="T6" fmla="*/ 0 w 38"/>
                <a:gd name="T7" fmla="*/ 26 h 27"/>
                <a:gd name="T8" fmla="*/ 1 w 38"/>
                <a:gd name="T9" fmla="*/ 27 h 27"/>
                <a:gd name="T10" fmla="*/ 38 w 38"/>
                <a:gd name="T11" fmla="*/ 27 h 27"/>
                <a:gd name="T12" fmla="*/ 38 w 38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7">
                  <a:moveTo>
                    <a:pt x="3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38" y="27"/>
                    <a:pt x="38" y="27"/>
                    <a:pt x="38" y="27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04" tIns="60952" rIns="121904" bIns="60952" numCol="1" anchor="t" anchorCtr="0" compatLnSpc="1"/>
            <a:lstStyle/>
            <a:p>
              <a:pPr defTabSz="609600"/>
              <a:endParaRPr lang="en-US" sz="2400">
                <a:solidFill>
                  <a:prstClr val="black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endParaRPr>
            </a:p>
          </p:txBody>
        </p:sp>
        <p:sp>
          <p:nvSpPr>
            <p:cNvPr id="24" name="Freeform 291"/>
            <p:cNvSpPr/>
            <p:nvPr>
              <p:custDataLst>
                <p:tags r:id="rId8"/>
              </p:custDataLst>
            </p:nvPr>
          </p:nvSpPr>
          <p:spPr bwMode="auto">
            <a:xfrm>
              <a:off x="6740357" y="2196238"/>
              <a:ext cx="110261" cy="196018"/>
            </a:xfrm>
            <a:custGeom>
              <a:avLst/>
              <a:gdLst>
                <a:gd name="T0" fmla="*/ 0 w 34"/>
                <a:gd name="T1" fmla="*/ 1 h 61"/>
                <a:gd name="T2" fmla="*/ 0 w 34"/>
                <a:gd name="T3" fmla="*/ 60 h 61"/>
                <a:gd name="T4" fmla="*/ 1 w 34"/>
                <a:gd name="T5" fmla="*/ 61 h 61"/>
                <a:gd name="T6" fmla="*/ 34 w 34"/>
                <a:gd name="T7" fmla="*/ 61 h 61"/>
                <a:gd name="T8" fmla="*/ 34 w 34"/>
                <a:gd name="T9" fmla="*/ 0 h 61"/>
                <a:gd name="T10" fmla="*/ 34 w 34"/>
                <a:gd name="T11" fmla="*/ 0 h 61"/>
                <a:gd name="T12" fmla="*/ 1 w 34"/>
                <a:gd name="T13" fmla="*/ 0 h 61"/>
                <a:gd name="T14" fmla="*/ 0 w 34"/>
                <a:gd name="T15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61">
                  <a:moveTo>
                    <a:pt x="0" y="1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1"/>
                    <a:pt x="1" y="61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04" tIns="60952" rIns="121904" bIns="60952" numCol="1" anchor="t" anchorCtr="0" compatLnSpc="1"/>
            <a:lstStyle/>
            <a:p>
              <a:pPr defTabSz="609600"/>
              <a:endParaRPr lang="en-US" sz="2400">
                <a:solidFill>
                  <a:prstClr val="black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endParaRPr>
            </a:p>
          </p:txBody>
        </p:sp>
        <p:sp>
          <p:nvSpPr>
            <p:cNvPr id="25" name="Freeform 292"/>
            <p:cNvSpPr/>
            <p:nvPr>
              <p:custDataLst>
                <p:tags r:id="rId9"/>
              </p:custDataLst>
            </p:nvPr>
          </p:nvSpPr>
          <p:spPr bwMode="auto">
            <a:xfrm>
              <a:off x="6907789" y="2196238"/>
              <a:ext cx="110261" cy="196018"/>
            </a:xfrm>
            <a:custGeom>
              <a:avLst/>
              <a:gdLst>
                <a:gd name="T0" fmla="*/ 33 w 34"/>
                <a:gd name="T1" fmla="*/ 0 h 61"/>
                <a:gd name="T2" fmla="*/ 0 w 34"/>
                <a:gd name="T3" fmla="*/ 0 h 61"/>
                <a:gd name="T4" fmla="*/ 0 w 34"/>
                <a:gd name="T5" fmla="*/ 0 h 61"/>
                <a:gd name="T6" fmla="*/ 0 w 34"/>
                <a:gd name="T7" fmla="*/ 61 h 61"/>
                <a:gd name="T8" fmla="*/ 33 w 34"/>
                <a:gd name="T9" fmla="*/ 61 h 61"/>
                <a:gd name="T10" fmla="*/ 34 w 34"/>
                <a:gd name="T11" fmla="*/ 60 h 61"/>
                <a:gd name="T12" fmla="*/ 34 w 34"/>
                <a:gd name="T13" fmla="*/ 1 h 61"/>
                <a:gd name="T14" fmla="*/ 33 w 34"/>
                <a:gd name="T1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61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4" y="61"/>
                    <a:pt x="34" y="60"/>
                    <a:pt x="34" y="6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0"/>
                    <a:pt x="34" y="0"/>
                    <a:pt x="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04" tIns="60952" rIns="121904" bIns="60952" numCol="1" anchor="t" anchorCtr="0" compatLnSpc="1"/>
            <a:lstStyle/>
            <a:p>
              <a:pPr defTabSz="609600"/>
              <a:endParaRPr lang="en-US" sz="2400">
                <a:solidFill>
                  <a:prstClr val="black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endParaRPr>
            </a:p>
          </p:txBody>
        </p:sp>
        <p:sp>
          <p:nvSpPr>
            <p:cNvPr id="26" name="Freeform 293"/>
            <p:cNvSpPr/>
            <p:nvPr>
              <p:custDataLst>
                <p:tags r:id="rId10"/>
              </p:custDataLst>
            </p:nvPr>
          </p:nvSpPr>
          <p:spPr bwMode="auto">
            <a:xfrm>
              <a:off x="6959516" y="2045140"/>
              <a:ext cx="87119" cy="35392"/>
            </a:xfrm>
            <a:custGeom>
              <a:avLst/>
              <a:gdLst>
                <a:gd name="T0" fmla="*/ 31 w 64"/>
                <a:gd name="T1" fmla="*/ 26 h 26"/>
                <a:gd name="T2" fmla="*/ 64 w 64"/>
                <a:gd name="T3" fmla="*/ 26 h 26"/>
                <a:gd name="T4" fmla="*/ 45 w 64"/>
                <a:gd name="T5" fmla="*/ 16 h 26"/>
                <a:gd name="T6" fmla="*/ 59 w 64"/>
                <a:gd name="T7" fmla="*/ 0 h 26"/>
                <a:gd name="T8" fmla="*/ 29 w 64"/>
                <a:gd name="T9" fmla="*/ 11 h 26"/>
                <a:gd name="T10" fmla="*/ 0 w 64"/>
                <a:gd name="T11" fmla="*/ 26 h 26"/>
                <a:gd name="T12" fmla="*/ 31 w 64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6">
                  <a:moveTo>
                    <a:pt x="31" y="26"/>
                  </a:moveTo>
                  <a:lnTo>
                    <a:pt x="64" y="26"/>
                  </a:lnTo>
                  <a:lnTo>
                    <a:pt x="45" y="16"/>
                  </a:lnTo>
                  <a:lnTo>
                    <a:pt x="59" y="0"/>
                  </a:lnTo>
                  <a:lnTo>
                    <a:pt x="29" y="11"/>
                  </a:lnTo>
                  <a:lnTo>
                    <a:pt x="0" y="26"/>
                  </a:lnTo>
                  <a:lnTo>
                    <a:pt x="31" y="26"/>
                  </a:lnTo>
                  <a:close/>
                </a:path>
              </a:pathLst>
            </a:custGeom>
            <a:solidFill>
              <a:srgbClr val="6244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04" tIns="60952" rIns="121904" bIns="60952" numCol="1" anchor="t" anchorCtr="0" compatLnSpc="1"/>
            <a:lstStyle/>
            <a:p>
              <a:pPr defTabSz="609600"/>
              <a:endParaRPr lang="en-US" sz="2400">
                <a:solidFill>
                  <a:prstClr val="black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endParaRPr>
            </a:p>
          </p:txBody>
        </p:sp>
        <p:sp>
          <p:nvSpPr>
            <p:cNvPr id="27" name="Freeform 294"/>
            <p:cNvSpPr/>
            <p:nvPr>
              <p:custDataLst>
                <p:tags r:id="rId11"/>
              </p:custDataLst>
            </p:nvPr>
          </p:nvSpPr>
          <p:spPr bwMode="auto">
            <a:xfrm>
              <a:off x="6711771" y="2045140"/>
              <a:ext cx="87119" cy="35392"/>
            </a:xfrm>
            <a:custGeom>
              <a:avLst/>
              <a:gdLst>
                <a:gd name="T0" fmla="*/ 33 w 64"/>
                <a:gd name="T1" fmla="*/ 26 h 26"/>
                <a:gd name="T2" fmla="*/ 64 w 64"/>
                <a:gd name="T3" fmla="*/ 26 h 26"/>
                <a:gd name="T4" fmla="*/ 36 w 64"/>
                <a:gd name="T5" fmla="*/ 11 h 26"/>
                <a:gd name="T6" fmla="*/ 5 w 64"/>
                <a:gd name="T7" fmla="*/ 0 h 26"/>
                <a:gd name="T8" fmla="*/ 19 w 64"/>
                <a:gd name="T9" fmla="*/ 16 h 26"/>
                <a:gd name="T10" fmla="*/ 0 w 64"/>
                <a:gd name="T11" fmla="*/ 26 h 26"/>
                <a:gd name="T12" fmla="*/ 33 w 64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6">
                  <a:moveTo>
                    <a:pt x="33" y="26"/>
                  </a:moveTo>
                  <a:lnTo>
                    <a:pt x="64" y="26"/>
                  </a:lnTo>
                  <a:lnTo>
                    <a:pt x="36" y="11"/>
                  </a:lnTo>
                  <a:lnTo>
                    <a:pt x="5" y="0"/>
                  </a:lnTo>
                  <a:lnTo>
                    <a:pt x="19" y="16"/>
                  </a:lnTo>
                  <a:lnTo>
                    <a:pt x="0" y="26"/>
                  </a:lnTo>
                  <a:lnTo>
                    <a:pt x="33" y="26"/>
                  </a:lnTo>
                  <a:close/>
                </a:path>
              </a:pathLst>
            </a:custGeom>
            <a:solidFill>
              <a:srgbClr val="6244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04" tIns="60952" rIns="121904" bIns="60952" numCol="1" anchor="t" anchorCtr="0" compatLnSpc="1"/>
            <a:lstStyle/>
            <a:p>
              <a:pPr defTabSz="609600"/>
              <a:endParaRPr lang="en-US" sz="2400">
                <a:solidFill>
                  <a:prstClr val="black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endParaRPr>
            </a:p>
          </p:txBody>
        </p:sp>
      </p:grpSp>
      <p:sp>
        <p:nvSpPr>
          <p:cNvPr id="34" name="Rectangle 731"/>
          <p:cNvSpPr/>
          <p:nvPr>
            <p:custDataLst>
              <p:tags r:id="rId12"/>
            </p:custDataLst>
          </p:nvPr>
        </p:nvSpPr>
        <p:spPr>
          <a:xfrm>
            <a:off x="1703070" y="3069590"/>
            <a:ext cx="5215255" cy="826770"/>
          </a:xfrm>
          <a:prstGeom prst="rect">
            <a:avLst/>
          </a:prstGeom>
        </p:spPr>
        <p:txBody>
          <a:bodyPr wrap="square" numCol="1">
            <a:noAutofit/>
          </a:bodyPr>
          <a:lstStyle/>
          <a:p>
            <a:pPr algn="just" defTabSz="609600">
              <a:lnSpc>
                <a:spcPct val="150000"/>
              </a:lnSpc>
            </a:pPr>
            <a:r>
              <a:rPr lang="zh-CN" altLang="en-US" sz="14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浅睡期</a:t>
            </a:r>
            <a:r>
              <a:rPr lang="zh-CN" altLang="en-US" sz="1400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：此期仍可听到声音，仍然容易被唤醒，身体功能活动继续减慢，肌肉逐渐放松。此期大约持续10～20分钟。</a:t>
            </a:r>
            <a:endParaRPr lang="zh-CN" altLang="en-US" sz="1400" dirty="0">
              <a:solidFill>
                <a:srgbClr val="255B96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35" name="Rectangle 731"/>
          <p:cNvSpPr/>
          <p:nvPr>
            <p:custDataLst>
              <p:tags r:id="rId13"/>
            </p:custDataLst>
          </p:nvPr>
        </p:nvSpPr>
        <p:spPr>
          <a:xfrm>
            <a:off x="1703070" y="3896360"/>
            <a:ext cx="5209540" cy="908050"/>
          </a:xfrm>
          <a:prstGeom prst="rect">
            <a:avLst/>
          </a:prstGeom>
        </p:spPr>
        <p:txBody>
          <a:bodyPr wrap="square" numCol="1">
            <a:noAutofit/>
          </a:bodyPr>
          <a:lstStyle/>
          <a:p>
            <a:pPr algn="just" defTabSz="609600">
              <a:lnSpc>
                <a:spcPct val="150000"/>
              </a:lnSpc>
            </a:pPr>
            <a:r>
              <a:rPr lang="zh-CN" altLang="en-US" sz="14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中度睡眠期</a:t>
            </a:r>
            <a:r>
              <a:rPr lang="zh-CN" altLang="en-US" sz="1400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：此期肌肉完全放松，生命体征数值下降，但仍然规则，身体很少移动，很难被唤醒。此期大约持续15～30分钟。</a:t>
            </a:r>
            <a:endParaRPr lang="zh-CN" altLang="en-US" sz="1400" dirty="0">
              <a:solidFill>
                <a:srgbClr val="255B96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36" name="Rectangle 731"/>
          <p:cNvSpPr/>
          <p:nvPr>
            <p:custDataLst>
              <p:tags r:id="rId14"/>
            </p:custDataLst>
          </p:nvPr>
        </p:nvSpPr>
        <p:spPr>
          <a:xfrm>
            <a:off x="1742440" y="4912360"/>
            <a:ext cx="5170170" cy="914400"/>
          </a:xfrm>
          <a:prstGeom prst="rect">
            <a:avLst/>
          </a:prstGeom>
        </p:spPr>
        <p:txBody>
          <a:bodyPr wrap="square" numCol="1">
            <a:noAutofit/>
          </a:bodyPr>
          <a:lstStyle/>
          <a:p>
            <a:pPr algn="just" defTabSz="609600">
              <a:lnSpc>
                <a:spcPct val="150000"/>
              </a:lnSpc>
            </a:pPr>
            <a:r>
              <a:rPr lang="zh-CN" altLang="en-US" sz="1400" b="1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深度睡眠期</a:t>
            </a:r>
            <a:r>
              <a:rPr lang="zh-CN" altLang="en-US" sz="1400" dirty="0">
                <a:solidFill>
                  <a:srgbClr val="255B96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：此期身体完全松弛且无法移动，极难被唤醒，腺垂体分泌生长激素，人体组织愈合加快。此期大约持续15～30分钟。[</a:t>
            </a:r>
            <a:endParaRPr lang="zh-CN" altLang="en-US" sz="1400" dirty="0">
              <a:solidFill>
                <a:srgbClr val="255B96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6604136" y="905827"/>
            <a:ext cx="6243023" cy="4921061"/>
          </a:xfrm>
          <a:prstGeom prst="rect">
            <a:avLst/>
          </a:prstGeom>
        </p:spPr>
      </p:pic>
      <p:grpSp>
        <p:nvGrpSpPr>
          <p:cNvPr id="3" name="组合 2"/>
          <p:cNvGrpSpPr/>
          <p:nvPr>
            <p:custDataLst>
              <p:tags r:id="rId16"/>
            </p:custDataLst>
          </p:nvPr>
        </p:nvGrpSpPr>
        <p:grpSpPr>
          <a:xfrm>
            <a:off x="755493" y="3078230"/>
            <a:ext cx="647620" cy="647620"/>
            <a:chOff x="6518475" y="1816452"/>
            <a:chExt cx="724179" cy="724179"/>
          </a:xfrm>
        </p:grpSpPr>
        <p:sp>
          <p:nvSpPr>
            <p:cNvPr id="4" name="Oval 2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518475" y="1816452"/>
              <a:ext cx="724179" cy="72417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04" tIns="60952" rIns="121904" bIns="60952" numCol="1" anchor="t" anchorCtr="0" compatLnSpc="1"/>
            <a:p>
              <a:pPr defTabSz="609600"/>
              <a:endParaRPr lang="en-US" sz="2400">
                <a:solidFill>
                  <a:prstClr val="black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endParaRPr>
            </a:p>
          </p:txBody>
        </p:sp>
        <p:sp>
          <p:nvSpPr>
            <p:cNvPr id="5" name="Oval 8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518475" y="1816452"/>
              <a:ext cx="724179" cy="7241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04" tIns="60952" rIns="121904" bIns="60952" numCol="1" anchor="t" anchorCtr="0" compatLnSpc="1"/>
            <a:p>
              <a:pPr defTabSz="609600"/>
              <a:endParaRPr lang="en-US" sz="2400">
                <a:solidFill>
                  <a:prstClr val="black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endParaRPr>
            </a:p>
          </p:txBody>
        </p:sp>
        <p:sp>
          <p:nvSpPr>
            <p:cNvPr id="9" name="Freeform 288"/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6753970" y="1958021"/>
              <a:ext cx="250468" cy="125234"/>
            </a:xfrm>
            <a:custGeom>
              <a:avLst/>
              <a:gdLst>
                <a:gd name="T0" fmla="*/ 67 w 78"/>
                <a:gd name="T1" fmla="*/ 34 h 39"/>
                <a:gd name="T2" fmla="*/ 71 w 78"/>
                <a:gd name="T3" fmla="*/ 8 h 39"/>
                <a:gd name="T4" fmla="*/ 45 w 78"/>
                <a:gd name="T5" fmla="*/ 8 h 39"/>
                <a:gd name="T6" fmla="*/ 39 w 78"/>
                <a:gd name="T7" fmla="*/ 18 h 39"/>
                <a:gd name="T8" fmla="*/ 33 w 78"/>
                <a:gd name="T9" fmla="*/ 8 h 39"/>
                <a:gd name="T10" fmla="*/ 7 w 78"/>
                <a:gd name="T11" fmla="*/ 8 h 39"/>
                <a:gd name="T12" fmla="*/ 11 w 78"/>
                <a:gd name="T13" fmla="*/ 34 h 39"/>
                <a:gd name="T14" fmla="*/ 39 w 78"/>
                <a:gd name="T15" fmla="*/ 39 h 39"/>
                <a:gd name="T16" fmla="*/ 67 w 78"/>
                <a:gd name="T17" fmla="*/ 34 h 39"/>
                <a:gd name="T18" fmla="*/ 49 w 78"/>
                <a:gd name="T19" fmla="*/ 13 h 39"/>
                <a:gd name="T20" fmla="*/ 66 w 78"/>
                <a:gd name="T21" fmla="*/ 13 h 39"/>
                <a:gd name="T22" fmla="*/ 63 w 78"/>
                <a:gd name="T23" fmla="*/ 29 h 39"/>
                <a:gd name="T24" fmla="*/ 42 w 78"/>
                <a:gd name="T25" fmla="*/ 32 h 39"/>
                <a:gd name="T26" fmla="*/ 49 w 78"/>
                <a:gd name="T27" fmla="*/ 13 h 39"/>
                <a:gd name="T28" fmla="*/ 15 w 78"/>
                <a:gd name="T29" fmla="*/ 29 h 39"/>
                <a:gd name="T30" fmla="*/ 12 w 78"/>
                <a:gd name="T31" fmla="*/ 13 h 39"/>
                <a:gd name="T32" fmla="*/ 28 w 78"/>
                <a:gd name="T33" fmla="*/ 13 h 39"/>
                <a:gd name="T34" fmla="*/ 35 w 78"/>
                <a:gd name="T35" fmla="*/ 32 h 39"/>
                <a:gd name="T36" fmla="*/ 15 w 78"/>
                <a:gd name="T37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" h="39">
                  <a:moveTo>
                    <a:pt x="67" y="34"/>
                  </a:moveTo>
                  <a:cubicBezTo>
                    <a:pt x="74" y="28"/>
                    <a:pt x="78" y="17"/>
                    <a:pt x="71" y="8"/>
                  </a:cubicBezTo>
                  <a:cubicBezTo>
                    <a:pt x="63" y="0"/>
                    <a:pt x="52" y="2"/>
                    <a:pt x="45" y="8"/>
                  </a:cubicBezTo>
                  <a:cubicBezTo>
                    <a:pt x="42" y="10"/>
                    <a:pt x="40" y="14"/>
                    <a:pt x="39" y="18"/>
                  </a:cubicBezTo>
                  <a:cubicBezTo>
                    <a:pt x="38" y="14"/>
                    <a:pt x="36" y="10"/>
                    <a:pt x="33" y="8"/>
                  </a:cubicBezTo>
                  <a:cubicBezTo>
                    <a:pt x="26" y="2"/>
                    <a:pt x="15" y="0"/>
                    <a:pt x="7" y="8"/>
                  </a:cubicBezTo>
                  <a:cubicBezTo>
                    <a:pt x="0" y="17"/>
                    <a:pt x="4" y="28"/>
                    <a:pt x="11" y="34"/>
                  </a:cubicBezTo>
                  <a:cubicBezTo>
                    <a:pt x="18" y="39"/>
                    <a:pt x="32" y="39"/>
                    <a:pt x="39" y="39"/>
                  </a:cubicBezTo>
                  <a:cubicBezTo>
                    <a:pt x="46" y="39"/>
                    <a:pt x="60" y="39"/>
                    <a:pt x="67" y="34"/>
                  </a:cubicBezTo>
                  <a:close/>
                  <a:moveTo>
                    <a:pt x="49" y="13"/>
                  </a:moveTo>
                  <a:cubicBezTo>
                    <a:pt x="53" y="9"/>
                    <a:pt x="61" y="7"/>
                    <a:pt x="66" y="13"/>
                  </a:cubicBezTo>
                  <a:cubicBezTo>
                    <a:pt x="71" y="18"/>
                    <a:pt x="67" y="25"/>
                    <a:pt x="63" y="29"/>
                  </a:cubicBezTo>
                  <a:cubicBezTo>
                    <a:pt x="59" y="32"/>
                    <a:pt x="49" y="32"/>
                    <a:pt x="42" y="32"/>
                  </a:cubicBezTo>
                  <a:cubicBezTo>
                    <a:pt x="43" y="26"/>
                    <a:pt x="45" y="16"/>
                    <a:pt x="49" y="13"/>
                  </a:cubicBezTo>
                  <a:close/>
                  <a:moveTo>
                    <a:pt x="15" y="29"/>
                  </a:moveTo>
                  <a:cubicBezTo>
                    <a:pt x="11" y="25"/>
                    <a:pt x="7" y="18"/>
                    <a:pt x="12" y="13"/>
                  </a:cubicBezTo>
                  <a:cubicBezTo>
                    <a:pt x="17" y="7"/>
                    <a:pt x="25" y="9"/>
                    <a:pt x="28" y="13"/>
                  </a:cubicBezTo>
                  <a:cubicBezTo>
                    <a:pt x="33" y="16"/>
                    <a:pt x="35" y="26"/>
                    <a:pt x="35" y="32"/>
                  </a:cubicBezTo>
                  <a:cubicBezTo>
                    <a:pt x="29" y="32"/>
                    <a:pt x="19" y="32"/>
                    <a:pt x="15" y="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04" tIns="60952" rIns="121904" bIns="60952" numCol="1" anchor="t" anchorCtr="0" compatLnSpc="1"/>
            <a:p>
              <a:pPr defTabSz="609600"/>
              <a:endParaRPr lang="en-US" sz="2400">
                <a:solidFill>
                  <a:prstClr val="black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endParaRPr>
            </a:p>
          </p:txBody>
        </p:sp>
        <p:sp>
          <p:nvSpPr>
            <p:cNvPr id="10" name="Freeform 289"/>
            <p:cNvSpPr/>
            <p:nvPr>
              <p:custDataLst>
                <p:tags r:id="rId20"/>
              </p:custDataLst>
            </p:nvPr>
          </p:nvSpPr>
          <p:spPr bwMode="auto">
            <a:xfrm>
              <a:off x="6914596" y="2095507"/>
              <a:ext cx="122511" cy="87119"/>
            </a:xfrm>
            <a:custGeom>
              <a:avLst/>
              <a:gdLst>
                <a:gd name="T0" fmla="*/ 37 w 38"/>
                <a:gd name="T1" fmla="*/ 0 h 27"/>
                <a:gd name="T2" fmla="*/ 0 w 38"/>
                <a:gd name="T3" fmla="*/ 0 h 27"/>
                <a:gd name="T4" fmla="*/ 0 w 38"/>
                <a:gd name="T5" fmla="*/ 27 h 27"/>
                <a:gd name="T6" fmla="*/ 37 w 38"/>
                <a:gd name="T7" fmla="*/ 27 h 27"/>
                <a:gd name="T8" fmla="*/ 38 w 38"/>
                <a:gd name="T9" fmla="*/ 26 h 27"/>
                <a:gd name="T10" fmla="*/ 38 w 38"/>
                <a:gd name="T11" fmla="*/ 1 h 27"/>
                <a:gd name="T12" fmla="*/ 37 w 38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7">
                  <a:moveTo>
                    <a:pt x="3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8" y="27"/>
                    <a:pt x="38" y="27"/>
                    <a:pt x="38" y="26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0"/>
                    <a:pt x="38" y="0"/>
                    <a:pt x="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04" tIns="60952" rIns="121904" bIns="60952" numCol="1" anchor="t" anchorCtr="0" compatLnSpc="1"/>
            <a:p>
              <a:pPr defTabSz="609600"/>
              <a:endParaRPr lang="en-US" sz="2400">
                <a:solidFill>
                  <a:prstClr val="black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endParaRPr>
            </a:p>
          </p:txBody>
        </p:sp>
        <p:sp>
          <p:nvSpPr>
            <p:cNvPr id="11" name="Freeform 290"/>
            <p:cNvSpPr/>
            <p:nvPr>
              <p:custDataLst>
                <p:tags r:id="rId21"/>
              </p:custDataLst>
            </p:nvPr>
          </p:nvSpPr>
          <p:spPr bwMode="auto">
            <a:xfrm>
              <a:off x="6721300" y="2095507"/>
              <a:ext cx="122511" cy="87119"/>
            </a:xfrm>
            <a:custGeom>
              <a:avLst/>
              <a:gdLst>
                <a:gd name="T0" fmla="*/ 38 w 38"/>
                <a:gd name="T1" fmla="*/ 0 h 27"/>
                <a:gd name="T2" fmla="*/ 1 w 38"/>
                <a:gd name="T3" fmla="*/ 0 h 27"/>
                <a:gd name="T4" fmla="*/ 0 w 38"/>
                <a:gd name="T5" fmla="*/ 1 h 27"/>
                <a:gd name="T6" fmla="*/ 0 w 38"/>
                <a:gd name="T7" fmla="*/ 26 h 27"/>
                <a:gd name="T8" fmla="*/ 1 w 38"/>
                <a:gd name="T9" fmla="*/ 27 h 27"/>
                <a:gd name="T10" fmla="*/ 38 w 38"/>
                <a:gd name="T11" fmla="*/ 27 h 27"/>
                <a:gd name="T12" fmla="*/ 38 w 38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7">
                  <a:moveTo>
                    <a:pt x="3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38" y="27"/>
                    <a:pt x="38" y="27"/>
                    <a:pt x="38" y="27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04" tIns="60952" rIns="121904" bIns="60952" numCol="1" anchor="t" anchorCtr="0" compatLnSpc="1"/>
            <a:p>
              <a:pPr defTabSz="609600"/>
              <a:endParaRPr lang="en-US" sz="2400">
                <a:solidFill>
                  <a:prstClr val="black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endParaRPr>
            </a:p>
          </p:txBody>
        </p:sp>
        <p:sp>
          <p:nvSpPr>
            <p:cNvPr id="12" name="Freeform 291"/>
            <p:cNvSpPr/>
            <p:nvPr>
              <p:custDataLst>
                <p:tags r:id="rId22"/>
              </p:custDataLst>
            </p:nvPr>
          </p:nvSpPr>
          <p:spPr bwMode="auto">
            <a:xfrm>
              <a:off x="6740357" y="2196238"/>
              <a:ext cx="110261" cy="196018"/>
            </a:xfrm>
            <a:custGeom>
              <a:avLst/>
              <a:gdLst>
                <a:gd name="T0" fmla="*/ 0 w 34"/>
                <a:gd name="T1" fmla="*/ 1 h 61"/>
                <a:gd name="T2" fmla="*/ 0 w 34"/>
                <a:gd name="T3" fmla="*/ 60 h 61"/>
                <a:gd name="T4" fmla="*/ 1 w 34"/>
                <a:gd name="T5" fmla="*/ 61 h 61"/>
                <a:gd name="T6" fmla="*/ 34 w 34"/>
                <a:gd name="T7" fmla="*/ 61 h 61"/>
                <a:gd name="T8" fmla="*/ 34 w 34"/>
                <a:gd name="T9" fmla="*/ 0 h 61"/>
                <a:gd name="T10" fmla="*/ 34 w 34"/>
                <a:gd name="T11" fmla="*/ 0 h 61"/>
                <a:gd name="T12" fmla="*/ 1 w 34"/>
                <a:gd name="T13" fmla="*/ 0 h 61"/>
                <a:gd name="T14" fmla="*/ 0 w 34"/>
                <a:gd name="T15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61">
                  <a:moveTo>
                    <a:pt x="0" y="1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1"/>
                    <a:pt x="1" y="61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04" tIns="60952" rIns="121904" bIns="60952" numCol="1" anchor="t" anchorCtr="0" compatLnSpc="1"/>
            <a:p>
              <a:pPr defTabSz="609600"/>
              <a:endParaRPr lang="en-US" sz="2400">
                <a:solidFill>
                  <a:prstClr val="black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endParaRPr>
            </a:p>
          </p:txBody>
        </p:sp>
        <p:sp>
          <p:nvSpPr>
            <p:cNvPr id="13" name="Freeform 292"/>
            <p:cNvSpPr/>
            <p:nvPr>
              <p:custDataLst>
                <p:tags r:id="rId23"/>
              </p:custDataLst>
            </p:nvPr>
          </p:nvSpPr>
          <p:spPr bwMode="auto">
            <a:xfrm>
              <a:off x="6907789" y="2196238"/>
              <a:ext cx="110261" cy="196018"/>
            </a:xfrm>
            <a:custGeom>
              <a:avLst/>
              <a:gdLst>
                <a:gd name="T0" fmla="*/ 33 w 34"/>
                <a:gd name="T1" fmla="*/ 0 h 61"/>
                <a:gd name="T2" fmla="*/ 0 w 34"/>
                <a:gd name="T3" fmla="*/ 0 h 61"/>
                <a:gd name="T4" fmla="*/ 0 w 34"/>
                <a:gd name="T5" fmla="*/ 0 h 61"/>
                <a:gd name="T6" fmla="*/ 0 w 34"/>
                <a:gd name="T7" fmla="*/ 61 h 61"/>
                <a:gd name="T8" fmla="*/ 33 w 34"/>
                <a:gd name="T9" fmla="*/ 61 h 61"/>
                <a:gd name="T10" fmla="*/ 34 w 34"/>
                <a:gd name="T11" fmla="*/ 60 h 61"/>
                <a:gd name="T12" fmla="*/ 34 w 34"/>
                <a:gd name="T13" fmla="*/ 1 h 61"/>
                <a:gd name="T14" fmla="*/ 33 w 34"/>
                <a:gd name="T1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61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4" y="61"/>
                    <a:pt x="34" y="60"/>
                    <a:pt x="34" y="6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0"/>
                    <a:pt x="34" y="0"/>
                    <a:pt x="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04" tIns="60952" rIns="121904" bIns="60952" numCol="1" anchor="t" anchorCtr="0" compatLnSpc="1"/>
            <a:p>
              <a:pPr defTabSz="609600"/>
              <a:endParaRPr lang="en-US" sz="2400">
                <a:solidFill>
                  <a:prstClr val="black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endParaRPr>
            </a:p>
          </p:txBody>
        </p:sp>
        <p:sp>
          <p:nvSpPr>
            <p:cNvPr id="14" name="Freeform 293"/>
            <p:cNvSpPr/>
            <p:nvPr>
              <p:custDataLst>
                <p:tags r:id="rId24"/>
              </p:custDataLst>
            </p:nvPr>
          </p:nvSpPr>
          <p:spPr bwMode="auto">
            <a:xfrm>
              <a:off x="6959516" y="2045140"/>
              <a:ext cx="87119" cy="35392"/>
            </a:xfrm>
            <a:custGeom>
              <a:avLst/>
              <a:gdLst>
                <a:gd name="T0" fmla="*/ 31 w 64"/>
                <a:gd name="T1" fmla="*/ 26 h 26"/>
                <a:gd name="T2" fmla="*/ 64 w 64"/>
                <a:gd name="T3" fmla="*/ 26 h 26"/>
                <a:gd name="T4" fmla="*/ 45 w 64"/>
                <a:gd name="T5" fmla="*/ 16 h 26"/>
                <a:gd name="T6" fmla="*/ 59 w 64"/>
                <a:gd name="T7" fmla="*/ 0 h 26"/>
                <a:gd name="T8" fmla="*/ 29 w 64"/>
                <a:gd name="T9" fmla="*/ 11 h 26"/>
                <a:gd name="T10" fmla="*/ 0 w 64"/>
                <a:gd name="T11" fmla="*/ 26 h 26"/>
                <a:gd name="T12" fmla="*/ 31 w 64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6">
                  <a:moveTo>
                    <a:pt x="31" y="26"/>
                  </a:moveTo>
                  <a:lnTo>
                    <a:pt x="64" y="26"/>
                  </a:lnTo>
                  <a:lnTo>
                    <a:pt x="45" y="16"/>
                  </a:lnTo>
                  <a:lnTo>
                    <a:pt x="59" y="0"/>
                  </a:lnTo>
                  <a:lnTo>
                    <a:pt x="29" y="11"/>
                  </a:lnTo>
                  <a:lnTo>
                    <a:pt x="0" y="26"/>
                  </a:lnTo>
                  <a:lnTo>
                    <a:pt x="31" y="26"/>
                  </a:lnTo>
                  <a:close/>
                </a:path>
              </a:pathLst>
            </a:custGeom>
            <a:solidFill>
              <a:srgbClr val="6244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04" tIns="60952" rIns="121904" bIns="60952" numCol="1" anchor="t" anchorCtr="0" compatLnSpc="1"/>
            <a:p>
              <a:pPr defTabSz="609600"/>
              <a:endParaRPr lang="en-US" sz="2400">
                <a:solidFill>
                  <a:prstClr val="black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endParaRPr>
            </a:p>
          </p:txBody>
        </p:sp>
        <p:sp>
          <p:nvSpPr>
            <p:cNvPr id="15" name="Freeform 294"/>
            <p:cNvSpPr/>
            <p:nvPr>
              <p:custDataLst>
                <p:tags r:id="rId25"/>
              </p:custDataLst>
            </p:nvPr>
          </p:nvSpPr>
          <p:spPr bwMode="auto">
            <a:xfrm>
              <a:off x="6711771" y="2045140"/>
              <a:ext cx="87119" cy="35392"/>
            </a:xfrm>
            <a:custGeom>
              <a:avLst/>
              <a:gdLst>
                <a:gd name="T0" fmla="*/ 33 w 64"/>
                <a:gd name="T1" fmla="*/ 26 h 26"/>
                <a:gd name="T2" fmla="*/ 64 w 64"/>
                <a:gd name="T3" fmla="*/ 26 h 26"/>
                <a:gd name="T4" fmla="*/ 36 w 64"/>
                <a:gd name="T5" fmla="*/ 11 h 26"/>
                <a:gd name="T6" fmla="*/ 5 w 64"/>
                <a:gd name="T7" fmla="*/ 0 h 26"/>
                <a:gd name="T8" fmla="*/ 19 w 64"/>
                <a:gd name="T9" fmla="*/ 16 h 26"/>
                <a:gd name="T10" fmla="*/ 0 w 64"/>
                <a:gd name="T11" fmla="*/ 26 h 26"/>
                <a:gd name="T12" fmla="*/ 33 w 64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6">
                  <a:moveTo>
                    <a:pt x="33" y="26"/>
                  </a:moveTo>
                  <a:lnTo>
                    <a:pt x="64" y="26"/>
                  </a:lnTo>
                  <a:lnTo>
                    <a:pt x="36" y="11"/>
                  </a:lnTo>
                  <a:lnTo>
                    <a:pt x="5" y="0"/>
                  </a:lnTo>
                  <a:lnTo>
                    <a:pt x="19" y="16"/>
                  </a:lnTo>
                  <a:lnTo>
                    <a:pt x="0" y="26"/>
                  </a:lnTo>
                  <a:lnTo>
                    <a:pt x="33" y="26"/>
                  </a:lnTo>
                  <a:close/>
                </a:path>
              </a:pathLst>
            </a:custGeom>
            <a:solidFill>
              <a:srgbClr val="6244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04" tIns="60952" rIns="121904" bIns="60952" numCol="1" anchor="t" anchorCtr="0" compatLnSpc="1"/>
            <a:p>
              <a:pPr defTabSz="609600"/>
              <a:endParaRPr lang="en-US" sz="2400">
                <a:solidFill>
                  <a:prstClr val="black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>
            <p:custDataLst>
              <p:tags r:id="rId26"/>
            </p:custDataLst>
          </p:nvPr>
        </p:nvGrpSpPr>
        <p:grpSpPr>
          <a:xfrm>
            <a:off x="747873" y="5034665"/>
            <a:ext cx="647620" cy="647620"/>
            <a:chOff x="6518475" y="1816452"/>
            <a:chExt cx="724179" cy="724179"/>
          </a:xfrm>
        </p:grpSpPr>
        <p:sp>
          <p:nvSpPr>
            <p:cNvPr id="17" name="Oval 2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518475" y="1816452"/>
              <a:ext cx="724179" cy="72417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04" tIns="60952" rIns="121904" bIns="60952" numCol="1" anchor="t" anchorCtr="0" compatLnSpc="1"/>
            <a:lstStyle/>
            <a:p>
              <a:pPr defTabSz="609600"/>
              <a:endParaRPr lang="en-US" sz="2400">
                <a:solidFill>
                  <a:prstClr val="black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endParaRPr>
            </a:p>
          </p:txBody>
        </p:sp>
        <p:sp>
          <p:nvSpPr>
            <p:cNvPr id="38" name="Oval 8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518475" y="1816452"/>
              <a:ext cx="724179" cy="7241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04" tIns="60952" rIns="121904" bIns="60952" numCol="1" anchor="t" anchorCtr="0" compatLnSpc="1"/>
            <a:lstStyle/>
            <a:p>
              <a:pPr defTabSz="609600"/>
              <a:endParaRPr lang="en-US" sz="2400">
                <a:solidFill>
                  <a:prstClr val="black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endParaRPr>
            </a:p>
          </p:txBody>
        </p:sp>
        <p:sp>
          <p:nvSpPr>
            <p:cNvPr id="39" name="Freeform 288"/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6753970" y="1958021"/>
              <a:ext cx="250468" cy="125234"/>
            </a:xfrm>
            <a:custGeom>
              <a:avLst/>
              <a:gdLst>
                <a:gd name="T0" fmla="*/ 67 w 78"/>
                <a:gd name="T1" fmla="*/ 34 h 39"/>
                <a:gd name="T2" fmla="*/ 71 w 78"/>
                <a:gd name="T3" fmla="*/ 8 h 39"/>
                <a:gd name="T4" fmla="*/ 45 w 78"/>
                <a:gd name="T5" fmla="*/ 8 h 39"/>
                <a:gd name="T6" fmla="*/ 39 w 78"/>
                <a:gd name="T7" fmla="*/ 18 h 39"/>
                <a:gd name="T8" fmla="*/ 33 w 78"/>
                <a:gd name="T9" fmla="*/ 8 h 39"/>
                <a:gd name="T10" fmla="*/ 7 w 78"/>
                <a:gd name="T11" fmla="*/ 8 h 39"/>
                <a:gd name="T12" fmla="*/ 11 w 78"/>
                <a:gd name="T13" fmla="*/ 34 h 39"/>
                <a:gd name="T14" fmla="*/ 39 w 78"/>
                <a:gd name="T15" fmla="*/ 39 h 39"/>
                <a:gd name="T16" fmla="*/ 67 w 78"/>
                <a:gd name="T17" fmla="*/ 34 h 39"/>
                <a:gd name="T18" fmla="*/ 49 w 78"/>
                <a:gd name="T19" fmla="*/ 13 h 39"/>
                <a:gd name="T20" fmla="*/ 66 w 78"/>
                <a:gd name="T21" fmla="*/ 13 h 39"/>
                <a:gd name="T22" fmla="*/ 63 w 78"/>
                <a:gd name="T23" fmla="*/ 29 h 39"/>
                <a:gd name="T24" fmla="*/ 42 w 78"/>
                <a:gd name="T25" fmla="*/ 32 h 39"/>
                <a:gd name="T26" fmla="*/ 49 w 78"/>
                <a:gd name="T27" fmla="*/ 13 h 39"/>
                <a:gd name="T28" fmla="*/ 15 w 78"/>
                <a:gd name="T29" fmla="*/ 29 h 39"/>
                <a:gd name="T30" fmla="*/ 12 w 78"/>
                <a:gd name="T31" fmla="*/ 13 h 39"/>
                <a:gd name="T32" fmla="*/ 28 w 78"/>
                <a:gd name="T33" fmla="*/ 13 h 39"/>
                <a:gd name="T34" fmla="*/ 35 w 78"/>
                <a:gd name="T35" fmla="*/ 32 h 39"/>
                <a:gd name="T36" fmla="*/ 15 w 78"/>
                <a:gd name="T37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" h="39">
                  <a:moveTo>
                    <a:pt x="67" y="34"/>
                  </a:moveTo>
                  <a:cubicBezTo>
                    <a:pt x="74" y="28"/>
                    <a:pt x="78" y="17"/>
                    <a:pt x="71" y="8"/>
                  </a:cubicBezTo>
                  <a:cubicBezTo>
                    <a:pt x="63" y="0"/>
                    <a:pt x="52" y="2"/>
                    <a:pt x="45" y="8"/>
                  </a:cubicBezTo>
                  <a:cubicBezTo>
                    <a:pt x="42" y="10"/>
                    <a:pt x="40" y="14"/>
                    <a:pt x="39" y="18"/>
                  </a:cubicBezTo>
                  <a:cubicBezTo>
                    <a:pt x="38" y="14"/>
                    <a:pt x="36" y="10"/>
                    <a:pt x="33" y="8"/>
                  </a:cubicBezTo>
                  <a:cubicBezTo>
                    <a:pt x="26" y="2"/>
                    <a:pt x="15" y="0"/>
                    <a:pt x="7" y="8"/>
                  </a:cubicBezTo>
                  <a:cubicBezTo>
                    <a:pt x="0" y="17"/>
                    <a:pt x="4" y="28"/>
                    <a:pt x="11" y="34"/>
                  </a:cubicBezTo>
                  <a:cubicBezTo>
                    <a:pt x="18" y="39"/>
                    <a:pt x="32" y="39"/>
                    <a:pt x="39" y="39"/>
                  </a:cubicBezTo>
                  <a:cubicBezTo>
                    <a:pt x="46" y="39"/>
                    <a:pt x="60" y="39"/>
                    <a:pt x="67" y="34"/>
                  </a:cubicBezTo>
                  <a:close/>
                  <a:moveTo>
                    <a:pt x="49" y="13"/>
                  </a:moveTo>
                  <a:cubicBezTo>
                    <a:pt x="53" y="9"/>
                    <a:pt x="61" y="7"/>
                    <a:pt x="66" y="13"/>
                  </a:cubicBezTo>
                  <a:cubicBezTo>
                    <a:pt x="71" y="18"/>
                    <a:pt x="67" y="25"/>
                    <a:pt x="63" y="29"/>
                  </a:cubicBezTo>
                  <a:cubicBezTo>
                    <a:pt x="59" y="32"/>
                    <a:pt x="49" y="32"/>
                    <a:pt x="42" y="32"/>
                  </a:cubicBezTo>
                  <a:cubicBezTo>
                    <a:pt x="43" y="26"/>
                    <a:pt x="45" y="16"/>
                    <a:pt x="49" y="13"/>
                  </a:cubicBezTo>
                  <a:close/>
                  <a:moveTo>
                    <a:pt x="15" y="29"/>
                  </a:moveTo>
                  <a:cubicBezTo>
                    <a:pt x="11" y="25"/>
                    <a:pt x="7" y="18"/>
                    <a:pt x="12" y="13"/>
                  </a:cubicBezTo>
                  <a:cubicBezTo>
                    <a:pt x="17" y="7"/>
                    <a:pt x="25" y="9"/>
                    <a:pt x="28" y="13"/>
                  </a:cubicBezTo>
                  <a:cubicBezTo>
                    <a:pt x="33" y="16"/>
                    <a:pt x="35" y="26"/>
                    <a:pt x="35" y="32"/>
                  </a:cubicBezTo>
                  <a:cubicBezTo>
                    <a:pt x="29" y="32"/>
                    <a:pt x="19" y="32"/>
                    <a:pt x="15" y="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04" tIns="60952" rIns="121904" bIns="60952" numCol="1" anchor="t" anchorCtr="0" compatLnSpc="1"/>
            <a:lstStyle/>
            <a:p>
              <a:pPr defTabSz="609600"/>
              <a:endParaRPr lang="en-US" sz="2400">
                <a:solidFill>
                  <a:prstClr val="black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endParaRPr>
            </a:p>
          </p:txBody>
        </p:sp>
        <p:sp>
          <p:nvSpPr>
            <p:cNvPr id="40" name="Freeform 289"/>
            <p:cNvSpPr/>
            <p:nvPr>
              <p:custDataLst>
                <p:tags r:id="rId30"/>
              </p:custDataLst>
            </p:nvPr>
          </p:nvSpPr>
          <p:spPr bwMode="auto">
            <a:xfrm>
              <a:off x="6914596" y="2095507"/>
              <a:ext cx="122511" cy="87119"/>
            </a:xfrm>
            <a:custGeom>
              <a:avLst/>
              <a:gdLst>
                <a:gd name="T0" fmla="*/ 37 w 38"/>
                <a:gd name="T1" fmla="*/ 0 h 27"/>
                <a:gd name="T2" fmla="*/ 0 w 38"/>
                <a:gd name="T3" fmla="*/ 0 h 27"/>
                <a:gd name="T4" fmla="*/ 0 w 38"/>
                <a:gd name="T5" fmla="*/ 27 h 27"/>
                <a:gd name="T6" fmla="*/ 37 w 38"/>
                <a:gd name="T7" fmla="*/ 27 h 27"/>
                <a:gd name="T8" fmla="*/ 38 w 38"/>
                <a:gd name="T9" fmla="*/ 26 h 27"/>
                <a:gd name="T10" fmla="*/ 38 w 38"/>
                <a:gd name="T11" fmla="*/ 1 h 27"/>
                <a:gd name="T12" fmla="*/ 37 w 38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7">
                  <a:moveTo>
                    <a:pt x="3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8" y="27"/>
                    <a:pt x="38" y="27"/>
                    <a:pt x="38" y="26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0"/>
                    <a:pt x="38" y="0"/>
                    <a:pt x="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04" tIns="60952" rIns="121904" bIns="60952" numCol="1" anchor="t" anchorCtr="0" compatLnSpc="1"/>
            <a:lstStyle/>
            <a:p>
              <a:pPr defTabSz="609600"/>
              <a:endParaRPr lang="en-US" sz="2400">
                <a:solidFill>
                  <a:prstClr val="black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endParaRPr>
            </a:p>
          </p:txBody>
        </p:sp>
        <p:sp>
          <p:nvSpPr>
            <p:cNvPr id="41" name="Freeform 290"/>
            <p:cNvSpPr/>
            <p:nvPr>
              <p:custDataLst>
                <p:tags r:id="rId31"/>
              </p:custDataLst>
            </p:nvPr>
          </p:nvSpPr>
          <p:spPr bwMode="auto">
            <a:xfrm>
              <a:off x="6721300" y="2095507"/>
              <a:ext cx="122511" cy="87119"/>
            </a:xfrm>
            <a:custGeom>
              <a:avLst/>
              <a:gdLst>
                <a:gd name="T0" fmla="*/ 38 w 38"/>
                <a:gd name="T1" fmla="*/ 0 h 27"/>
                <a:gd name="T2" fmla="*/ 1 w 38"/>
                <a:gd name="T3" fmla="*/ 0 h 27"/>
                <a:gd name="T4" fmla="*/ 0 w 38"/>
                <a:gd name="T5" fmla="*/ 1 h 27"/>
                <a:gd name="T6" fmla="*/ 0 w 38"/>
                <a:gd name="T7" fmla="*/ 26 h 27"/>
                <a:gd name="T8" fmla="*/ 1 w 38"/>
                <a:gd name="T9" fmla="*/ 27 h 27"/>
                <a:gd name="T10" fmla="*/ 38 w 38"/>
                <a:gd name="T11" fmla="*/ 27 h 27"/>
                <a:gd name="T12" fmla="*/ 38 w 38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7">
                  <a:moveTo>
                    <a:pt x="3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38" y="27"/>
                    <a:pt x="38" y="27"/>
                    <a:pt x="38" y="27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04" tIns="60952" rIns="121904" bIns="60952" numCol="1" anchor="t" anchorCtr="0" compatLnSpc="1"/>
            <a:lstStyle/>
            <a:p>
              <a:pPr defTabSz="609600"/>
              <a:endParaRPr lang="en-US" sz="2400">
                <a:solidFill>
                  <a:prstClr val="black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endParaRPr>
            </a:p>
          </p:txBody>
        </p:sp>
        <p:sp>
          <p:nvSpPr>
            <p:cNvPr id="42" name="Freeform 291"/>
            <p:cNvSpPr/>
            <p:nvPr>
              <p:custDataLst>
                <p:tags r:id="rId32"/>
              </p:custDataLst>
            </p:nvPr>
          </p:nvSpPr>
          <p:spPr bwMode="auto">
            <a:xfrm>
              <a:off x="6740357" y="2196238"/>
              <a:ext cx="110261" cy="196018"/>
            </a:xfrm>
            <a:custGeom>
              <a:avLst/>
              <a:gdLst>
                <a:gd name="T0" fmla="*/ 0 w 34"/>
                <a:gd name="T1" fmla="*/ 1 h 61"/>
                <a:gd name="T2" fmla="*/ 0 w 34"/>
                <a:gd name="T3" fmla="*/ 60 h 61"/>
                <a:gd name="T4" fmla="*/ 1 w 34"/>
                <a:gd name="T5" fmla="*/ 61 h 61"/>
                <a:gd name="T6" fmla="*/ 34 w 34"/>
                <a:gd name="T7" fmla="*/ 61 h 61"/>
                <a:gd name="T8" fmla="*/ 34 w 34"/>
                <a:gd name="T9" fmla="*/ 0 h 61"/>
                <a:gd name="T10" fmla="*/ 34 w 34"/>
                <a:gd name="T11" fmla="*/ 0 h 61"/>
                <a:gd name="T12" fmla="*/ 1 w 34"/>
                <a:gd name="T13" fmla="*/ 0 h 61"/>
                <a:gd name="T14" fmla="*/ 0 w 34"/>
                <a:gd name="T15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61">
                  <a:moveTo>
                    <a:pt x="0" y="1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1"/>
                    <a:pt x="1" y="61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04" tIns="60952" rIns="121904" bIns="60952" numCol="1" anchor="t" anchorCtr="0" compatLnSpc="1"/>
            <a:lstStyle/>
            <a:p>
              <a:pPr defTabSz="609600"/>
              <a:endParaRPr lang="en-US" sz="2400">
                <a:solidFill>
                  <a:prstClr val="black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endParaRPr>
            </a:p>
          </p:txBody>
        </p:sp>
        <p:sp>
          <p:nvSpPr>
            <p:cNvPr id="43" name="Freeform 292"/>
            <p:cNvSpPr/>
            <p:nvPr>
              <p:custDataLst>
                <p:tags r:id="rId33"/>
              </p:custDataLst>
            </p:nvPr>
          </p:nvSpPr>
          <p:spPr bwMode="auto">
            <a:xfrm>
              <a:off x="6907789" y="2196238"/>
              <a:ext cx="110261" cy="196018"/>
            </a:xfrm>
            <a:custGeom>
              <a:avLst/>
              <a:gdLst>
                <a:gd name="T0" fmla="*/ 33 w 34"/>
                <a:gd name="T1" fmla="*/ 0 h 61"/>
                <a:gd name="T2" fmla="*/ 0 w 34"/>
                <a:gd name="T3" fmla="*/ 0 h 61"/>
                <a:gd name="T4" fmla="*/ 0 w 34"/>
                <a:gd name="T5" fmla="*/ 0 h 61"/>
                <a:gd name="T6" fmla="*/ 0 w 34"/>
                <a:gd name="T7" fmla="*/ 61 h 61"/>
                <a:gd name="T8" fmla="*/ 33 w 34"/>
                <a:gd name="T9" fmla="*/ 61 h 61"/>
                <a:gd name="T10" fmla="*/ 34 w 34"/>
                <a:gd name="T11" fmla="*/ 60 h 61"/>
                <a:gd name="T12" fmla="*/ 34 w 34"/>
                <a:gd name="T13" fmla="*/ 1 h 61"/>
                <a:gd name="T14" fmla="*/ 33 w 34"/>
                <a:gd name="T1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61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4" y="61"/>
                    <a:pt x="34" y="60"/>
                    <a:pt x="34" y="6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0"/>
                    <a:pt x="34" y="0"/>
                    <a:pt x="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04" tIns="60952" rIns="121904" bIns="60952" numCol="1" anchor="t" anchorCtr="0" compatLnSpc="1"/>
            <a:lstStyle/>
            <a:p>
              <a:pPr defTabSz="609600"/>
              <a:endParaRPr lang="en-US" sz="2400">
                <a:solidFill>
                  <a:prstClr val="black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endParaRPr>
            </a:p>
          </p:txBody>
        </p:sp>
        <p:sp>
          <p:nvSpPr>
            <p:cNvPr id="44" name="Freeform 293"/>
            <p:cNvSpPr/>
            <p:nvPr>
              <p:custDataLst>
                <p:tags r:id="rId34"/>
              </p:custDataLst>
            </p:nvPr>
          </p:nvSpPr>
          <p:spPr bwMode="auto">
            <a:xfrm>
              <a:off x="6959516" y="2045140"/>
              <a:ext cx="87119" cy="35392"/>
            </a:xfrm>
            <a:custGeom>
              <a:avLst/>
              <a:gdLst>
                <a:gd name="T0" fmla="*/ 31 w 64"/>
                <a:gd name="T1" fmla="*/ 26 h 26"/>
                <a:gd name="T2" fmla="*/ 64 w 64"/>
                <a:gd name="T3" fmla="*/ 26 h 26"/>
                <a:gd name="T4" fmla="*/ 45 w 64"/>
                <a:gd name="T5" fmla="*/ 16 h 26"/>
                <a:gd name="T6" fmla="*/ 59 w 64"/>
                <a:gd name="T7" fmla="*/ 0 h 26"/>
                <a:gd name="T8" fmla="*/ 29 w 64"/>
                <a:gd name="T9" fmla="*/ 11 h 26"/>
                <a:gd name="T10" fmla="*/ 0 w 64"/>
                <a:gd name="T11" fmla="*/ 26 h 26"/>
                <a:gd name="T12" fmla="*/ 31 w 64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6">
                  <a:moveTo>
                    <a:pt x="31" y="26"/>
                  </a:moveTo>
                  <a:lnTo>
                    <a:pt x="64" y="26"/>
                  </a:lnTo>
                  <a:lnTo>
                    <a:pt x="45" y="16"/>
                  </a:lnTo>
                  <a:lnTo>
                    <a:pt x="59" y="0"/>
                  </a:lnTo>
                  <a:lnTo>
                    <a:pt x="29" y="11"/>
                  </a:lnTo>
                  <a:lnTo>
                    <a:pt x="0" y="26"/>
                  </a:lnTo>
                  <a:lnTo>
                    <a:pt x="31" y="26"/>
                  </a:lnTo>
                  <a:close/>
                </a:path>
              </a:pathLst>
            </a:custGeom>
            <a:solidFill>
              <a:srgbClr val="6244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04" tIns="60952" rIns="121904" bIns="60952" numCol="1" anchor="t" anchorCtr="0" compatLnSpc="1"/>
            <a:lstStyle/>
            <a:p>
              <a:pPr defTabSz="609600"/>
              <a:endParaRPr lang="en-US" sz="2400">
                <a:solidFill>
                  <a:prstClr val="black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endParaRPr>
            </a:p>
          </p:txBody>
        </p:sp>
        <p:sp>
          <p:nvSpPr>
            <p:cNvPr id="45" name="Freeform 294"/>
            <p:cNvSpPr/>
            <p:nvPr>
              <p:custDataLst>
                <p:tags r:id="rId35"/>
              </p:custDataLst>
            </p:nvPr>
          </p:nvSpPr>
          <p:spPr bwMode="auto">
            <a:xfrm>
              <a:off x="6711771" y="2045140"/>
              <a:ext cx="87119" cy="35392"/>
            </a:xfrm>
            <a:custGeom>
              <a:avLst/>
              <a:gdLst>
                <a:gd name="T0" fmla="*/ 33 w 64"/>
                <a:gd name="T1" fmla="*/ 26 h 26"/>
                <a:gd name="T2" fmla="*/ 64 w 64"/>
                <a:gd name="T3" fmla="*/ 26 h 26"/>
                <a:gd name="T4" fmla="*/ 36 w 64"/>
                <a:gd name="T5" fmla="*/ 11 h 26"/>
                <a:gd name="T6" fmla="*/ 5 w 64"/>
                <a:gd name="T7" fmla="*/ 0 h 26"/>
                <a:gd name="T8" fmla="*/ 19 w 64"/>
                <a:gd name="T9" fmla="*/ 16 h 26"/>
                <a:gd name="T10" fmla="*/ 0 w 64"/>
                <a:gd name="T11" fmla="*/ 26 h 26"/>
                <a:gd name="T12" fmla="*/ 33 w 64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6">
                  <a:moveTo>
                    <a:pt x="33" y="26"/>
                  </a:moveTo>
                  <a:lnTo>
                    <a:pt x="64" y="26"/>
                  </a:lnTo>
                  <a:lnTo>
                    <a:pt x="36" y="11"/>
                  </a:lnTo>
                  <a:lnTo>
                    <a:pt x="5" y="0"/>
                  </a:lnTo>
                  <a:lnTo>
                    <a:pt x="19" y="16"/>
                  </a:lnTo>
                  <a:lnTo>
                    <a:pt x="0" y="26"/>
                  </a:lnTo>
                  <a:lnTo>
                    <a:pt x="33" y="26"/>
                  </a:lnTo>
                  <a:close/>
                </a:path>
              </a:pathLst>
            </a:custGeom>
            <a:solidFill>
              <a:srgbClr val="6244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04" tIns="60952" rIns="121904" bIns="60952" numCol="1" anchor="t" anchorCtr="0" compatLnSpc="1"/>
            <a:lstStyle/>
            <a:p>
              <a:pPr defTabSz="609600"/>
              <a:endParaRPr lang="en-US" sz="2400">
                <a:solidFill>
                  <a:prstClr val="black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>
            <p:custDataLst>
              <p:tags r:id="rId36"/>
            </p:custDataLst>
          </p:nvPr>
        </p:nvGrpSpPr>
        <p:grpSpPr>
          <a:xfrm>
            <a:off x="741523" y="4026285"/>
            <a:ext cx="647620" cy="647620"/>
            <a:chOff x="6518475" y="1816452"/>
            <a:chExt cx="724179" cy="724179"/>
          </a:xfrm>
        </p:grpSpPr>
        <p:sp>
          <p:nvSpPr>
            <p:cNvPr id="47" name="Oval 25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6518475" y="1816452"/>
              <a:ext cx="724179" cy="72417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04" tIns="60952" rIns="121904" bIns="60952" numCol="1" anchor="t" anchorCtr="0" compatLnSpc="1"/>
            <a:lstStyle/>
            <a:p>
              <a:pPr defTabSz="609600"/>
              <a:endParaRPr lang="en-US" sz="2400">
                <a:solidFill>
                  <a:prstClr val="black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endParaRPr>
            </a:p>
          </p:txBody>
        </p:sp>
        <p:sp>
          <p:nvSpPr>
            <p:cNvPr id="48" name="Oval 85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6518475" y="1816452"/>
              <a:ext cx="724179" cy="7241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04" tIns="60952" rIns="121904" bIns="60952" numCol="1" anchor="t" anchorCtr="0" compatLnSpc="1"/>
            <a:lstStyle/>
            <a:p>
              <a:pPr defTabSz="609600"/>
              <a:endParaRPr lang="en-US" sz="2400">
                <a:solidFill>
                  <a:prstClr val="black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endParaRPr>
            </a:p>
          </p:txBody>
        </p:sp>
        <p:sp>
          <p:nvSpPr>
            <p:cNvPr id="49" name="Freeform 288"/>
            <p:cNvSpPr>
              <a:spLocks noEditPoints="1"/>
            </p:cNvSpPr>
            <p:nvPr>
              <p:custDataLst>
                <p:tags r:id="rId39"/>
              </p:custDataLst>
            </p:nvPr>
          </p:nvSpPr>
          <p:spPr bwMode="auto">
            <a:xfrm>
              <a:off x="6753970" y="1958021"/>
              <a:ext cx="250468" cy="125234"/>
            </a:xfrm>
            <a:custGeom>
              <a:avLst/>
              <a:gdLst>
                <a:gd name="T0" fmla="*/ 67 w 78"/>
                <a:gd name="T1" fmla="*/ 34 h 39"/>
                <a:gd name="T2" fmla="*/ 71 w 78"/>
                <a:gd name="T3" fmla="*/ 8 h 39"/>
                <a:gd name="T4" fmla="*/ 45 w 78"/>
                <a:gd name="T5" fmla="*/ 8 h 39"/>
                <a:gd name="T6" fmla="*/ 39 w 78"/>
                <a:gd name="T7" fmla="*/ 18 h 39"/>
                <a:gd name="T8" fmla="*/ 33 w 78"/>
                <a:gd name="T9" fmla="*/ 8 h 39"/>
                <a:gd name="T10" fmla="*/ 7 w 78"/>
                <a:gd name="T11" fmla="*/ 8 h 39"/>
                <a:gd name="T12" fmla="*/ 11 w 78"/>
                <a:gd name="T13" fmla="*/ 34 h 39"/>
                <a:gd name="T14" fmla="*/ 39 w 78"/>
                <a:gd name="T15" fmla="*/ 39 h 39"/>
                <a:gd name="T16" fmla="*/ 67 w 78"/>
                <a:gd name="T17" fmla="*/ 34 h 39"/>
                <a:gd name="T18" fmla="*/ 49 w 78"/>
                <a:gd name="T19" fmla="*/ 13 h 39"/>
                <a:gd name="T20" fmla="*/ 66 w 78"/>
                <a:gd name="T21" fmla="*/ 13 h 39"/>
                <a:gd name="T22" fmla="*/ 63 w 78"/>
                <a:gd name="T23" fmla="*/ 29 h 39"/>
                <a:gd name="T24" fmla="*/ 42 w 78"/>
                <a:gd name="T25" fmla="*/ 32 h 39"/>
                <a:gd name="T26" fmla="*/ 49 w 78"/>
                <a:gd name="T27" fmla="*/ 13 h 39"/>
                <a:gd name="T28" fmla="*/ 15 w 78"/>
                <a:gd name="T29" fmla="*/ 29 h 39"/>
                <a:gd name="T30" fmla="*/ 12 w 78"/>
                <a:gd name="T31" fmla="*/ 13 h 39"/>
                <a:gd name="T32" fmla="*/ 28 w 78"/>
                <a:gd name="T33" fmla="*/ 13 h 39"/>
                <a:gd name="T34" fmla="*/ 35 w 78"/>
                <a:gd name="T35" fmla="*/ 32 h 39"/>
                <a:gd name="T36" fmla="*/ 15 w 78"/>
                <a:gd name="T37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" h="39">
                  <a:moveTo>
                    <a:pt x="67" y="34"/>
                  </a:moveTo>
                  <a:cubicBezTo>
                    <a:pt x="74" y="28"/>
                    <a:pt x="78" y="17"/>
                    <a:pt x="71" y="8"/>
                  </a:cubicBezTo>
                  <a:cubicBezTo>
                    <a:pt x="63" y="0"/>
                    <a:pt x="52" y="2"/>
                    <a:pt x="45" y="8"/>
                  </a:cubicBezTo>
                  <a:cubicBezTo>
                    <a:pt x="42" y="10"/>
                    <a:pt x="40" y="14"/>
                    <a:pt x="39" y="18"/>
                  </a:cubicBezTo>
                  <a:cubicBezTo>
                    <a:pt x="38" y="14"/>
                    <a:pt x="36" y="10"/>
                    <a:pt x="33" y="8"/>
                  </a:cubicBezTo>
                  <a:cubicBezTo>
                    <a:pt x="26" y="2"/>
                    <a:pt x="15" y="0"/>
                    <a:pt x="7" y="8"/>
                  </a:cubicBezTo>
                  <a:cubicBezTo>
                    <a:pt x="0" y="17"/>
                    <a:pt x="4" y="28"/>
                    <a:pt x="11" y="34"/>
                  </a:cubicBezTo>
                  <a:cubicBezTo>
                    <a:pt x="18" y="39"/>
                    <a:pt x="32" y="39"/>
                    <a:pt x="39" y="39"/>
                  </a:cubicBezTo>
                  <a:cubicBezTo>
                    <a:pt x="46" y="39"/>
                    <a:pt x="60" y="39"/>
                    <a:pt x="67" y="34"/>
                  </a:cubicBezTo>
                  <a:close/>
                  <a:moveTo>
                    <a:pt x="49" y="13"/>
                  </a:moveTo>
                  <a:cubicBezTo>
                    <a:pt x="53" y="9"/>
                    <a:pt x="61" y="7"/>
                    <a:pt x="66" y="13"/>
                  </a:cubicBezTo>
                  <a:cubicBezTo>
                    <a:pt x="71" y="18"/>
                    <a:pt x="67" y="25"/>
                    <a:pt x="63" y="29"/>
                  </a:cubicBezTo>
                  <a:cubicBezTo>
                    <a:pt x="59" y="32"/>
                    <a:pt x="49" y="32"/>
                    <a:pt x="42" y="32"/>
                  </a:cubicBezTo>
                  <a:cubicBezTo>
                    <a:pt x="43" y="26"/>
                    <a:pt x="45" y="16"/>
                    <a:pt x="49" y="13"/>
                  </a:cubicBezTo>
                  <a:close/>
                  <a:moveTo>
                    <a:pt x="15" y="29"/>
                  </a:moveTo>
                  <a:cubicBezTo>
                    <a:pt x="11" y="25"/>
                    <a:pt x="7" y="18"/>
                    <a:pt x="12" y="13"/>
                  </a:cubicBezTo>
                  <a:cubicBezTo>
                    <a:pt x="17" y="7"/>
                    <a:pt x="25" y="9"/>
                    <a:pt x="28" y="13"/>
                  </a:cubicBezTo>
                  <a:cubicBezTo>
                    <a:pt x="33" y="16"/>
                    <a:pt x="35" y="26"/>
                    <a:pt x="35" y="32"/>
                  </a:cubicBezTo>
                  <a:cubicBezTo>
                    <a:pt x="29" y="32"/>
                    <a:pt x="19" y="32"/>
                    <a:pt x="15" y="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04" tIns="60952" rIns="121904" bIns="60952" numCol="1" anchor="t" anchorCtr="0" compatLnSpc="1"/>
            <a:lstStyle/>
            <a:p>
              <a:pPr defTabSz="609600"/>
              <a:endParaRPr lang="en-US" sz="2400">
                <a:solidFill>
                  <a:prstClr val="black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endParaRPr>
            </a:p>
          </p:txBody>
        </p:sp>
        <p:sp>
          <p:nvSpPr>
            <p:cNvPr id="50" name="Freeform 289"/>
            <p:cNvSpPr/>
            <p:nvPr>
              <p:custDataLst>
                <p:tags r:id="rId40"/>
              </p:custDataLst>
            </p:nvPr>
          </p:nvSpPr>
          <p:spPr bwMode="auto">
            <a:xfrm>
              <a:off x="6914596" y="2095507"/>
              <a:ext cx="122511" cy="87119"/>
            </a:xfrm>
            <a:custGeom>
              <a:avLst/>
              <a:gdLst>
                <a:gd name="T0" fmla="*/ 37 w 38"/>
                <a:gd name="T1" fmla="*/ 0 h 27"/>
                <a:gd name="T2" fmla="*/ 0 w 38"/>
                <a:gd name="T3" fmla="*/ 0 h 27"/>
                <a:gd name="T4" fmla="*/ 0 w 38"/>
                <a:gd name="T5" fmla="*/ 27 h 27"/>
                <a:gd name="T6" fmla="*/ 37 w 38"/>
                <a:gd name="T7" fmla="*/ 27 h 27"/>
                <a:gd name="T8" fmla="*/ 38 w 38"/>
                <a:gd name="T9" fmla="*/ 26 h 27"/>
                <a:gd name="T10" fmla="*/ 38 w 38"/>
                <a:gd name="T11" fmla="*/ 1 h 27"/>
                <a:gd name="T12" fmla="*/ 37 w 38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7">
                  <a:moveTo>
                    <a:pt x="3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8" y="27"/>
                    <a:pt x="38" y="27"/>
                    <a:pt x="38" y="26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0"/>
                    <a:pt x="38" y="0"/>
                    <a:pt x="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04" tIns="60952" rIns="121904" bIns="60952" numCol="1" anchor="t" anchorCtr="0" compatLnSpc="1"/>
            <a:lstStyle/>
            <a:p>
              <a:pPr defTabSz="609600"/>
              <a:endParaRPr lang="en-US" sz="2400">
                <a:solidFill>
                  <a:prstClr val="black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endParaRPr>
            </a:p>
          </p:txBody>
        </p:sp>
        <p:sp>
          <p:nvSpPr>
            <p:cNvPr id="51" name="Freeform 290"/>
            <p:cNvSpPr/>
            <p:nvPr>
              <p:custDataLst>
                <p:tags r:id="rId41"/>
              </p:custDataLst>
            </p:nvPr>
          </p:nvSpPr>
          <p:spPr bwMode="auto">
            <a:xfrm>
              <a:off x="6721300" y="2095507"/>
              <a:ext cx="122511" cy="87119"/>
            </a:xfrm>
            <a:custGeom>
              <a:avLst/>
              <a:gdLst>
                <a:gd name="T0" fmla="*/ 38 w 38"/>
                <a:gd name="T1" fmla="*/ 0 h 27"/>
                <a:gd name="T2" fmla="*/ 1 w 38"/>
                <a:gd name="T3" fmla="*/ 0 h 27"/>
                <a:gd name="T4" fmla="*/ 0 w 38"/>
                <a:gd name="T5" fmla="*/ 1 h 27"/>
                <a:gd name="T6" fmla="*/ 0 w 38"/>
                <a:gd name="T7" fmla="*/ 26 h 27"/>
                <a:gd name="T8" fmla="*/ 1 w 38"/>
                <a:gd name="T9" fmla="*/ 27 h 27"/>
                <a:gd name="T10" fmla="*/ 38 w 38"/>
                <a:gd name="T11" fmla="*/ 27 h 27"/>
                <a:gd name="T12" fmla="*/ 38 w 38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7">
                  <a:moveTo>
                    <a:pt x="3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38" y="27"/>
                    <a:pt x="38" y="27"/>
                    <a:pt x="38" y="27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04" tIns="60952" rIns="121904" bIns="60952" numCol="1" anchor="t" anchorCtr="0" compatLnSpc="1"/>
            <a:lstStyle/>
            <a:p>
              <a:pPr defTabSz="609600"/>
              <a:endParaRPr lang="en-US" sz="2400">
                <a:solidFill>
                  <a:prstClr val="black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endParaRPr>
            </a:p>
          </p:txBody>
        </p:sp>
        <p:sp>
          <p:nvSpPr>
            <p:cNvPr id="52" name="Freeform 291"/>
            <p:cNvSpPr/>
            <p:nvPr>
              <p:custDataLst>
                <p:tags r:id="rId42"/>
              </p:custDataLst>
            </p:nvPr>
          </p:nvSpPr>
          <p:spPr bwMode="auto">
            <a:xfrm>
              <a:off x="6740357" y="2196238"/>
              <a:ext cx="110261" cy="196018"/>
            </a:xfrm>
            <a:custGeom>
              <a:avLst/>
              <a:gdLst>
                <a:gd name="T0" fmla="*/ 0 w 34"/>
                <a:gd name="T1" fmla="*/ 1 h 61"/>
                <a:gd name="T2" fmla="*/ 0 w 34"/>
                <a:gd name="T3" fmla="*/ 60 h 61"/>
                <a:gd name="T4" fmla="*/ 1 w 34"/>
                <a:gd name="T5" fmla="*/ 61 h 61"/>
                <a:gd name="T6" fmla="*/ 34 w 34"/>
                <a:gd name="T7" fmla="*/ 61 h 61"/>
                <a:gd name="T8" fmla="*/ 34 w 34"/>
                <a:gd name="T9" fmla="*/ 0 h 61"/>
                <a:gd name="T10" fmla="*/ 34 w 34"/>
                <a:gd name="T11" fmla="*/ 0 h 61"/>
                <a:gd name="T12" fmla="*/ 1 w 34"/>
                <a:gd name="T13" fmla="*/ 0 h 61"/>
                <a:gd name="T14" fmla="*/ 0 w 34"/>
                <a:gd name="T15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61">
                  <a:moveTo>
                    <a:pt x="0" y="1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1"/>
                    <a:pt x="1" y="61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04" tIns="60952" rIns="121904" bIns="60952" numCol="1" anchor="t" anchorCtr="0" compatLnSpc="1"/>
            <a:lstStyle/>
            <a:p>
              <a:pPr defTabSz="609600"/>
              <a:endParaRPr lang="en-US" sz="2400">
                <a:solidFill>
                  <a:prstClr val="black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endParaRPr>
            </a:p>
          </p:txBody>
        </p:sp>
        <p:sp>
          <p:nvSpPr>
            <p:cNvPr id="53" name="Freeform 292"/>
            <p:cNvSpPr/>
            <p:nvPr>
              <p:custDataLst>
                <p:tags r:id="rId43"/>
              </p:custDataLst>
            </p:nvPr>
          </p:nvSpPr>
          <p:spPr bwMode="auto">
            <a:xfrm>
              <a:off x="6907789" y="2196238"/>
              <a:ext cx="110261" cy="196018"/>
            </a:xfrm>
            <a:custGeom>
              <a:avLst/>
              <a:gdLst>
                <a:gd name="T0" fmla="*/ 33 w 34"/>
                <a:gd name="T1" fmla="*/ 0 h 61"/>
                <a:gd name="T2" fmla="*/ 0 w 34"/>
                <a:gd name="T3" fmla="*/ 0 h 61"/>
                <a:gd name="T4" fmla="*/ 0 w 34"/>
                <a:gd name="T5" fmla="*/ 0 h 61"/>
                <a:gd name="T6" fmla="*/ 0 w 34"/>
                <a:gd name="T7" fmla="*/ 61 h 61"/>
                <a:gd name="T8" fmla="*/ 33 w 34"/>
                <a:gd name="T9" fmla="*/ 61 h 61"/>
                <a:gd name="T10" fmla="*/ 34 w 34"/>
                <a:gd name="T11" fmla="*/ 60 h 61"/>
                <a:gd name="T12" fmla="*/ 34 w 34"/>
                <a:gd name="T13" fmla="*/ 1 h 61"/>
                <a:gd name="T14" fmla="*/ 33 w 34"/>
                <a:gd name="T1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61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4" y="61"/>
                    <a:pt x="34" y="60"/>
                    <a:pt x="34" y="6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0"/>
                    <a:pt x="34" y="0"/>
                    <a:pt x="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04" tIns="60952" rIns="121904" bIns="60952" numCol="1" anchor="t" anchorCtr="0" compatLnSpc="1"/>
            <a:lstStyle/>
            <a:p>
              <a:pPr defTabSz="609600"/>
              <a:endParaRPr lang="en-US" sz="2400">
                <a:solidFill>
                  <a:prstClr val="black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endParaRPr>
            </a:p>
          </p:txBody>
        </p:sp>
        <p:sp>
          <p:nvSpPr>
            <p:cNvPr id="54" name="Freeform 293"/>
            <p:cNvSpPr/>
            <p:nvPr>
              <p:custDataLst>
                <p:tags r:id="rId44"/>
              </p:custDataLst>
            </p:nvPr>
          </p:nvSpPr>
          <p:spPr bwMode="auto">
            <a:xfrm>
              <a:off x="6959516" y="2045140"/>
              <a:ext cx="87119" cy="35392"/>
            </a:xfrm>
            <a:custGeom>
              <a:avLst/>
              <a:gdLst>
                <a:gd name="T0" fmla="*/ 31 w 64"/>
                <a:gd name="T1" fmla="*/ 26 h 26"/>
                <a:gd name="T2" fmla="*/ 64 w 64"/>
                <a:gd name="T3" fmla="*/ 26 h 26"/>
                <a:gd name="T4" fmla="*/ 45 w 64"/>
                <a:gd name="T5" fmla="*/ 16 h 26"/>
                <a:gd name="T6" fmla="*/ 59 w 64"/>
                <a:gd name="T7" fmla="*/ 0 h 26"/>
                <a:gd name="T8" fmla="*/ 29 w 64"/>
                <a:gd name="T9" fmla="*/ 11 h 26"/>
                <a:gd name="T10" fmla="*/ 0 w 64"/>
                <a:gd name="T11" fmla="*/ 26 h 26"/>
                <a:gd name="T12" fmla="*/ 31 w 64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6">
                  <a:moveTo>
                    <a:pt x="31" y="26"/>
                  </a:moveTo>
                  <a:lnTo>
                    <a:pt x="64" y="26"/>
                  </a:lnTo>
                  <a:lnTo>
                    <a:pt x="45" y="16"/>
                  </a:lnTo>
                  <a:lnTo>
                    <a:pt x="59" y="0"/>
                  </a:lnTo>
                  <a:lnTo>
                    <a:pt x="29" y="11"/>
                  </a:lnTo>
                  <a:lnTo>
                    <a:pt x="0" y="26"/>
                  </a:lnTo>
                  <a:lnTo>
                    <a:pt x="31" y="26"/>
                  </a:lnTo>
                  <a:close/>
                </a:path>
              </a:pathLst>
            </a:custGeom>
            <a:solidFill>
              <a:srgbClr val="6244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04" tIns="60952" rIns="121904" bIns="60952" numCol="1" anchor="t" anchorCtr="0" compatLnSpc="1"/>
            <a:lstStyle/>
            <a:p>
              <a:pPr defTabSz="609600"/>
              <a:endParaRPr lang="en-US" sz="2400">
                <a:solidFill>
                  <a:prstClr val="black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endParaRPr>
            </a:p>
          </p:txBody>
        </p:sp>
        <p:sp>
          <p:nvSpPr>
            <p:cNvPr id="55" name="Freeform 294"/>
            <p:cNvSpPr/>
            <p:nvPr>
              <p:custDataLst>
                <p:tags r:id="rId45"/>
              </p:custDataLst>
            </p:nvPr>
          </p:nvSpPr>
          <p:spPr bwMode="auto">
            <a:xfrm>
              <a:off x="6711771" y="2045140"/>
              <a:ext cx="87119" cy="35392"/>
            </a:xfrm>
            <a:custGeom>
              <a:avLst/>
              <a:gdLst>
                <a:gd name="T0" fmla="*/ 33 w 64"/>
                <a:gd name="T1" fmla="*/ 26 h 26"/>
                <a:gd name="T2" fmla="*/ 64 w 64"/>
                <a:gd name="T3" fmla="*/ 26 h 26"/>
                <a:gd name="T4" fmla="*/ 36 w 64"/>
                <a:gd name="T5" fmla="*/ 11 h 26"/>
                <a:gd name="T6" fmla="*/ 5 w 64"/>
                <a:gd name="T7" fmla="*/ 0 h 26"/>
                <a:gd name="T8" fmla="*/ 19 w 64"/>
                <a:gd name="T9" fmla="*/ 16 h 26"/>
                <a:gd name="T10" fmla="*/ 0 w 64"/>
                <a:gd name="T11" fmla="*/ 26 h 26"/>
                <a:gd name="T12" fmla="*/ 33 w 64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6">
                  <a:moveTo>
                    <a:pt x="33" y="26"/>
                  </a:moveTo>
                  <a:lnTo>
                    <a:pt x="64" y="26"/>
                  </a:lnTo>
                  <a:lnTo>
                    <a:pt x="36" y="11"/>
                  </a:lnTo>
                  <a:lnTo>
                    <a:pt x="5" y="0"/>
                  </a:lnTo>
                  <a:lnTo>
                    <a:pt x="19" y="16"/>
                  </a:lnTo>
                  <a:lnTo>
                    <a:pt x="0" y="26"/>
                  </a:lnTo>
                  <a:lnTo>
                    <a:pt x="33" y="26"/>
                  </a:lnTo>
                  <a:close/>
                </a:path>
              </a:pathLst>
            </a:custGeom>
            <a:solidFill>
              <a:srgbClr val="6244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04" tIns="60952" rIns="121904" bIns="60952" numCol="1" anchor="t" anchorCtr="0" compatLnSpc="1"/>
            <a:lstStyle/>
            <a:p>
              <a:pPr defTabSz="609600"/>
              <a:endParaRPr lang="en-US" sz="2400">
                <a:solidFill>
                  <a:prstClr val="black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Wor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1" y="-385128"/>
            <a:ext cx="12190413" cy="761291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49047" y="946395"/>
            <a:ext cx="7633522" cy="347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1000" b="1" spc="600" dirty="0">
                <a:solidFill>
                  <a:srgbClr val="255B96">
                    <a:alpha val="1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WORLD</a:t>
            </a:r>
            <a:endParaRPr lang="en-US" altLang="zh-CN" sz="11000" b="1" spc="600" dirty="0">
              <a:solidFill>
                <a:srgbClr val="255B96">
                  <a:alpha val="10000"/>
                </a:srgb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defTabSz="914400"/>
            <a:r>
              <a:rPr lang="en-US" altLang="zh-CN" sz="11000" b="1" spc="600" dirty="0">
                <a:solidFill>
                  <a:srgbClr val="255B96">
                    <a:alpha val="1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SLEEP DAY</a:t>
            </a:r>
            <a:endParaRPr lang="en-US" altLang="zh-CN" sz="11000" b="1" spc="600" dirty="0">
              <a:solidFill>
                <a:srgbClr val="255B96">
                  <a:alpha val="10000"/>
                </a:srgbClr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350916" y="3079115"/>
            <a:ext cx="1014892" cy="1015158"/>
          </a:xfrm>
          <a:prstGeom prst="ellipse">
            <a:avLst/>
          </a:prstGeom>
          <a:solidFill>
            <a:srgbClr val="255B96"/>
          </a:solidFill>
          <a:ln>
            <a:noFill/>
          </a:ln>
        </p:spPr>
        <p:txBody>
          <a:bodyPr vert="horz" wrap="square" lIns="0" tIns="60952" rIns="0" bIns="60952" numCol="1" anchor="ctr" anchorCtr="0" compatLnSpc="1"/>
          <a:lstStyle/>
          <a:p>
            <a:pPr algn="ctr" defTabSz="914400">
              <a:defRPr/>
            </a:pPr>
            <a:r>
              <a:rPr lang="en-US" altLang="zh-CN" sz="3200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02</a:t>
            </a:r>
            <a:endParaRPr lang="en-US" altLang="zh-CN" sz="3200" dirty="0">
              <a:solidFill>
                <a:prstClr val="white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4365808" y="3208269"/>
            <a:ext cx="5183901" cy="643890"/>
          </a:xfrm>
          <a:prstGeom prst="rect">
            <a:avLst/>
          </a:prstGeom>
          <a:noFill/>
        </p:spPr>
        <p:txBody>
          <a:bodyPr wrap="square" lIns="91404" tIns="45702" rIns="91404" bIns="45702" rtlCol="0">
            <a:spAutoFit/>
          </a:bodyPr>
          <a:lstStyle/>
          <a:p>
            <a:pPr defTabSz="914400">
              <a:defRPr/>
            </a:pPr>
            <a:r>
              <a:rPr lang="en-US" altLang="zh-CN" sz="3600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   </a:t>
            </a:r>
            <a:r>
              <a:rPr lang="zh-CN" altLang="en-US" sz="3600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什么是失眠</a:t>
            </a:r>
            <a:r>
              <a:rPr lang="en-US" altLang="zh-CN" sz="3600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 </a:t>
            </a:r>
            <a:r>
              <a:rPr lang="zh-CN" altLang="en-US" sz="3600" dirty="0">
                <a:solidFill>
                  <a:prstClr val="white"/>
                </a:solidFill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？</a:t>
            </a:r>
            <a:endParaRPr lang="zh-CN" altLang="en-US" sz="3600" dirty="0">
              <a:solidFill>
                <a:prstClr val="white"/>
              </a:solidFill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grpSp>
        <p:nvGrpSpPr>
          <p:cNvPr id="10" name="PA_ 450"/>
          <p:cNvGrpSpPr/>
          <p:nvPr>
            <p:custDataLst>
              <p:tags r:id="rId2"/>
            </p:custDataLst>
          </p:nvPr>
        </p:nvGrpSpPr>
        <p:grpSpPr>
          <a:xfrm>
            <a:off x="10308057" y="1573443"/>
            <a:ext cx="1617763" cy="4797712"/>
            <a:chOff x="0" y="0"/>
            <a:chExt cx="1617972" cy="4798335"/>
          </a:xfrm>
        </p:grpSpPr>
        <p:grpSp>
          <p:nvGrpSpPr>
            <p:cNvPr id="11" name="Group 446"/>
            <p:cNvGrpSpPr/>
            <p:nvPr/>
          </p:nvGrpSpPr>
          <p:grpSpPr>
            <a:xfrm>
              <a:off x="-1" y="3198135"/>
              <a:ext cx="1617974" cy="1600201"/>
              <a:chOff x="0" y="0"/>
              <a:chExt cx="1617972" cy="1600200"/>
            </a:xfrm>
          </p:grpSpPr>
          <p:sp>
            <p:nvSpPr>
              <p:cNvPr id="15" name="Shape 444"/>
              <p:cNvSpPr/>
              <p:nvPr/>
            </p:nvSpPr>
            <p:spPr>
              <a:xfrm flipH="1">
                <a:off x="0" y="1598945"/>
                <a:ext cx="1616704" cy="1256"/>
              </a:xfrm>
              <a:prstGeom prst="line">
                <a:avLst/>
              </a:prstGeom>
              <a:noFill/>
              <a:ln w="38100" cap="flat">
                <a:solidFill>
                  <a:srgbClr val="255B96"/>
                </a:solidFill>
                <a:prstDash val="solid"/>
                <a:miter lim="8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  <a:latin typeface="微软雅黑 Light" panose="020B0502040204020203" charset="-122"/>
                  <a:ea typeface="微软雅黑 Light" panose="020B0502040204020203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Shape 445"/>
              <p:cNvSpPr/>
              <p:nvPr/>
            </p:nvSpPr>
            <p:spPr>
              <a:xfrm flipH="1">
                <a:off x="1617972" y="0"/>
                <a:ext cx="1" cy="1600200"/>
              </a:xfrm>
              <a:prstGeom prst="line">
                <a:avLst/>
              </a:prstGeom>
              <a:noFill/>
              <a:ln w="38100" cap="flat">
                <a:solidFill>
                  <a:srgbClr val="255B96"/>
                </a:solidFill>
                <a:prstDash val="solid"/>
                <a:miter lim="8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  <a:latin typeface="微软雅黑 Light" panose="020B0502040204020203" charset="-122"/>
                  <a:ea typeface="微软雅黑 Light" panose="020B0502040204020203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449"/>
            <p:cNvGrpSpPr/>
            <p:nvPr/>
          </p:nvGrpSpPr>
          <p:grpSpPr>
            <a:xfrm>
              <a:off x="8886" y="0"/>
              <a:ext cx="1600200" cy="1617339"/>
              <a:chOff x="0" y="0"/>
              <a:chExt cx="1600199" cy="1617338"/>
            </a:xfrm>
          </p:grpSpPr>
          <p:sp>
            <p:nvSpPr>
              <p:cNvPr id="13" name="Shape 447"/>
              <p:cNvSpPr/>
              <p:nvPr/>
            </p:nvSpPr>
            <p:spPr>
              <a:xfrm>
                <a:off x="1598311" y="634"/>
                <a:ext cx="1254" cy="1616705"/>
              </a:xfrm>
              <a:prstGeom prst="line">
                <a:avLst/>
              </a:prstGeom>
              <a:noFill/>
              <a:ln w="38100" cap="flat">
                <a:solidFill>
                  <a:srgbClr val="255B96"/>
                </a:solidFill>
                <a:prstDash val="solid"/>
                <a:miter lim="8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  <a:latin typeface="微软雅黑 Light" panose="020B0502040204020203" charset="-122"/>
                  <a:ea typeface="微软雅黑 Light" panose="020B0502040204020203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Shape 448"/>
              <p:cNvSpPr/>
              <p:nvPr/>
            </p:nvSpPr>
            <p:spPr>
              <a:xfrm>
                <a:off x="0" y="0"/>
                <a:ext cx="1600200" cy="0"/>
              </a:xfrm>
              <a:prstGeom prst="line">
                <a:avLst/>
              </a:prstGeom>
              <a:noFill/>
              <a:ln w="38100" cap="flat">
                <a:solidFill>
                  <a:srgbClr val="255B96"/>
                </a:solidFill>
                <a:prstDash val="solid"/>
                <a:miter lim="8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  <a:latin typeface="微软雅黑 Light" panose="020B0502040204020203" charset="-122"/>
                  <a:ea typeface="微软雅黑 Light" panose="020B0502040204020203" charset="-122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2000">
        <p15:prstTrans prst="airplan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-0.10404 0.29931 " pathEditMode="relative" rAng="0" ptsTypes="AA">
                                      <p:cBhvr>
                                        <p:cTn id="15" dur="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 animBg="1"/>
      <p:bldP spid="7" grpId="1" bldLvl="0" animBg="1"/>
      <p:bldP spid="8" grpId="0"/>
    </p:bld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KSO_WM_DIAGRAM_VIRTUALLY_FRAME" val="{&quot;height&quot;:333.8566982899285,&quot;left&quot;:82.18090327767615,&quot;top&quot;:194.30814040871388,&quot;width&quot;:827.349284387177}"/>
</p:tagLst>
</file>

<file path=ppt/tags/tag11.xml><?xml version="1.0" encoding="utf-8"?>
<p:tagLst xmlns:p="http://schemas.openxmlformats.org/presentationml/2006/main">
  <p:tag name="KSO_WM_DIAGRAM_VIRTUALLY_FRAME" val="{&quot;height&quot;:333.8566982899285,&quot;left&quot;:82.18090327767615,&quot;top&quot;:194.30814040871388,&quot;width&quot;:827.349284387177}"/>
</p:tagLst>
</file>

<file path=ppt/tags/tag12.xml><?xml version="1.0" encoding="utf-8"?>
<p:tagLst xmlns:p="http://schemas.openxmlformats.org/presentationml/2006/main">
  <p:tag name="KSO_WM_DIAGRAM_VIRTUALLY_FRAME" val="{&quot;height&quot;:333.8566982899285,&quot;left&quot;:82.18090327767615,&quot;top&quot;:194.30814040871388,&quot;width&quot;:827.349284387177}"/>
</p:tagLst>
</file>

<file path=ppt/tags/tag13.xml><?xml version="1.0" encoding="utf-8"?>
<p:tagLst xmlns:p="http://schemas.openxmlformats.org/presentationml/2006/main">
  <p:tag name="KSO_WM_DIAGRAM_VIRTUALLY_FRAME" val="{&quot;height&quot;:333.8566982899285,&quot;left&quot;:82.18090327767615,&quot;top&quot;:194.30814040871388,&quot;width&quot;:827.349284387177}"/>
</p:tagLst>
</file>

<file path=ppt/tags/tag14.xml><?xml version="1.0" encoding="utf-8"?>
<p:tagLst xmlns:p="http://schemas.openxmlformats.org/presentationml/2006/main">
  <p:tag name="KSO_WM_DIAGRAM_VIRTUALLY_FRAME" val="{&quot;height&quot;:305.9,&quot;left&quot;:57.43763779527559,&quot;top&quot;:152.9,&quot;width&quot;:491.26236220472435}"/>
</p:tagLst>
</file>

<file path=ppt/tags/tag15.xml><?xml version="1.0" encoding="utf-8"?>
<p:tagLst xmlns:p="http://schemas.openxmlformats.org/presentationml/2006/main">
  <p:tag name="KSO_WM_DIAGRAM_VIRTUALLY_FRAME" val="{&quot;height&quot;:301.1,&quot;left&quot;:57.43763779527559,&quot;top&quot;:152.9,&quot;width&quot;:491.26236220472435}"/>
</p:tagLst>
</file>

<file path=ppt/tags/tag16.xml><?xml version="1.0" encoding="utf-8"?>
<p:tagLst xmlns:p="http://schemas.openxmlformats.org/presentationml/2006/main">
  <p:tag name="KSO_WM_DIAGRAM_VIRTUALLY_FRAME" val="{&quot;height&quot;:305.9,&quot;left&quot;:57.43763779527559,&quot;top&quot;:152.9,&quot;width&quot;:491.26236220472435}"/>
</p:tagLst>
</file>

<file path=ppt/tags/tag17.xml><?xml version="1.0" encoding="utf-8"?>
<p:tagLst xmlns:p="http://schemas.openxmlformats.org/presentationml/2006/main">
  <p:tag name="KSO_WM_DIAGRAM_VIRTUALLY_FRAME" val="{&quot;height&quot;:305.9,&quot;left&quot;:57.43763779527559,&quot;top&quot;:152.9,&quot;width&quot;:491.26236220472435}"/>
</p:tagLst>
</file>

<file path=ppt/tags/tag18.xml><?xml version="1.0" encoding="utf-8"?>
<p:tagLst xmlns:p="http://schemas.openxmlformats.org/presentationml/2006/main">
  <p:tag name="KSO_WM_DIAGRAM_VIRTUALLY_FRAME" val="{&quot;height&quot;:305.9,&quot;left&quot;:57.43763779527559,&quot;top&quot;:152.9,&quot;width&quot;:491.26236220472435}"/>
</p:tagLst>
</file>

<file path=ppt/tags/tag19.xml><?xml version="1.0" encoding="utf-8"?>
<p:tagLst xmlns:p="http://schemas.openxmlformats.org/presentationml/2006/main">
  <p:tag name="KSO_WM_DIAGRAM_VIRTUALLY_FRAME" val="{&quot;height&quot;:305.9,&quot;left&quot;:57.43763779527559,&quot;top&quot;:152.9,&quot;width&quot;:491.26236220472435}"/>
</p:tagLst>
</file>

<file path=ppt/tags/tag2.xml><?xml version="1.0" encoding="utf-8"?>
<p:tagLst xmlns:p="http://schemas.openxmlformats.org/presentationml/2006/main">
  <p:tag name="KSO_WM_DIAGRAM_VIRTUALLY_FRAME" val="{&quot;height&quot;:333.8566982899285,&quot;left&quot;:82.18090327767615,&quot;top&quot;:194.30814040871388,&quot;width&quot;:827.349284387177}"/>
</p:tagLst>
</file>

<file path=ppt/tags/tag20.xml><?xml version="1.0" encoding="utf-8"?>
<p:tagLst xmlns:p="http://schemas.openxmlformats.org/presentationml/2006/main">
  <p:tag name="KSO_WM_DIAGRAM_VIRTUALLY_FRAME" val="{&quot;height&quot;:305.9,&quot;left&quot;:57.43763779527559,&quot;top&quot;:152.9,&quot;width&quot;:491.26236220472435}"/>
</p:tagLst>
</file>

<file path=ppt/tags/tag21.xml><?xml version="1.0" encoding="utf-8"?>
<p:tagLst xmlns:p="http://schemas.openxmlformats.org/presentationml/2006/main">
  <p:tag name="KSO_WM_DIAGRAM_VIRTUALLY_FRAME" val="{&quot;height&quot;:305.9,&quot;left&quot;:57.43763779527559,&quot;top&quot;:152.9,&quot;width&quot;:491.26236220472435}"/>
</p:tagLst>
</file>

<file path=ppt/tags/tag22.xml><?xml version="1.0" encoding="utf-8"?>
<p:tagLst xmlns:p="http://schemas.openxmlformats.org/presentationml/2006/main">
  <p:tag name="KSO_WM_DIAGRAM_VIRTUALLY_FRAME" val="{&quot;height&quot;:305.9,&quot;left&quot;:57.43763779527559,&quot;top&quot;:152.9,&quot;width&quot;:491.26236220472435}"/>
</p:tagLst>
</file>

<file path=ppt/tags/tag23.xml><?xml version="1.0" encoding="utf-8"?>
<p:tagLst xmlns:p="http://schemas.openxmlformats.org/presentationml/2006/main">
  <p:tag name="KSO_WM_DIAGRAM_VIRTUALLY_FRAME" val="{&quot;height&quot;:305.9,&quot;left&quot;:57.43763779527559,&quot;top&quot;:152.9,&quot;width&quot;:491.26236220472435}"/>
</p:tagLst>
</file>

<file path=ppt/tags/tag24.xml><?xml version="1.0" encoding="utf-8"?>
<p:tagLst xmlns:p="http://schemas.openxmlformats.org/presentationml/2006/main">
  <p:tag name="KSO_WM_DIAGRAM_VIRTUALLY_FRAME" val="{&quot;height&quot;:305.9,&quot;left&quot;:57.43763779527559,&quot;top&quot;:152.9,&quot;width&quot;:491.26236220472435}"/>
</p:tagLst>
</file>

<file path=ppt/tags/tag25.xml><?xml version="1.0" encoding="utf-8"?>
<p:tagLst xmlns:p="http://schemas.openxmlformats.org/presentationml/2006/main">
  <p:tag name="KSO_WM_DIAGRAM_VIRTUALLY_FRAME" val="{&quot;height&quot;:305.9,&quot;left&quot;:57.43763779527559,&quot;top&quot;:152.9,&quot;width&quot;:491.26236220472435}"/>
</p:tagLst>
</file>

<file path=ppt/tags/tag26.xml><?xml version="1.0" encoding="utf-8"?>
<p:tagLst xmlns:p="http://schemas.openxmlformats.org/presentationml/2006/main">
  <p:tag name="KSO_WM_DIAGRAM_VIRTUALLY_FRAME" val="{&quot;height&quot;:305.9,&quot;left&quot;:57.43763779527559,&quot;top&quot;:152.9,&quot;width&quot;:491.26236220472435}"/>
</p:tagLst>
</file>

<file path=ppt/tags/tag27.xml><?xml version="1.0" encoding="utf-8"?>
<p:tagLst xmlns:p="http://schemas.openxmlformats.org/presentationml/2006/main">
  <p:tag name="KSO_WM_DIAGRAM_VIRTUALLY_FRAME" val="{&quot;height&quot;:305.9,&quot;left&quot;:57.43763779527559,&quot;top&quot;:152.9,&quot;width&quot;:491.26236220472435}"/>
</p:tagLst>
</file>

<file path=ppt/tags/tag28.xml><?xml version="1.0" encoding="utf-8"?>
<p:tagLst xmlns:p="http://schemas.openxmlformats.org/presentationml/2006/main">
  <p:tag name="KSO_WM_DIAGRAM_VIRTUALLY_FRAME" val="{&quot;height&quot;:301.1,&quot;left&quot;:57.43763779527559,&quot;top&quot;:152.9,&quot;width&quot;:491.26236220472435}"/>
</p:tagLst>
</file>

<file path=ppt/tags/tag29.xml><?xml version="1.0" encoding="utf-8"?>
<p:tagLst xmlns:p="http://schemas.openxmlformats.org/presentationml/2006/main">
  <p:tag name="KSO_WM_DIAGRAM_VIRTUALLY_FRAME" val="{&quot;height&quot;:305.9,&quot;left&quot;:57.43763779527559,&quot;top&quot;:152.9,&quot;width&quot;:491.26236220472435}"/>
</p:tagLst>
</file>

<file path=ppt/tags/tag3.xml><?xml version="1.0" encoding="utf-8"?>
<p:tagLst xmlns:p="http://schemas.openxmlformats.org/presentationml/2006/main">
  <p:tag name="KSO_WM_DIAGRAM_VIRTUALLY_FRAME" val="{&quot;height&quot;:333.8566982899285,&quot;left&quot;:82.18090327767615,&quot;top&quot;:194.30814040871388,&quot;width&quot;:827.349284387177}"/>
</p:tagLst>
</file>

<file path=ppt/tags/tag30.xml><?xml version="1.0" encoding="utf-8"?>
<p:tagLst xmlns:p="http://schemas.openxmlformats.org/presentationml/2006/main">
  <p:tag name="KSO_WM_DIAGRAM_VIRTUALLY_FRAME" val="{&quot;height&quot;:305.9,&quot;left&quot;:57.43763779527559,&quot;top&quot;:152.9,&quot;width&quot;:491.26236220472435}"/>
</p:tagLst>
</file>

<file path=ppt/tags/tag31.xml><?xml version="1.0" encoding="utf-8"?>
<p:tagLst xmlns:p="http://schemas.openxmlformats.org/presentationml/2006/main">
  <p:tag name="KSO_WM_DIAGRAM_VIRTUALLY_FRAME" val="{&quot;height&quot;:305.9,&quot;left&quot;:57.43763779527559,&quot;top&quot;:152.9,&quot;width&quot;:491.26236220472435}"/>
</p:tagLst>
</file>

<file path=ppt/tags/tag32.xml><?xml version="1.0" encoding="utf-8"?>
<p:tagLst xmlns:p="http://schemas.openxmlformats.org/presentationml/2006/main">
  <p:tag name="KSO_WM_DIAGRAM_VIRTUALLY_FRAME" val="{&quot;height&quot;:305.9,&quot;left&quot;:57.43763779527559,&quot;top&quot;:152.9,&quot;width&quot;:491.26236220472435}"/>
</p:tagLst>
</file>

<file path=ppt/tags/tag33.xml><?xml version="1.0" encoding="utf-8"?>
<p:tagLst xmlns:p="http://schemas.openxmlformats.org/presentationml/2006/main">
  <p:tag name="KSO_WM_DIAGRAM_VIRTUALLY_FRAME" val="{&quot;height&quot;:305.9,&quot;left&quot;:57.43763779527559,&quot;top&quot;:152.9,&quot;width&quot;:491.26236220472435}"/>
</p:tagLst>
</file>

<file path=ppt/tags/tag34.xml><?xml version="1.0" encoding="utf-8"?>
<p:tagLst xmlns:p="http://schemas.openxmlformats.org/presentationml/2006/main">
  <p:tag name="KSO_WM_DIAGRAM_VIRTUALLY_FRAME" val="{&quot;height&quot;:305.9,&quot;left&quot;:57.43763779527559,&quot;top&quot;:152.9,&quot;width&quot;:491.26236220472435}"/>
</p:tagLst>
</file>

<file path=ppt/tags/tag35.xml><?xml version="1.0" encoding="utf-8"?>
<p:tagLst xmlns:p="http://schemas.openxmlformats.org/presentationml/2006/main">
  <p:tag name="KSO_WM_DIAGRAM_VIRTUALLY_FRAME" val="{&quot;height&quot;:305.9,&quot;left&quot;:57.43763779527559,&quot;top&quot;:152.9,&quot;width&quot;:491.26236220472435}"/>
</p:tagLst>
</file>

<file path=ppt/tags/tag36.xml><?xml version="1.0" encoding="utf-8"?>
<p:tagLst xmlns:p="http://schemas.openxmlformats.org/presentationml/2006/main">
  <p:tag name="KSO_WM_DIAGRAM_VIRTUALLY_FRAME" val="{&quot;height&quot;:305.9,&quot;left&quot;:57.43763779527559,&quot;top&quot;:152.9,&quot;width&quot;:491.26236220472435}"/>
</p:tagLst>
</file>

<file path=ppt/tags/tag37.xml><?xml version="1.0" encoding="utf-8"?>
<p:tagLst xmlns:p="http://schemas.openxmlformats.org/presentationml/2006/main">
  <p:tag name="KSO_WM_DIAGRAM_VIRTUALLY_FRAME" val="{&quot;height&quot;:305.9,&quot;left&quot;:57.43763779527559,&quot;top&quot;:152.9,&quot;width&quot;:491.26236220472435}"/>
</p:tagLst>
</file>

<file path=ppt/tags/tag38.xml><?xml version="1.0" encoding="utf-8"?>
<p:tagLst xmlns:p="http://schemas.openxmlformats.org/presentationml/2006/main">
  <p:tag name="KSO_WM_DIAGRAM_VIRTUALLY_FRAME" val="{&quot;height&quot;:301.1,&quot;left&quot;:57.43763779527559,&quot;top&quot;:152.9,&quot;width&quot;:491.26236220472435}"/>
</p:tagLst>
</file>

<file path=ppt/tags/tag39.xml><?xml version="1.0" encoding="utf-8"?>
<p:tagLst xmlns:p="http://schemas.openxmlformats.org/presentationml/2006/main">
  <p:tag name="KSO_WM_DIAGRAM_VIRTUALLY_FRAME" val="{&quot;height&quot;:305.9,&quot;left&quot;:57.43763779527559,&quot;top&quot;:152.9,&quot;width&quot;:491.26236220472435}"/>
</p:tagLst>
</file>

<file path=ppt/tags/tag4.xml><?xml version="1.0" encoding="utf-8"?>
<p:tagLst xmlns:p="http://schemas.openxmlformats.org/presentationml/2006/main">
  <p:tag name="KSO_WM_DIAGRAM_VIRTUALLY_FRAME" val="{&quot;height&quot;:333.8566982899285,&quot;left&quot;:82.18090327767615,&quot;top&quot;:194.30814040871388,&quot;width&quot;:827.349284387177}"/>
</p:tagLst>
</file>

<file path=ppt/tags/tag40.xml><?xml version="1.0" encoding="utf-8"?>
<p:tagLst xmlns:p="http://schemas.openxmlformats.org/presentationml/2006/main">
  <p:tag name="KSO_WM_DIAGRAM_VIRTUALLY_FRAME" val="{&quot;height&quot;:305.9,&quot;left&quot;:57.43763779527559,&quot;top&quot;:152.9,&quot;width&quot;:491.26236220472435}"/>
</p:tagLst>
</file>

<file path=ppt/tags/tag41.xml><?xml version="1.0" encoding="utf-8"?>
<p:tagLst xmlns:p="http://schemas.openxmlformats.org/presentationml/2006/main">
  <p:tag name="KSO_WM_DIAGRAM_VIRTUALLY_FRAME" val="{&quot;height&quot;:305.9,&quot;left&quot;:57.43763779527559,&quot;top&quot;:152.9,&quot;width&quot;:491.26236220472435}"/>
</p:tagLst>
</file>

<file path=ppt/tags/tag42.xml><?xml version="1.0" encoding="utf-8"?>
<p:tagLst xmlns:p="http://schemas.openxmlformats.org/presentationml/2006/main">
  <p:tag name="KSO_WM_DIAGRAM_VIRTUALLY_FRAME" val="{&quot;height&quot;:305.9,&quot;left&quot;:57.43763779527559,&quot;top&quot;:152.9,&quot;width&quot;:491.26236220472435}"/>
</p:tagLst>
</file>

<file path=ppt/tags/tag43.xml><?xml version="1.0" encoding="utf-8"?>
<p:tagLst xmlns:p="http://schemas.openxmlformats.org/presentationml/2006/main">
  <p:tag name="KSO_WM_DIAGRAM_VIRTUALLY_FRAME" val="{&quot;height&quot;:305.9,&quot;left&quot;:57.43763779527559,&quot;top&quot;:152.9,&quot;width&quot;:491.26236220472435}"/>
</p:tagLst>
</file>

<file path=ppt/tags/tag44.xml><?xml version="1.0" encoding="utf-8"?>
<p:tagLst xmlns:p="http://schemas.openxmlformats.org/presentationml/2006/main">
  <p:tag name="KSO_WM_DIAGRAM_VIRTUALLY_FRAME" val="{&quot;height&quot;:305.9,&quot;left&quot;:57.43763779527559,&quot;top&quot;:152.9,&quot;width&quot;:491.26236220472435}"/>
</p:tagLst>
</file>

<file path=ppt/tags/tag45.xml><?xml version="1.0" encoding="utf-8"?>
<p:tagLst xmlns:p="http://schemas.openxmlformats.org/presentationml/2006/main">
  <p:tag name="KSO_WM_DIAGRAM_VIRTUALLY_FRAME" val="{&quot;height&quot;:305.9,&quot;left&quot;:57.43763779527559,&quot;top&quot;:152.9,&quot;width&quot;:491.26236220472435}"/>
</p:tagLst>
</file>

<file path=ppt/tags/tag46.xml><?xml version="1.0" encoding="utf-8"?>
<p:tagLst xmlns:p="http://schemas.openxmlformats.org/presentationml/2006/main">
  <p:tag name="KSO_WM_DIAGRAM_VIRTUALLY_FRAME" val="{&quot;height&quot;:305.9,&quot;left&quot;:57.43763779527559,&quot;top&quot;:152.9,&quot;width&quot;:491.26236220472435}"/>
</p:tagLst>
</file>

<file path=ppt/tags/tag47.xml><?xml version="1.0" encoding="utf-8"?>
<p:tagLst xmlns:p="http://schemas.openxmlformats.org/presentationml/2006/main">
  <p:tag name="KSO_WM_DIAGRAM_VIRTUALLY_FRAME" val="{&quot;height&quot;:305.9,&quot;left&quot;:57.43763779527559,&quot;top&quot;:152.9,&quot;width&quot;:491.26236220472435}"/>
</p:tagLst>
</file>

<file path=ppt/tags/tag48.xml><?xml version="1.0" encoding="utf-8"?>
<p:tagLst xmlns:p="http://schemas.openxmlformats.org/presentationml/2006/main">
  <p:tag name="KSO_WM_DIAGRAM_VIRTUALLY_FRAME" val="{&quot;height&quot;:301.1,&quot;left&quot;:57.43763779527559,&quot;top&quot;:152.9,&quot;width&quot;:491.26236220472435}"/>
</p:tagLst>
</file>

<file path=ppt/tags/tag49.xml><?xml version="1.0" encoding="utf-8"?>
<p:tagLst xmlns:p="http://schemas.openxmlformats.org/presentationml/2006/main">
  <p:tag name="KSO_WM_DIAGRAM_VIRTUALLY_FRAME" val="{&quot;height&quot;:305.9,&quot;left&quot;:57.43763779527559,&quot;top&quot;:152.9,&quot;width&quot;:491.26236220472435}"/>
</p:tagLst>
</file>

<file path=ppt/tags/tag5.xml><?xml version="1.0" encoding="utf-8"?>
<p:tagLst xmlns:p="http://schemas.openxmlformats.org/presentationml/2006/main">
  <p:tag name="KSO_WM_DIAGRAM_VIRTUALLY_FRAME" val="{&quot;height&quot;:333.8566982899285,&quot;left&quot;:82.18090327767615,&quot;top&quot;:194.30814040871388,&quot;width&quot;:827.349284387177}"/>
</p:tagLst>
</file>

<file path=ppt/tags/tag50.xml><?xml version="1.0" encoding="utf-8"?>
<p:tagLst xmlns:p="http://schemas.openxmlformats.org/presentationml/2006/main">
  <p:tag name="KSO_WM_DIAGRAM_VIRTUALLY_FRAME" val="{&quot;height&quot;:305.9,&quot;left&quot;:57.43763779527559,&quot;top&quot;:152.9,&quot;width&quot;:491.26236220472435}"/>
</p:tagLst>
</file>

<file path=ppt/tags/tag51.xml><?xml version="1.0" encoding="utf-8"?>
<p:tagLst xmlns:p="http://schemas.openxmlformats.org/presentationml/2006/main">
  <p:tag name="KSO_WM_DIAGRAM_VIRTUALLY_FRAME" val="{&quot;height&quot;:305.9,&quot;left&quot;:57.43763779527559,&quot;top&quot;:152.9,&quot;width&quot;:491.26236220472435}"/>
</p:tagLst>
</file>

<file path=ppt/tags/tag52.xml><?xml version="1.0" encoding="utf-8"?>
<p:tagLst xmlns:p="http://schemas.openxmlformats.org/presentationml/2006/main">
  <p:tag name="KSO_WM_DIAGRAM_VIRTUALLY_FRAME" val="{&quot;height&quot;:305.9,&quot;left&quot;:57.43763779527559,&quot;top&quot;:152.9,&quot;width&quot;:491.26236220472435}"/>
</p:tagLst>
</file>

<file path=ppt/tags/tag53.xml><?xml version="1.0" encoding="utf-8"?>
<p:tagLst xmlns:p="http://schemas.openxmlformats.org/presentationml/2006/main">
  <p:tag name="KSO_WM_DIAGRAM_VIRTUALLY_FRAME" val="{&quot;height&quot;:305.9,&quot;left&quot;:57.43763779527559,&quot;top&quot;:152.9,&quot;width&quot;:491.26236220472435}"/>
</p:tagLst>
</file>

<file path=ppt/tags/tag54.xml><?xml version="1.0" encoding="utf-8"?>
<p:tagLst xmlns:p="http://schemas.openxmlformats.org/presentationml/2006/main">
  <p:tag name="KSO_WM_DIAGRAM_VIRTUALLY_FRAME" val="{&quot;height&quot;:305.9,&quot;left&quot;:57.43763779527559,&quot;top&quot;:152.9,&quot;width&quot;:491.26236220472435}"/>
</p:tagLst>
</file>

<file path=ppt/tags/tag55.xml><?xml version="1.0" encoding="utf-8"?>
<p:tagLst xmlns:p="http://schemas.openxmlformats.org/presentationml/2006/main">
  <p:tag name="KSO_WM_DIAGRAM_VIRTUALLY_FRAME" val="{&quot;height&quot;:305.9,&quot;left&quot;:57.43763779527559,&quot;top&quot;:152.9,&quot;width&quot;:491.26236220472435}"/>
</p:tagLst>
</file>

<file path=ppt/tags/tag56.xml><?xml version="1.0" encoding="utf-8"?>
<p:tagLst xmlns:p="http://schemas.openxmlformats.org/presentationml/2006/main">
  <p:tag name="KSO_WM_DIAGRAM_VIRTUALLY_FRAME" val="{&quot;height&quot;:305.9,&quot;left&quot;:57.43763779527559,&quot;top&quot;:152.9,&quot;width&quot;:491.26236220472435}"/>
</p:tagLst>
</file>

<file path=ppt/tags/tag57.xml><?xml version="1.0" encoding="utf-8"?>
<p:tagLst xmlns:p="http://schemas.openxmlformats.org/presentationml/2006/main">
  <p:tag name="KSO_WM_DIAGRAM_VIRTUALLY_FRAME" val="{&quot;height&quot;:305.9,&quot;left&quot;:57.43763779527559,&quot;top&quot;:152.9,&quot;width&quot;:491.26236220472435}"/>
</p:tagLst>
</file>

<file path=ppt/tags/tag58.xml><?xml version="1.0" encoding="utf-8"?>
<p:tagLst xmlns:p="http://schemas.openxmlformats.org/presentationml/2006/main">
  <p:tag name="PA" val="v3.0.1"/>
</p:tagLst>
</file>

<file path=ppt/tags/tag59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KSO_WM_DIAGRAM_VIRTUALLY_FRAME" val="{&quot;height&quot;:333.8566982899285,&quot;left&quot;:82.18090327767615,&quot;top&quot;:194.30814040871388,&quot;width&quot;:827.349284387177}"/>
</p:tagLst>
</file>

<file path=ppt/tags/tag60.xml><?xml version="1.0" encoding="utf-8"?>
<p:tagLst xmlns:p="http://schemas.openxmlformats.org/presentationml/2006/main">
  <p:tag name="KSO_WM_DIAGRAM_VIRTUALLY_FRAME" val="{&quot;height&quot;:344,&quot;left&quot;:94.38905511811024,&quot;top&quot;:128.3,&quot;width&quot;:546.3109448818898}"/>
</p:tagLst>
</file>

<file path=ppt/tags/tag61.xml><?xml version="1.0" encoding="utf-8"?>
<p:tagLst xmlns:p="http://schemas.openxmlformats.org/presentationml/2006/main">
  <p:tag name="KSO_WM_DIAGRAM_VIRTUALLY_FRAME" val="{&quot;height&quot;:344,&quot;left&quot;:94.38905511811024,&quot;top&quot;:128.3,&quot;width&quot;:546.3109448818898}"/>
</p:tagLst>
</file>

<file path=ppt/tags/tag62.xml><?xml version="1.0" encoding="utf-8"?>
<p:tagLst xmlns:p="http://schemas.openxmlformats.org/presentationml/2006/main">
  <p:tag name="KSO_WM_DIAGRAM_VIRTUALLY_FRAME" val="{&quot;height&quot;:344,&quot;left&quot;:94.38905511811024,&quot;top&quot;:128.3,&quot;width&quot;:546.3109448818898}"/>
</p:tagLst>
</file>

<file path=ppt/tags/tag63.xml><?xml version="1.0" encoding="utf-8"?>
<p:tagLst xmlns:p="http://schemas.openxmlformats.org/presentationml/2006/main">
  <p:tag name="KSO_WM_DIAGRAM_VIRTUALLY_FRAME" val="{&quot;height&quot;:344,&quot;left&quot;:94.38905511811024,&quot;top&quot;:128.3,&quot;width&quot;:546.3109448818898}"/>
</p:tagLst>
</file>

<file path=ppt/tags/tag64.xml><?xml version="1.0" encoding="utf-8"?>
<p:tagLst xmlns:p="http://schemas.openxmlformats.org/presentationml/2006/main">
  <p:tag name="KSO_WM_DIAGRAM_VIRTUALLY_FRAME" val="{&quot;height&quot;:344,&quot;left&quot;:94.38905511811024,&quot;top&quot;:128.3,&quot;width&quot;:546.3109448818898}"/>
</p:tagLst>
</file>

<file path=ppt/tags/tag65.xml><?xml version="1.0" encoding="utf-8"?>
<p:tagLst xmlns:p="http://schemas.openxmlformats.org/presentationml/2006/main">
  <p:tag name="KSO_WM_DIAGRAM_VIRTUALLY_FRAME" val="{&quot;height&quot;:344,&quot;left&quot;:94.38905511811024,&quot;top&quot;:128.3,&quot;width&quot;:546.3109448818898}"/>
</p:tagLst>
</file>

<file path=ppt/tags/tag66.xml><?xml version="1.0" encoding="utf-8"?>
<p:tagLst xmlns:p="http://schemas.openxmlformats.org/presentationml/2006/main">
  <p:tag name="KSO_WM_DIAGRAM_VIRTUALLY_FRAME" val="{&quot;height&quot;:344,&quot;left&quot;:94.38905511811024,&quot;top&quot;:128.3,&quot;width&quot;:546.3109448818898}"/>
</p:tagLst>
</file>

<file path=ppt/tags/tag67.xml><?xml version="1.0" encoding="utf-8"?>
<p:tagLst xmlns:p="http://schemas.openxmlformats.org/presentationml/2006/main">
  <p:tag name="KSO_WM_DIAGRAM_VIRTUALLY_FRAME" val="{&quot;height&quot;:344,&quot;left&quot;:94.38905511811024,&quot;top&quot;:128.3,&quot;width&quot;:546.3109448818898}"/>
</p:tagLst>
</file>

<file path=ppt/tags/tag68.xml><?xml version="1.0" encoding="utf-8"?>
<p:tagLst xmlns:p="http://schemas.openxmlformats.org/presentationml/2006/main">
  <p:tag name="commondata" val="eyJoZGlkIjoiM2M0YmUzZDYxYzhjODRkM2QzYzE4ODEzZTk4YjhkNDEifQ=="/>
</p:tagLst>
</file>

<file path=ppt/tags/tag7.xml><?xml version="1.0" encoding="utf-8"?>
<p:tagLst xmlns:p="http://schemas.openxmlformats.org/presentationml/2006/main">
  <p:tag name="KSO_WM_DIAGRAM_VIRTUALLY_FRAME" val="{&quot;height&quot;:333.8566982899285,&quot;left&quot;:82.18090327767615,&quot;top&quot;:194.30814040871388,&quot;width&quot;:827.349284387177}"/>
</p:tagLst>
</file>

<file path=ppt/tags/tag8.xml><?xml version="1.0" encoding="utf-8"?>
<p:tagLst xmlns:p="http://schemas.openxmlformats.org/presentationml/2006/main">
  <p:tag name="KSO_WM_DIAGRAM_VIRTUALLY_FRAME" val="{&quot;height&quot;:333.8566982899285,&quot;left&quot;:82.18090327767615,&quot;top&quot;:194.30814040871388,&quot;width&quot;:827.349284387177}"/>
</p:tagLst>
</file>

<file path=ppt/tags/tag9.xml><?xml version="1.0" encoding="utf-8"?>
<p:tagLst xmlns:p="http://schemas.openxmlformats.org/presentationml/2006/main">
  <p:tag name="KSO_WM_DIAGRAM_VIRTUALLY_FRAME" val="{&quot;height&quot;:333.8566982899285,&quot;left&quot;:82.18090327767615,&quot;top&quot;:194.30814040871388,&quot;width&quot;:827.349284387177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自定义 18">
      <a:dk1>
        <a:sysClr val="windowText" lastClr="000000"/>
      </a:dk1>
      <a:lt1>
        <a:sysClr val="window" lastClr="FFFFFF"/>
      </a:lt1>
      <a:dk2>
        <a:srgbClr val="002F90"/>
      </a:dk2>
      <a:lt2>
        <a:srgbClr val="F0F0FF"/>
      </a:lt2>
      <a:accent1>
        <a:srgbClr val="255B96"/>
      </a:accent1>
      <a:accent2>
        <a:srgbClr val="377ECD"/>
      </a:accent2>
      <a:accent3>
        <a:srgbClr val="629AD8"/>
      </a:accent3>
      <a:accent4>
        <a:srgbClr val="8585E6"/>
      </a:accent4>
      <a:accent5>
        <a:srgbClr val="1830A8"/>
      </a:accent5>
      <a:accent6>
        <a:srgbClr val="D8D8FF"/>
      </a:accent6>
      <a:hlink>
        <a:srgbClr val="F0F0F0"/>
      </a:hlink>
      <a:folHlink>
        <a:srgbClr val="181878"/>
      </a:folHlink>
    </a:clrScheme>
    <a:fontScheme name="zhhykhul">
      <a:majorFont>
        <a:latin typeface="微软雅黑 Light"/>
        <a:ea typeface="微软雅黑 Light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8">
    <a:dk1>
      <a:sysClr val="windowText" lastClr="000000"/>
    </a:dk1>
    <a:lt1>
      <a:sysClr val="window" lastClr="FFFFFF"/>
    </a:lt1>
    <a:dk2>
      <a:srgbClr val="002F90"/>
    </a:dk2>
    <a:lt2>
      <a:srgbClr val="F0F0FF"/>
    </a:lt2>
    <a:accent1>
      <a:srgbClr val="255B96"/>
    </a:accent1>
    <a:accent2>
      <a:srgbClr val="377ECD"/>
    </a:accent2>
    <a:accent3>
      <a:srgbClr val="629AD8"/>
    </a:accent3>
    <a:accent4>
      <a:srgbClr val="8585E6"/>
    </a:accent4>
    <a:accent5>
      <a:srgbClr val="1830A8"/>
    </a:accent5>
    <a:accent6>
      <a:srgbClr val="D8D8FF"/>
    </a:accent6>
    <a:hlink>
      <a:srgbClr val="F0F0F0"/>
    </a:hlink>
    <a:folHlink>
      <a:srgbClr val="18187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3944</Words>
  <Application>WPS 演示</Application>
  <PresentationFormat>自定义</PresentationFormat>
  <Paragraphs>327</Paragraphs>
  <Slides>29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29</vt:i4>
      </vt:variant>
    </vt:vector>
  </HeadingPairs>
  <TitlesOfParts>
    <vt:vector size="51" baseType="lpstr">
      <vt:lpstr>Arial</vt:lpstr>
      <vt:lpstr>宋体</vt:lpstr>
      <vt:lpstr>Wingdings</vt:lpstr>
      <vt:lpstr>Montserrat</vt:lpstr>
      <vt:lpstr>Segoe Print</vt:lpstr>
      <vt:lpstr>微软雅黑</vt:lpstr>
      <vt:lpstr>微软雅黑 Light</vt:lpstr>
      <vt:lpstr>黑体</vt:lpstr>
      <vt:lpstr>Noto Serif SC</vt:lpstr>
      <vt:lpstr>Calibri</vt:lpstr>
      <vt:lpstr>Noto Sans SC</vt:lpstr>
      <vt:lpstr>Calibri</vt:lpstr>
      <vt:lpstr>Montserrat</vt:lpstr>
      <vt:lpstr>Arial Unicode MS</vt:lpstr>
      <vt:lpstr>等线</vt:lpstr>
      <vt:lpstr>Noto Sans SC</vt:lpstr>
      <vt:lpstr>Noto Sans SC</vt:lpstr>
      <vt:lpstr>Noto Serif SC</vt:lpstr>
      <vt:lpstr>微软雅黑 Light</vt:lpstr>
      <vt:lpstr>Office 主题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世界睡眠日</dc:title>
  <dc:creator>第一PPT</dc:creator>
  <cp:keywords>www.1ppt.com</cp:keywords>
  <dc:description>www.1ppt.com</dc:description>
  <cp:lastModifiedBy>一朵向阳花</cp:lastModifiedBy>
  <cp:revision>27</cp:revision>
  <dcterms:created xsi:type="dcterms:W3CDTF">2019-12-24T09:15:00Z</dcterms:created>
  <dcterms:modified xsi:type="dcterms:W3CDTF">2026-03-02T01:12:58Z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C101FB7DEED84F85B841526E3254B9FA_13</vt:lpwstr>
  </property>
  <property fmtid="{D5CDD505-2E9C-101B-9397-08002B2CF9AE}" pid="3" name="KSOProductBuildVer">
    <vt:lpwstr>2052-12.1.0.24657</vt:lpwstr>
  </property>
</Properties>
</file>