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4"/>
  </p:handoutMasterIdLst>
  <p:sldIdLst>
    <p:sldId id="257" r:id="rId3"/>
    <p:sldId id="304" r:id="rId5"/>
    <p:sldId id="306" r:id="rId6"/>
    <p:sldId id="307" r:id="rId7"/>
    <p:sldId id="310" r:id="rId8"/>
    <p:sldId id="308" r:id="rId9"/>
    <p:sldId id="311" r:id="rId10"/>
    <p:sldId id="312" r:id="rId11"/>
    <p:sldId id="313" r:id="rId12"/>
    <p:sldId id="300" r:id="rId13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-264" y="-96"/>
      </p:cViewPr>
      <p:guideLst>
        <p:guide orient="horz" pos="213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34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image" Target="../media/image1.png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5" Type="http://schemas.openxmlformats.org/officeDocument/2006/relationships/tags" Target="../tags/tag97.xml"/><Relationship Id="rId14" Type="http://schemas.openxmlformats.org/officeDocument/2006/relationships/tags" Target="../tags/tag96.xml"/><Relationship Id="rId13" Type="http://schemas.openxmlformats.org/officeDocument/2006/relationships/tags" Target="../tags/tag95.xml"/><Relationship Id="rId12" Type="http://schemas.openxmlformats.org/officeDocument/2006/relationships/tags" Target="../tags/tag94.xml"/><Relationship Id="rId11" Type="http://schemas.openxmlformats.org/officeDocument/2006/relationships/tags" Target="../tags/tag93.xml"/><Relationship Id="rId10" Type="http://schemas.openxmlformats.org/officeDocument/2006/relationships/tags" Target="../tags/tag9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2" Type="http://schemas.openxmlformats.org/officeDocument/2006/relationships/tags" Target="../tags/tag26.xml"/><Relationship Id="rId11" Type="http://schemas.openxmlformats.org/officeDocument/2006/relationships/tags" Target="../tags/tag25.xml"/><Relationship Id="rId10" Type="http://schemas.openxmlformats.org/officeDocument/2006/relationships/tags" Target="../tags/tag2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1" Type="http://schemas.openxmlformats.org/officeDocument/2006/relationships/tags" Target="../tags/tag36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image" Target="../media/image1.png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image" Target="../media/image1.png"/><Relationship Id="rId2" Type="http://schemas.openxmlformats.org/officeDocument/2006/relationships/tags" Target="../tags/tag44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0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image" Target="../media/image1.png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image" Target="../media/image1.png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image" Target="../media/image1.png"/><Relationship Id="rId2" Type="http://schemas.openxmlformats.org/officeDocument/2006/relationships/tags" Target="../tags/tag7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58"/>
          <p:cNvGrpSpPr/>
          <p:nvPr>
            <p:custDataLst>
              <p:tags r:id="rId2"/>
            </p:custDataLst>
          </p:nvPr>
        </p:nvGrpSpPr>
        <p:grpSpPr>
          <a:xfrm>
            <a:off x="7778078" y="0"/>
            <a:ext cx="4413923" cy="3499502"/>
            <a:chOff x="7778078" y="0"/>
            <a:chExt cx="4413923" cy="3499502"/>
          </a:xfrm>
        </p:grpSpPr>
        <p:sp>
          <p:nvSpPr>
            <p:cNvPr id="42" name="任意多边形: 形状 41"/>
            <p:cNvSpPr/>
            <p:nvPr>
              <p:custDataLst>
                <p:tags r:id="rId3"/>
              </p:custDataLst>
            </p:nvPr>
          </p:nvSpPr>
          <p:spPr bwMode="auto">
            <a:xfrm>
              <a:off x="7778078" y="1"/>
              <a:ext cx="4413922" cy="3499501"/>
            </a:xfrm>
            <a:custGeom>
              <a:avLst/>
              <a:gdLst>
                <a:gd name="connsiteX0" fmla="*/ 0 w 4413922"/>
                <a:gd name="connsiteY0" fmla="*/ 0 h 3499501"/>
                <a:gd name="connsiteX1" fmla="*/ 4413922 w 4413922"/>
                <a:gd name="connsiteY1" fmla="*/ 0 h 3499501"/>
                <a:gd name="connsiteX2" fmla="*/ 4413922 w 4413922"/>
                <a:gd name="connsiteY2" fmla="*/ 3499501 h 349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922" h="3499501">
                  <a:moveTo>
                    <a:pt x="0" y="0"/>
                  </a:moveTo>
                  <a:lnTo>
                    <a:pt x="4413922" y="0"/>
                  </a:lnTo>
                  <a:lnTo>
                    <a:pt x="4413922" y="34995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40" name="任意多边形: 形状 39"/>
            <p:cNvSpPr/>
            <p:nvPr>
              <p:custDataLst>
                <p:tags r:id="rId4"/>
              </p:custDataLst>
            </p:nvPr>
          </p:nvSpPr>
          <p:spPr bwMode="auto">
            <a:xfrm>
              <a:off x="7821128" y="0"/>
              <a:ext cx="4370872" cy="2993432"/>
            </a:xfrm>
            <a:custGeom>
              <a:avLst/>
              <a:gdLst>
                <a:gd name="connsiteX0" fmla="*/ 0 w 4370872"/>
                <a:gd name="connsiteY0" fmla="*/ 0 h 2993432"/>
                <a:gd name="connsiteX1" fmla="*/ 4370872 w 4370872"/>
                <a:gd name="connsiteY1" fmla="*/ 0 h 2993432"/>
                <a:gd name="connsiteX2" fmla="*/ 4370872 w 4370872"/>
                <a:gd name="connsiteY2" fmla="*/ 2993432 h 299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70872" h="2993432">
                  <a:moveTo>
                    <a:pt x="0" y="0"/>
                  </a:moveTo>
                  <a:lnTo>
                    <a:pt x="4370872" y="0"/>
                  </a:lnTo>
                  <a:lnTo>
                    <a:pt x="4370872" y="29934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38" name="任意多边形: 形状 37"/>
            <p:cNvSpPr/>
            <p:nvPr>
              <p:custDataLst>
                <p:tags r:id="rId5"/>
              </p:custDataLst>
            </p:nvPr>
          </p:nvSpPr>
          <p:spPr bwMode="auto">
            <a:xfrm>
              <a:off x="7889890" y="1"/>
              <a:ext cx="4302111" cy="2419939"/>
            </a:xfrm>
            <a:custGeom>
              <a:avLst/>
              <a:gdLst>
                <a:gd name="connsiteX0" fmla="*/ 0 w 4302111"/>
                <a:gd name="connsiteY0" fmla="*/ 0 h 2419939"/>
                <a:gd name="connsiteX1" fmla="*/ 4302111 w 4302111"/>
                <a:gd name="connsiteY1" fmla="*/ 0 h 2419939"/>
                <a:gd name="connsiteX2" fmla="*/ 4302111 w 4302111"/>
                <a:gd name="connsiteY2" fmla="*/ 2419939 h 241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02111" h="2419939">
                  <a:moveTo>
                    <a:pt x="0" y="0"/>
                  </a:moveTo>
                  <a:lnTo>
                    <a:pt x="4302111" y="0"/>
                  </a:lnTo>
                  <a:lnTo>
                    <a:pt x="4302111" y="24199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36" name="任意多边形: 形状 35"/>
            <p:cNvSpPr/>
            <p:nvPr>
              <p:custDataLst>
                <p:tags r:id="rId6"/>
              </p:custDataLst>
            </p:nvPr>
          </p:nvSpPr>
          <p:spPr bwMode="auto">
            <a:xfrm>
              <a:off x="7985356" y="0"/>
              <a:ext cx="4206644" cy="1895952"/>
            </a:xfrm>
            <a:custGeom>
              <a:avLst/>
              <a:gdLst>
                <a:gd name="connsiteX0" fmla="*/ 0 w 4206644"/>
                <a:gd name="connsiteY0" fmla="*/ 0 h 1895952"/>
                <a:gd name="connsiteX1" fmla="*/ 4206644 w 4206644"/>
                <a:gd name="connsiteY1" fmla="*/ 0 h 1895952"/>
                <a:gd name="connsiteX2" fmla="*/ 4206644 w 4206644"/>
                <a:gd name="connsiteY2" fmla="*/ 1895952 h 189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644" h="1895952">
                  <a:moveTo>
                    <a:pt x="0" y="0"/>
                  </a:moveTo>
                  <a:lnTo>
                    <a:pt x="4206644" y="0"/>
                  </a:lnTo>
                  <a:lnTo>
                    <a:pt x="4206644" y="1895952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</p:grpSp>
      <p:grpSp>
        <p:nvGrpSpPr>
          <p:cNvPr id="60" name="组合 59"/>
          <p:cNvGrpSpPr/>
          <p:nvPr>
            <p:custDataLst>
              <p:tags r:id="rId7"/>
            </p:custDataLst>
          </p:nvPr>
        </p:nvGrpSpPr>
        <p:grpSpPr>
          <a:xfrm>
            <a:off x="-12088" y="4810904"/>
            <a:ext cx="12204089" cy="2063607"/>
            <a:chOff x="-12088" y="4794394"/>
            <a:chExt cx="12204089" cy="2063607"/>
          </a:xfrm>
        </p:grpSpPr>
        <p:sp>
          <p:nvSpPr>
            <p:cNvPr id="52" name="任意多边形: 形状 51"/>
            <p:cNvSpPr/>
            <p:nvPr>
              <p:custDataLst>
                <p:tags r:id="rId8"/>
              </p:custDataLst>
            </p:nvPr>
          </p:nvSpPr>
          <p:spPr bwMode="auto">
            <a:xfrm>
              <a:off x="554582" y="4942832"/>
              <a:ext cx="11637418" cy="1915168"/>
            </a:xfrm>
            <a:custGeom>
              <a:avLst/>
              <a:gdLst>
                <a:gd name="connsiteX0" fmla="*/ 8612903 w 11637418"/>
                <a:gd name="connsiteY0" fmla="*/ 0 h 1915168"/>
                <a:gd name="connsiteX1" fmla="*/ 11637418 w 11637418"/>
                <a:gd name="connsiteY1" fmla="*/ 1581105 h 1915168"/>
                <a:gd name="connsiteX2" fmla="*/ 11637418 w 11637418"/>
                <a:gd name="connsiteY2" fmla="*/ 1915168 h 1915168"/>
                <a:gd name="connsiteX3" fmla="*/ 0 w 11637418"/>
                <a:gd name="connsiteY3" fmla="*/ 1915168 h 19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37418" h="1915168">
                  <a:moveTo>
                    <a:pt x="8612903" y="0"/>
                  </a:moveTo>
                  <a:lnTo>
                    <a:pt x="11637418" y="1581105"/>
                  </a:lnTo>
                  <a:lnTo>
                    <a:pt x="11637418" y="1915168"/>
                  </a:lnTo>
                  <a:lnTo>
                    <a:pt x="0" y="191516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54" name="任意多边形: 形状 53"/>
            <p:cNvSpPr/>
            <p:nvPr>
              <p:custDataLst>
                <p:tags r:id="rId9"/>
              </p:custDataLst>
            </p:nvPr>
          </p:nvSpPr>
          <p:spPr bwMode="auto">
            <a:xfrm>
              <a:off x="335096" y="4794394"/>
              <a:ext cx="11856904" cy="2063607"/>
            </a:xfrm>
            <a:custGeom>
              <a:avLst/>
              <a:gdLst>
                <a:gd name="connsiteX0" fmla="*/ 7128328 w 11856904"/>
                <a:gd name="connsiteY0" fmla="*/ 0 h 2063607"/>
                <a:gd name="connsiteX1" fmla="*/ 11856904 w 11856904"/>
                <a:gd name="connsiteY1" fmla="*/ 1832069 h 2063607"/>
                <a:gd name="connsiteX2" fmla="*/ 11856904 w 11856904"/>
                <a:gd name="connsiteY2" fmla="*/ 2063607 h 2063607"/>
                <a:gd name="connsiteX3" fmla="*/ 0 w 11856904"/>
                <a:gd name="connsiteY3" fmla="*/ 2063607 h 2063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6904" h="2063607">
                  <a:moveTo>
                    <a:pt x="7128328" y="0"/>
                  </a:moveTo>
                  <a:lnTo>
                    <a:pt x="11856904" y="1832069"/>
                  </a:lnTo>
                  <a:lnTo>
                    <a:pt x="11856904" y="2063607"/>
                  </a:lnTo>
                  <a:lnTo>
                    <a:pt x="0" y="20636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56" name="任意多边形: 形状 55"/>
            <p:cNvSpPr/>
            <p:nvPr>
              <p:custDataLst>
                <p:tags r:id="rId10"/>
              </p:custDataLst>
            </p:nvPr>
          </p:nvSpPr>
          <p:spPr bwMode="auto">
            <a:xfrm>
              <a:off x="139320" y="4847832"/>
              <a:ext cx="12052680" cy="2010168"/>
            </a:xfrm>
            <a:custGeom>
              <a:avLst/>
              <a:gdLst>
                <a:gd name="connsiteX0" fmla="*/ 5073792 w 12052680"/>
                <a:gd name="connsiteY0" fmla="*/ 0 h 2010168"/>
                <a:gd name="connsiteX1" fmla="*/ 12052680 w 12052680"/>
                <a:gd name="connsiteY1" fmla="*/ 1869250 h 2010168"/>
                <a:gd name="connsiteX2" fmla="*/ 12052680 w 12052680"/>
                <a:gd name="connsiteY2" fmla="*/ 2010168 h 2010168"/>
                <a:gd name="connsiteX3" fmla="*/ 0 w 12052680"/>
                <a:gd name="connsiteY3" fmla="*/ 2010168 h 201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2680" h="2010167">
                  <a:moveTo>
                    <a:pt x="5073792" y="0"/>
                  </a:moveTo>
                  <a:lnTo>
                    <a:pt x="12052680" y="1869250"/>
                  </a:lnTo>
                  <a:lnTo>
                    <a:pt x="12052680" y="2010168"/>
                  </a:lnTo>
                  <a:lnTo>
                    <a:pt x="0" y="2010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58" name="任意多边形: 形状 57"/>
            <p:cNvSpPr/>
            <p:nvPr>
              <p:custDataLst>
                <p:tags r:id="rId11"/>
              </p:custDataLst>
            </p:nvPr>
          </p:nvSpPr>
          <p:spPr bwMode="auto">
            <a:xfrm>
              <a:off x="-12088" y="5275332"/>
              <a:ext cx="12204089" cy="1582668"/>
            </a:xfrm>
            <a:custGeom>
              <a:avLst/>
              <a:gdLst>
                <a:gd name="connsiteX0" fmla="*/ 2856139 w 12204089"/>
                <a:gd name="connsiteY0" fmla="*/ 0 h 1582668"/>
                <a:gd name="connsiteX1" fmla="*/ 12204089 w 12204089"/>
                <a:gd name="connsiteY1" fmla="*/ 1521377 h 1582668"/>
                <a:gd name="connsiteX2" fmla="*/ 12204089 w 12204089"/>
                <a:gd name="connsiteY2" fmla="*/ 1582668 h 1582668"/>
                <a:gd name="connsiteX3" fmla="*/ 0 w 12204089"/>
                <a:gd name="connsiteY3" fmla="*/ 1582668 h 1582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04089" h="1582668">
                  <a:moveTo>
                    <a:pt x="2856139" y="0"/>
                  </a:moveTo>
                  <a:lnTo>
                    <a:pt x="12204089" y="1521377"/>
                  </a:lnTo>
                  <a:lnTo>
                    <a:pt x="12204089" y="1582668"/>
                  </a:lnTo>
                  <a:lnTo>
                    <a:pt x="0" y="1582668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</p:grpSp>
      <p:sp>
        <p:nvSpPr>
          <p:cNvPr id="9801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669924" y="3368788"/>
            <a:ext cx="6245226" cy="642000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ct val="90000"/>
              </a:lnSpc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3"/>
            </p:custDataLst>
          </p:nvPr>
        </p:nvSpPr>
        <p:spPr>
          <a:xfrm>
            <a:off x="669924" y="2087287"/>
            <a:ext cx="6245226" cy="1200329"/>
          </a:xfrm>
        </p:spPr>
        <p:txBody>
          <a:bodyPr anchor="b" anchorCtr="0">
            <a:normAutofit/>
          </a:bodyPr>
          <a:lstStyle>
            <a:lvl1pPr algn="l">
              <a:lnSpc>
                <a:spcPct val="9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 flipH="1">
            <a:off x="-1" y="0"/>
            <a:ext cx="3893927" cy="3087232"/>
            <a:chOff x="7778078" y="0"/>
            <a:chExt cx="4413923" cy="3499502"/>
          </a:xfrm>
        </p:grpSpPr>
        <p:sp>
          <p:nvSpPr>
            <p:cNvPr id="17" name="任意多边形: 形状 16"/>
            <p:cNvSpPr/>
            <p:nvPr>
              <p:custDataLst>
                <p:tags r:id="rId3"/>
              </p:custDataLst>
            </p:nvPr>
          </p:nvSpPr>
          <p:spPr bwMode="auto">
            <a:xfrm>
              <a:off x="7778078" y="1"/>
              <a:ext cx="4413922" cy="3499501"/>
            </a:xfrm>
            <a:custGeom>
              <a:avLst/>
              <a:gdLst>
                <a:gd name="connsiteX0" fmla="*/ 0 w 4413922"/>
                <a:gd name="connsiteY0" fmla="*/ 0 h 3499501"/>
                <a:gd name="connsiteX1" fmla="*/ 4413922 w 4413922"/>
                <a:gd name="connsiteY1" fmla="*/ 0 h 3499501"/>
                <a:gd name="connsiteX2" fmla="*/ 4413922 w 4413922"/>
                <a:gd name="connsiteY2" fmla="*/ 3499501 h 349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922" h="3499501">
                  <a:moveTo>
                    <a:pt x="0" y="0"/>
                  </a:moveTo>
                  <a:lnTo>
                    <a:pt x="4413922" y="0"/>
                  </a:lnTo>
                  <a:lnTo>
                    <a:pt x="4413922" y="34995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9" name="任意多边形: 形状 18"/>
            <p:cNvSpPr/>
            <p:nvPr>
              <p:custDataLst>
                <p:tags r:id="rId4"/>
              </p:custDataLst>
            </p:nvPr>
          </p:nvSpPr>
          <p:spPr bwMode="auto">
            <a:xfrm>
              <a:off x="7821128" y="0"/>
              <a:ext cx="4370872" cy="2993432"/>
            </a:xfrm>
            <a:custGeom>
              <a:avLst/>
              <a:gdLst>
                <a:gd name="connsiteX0" fmla="*/ 0 w 4370872"/>
                <a:gd name="connsiteY0" fmla="*/ 0 h 2993432"/>
                <a:gd name="connsiteX1" fmla="*/ 4370872 w 4370872"/>
                <a:gd name="connsiteY1" fmla="*/ 0 h 2993432"/>
                <a:gd name="connsiteX2" fmla="*/ 4370872 w 4370872"/>
                <a:gd name="connsiteY2" fmla="*/ 2993432 h 299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70872" h="2993432">
                  <a:moveTo>
                    <a:pt x="0" y="0"/>
                  </a:moveTo>
                  <a:lnTo>
                    <a:pt x="4370872" y="0"/>
                  </a:lnTo>
                  <a:lnTo>
                    <a:pt x="4370872" y="29934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21" name="任意多边形: 形状 20"/>
            <p:cNvSpPr/>
            <p:nvPr>
              <p:custDataLst>
                <p:tags r:id="rId5"/>
              </p:custDataLst>
            </p:nvPr>
          </p:nvSpPr>
          <p:spPr bwMode="auto">
            <a:xfrm>
              <a:off x="7889890" y="1"/>
              <a:ext cx="4302111" cy="2419939"/>
            </a:xfrm>
            <a:custGeom>
              <a:avLst/>
              <a:gdLst>
                <a:gd name="connsiteX0" fmla="*/ 0 w 4302111"/>
                <a:gd name="connsiteY0" fmla="*/ 0 h 2419939"/>
                <a:gd name="connsiteX1" fmla="*/ 4302111 w 4302111"/>
                <a:gd name="connsiteY1" fmla="*/ 0 h 2419939"/>
                <a:gd name="connsiteX2" fmla="*/ 4302111 w 4302111"/>
                <a:gd name="connsiteY2" fmla="*/ 2419939 h 241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02111" h="2419939">
                  <a:moveTo>
                    <a:pt x="0" y="0"/>
                  </a:moveTo>
                  <a:lnTo>
                    <a:pt x="4302111" y="0"/>
                  </a:lnTo>
                  <a:lnTo>
                    <a:pt x="4302111" y="24199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24" name="任意多边形: 形状 23"/>
            <p:cNvSpPr/>
            <p:nvPr>
              <p:custDataLst>
                <p:tags r:id="rId6"/>
              </p:custDataLst>
            </p:nvPr>
          </p:nvSpPr>
          <p:spPr bwMode="auto">
            <a:xfrm>
              <a:off x="7985356" y="0"/>
              <a:ext cx="4206644" cy="1895952"/>
            </a:xfrm>
            <a:custGeom>
              <a:avLst/>
              <a:gdLst>
                <a:gd name="connsiteX0" fmla="*/ 0 w 4206644"/>
                <a:gd name="connsiteY0" fmla="*/ 0 h 1895952"/>
                <a:gd name="connsiteX1" fmla="*/ 4206644 w 4206644"/>
                <a:gd name="connsiteY1" fmla="*/ 0 h 1895952"/>
                <a:gd name="connsiteX2" fmla="*/ 4206644 w 4206644"/>
                <a:gd name="connsiteY2" fmla="*/ 1895952 h 189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644" h="1895952">
                  <a:moveTo>
                    <a:pt x="0" y="0"/>
                  </a:moveTo>
                  <a:lnTo>
                    <a:pt x="4206644" y="0"/>
                  </a:lnTo>
                  <a:lnTo>
                    <a:pt x="4206644" y="1895952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</p:grpSp>
      <p:grpSp>
        <p:nvGrpSpPr>
          <p:cNvPr id="25" name="组合 24"/>
          <p:cNvGrpSpPr/>
          <p:nvPr>
            <p:custDataLst>
              <p:tags r:id="rId7"/>
            </p:custDataLst>
          </p:nvPr>
        </p:nvGrpSpPr>
        <p:grpSpPr>
          <a:xfrm flipH="1">
            <a:off x="-12089" y="4291344"/>
            <a:ext cx="12204089" cy="2566658"/>
            <a:chOff x="-12088" y="4794394"/>
            <a:chExt cx="12204089" cy="2063607"/>
          </a:xfrm>
        </p:grpSpPr>
        <p:sp>
          <p:nvSpPr>
            <p:cNvPr id="26" name="任意多边形: 形状 25"/>
            <p:cNvSpPr/>
            <p:nvPr>
              <p:custDataLst>
                <p:tags r:id="rId8"/>
              </p:custDataLst>
            </p:nvPr>
          </p:nvSpPr>
          <p:spPr bwMode="auto">
            <a:xfrm>
              <a:off x="554582" y="4942832"/>
              <a:ext cx="11637418" cy="1915168"/>
            </a:xfrm>
            <a:custGeom>
              <a:avLst/>
              <a:gdLst>
                <a:gd name="connsiteX0" fmla="*/ 8612903 w 11637418"/>
                <a:gd name="connsiteY0" fmla="*/ 0 h 1915168"/>
                <a:gd name="connsiteX1" fmla="*/ 11637418 w 11637418"/>
                <a:gd name="connsiteY1" fmla="*/ 1581105 h 1915168"/>
                <a:gd name="connsiteX2" fmla="*/ 11637418 w 11637418"/>
                <a:gd name="connsiteY2" fmla="*/ 1915168 h 1915168"/>
                <a:gd name="connsiteX3" fmla="*/ 0 w 11637418"/>
                <a:gd name="connsiteY3" fmla="*/ 1915168 h 19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37418" h="1915168">
                  <a:moveTo>
                    <a:pt x="8612903" y="0"/>
                  </a:moveTo>
                  <a:lnTo>
                    <a:pt x="11637418" y="1581105"/>
                  </a:lnTo>
                  <a:lnTo>
                    <a:pt x="11637418" y="1915168"/>
                  </a:lnTo>
                  <a:lnTo>
                    <a:pt x="0" y="191516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27" name="任意多边形: 形状 26"/>
            <p:cNvSpPr/>
            <p:nvPr>
              <p:custDataLst>
                <p:tags r:id="rId9"/>
              </p:custDataLst>
            </p:nvPr>
          </p:nvSpPr>
          <p:spPr bwMode="auto">
            <a:xfrm>
              <a:off x="335096" y="4794394"/>
              <a:ext cx="11856904" cy="2063607"/>
            </a:xfrm>
            <a:custGeom>
              <a:avLst/>
              <a:gdLst>
                <a:gd name="connsiteX0" fmla="*/ 7128328 w 11856904"/>
                <a:gd name="connsiteY0" fmla="*/ 0 h 2063607"/>
                <a:gd name="connsiteX1" fmla="*/ 11856904 w 11856904"/>
                <a:gd name="connsiteY1" fmla="*/ 1832069 h 2063607"/>
                <a:gd name="connsiteX2" fmla="*/ 11856904 w 11856904"/>
                <a:gd name="connsiteY2" fmla="*/ 2063607 h 2063607"/>
                <a:gd name="connsiteX3" fmla="*/ 0 w 11856904"/>
                <a:gd name="connsiteY3" fmla="*/ 2063607 h 2063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6904" h="2063607">
                  <a:moveTo>
                    <a:pt x="7128328" y="0"/>
                  </a:moveTo>
                  <a:lnTo>
                    <a:pt x="11856904" y="1832069"/>
                  </a:lnTo>
                  <a:lnTo>
                    <a:pt x="11856904" y="2063607"/>
                  </a:lnTo>
                  <a:lnTo>
                    <a:pt x="0" y="20636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28" name="任意多边形: 形状 27"/>
            <p:cNvSpPr/>
            <p:nvPr>
              <p:custDataLst>
                <p:tags r:id="rId10"/>
              </p:custDataLst>
            </p:nvPr>
          </p:nvSpPr>
          <p:spPr bwMode="auto">
            <a:xfrm>
              <a:off x="139320" y="4847832"/>
              <a:ext cx="12052680" cy="2010168"/>
            </a:xfrm>
            <a:custGeom>
              <a:avLst/>
              <a:gdLst>
                <a:gd name="connsiteX0" fmla="*/ 5073792 w 12052680"/>
                <a:gd name="connsiteY0" fmla="*/ 0 h 2010168"/>
                <a:gd name="connsiteX1" fmla="*/ 12052680 w 12052680"/>
                <a:gd name="connsiteY1" fmla="*/ 1869250 h 2010168"/>
                <a:gd name="connsiteX2" fmla="*/ 12052680 w 12052680"/>
                <a:gd name="connsiteY2" fmla="*/ 2010168 h 2010168"/>
                <a:gd name="connsiteX3" fmla="*/ 0 w 12052680"/>
                <a:gd name="connsiteY3" fmla="*/ 2010168 h 201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2680" h="2010167">
                  <a:moveTo>
                    <a:pt x="5073792" y="0"/>
                  </a:moveTo>
                  <a:lnTo>
                    <a:pt x="12052680" y="1869250"/>
                  </a:lnTo>
                  <a:lnTo>
                    <a:pt x="12052680" y="2010168"/>
                  </a:lnTo>
                  <a:lnTo>
                    <a:pt x="0" y="2010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29" name="任意多边形: 形状 28"/>
            <p:cNvSpPr/>
            <p:nvPr>
              <p:custDataLst>
                <p:tags r:id="rId11"/>
              </p:custDataLst>
            </p:nvPr>
          </p:nvSpPr>
          <p:spPr bwMode="auto">
            <a:xfrm>
              <a:off x="-12088" y="5275332"/>
              <a:ext cx="12204089" cy="1582668"/>
            </a:xfrm>
            <a:custGeom>
              <a:avLst/>
              <a:gdLst>
                <a:gd name="connsiteX0" fmla="*/ 2856139 w 12204089"/>
                <a:gd name="connsiteY0" fmla="*/ 0 h 1582668"/>
                <a:gd name="connsiteX1" fmla="*/ 12204089 w 12204089"/>
                <a:gd name="connsiteY1" fmla="*/ 1521377 h 1582668"/>
                <a:gd name="connsiteX2" fmla="*/ 12204089 w 12204089"/>
                <a:gd name="connsiteY2" fmla="*/ 1582668 h 1582668"/>
                <a:gd name="connsiteX3" fmla="*/ 0 w 12204089"/>
                <a:gd name="connsiteY3" fmla="*/ 1582668 h 1582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04089" h="1582668">
                  <a:moveTo>
                    <a:pt x="2856139" y="0"/>
                  </a:moveTo>
                  <a:lnTo>
                    <a:pt x="12204089" y="1521377"/>
                  </a:lnTo>
                  <a:lnTo>
                    <a:pt x="12204089" y="1582668"/>
                  </a:lnTo>
                  <a:lnTo>
                    <a:pt x="0" y="1582668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3579742" y="2073991"/>
            <a:ext cx="6531128" cy="1731964"/>
          </a:xfrm>
        </p:spPr>
        <p:txBody>
          <a:bodyPr anchor="ctr">
            <a:normAutofit/>
          </a:bodyPr>
          <a:lstStyle>
            <a:lvl1pPr marL="0" indent="0" algn="r">
              <a:lnSpc>
                <a:spcPct val="90000"/>
              </a:lnSpc>
              <a:buFont typeface="Arial" panose="020B0604020202020204" pitchFamily="34" charset="0"/>
              <a:buNone/>
              <a:defRPr sz="7200" b="1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  <p:custDataLst>
              <p:tags r:id="rId1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 rot="5400000" flipH="1">
            <a:off x="-1047033" y="1047032"/>
            <a:ext cx="2651760" cy="557695"/>
            <a:chOff x="-12088" y="4794394"/>
            <a:chExt cx="12204089" cy="2063607"/>
          </a:xfrm>
        </p:grpSpPr>
        <p:sp>
          <p:nvSpPr>
            <p:cNvPr id="8" name="任意多边形: 形状 25"/>
            <p:cNvSpPr/>
            <p:nvPr>
              <p:custDataLst>
                <p:tags r:id="rId3"/>
              </p:custDataLst>
            </p:nvPr>
          </p:nvSpPr>
          <p:spPr bwMode="auto">
            <a:xfrm>
              <a:off x="554582" y="4942832"/>
              <a:ext cx="11637418" cy="1915168"/>
            </a:xfrm>
            <a:custGeom>
              <a:avLst/>
              <a:gdLst>
                <a:gd name="connsiteX0" fmla="*/ 8612903 w 11637418"/>
                <a:gd name="connsiteY0" fmla="*/ 0 h 1915168"/>
                <a:gd name="connsiteX1" fmla="*/ 11637418 w 11637418"/>
                <a:gd name="connsiteY1" fmla="*/ 1581105 h 1915168"/>
                <a:gd name="connsiteX2" fmla="*/ 11637418 w 11637418"/>
                <a:gd name="connsiteY2" fmla="*/ 1915168 h 1915168"/>
                <a:gd name="connsiteX3" fmla="*/ 0 w 11637418"/>
                <a:gd name="connsiteY3" fmla="*/ 1915168 h 19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37418" h="1915168">
                  <a:moveTo>
                    <a:pt x="8612903" y="0"/>
                  </a:moveTo>
                  <a:lnTo>
                    <a:pt x="11637418" y="1581105"/>
                  </a:lnTo>
                  <a:lnTo>
                    <a:pt x="11637418" y="1915168"/>
                  </a:lnTo>
                  <a:lnTo>
                    <a:pt x="0" y="191516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9" name="任意多边形: 形状 26"/>
            <p:cNvSpPr/>
            <p:nvPr>
              <p:custDataLst>
                <p:tags r:id="rId4"/>
              </p:custDataLst>
            </p:nvPr>
          </p:nvSpPr>
          <p:spPr bwMode="auto">
            <a:xfrm>
              <a:off x="335096" y="4794394"/>
              <a:ext cx="11856904" cy="2063607"/>
            </a:xfrm>
            <a:custGeom>
              <a:avLst/>
              <a:gdLst>
                <a:gd name="connsiteX0" fmla="*/ 7128328 w 11856904"/>
                <a:gd name="connsiteY0" fmla="*/ 0 h 2063607"/>
                <a:gd name="connsiteX1" fmla="*/ 11856904 w 11856904"/>
                <a:gd name="connsiteY1" fmla="*/ 1832069 h 2063607"/>
                <a:gd name="connsiteX2" fmla="*/ 11856904 w 11856904"/>
                <a:gd name="connsiteY2" fmla="*/ 2063607 h 2063607"/>
                <a:gd name="connsiteX3" fmla="*/ 0 w 11856904"/>
                <a:gd name="connsiteY3" fmla="*/ 2063607 h 2063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6904" h="2063607">
                  <a:moveTo>
                    <a:pt x="7128328" y="0"/>
                  </a:moveTo>
                  <a:lnTo>
                    <a:pt x="11856904" y="1832069"/>
                  </a:lnTo>
                  <a:lnTo>
                    <a:pt x="11856904" y="2063607"/>
                  </a:lnTo>
                  <a:lnTo>
                    <a:pt x="0" y="20636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0" name="任意多边形: 形状 27"/>
            <p:cNvSpPr/>
            <p:nvPr>
              <p:custDataLst>
                <p:tags r:id="rId5"/>
              </p:custDataLst>
            </p:nvPr>
          </p:nvSpPr>
          <p:spPr bwMode="auto">
            <a:xfrm>
              <a:off x="139320" y="4847832"/>
              <a:ext cx="12052680" cy="2010168"/>
            </a:xfrm>
            <a:custGeom>
              <a:avLst/>
              <a:gdLst>
                <a:gd name="connsiteX0" fmla="*/ 5073792 w 12052680"/>
                <a:gd name="connsiteY0" fmla="*/ 0 h 2010168"/>
                <a:gd name="connsiteX1" fmla="*/ 12052680 w 12052680"/>
                <a:gd name="connsiteY1" fmla="*/ 1869250 h 2010168"/>
                <a:gd name="connsiteX2" fmla="*/ 12052680 w 12052680"/>
                <a:gd name="connsiteY2" fmla="*/ 2010168 h 2010168"/>
                <a:gd name="connsiteX3" fmla="*/ 0 w 12052680"/>
                <a:gd name="connsiteY3" fmla="*/ 2010168 h 201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2680" h="2010167">
                  <a:moveTo>
                    <a:pt x="5073792" y="0"/>
                  </a:moveTo>
                  <a:lnTo>
                    <a:pt x="12052680" y="1869250"/>
                  </a:lnTo>
                  <a:lnTo>
                    <a:pt x="12052680" y="2010168"/>
                  </a:lnTo>
                  <a:lnTo>
                    <a:pt x="0" y="2010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11" name="任意多边形: 形状 28"/>
            <p:cNvSpPr/>
            <p:nvPr>
              <p:custDataLst>
                <p:tags r:id="rId6"/>
              </p:custDataLst>
            </p:nvPr>
          </p:nvSpPr>
          <p:spPr bwMode="auto">
            <a:xfrm>
              <a:off x="-12088" y="5275332"/>
              <a:ext cx="12204089" cy="1582668"/>
            </a:xfrm>
            <a:custGeom>
              <a:avLst/>
              <a:gdLst>
                <a:gd name="connsiteX0" fmla="*/ 2856139 w 12204089"/>
                <a:gd name="connsiteY0" fmla="*/ 0 h 1582668"/>
                <a:gd name="connsiteX1" fmla="*/ 12204089 w 12204089"/>
                <a:gd name="connsiteY1" fmla="*/ 1521377 h 1582668"/>
                <a:gd name="connsiteX2" fmla="*/ 12204089 w 12204089"/>
                <a:gd name="connsiteY2" fmla="*/ 1582668 h 1582668"/>
                <a:gd name="connsiteX3" fmla="*/ 0 w 12204089"/>
                <a:gd name="connsiteY3" fmla="*/ 1582668 h 1582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04089" h="1582668">
                  <a:moveTo>
                    <a:pt x="2856139" y="0"/>
                  </a:moveTo>
                  <a:lnTo>
                    <a:pt x="12204089" y="1521377"/>
                  </a:lnTo>
                  <a:lnTo>
                    <a:pt x="12204089" y="1582668"/>
                  </a:lnTo>
                  <a:lnTo>
                    <a:pt x="0" y="1582668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lvl="0"/>
              <a:endParaRPr lang="zh-CN" altLang="en-US"/>
            </a:p>
          </p:txBody>
        </p:sp>
      </p:grpSp>
      <p:sp>
        <p:nvSpPr>
          <p:cNvPr id="12" name="矩形 11"/>
          <p:cNvSpPr/>
          <p:nvPr>
            <p:custDataLst>
              <p:tags r:id="rId7"/>
            </p:custDataLst>
          </p:nvPr>
        </p:nvSpPr>
        <p:spPr>
          <a:xfrm>
            <a:off x="669000" y="900752"/>
            <a:ext cx="10854000" cy="3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000" tIns="46800" rIns="90000" bIns="468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 flipV="1">
            <a:off x="8256760" y="-16020"/>
            <a:ext cx="3935241" cy="6874019"/>
            <a:chOff x="7778078" y="0"/>
            <a:chExt cx="4413923" cy="3499502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 bwMode="auto">
            <a:xfrm>
              <a:off x="7778078" y="1"/>
              <a:ext cx="4413922" cy="3499501"/>
            </a:xfrm>
            <a:custGeom>
              <a:avLst/>
              <a:gdLst>
                <a:gd name="connsiteX0" fmla="*/ 0 w 4413922"/>
                <a:gd name="connsiteY0" fmla="*/ 0 h 3499501"/>
                <a:gd name="connsiteX1" fmla="*/ 4413922 w 4413922"/>
                <a:gd name="connsiteY1" fmla="*/ 0 h 3499501"/>
                <a:gd name="connsiteX2" fmla="*/ 4413922 w 4413922"/>
                <a:gd name="connsiteY2" fmla="*/ 3499501 h 349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922" h="3499501">
                  <a:moveTo>
                    <a:pt x="0" y="0"/>
                  </a:moveTo>
                  <a:lnTo>
                    <a:pt x="4413922" y="0"/>
                  </a:lnTo>
                  <a:lnTo>
                    <a:pt x="4413922" y="34995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1" name="任意多边形: 形状 10"/>
            <p:cNvSpPr/>
            <p:nvPr>
              <p:custDataLst>
                <p:tags r:id="rId4"/>
              </p:custDataLst>
            </p:nvPr>
          </p:nvSpPr>
          <p:spPr bwMode="auto">
            <a:xfrm>
              <a:off x="7821128" y="0"/>
              <a:ext cx="4370872" cy="2993432"/>
            </a:xfrm>
            <a:custGeom>
              <a:avLst/>
              <a:gdLst>
                <a:gd name="connsiteX0" fmla="*/ 0 w 4370872"/>
                <a:gd name="connsiteY0" fmla="*/ 0 h 2993432"/>
                <a:gd name="connsiteX1" fmla="*/ 4370872 w 4370872"/>
                <a:gd name="connsiteY1" fmla="*/ 0 h 2993432"/>
                <a:gd name="connsiteX2" fmla="*/ 4370872 w 4370872"/>
                <a:gd name="connsiteY2" fmla="*/ 2993432 h 299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70872" h="2993432">
                  <a:moveTo>
                    <a:pt x="0" y="0"/>
                  </a:moveTo>
                  <a:lnTo>
                    <a:pt x="4370872" y="0"/>
                  </a:lnTo>
                  <a:lnTo>
                    <a:pt x="4370872" y="29934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2" name="任意多边形: 形状 11"/>
            <p:cNvSpPr/>
            <p:nvPr>
              <p:custDataLst>
                <p:tags r:id="rId5"/>
              </p:custDataLst>
            </p:nvPr>
          </p:nvSpPr>
          <p:spPr bwMode="auto">
            <a:xfrm>
              <a:off x="7889890" y="1"/>
              <a:ext cx="4302111" cy="2419939"/>
            </a:xfrm>
            <a:custGeom>
              <a:avLst/>
              <a:gdLst>
                <a:gd name="connsiteX0" fmla="*/ 0 w 4302111"/>
                <a:gd name="connsiteY0" fmla="*/ 0 h 2419939"/>
                <a:gd name="connsiteX1" fmla="*/ 4302111 w 4302111"/>
                <a:gd name="connsiteY1" fmla="*/ 0 h 2419939"/>
                <a:gd name="connsiteX2" fmla="*/ 4302111 w 4302111"/>
                <a:gd name="connsiteY2" fmla="*/ 2419939 h 241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02111" h="2419939">
                  <a:moveTo>
                    <a:pt x="0" y="0"/>
                  </a:moveTo>
                  <a:lnTo>
                    <a:pt x="4302111" y="0"/>
                  </a:lnTo>
                  <a:lnTo>
                    <a:pt x="4302111" y="24199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3" name="任意多边形: 形状 12"/>
            <p:cNvSpPr/>
            <p:nvPr>
              <p:custDataLst>
                <p:tags r:id="rId6"/>
              </p:custDataLst>
            </p:nvPr>
          </p:nvSpPr>
          <p:spPr bwMode="auto">
            <a:xfrm>
              <a:off x="7985356" y="0"/>
              <a:ext cx="4206644" cy="1895952"/>
            </a:xfrm>
            <a:custGeom>
              <a:avLst/>
              <a:gdLst>
                <a:gd name="connsiteX0" fmla="*/ 0 w 4206644"/>
                <a:gd name="connsiteY0" fmla="*/ 0 h 1895952"/>
                <a:gd name="connsiteX1" fmla="*/ 4206644 w 4206644"/>
                <a:gd name="connsiteY1" fmla="*/ 0 h 1895952"/>
                <a:gd name="connsiteX2" fmla="*/ 4206644 w 4206644"/>
                <a:gd name="connsiteY2" fmla="*/ 1895952 h 189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644" h="1895952">
                  <a:moveTo>
                    <a:pt x="0" y="0"/>
                  </a:moveTo>
                  <a:lnTo>
                    <a:pt x="4206644" y="0"/>
                  </a:lnTo>
                  <a:lnTo>
                    <a:pt x="4206644" y="1895952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/>
            </a:p>
          </p:txBody>
        </p:sp>
      </p:grpSp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069325" y="2209948"/>
            <a:ext cx="6115246" cy="1219052"/>
          </a:xfrm>
        </p:spPr>
        <p:txBody>
          <a:bodyPr anchor="b" anchorCtr="0">
            <a:normAutofit/>
          </a:bodyPr>
          <a:lstStyle>
            <a:lvl1pPr algn="l">
              <a:defRPr sz="5400" b="1" baseline="0">
                <a:solidFill>
                  <a:srgbClr val="003D61"/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1069325" y="3500859"/>
            <a:ext cx="6115246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>
            <a:off x="7778078" y="0"/>
            <a:ext cx="4413923" cy="3499502"/>
            <a:chOff x="7778078" y="0"/>
            <a:chExt cx="4413923" cy="3499502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 bwMode="auto">
            <a:xfrm>
              <a:off x="7778078" y="1"/>
              <a:ext cx="4413922" cy="3499501"/>
            </a:xfrm>
            <a:custGeom>
              <a:avLst/>
              <a:gdLst>
                <a:gd name="connsiteX0" fmla="*/ 0 w 4413922"/>
                <a:gd name="connsiteY0" fmla="*/ 0 h 3499501"/>
                <a:gd name="connsiteX1" fmla="*/ 4413922 w 4413922"/>
                <a:gd name="connsiteY1" fmla="*/ 0 h 3499501"/>
                <a:gd name="connsiteX2" fmla="*/ 4413922 w 4413922"/>
                <a:gd name="connsiteY2" fmla="*/ 3499501 h 349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922" h="3499501">
                  <a:moveTo>
                    <a:pt x="0" y="0"/>
                  </a:moveTo>
                  <a:lnTo>
                    <a:pt x="4413922" y="0"/>
                  </a:lnTo>
                  <a:lnTo>
                    <a:pt x="4413922" y="34995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9" name="任意多边形: 形状 8"/>
            <p:cNvSpPr/>
            <p:nvPr>
              <p:custDataLst>
                <p:tags r:id="rId4"/>
              </p:custDataLst>
            </p:nvPr>
          </p:nvSpPr>
          <p:spPr bwMode="auto">
            <a:xfrm>
              <a:off x="7821128" y="0"/>
              <a:ext cx="4370872" cy="2993432"/>
            </a:xfrm>
            <a:custGeom>
              <a:avLst/>
              <a:gdLst>
                <a:gd name="connsiteX0" fmla="*/ 0 w 4370872"/>
                <a:gd name="connsiteY0" fmla="*/ 0 h 2993432"/>
                <a:gd name="connsiteX1" fmla="*/ 4370872 w 4370872"/>
                <a:gd name="connsiteY1" fmla="*/ 0 h 2993432"/>
                <a:gd name="connsiteX2" fmla="*/ 4370872 w 4370872"/>
                <a:gd name="connsiteY2" fmla="*/ 2993432 h 299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70872" h="2993432">
                  <a:moveTo>
                    <a:pt x="0" y="0"/>
                  </a:moveTo>
                  <a:lnTo>
                    <a:pt x="4370872" y="0"/>
                  </a:lnTo>
                  <a:lnTo>
                    <a:pt x="4370872" y="29934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0" name="任意多边形: 形状 9"/>
            <p:cNvSpPr/>
            <p:nvPr>
              <p:custDataLst>
                <p:tags r:id="rId5"/>
              </p:custDataLst>
            </p:nvPr>
          </p:nvSpPr>
          <p:spPr bwMode="auto">
            <a:xfrm>
              <a:off x="7889890" y="1"/>
              <a:ext cx="4302111" cy="2419939"/>
            </a:xfrm>
            <a:custGeom>
              <a:avLst/>
              <a:gdLst>
                <a:gd name="connsiteX0" fmla="*/ 0 w 4302111"/>
                <a:gd name="connsiteY0" fmla="*/ 0 h 2419939"/>
                <a:gd name="connsiteX1" fmla="*/ 4302111 w 4302111"/>
                <a:gd name="connsiteY1" fmla="*/ 0 h 2419939"/>
                <a:gd name="connsiteX2" fmla="*/ 4302111 w 4302111"/>
                <a:gd name="connsiteY2" fmla="*/ 2419939 h 241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02111" h="2419939">
                  <a:moveTo>
                    <a:pt x="0" y="0"/>
                  </a:moveTo>
                  <a:lnTo>
                    <a:pt x="4302111" y="0"/>
                  </a:lnTo>
                  <a:lnTo>
                    <a:pt x="4302111" y="24199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 bwMode="auto">
            <a:xfrm>
              <a:off x="7985356" y="0"/>
              <a:ext cx="4206644" cy="1895952"/>
            </a:xfrm>
            <a:custGeom>
              <a:avLst/>
              <a:gdLst>
                <a:gd name="connsiteX0" fmla="*/ 0 w 4206644"/>
                <a:gd name="connsiteY0" fmla="*/ 0 h 1895952"/>
                <a:gd name="connsiteX1" fmla="*/ 4206644 w 4206644"/>
                <a:gd name="connsiteY1" fmla="*/ 0 h 1895952"/>
                <a:gd name="connsiteX2" fmla="*/ 4206644 w 4206644"/>
                <a:gd name="connsiteY2" fmla="*/ 1895952 h 189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644" h="1895952">
                  <a:moveTo>
                    <a:pt x="0" y="0"/>
                  </a:moveTo>
                  <a:lnTo>
                    <a:pt x="4206644" y="0"/>
                  </a:lnTo>
                  <a:lnTo>
                    <a:pt x="4206644" y="1895952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20"/>
          <a:stretch>
            <a:fillRect/>
          </a:stretch>
        </p:blipFill>
        <p:spPr>
          <a:xfrm>
            <a:off x="-1" y="3638550"/>
            <a:ext cx="12192001" cy="321945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03.xml"/><Relationship Id="rId16" Type="http://schemas.openxmlformats.org/officeDocument/2006/relationships/tags" Target="../tags/tag102.xml"/><Relationship Id="rId15" Type="http://schemas.openxmlformats.org/officeDocument/2006/relationships/tags" Target="../tags/tag101.xml"/><Relationship Id="rId14" Type="http://schemas.openxmlformats.org/officeDocument/2006/relationships/tags" Target="../tags/tag100.xml"/><Relationship Id="rId13" Type="http://schemas.openxmlformats.org/officeDocument/2006/relationships/tags" Target="../tags/tag99.xml"/><Relationship Id="rId12" Type="http://schemas.openxmlformats.org/officeDocument/2006/relationships/tags" Target="../tags/tag9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90000" tIns="46800" rIns="90000" bIns="46800" rtlCol="0" anchor="t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 smtClean="0"/>
              <a:t>2021/7/24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1.xml"/><Relationship Id="rId3" Type="http://schemas.openxmlformats.org/officeDocument/2006/relationships/themeOverride" Target="../theme/themeOverride2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3579495" y="3368675"/>
            <a:ext cx="6245225" cy="943610"/>
          </a:xfrm>
        </p:spPr>
        <p:txBody>
          <a:bodyPr>
            <a:noAutofit/>
          </a:bodyPr>
          <a:lstStyle/>
          <a:p>
            <a:pPr algn="ctr"/>
            <a:r>
              <a:rPr lang="zh-CN" sz="2300" dirty="0">
                <a:ea typeface="黑体" panose="02010609060101010101" charset="-122"/>
              </a:rPr>
              <a:t>中华路街社区卫生服务中心</a:t>
            </a:r>
            <a:r>
              <a:rPr lang="en-US" altLang="zh-CN" sz="2300" dirty="0">
                <a:ea typeface="黑体" panose="02010609060101010101" charset="-122"/>
              </a:rPr>
              <a:t>   </a:t>
            </a:r>
            <a:r>
              <a:rPr lang="zh-CN" altLang="en-US" sz="2300" dirty="0" smtClean="0">
                <a:ea typeface="黑体" panose="02010609060101010101" charset="-122"/>
              </a:rPr>
              <a:t>涂运林</a:t>
            </a:r>
            <a:endParaRPr lang="en-US" altLang="zh-CN" sz="2300" dirty="0">
              <a:ea typeface="黑体" panose="02010609060101010101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299210" y="796290"/>
            <a:ext cx="6608445" cy="1817370"/>
          </a:xfrm>
        </p:spPr>
        <p:txBody>
          <a:bodyPr>
            <a:noAutofit/>
          </a:bodyPr>
          <a:lstStyle/>
          <a:p>
            <a:r>
              <a:rPr lang="zh-CN" altLang="en-US" sz="6000" dirty="0" smtClean="0">
                <a:ea typeface="黑体" panose="02010609060101010101" charset="-122"/>
              </a:rPr>
              <a:t>流感的中西医防治</a:t>
            </a:r>
            <a:endParaRPr lang="zh-CN" altLang="en-US" sz="6000" dirty="0">
              <a:ea typeface="黑体" panose="02010609060101010101" charset="-122"/>
            </a:endParaRPr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868B3-D6A6-4CBA-9A13-A27A0F22F89D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>
                <a:ea typeface="黑体" panose="02010609060101010101" charset="-122"/>
              </a:rPr>
              <a:t>THANK YOU</a:t>
            </a:r>
            <a:endParaRPr lang="en-US" altLang="zh-CN">
              <a:ea typeface="黑体" panose="02010609060101010101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EB9986-692D-4314-BAB9-61CA0B95CD85}" type="slidenum">
              <a:rPr lang="zh-CN" altLang="en-US" smtClean="0"/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zh-CN" altLang="en-US" smtClean="0"/>
              <a:t>2021/7/24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流感不是普通感冒！先认清它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1.</a:t>
            </a:r>
            <a:r>
              <a:rPr lang="zh-CN" altLang="en-US"/>
              <a:t>流感的本质：</a:t>
            </a:r>
            <a:endParaRPr lang="zh-CN" altLang="en-US"/>
          </a:p>
          <a:p>
            <a:r>
              <a:rPr lang="zh-CN" altLang="en-US"/>
              <a:t>由</a:t>
            </a:r>
            <a:r>
              <a:rPr lang="en-US" altLang="zh-CN"/>
              <a:t> “</a:t>
            </a:r>
            <a:r>
              <a:rPr lang="zh-CN" altLang="en-US"/>
              <a:t>流感病毒</a:t>
            </a:r>
            <a:r>
              <a:rPr lang="en-US" altLang="zh-CN"/>
              <a:t>” </a:t>
            </a:r>
            <a:r>
              <a:rPr lang="zh-CN" altLang="en-US"/>
              <a:t>引起的急性呼吸道传染病（非细菌</a:t>
            </a:r>
            <a:r>
              <a:rPr lang="en-US" altLang="zh-CN"/>
              <a:t> / </a:t>
            </a:r>
            <a:r>
              <a:rPr lang="zh-CN" altLang="en-US"/>
              <a:t>普通病毒）</a:t>
            </a:r>
            <a:endParaRPr lang="zh-CN" altLang="en-US"/>
          </a:p>
          <a:p>
            <a:r>
              <a:rPr lang="zh-CN" altLang="en-US"/>
              <a:t>常见病毒类型：甲型（最易变异，如</a:t>
            </a:r>
            <a:r>
              <a:rPr lang="en-US" altLang="zh-CN"/>
              <a:t> H1N1</a:t>
            </a:r>
            <a:r>
              <a:rPr lang="zh-CN" altLang="en-US"/>
              <a:t>，致病性强）、乙型（每年流行，症状稍轻）、丙型（少见，多为轻症）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病毒怎么传给你？（</a:t>
            </a:r>
            <a:r>
              <a:rPr lang="en-US" altLang="zh-CN"/>
              <a:t>2 </a:t>
            </a:r>
            <a:r>
              <a:rPr lang="zh-CN" altLang="en-US"/>
              <a:t>大传播途径）</a:t>
            </a:r>
            <a:endParaRPr lang="zh-CN" altLang="en-US"/>
          </a:p>
          <a:p>
            <a:r>
              <a:rPr lang="en-US" altLang="en-US"/>
              <a:t>◦</a:t>
            </a:r>
            <a:r>
              <a:rPr lang="zh-CN" altLang="en-US"/>
              <a:t>飞沫传播：咳嗽、打喷嚏时的</a:t>
            </a:r>
            <a:r>
              <a:rPr lang="en-US" altLang="zh-CN"/>
              <a:t> “</a:t>
            </a:r>
            <a:r>
              <a:rPr lang="zh-CN" altLang="en-US"/>
              <a:t>看不见的飞沫</a:t>
            </a:r>
            <a:r>
              <a:rPr lang="en-US" altLang="zh-CN"/>
              <a:t>”</a:t>
            </a:r>
            <a:r>
              <a:rPr lang="zh-CN" altLang="en-US"/>
              <a:t>，</a:t>
            </a:r>
            <a:r>
              <a:rPr lang="en-US" altLang="zh-CN"/>
              <a:t>1 </a:t>
            </a:r>
            <a:r>
              <a:rPr lang="zh-CN" altLang="en-US"/>
              <a:t>米内易感染。</a:t>
            </a:r>
            <a:endParaRPr lang="zh-CN" altLang="en-US"/>
          </a:p>
          <a:p>
            <a:r>
              <a:rPr lang="en-US" altLang="en-US"/>
              <a:t>◦</a:t>
            </a:r>
            <a:r>
              <a:rPr lang="zh-CN" altLang="en-US"/>
              <a:t>接触传播：摸了被病毒污染的物品（门把手、手机、电梯按钮），再摸口鼻。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 </a:t>
            </a:r>
            <a:r>
              <a:rPr lang="zh-CN" altLang="en-US"/>
              <a:t>流感</a:t>
            </a:r>
            <a:r>
              <a:rPr lang="en-US" altLang="zh-CN"/>
              <a:t> vs </a:t>
            </a:r>
            <a:r>
              <a:rPr lang="zh-CN" altLang="en-US"/>
              <a:t>普通感冒</a:t>
            </a:r>
            <a:endParaRPr lang="zh-CN" altLang="en-US"/>
          </a:p>
        </p:txBody>
      </p:sp>
      <p:graphicFrame>
        <p:nvGraphicFramePr>
          <p:cNvPr id="8" name="内容占位符 7"/>
          <p:cNvGraphicFramePr/>
          <p:nvPr>
            <p:ph idx="1"/>
            <p:custDataLst>
              <p:tags r:id="rId2"/>
            </p:custDataLst>
          </p:nvPr>
        </p:nvGraphicFramePr>
        <p:xfrm>
          <a:off x="589280" y="885190"/>
          <a:ext cx="1085278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950"/>
                <a:gridCol w="3977005"/>
                <a:gridCol w="4354830"/>
              </a:tblGrid>
              <a:tr h="31750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流感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普通感冒</a:t>
                      </a:r>
                      <a:endParaRPr lang="zh-CN" altLang="en-US"/>
                    </a:p>
                  </a:txBody>
                  <a:tcPr/>
                </a:tc>
              </a:tr>
              <a:tr h="7975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发热程度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38.5</a:t>
                      </a:r>
                      <a:r>
                        <a:rPr lang="en-US" altLang="en-US"/>
                        <a:t>℃</a:t>
                      </a:r>
                      <a:r>
                        <a:rPr lang="zh-CN" altLang="en-US"/>
                        <a:t>以上高热（占流感患者</a:t>
                      </a:r>
                      <a:r>
                        <a:rPr lang="en-US" altLang="zh-CN"/>
                        <a:t> 80% </a:t>
                      </a:r>
                      <a:r>
                        <a:rPr lang="zh-CN" altLang="en-US"/>
                        <a:t>以上），持续</a:t>
                      </a:r>
                      <a:r>
                        <a:rPr lang="en-US" altLang="zh-CN"/>
                        <a:t> 3-5 </a:t>
                      </a:r>
                      <a:r>
                        <a:rPr lang="zh-CN" altLang="en-US"/>
                        <a:t>天（部分患者因免疫力差异可延长至</a:t>
                      </a:r>
                      <a:r>
                        <a:rPr lang="en-US" altLang="zh-CN"/>
                        <a:t> 7 </a:t>
                      </a:r>
                      <a:r>
                        <a:rPr lang="zh-CN" altLang="en-US"/>
                        <a:t>天）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37.5-38</a:t>
                      </a:r>
                      <a:r>
                        <a:rPr lang="en-US" altLang="en-US"/>
                        <a:t>℃</a:t>
                      </a:r>
                      <a:r>
                        <a:rPr lang="zh-CN" altLang="en-US"/>
                        <a:t>低热（仅少数患者达</a:t>
                      </a:r>
                      <a:r>
                        <a:rPr lang="en-US" altLang="zh-CN"/>
                        <a:t> 38</a:t>
                      </a:r>
                      <a:r>
                        <a:rPr lang="en-US" altLang="en-US"/>
                        <a:t>℃</a:t>
                      </a:r>
                      <a:r>
                        <a:rPr lang="zh-CN" altLang="en-US"/>
                        <a:t>以上），</a:t>
                      </a:r>
                      <a:r>
                        <a:rPr lang="en-US" altLang="zh-CN"/>
                        <a:t>1-2 </a:t>
                      </a:r>
                      <a:r>
                        <a:rPr lang="zh-CN" altLang="en-US"/>
                        <a:t>天缓解。</a:t>
                      </a:r>
                      <a:endParaRPr lang="zh-CN" altLang="en-US"/>
                    </a:p>
                  </a:txBody>
                  <a:tcPr/>
                </a:tc>
              </a:tr>
              <a:tr h="7975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全身症状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</a:t>
                      </a:r>
                      <a:r>
                        <a:rPr lang="zh-CN" altLang="en-US"/>
                        <a:t>肌肉酸痛（尤其腰背部、四肢）、乏力、头痛，是流感与普通感冒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核心鉴别点</a:t>
                      </a:r>
                      <a:endParaRPr lang="zh-CN" alt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轻微乏力，无明显肌肉痛</a:t>
                      </a:r>
                      <a:endParaRPr lang="zh-CN" altLang="en-US"/>
                    </a:p>
                  </a:txBody>
                  <a:tcPr/>
                </a:tc>
              </a:tr>
              <a:tr h="7975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呼吸道症状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咳嗽、咽痛较轻，多为干咳，咽痛多不伴咽部化脓；若出现剧烈咳嗽、咳黄痰，需警惕并发细菌性肺炎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 </a:t>
                      </a:r>
                      <a:r>
                        <a:rPr lang="zh-CN" altLang="en-US"/>
                        <a:t>鼻塞、流涕、咽痛更突出，鼻塞多为双侧，流涕初期清稀、后期变稠，咽痛常伴咽部充血（无化脓）</a:t>
                      </a:r>
                      <a:endParaRPr lang="zh-CN" altLang="en-US"/>
                    </a:p>
                  </a:txBody>
                  <a:tcPr/>
                </a:tc>
              </a:tr>
              <a:tr h="7975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病程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7-10 </a:t>
                      </a:r>
                      <a:r>
                        <a:rPr lang="zh-CN" altLang="en-US"/>
                        <a:t>天，指</a:t>
                      </a:r>
                      <a:r>
                        <a:rPr lang="en-US" altLang="zh-CN"/>
                        <a:t> “</a:t>
                      </a:r>
                      <a:r>
                        <a:rPr lang="zh-CN" altLang="en-US"/>
                        <a:t>完全康复周期</a:t>
                      </a:r>
                      <a:r>
                        <a:rPr lang="en-US" altLang="zh-CN"/>
                        <a:t>”</a:t>
                      </a:r>
                      <a:r>
                        <a:rPr lang="zh-CN" altLang="en-US"/>
                        <a:t>（含低热消退后仍有乏力、咳嗽的恢复期），退热时间多为</a:t>
                      </a:r>
                      <a:r>
                        <a:rPr lang="en-US" altLang="zh-CN"/>
                        <a:t> 3-5 </a:t>
                      </a:r>
                      <a:r>
                        <a:rPr lang="zh-CN" altLang="en-US"/>
                        <a:t>天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3-5 </a:t>
                      </a:r>
                      <a:r>
                        <a:rPr lang="zh-CN" altLang="en-US"/>
                        <a:t>天，指</a:t>
                      </a:r>
                      <a:r>
                        <a:rPr lang="en-US" altLang="zh-CN"/>
                        <a:t> “</a:t>
                      </a:r>
                      <a:r>
                        <a:rPr lang="zh-CN" altLang="en-US"/>
                        <a:t>症状缓解周期</a:t>
                      </a:r>
                      <a:r>
                        <a:rPr lang="en-US" altLang="zh-CN"/>
                        <a:t>”</a:t>
                      </a:r>
                      <a:r>
                        <a:rPr lang="zh-CN" altLang="en-US"/>
                        <a:t>，多数患者</a:t>
                      </a:r>
                      <a:r>
                        <a:rPr lang="en-US" altLang="zh-CN"/>
                        <a:t> 5 </a:t>
                      </a:r>
                      <a:r>
                        <a:rPr lang="zh-CN" altLang="en-US"/>
                        <a:t>天内可自愈，无需药物干预</a:t>
                      </a:r>
                      <a:endParaRPr lang="zh-CN" altLang="en-US"/>
                    </a:p>
                  </a:txBody>
                  <a:tcPr/>
                </a:tc>
              </a:tr>
              <a:tr h="7975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并发症风险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高风险，常见并发症包括肺炎、心肌炎、呼吸衰竭等，多见于老人、儿童、慢性病患者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低风险，偶见中耳炎（儿童）、鼻窦炎，无严重致命并发症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流感来了怎么办？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p>
            <a:r>
              <a:rPr lang="en-US" altLang="zh-CN"/>
              <a:t>1.</a:t>
            </a:r>
            <a:r>
              <a:rPr lang="zh-CN" altLang="en-US"/>
              <a:t>关键治疗：抓住</a:t>
            </a:r>
            <a:r>
              <a:rPr lang="en-US" altLang="zh-CN"/>
              <a:t> “48 </a:t>
            </a:r>
            <a:r>
              <a:rPr lang="zh-CN" altLang="en-US"/>
              <a:t>小时黄金期</a:t>
            </a:r>
            <a:r>
              <a:rPr lang="en-US" altLang="zh-CN"/>
              <a:t>”</a:t>
            </a:r>
            <a:endParaRPr lang="en-US" altLang="zh-CN"/>
          </a:p>
          <a:p>
            <a:r>
              <a:rPr lang="zh-CN" altLang="en-US"/>
              <a:t>早期抗病毒：发病</a:t>
            </a:r>
            <a:r>
              <a:rPr lang="en-US" altLang="zh-CN"/>
              <a:t> 48 </a:t>
            </a:r>
            <a:r>
              <a:rPr lang="zh-CN" altLang="en-US"/>
              <a:t>小时内用奥司他韦等抗流感病毒药物（需医生开处方，不可自行买）</a:t>
            </a:r>
            <a:endParaRPr lang="zh-CN" altLang="en-US"/>
          </a:p>
          <a:p>
            <a:r>
              <a:rPr lang="zh-CN" altLang="en-US"/>
              <a:t>作用：缩短病程、减少并发症（比如原本烧</a:t>
            </a:r>
            <a:r>
              <a:rPr lang="en-US" altLang="zh-CN"/>
              <a:t> 5 </a:t>
            </a:r>
            <a:r>
              <a:rPr lang="zh-CN" altLang="en-US"/>
              <a:t>天，用后可能</a:t>
            </a:r>
            <a:r>
              <a:rPr lang="en-US" altLang="zh-CN"/>
              <a:t> 3 </a:t>
            </a:r>
            <a:r>
              <a:rPr lang="zh-CN" altLang="en-US"/>
              <a:t>天退烧）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2.</a:t>
            </a:r>
            <a:r>
              <a:rPr lang="zh-CN" altLang="en-US"/>
              <a:t>对症缓解：这些方法管用</a:t>
            </a:r>
            <a:endParaRPr lang="zh-CN" altLang="en-US"/>
          </a:p>
          <a:p>
            <a:r>
              <a:rPr lang="zh-CN" altLang="en-US"/>
              <a:t>退烧：体温</a:t>
            </a:r>
            <a:r>
              <a:rPr lang="en-US" altLang="zh-CN"/>
              <a:t>≥38.5</a:t>
            </a:r>
            <a:r>
              <a:rPr lang="en-US" altLang="en-US"/>
              <a:t>℃</a:t>
            </a:r>
            <a:r>
              <a:rPr lang="zh-CN" altLang="en-US"/>
              <a:t>用布洛芬</a:t>
            </a:r>
            <a:r>
              <a:rPr lang="en-US" altLang="zh-CN"/>
              <a:t> / </a:t>
            </a:r>
            <a:r>
              <a:rPr lang="zh-CN" altLang="en-US"/>
              <a:t>对乙酰氨基酚（儿童、老年人剂量需仔细阅读说明书，避免</a:t>
            </a:r>
            <a:r>
              <a:rPr lang="en-US" altLang="zh-CN"/>
              <a:t> “</a:t>
            </a:r>
            <a:r>
              <a:rPr lang="zh-CN" altLang="en-US"/>
              <a:t>叠加吃</a:t>
            </a:r>
            <a:r>
              <a:rPr lang="en-US" altLang="zh-CN"/>
              <a:t>”</a:t>
            </a:r>
            <a:r>
              <a:rPr lang="zh-CN" altLang="en-US"/>
              <a:t>）</a:t>
            </a:r>
            <a:endParaRPr lang="zh-CN" altLang="en-US"/>
          </a:p>
          <a:p>
            <a:r>
              <a:rPr lang="zh-CN" altLang="en-US"/>
              <a:t>补水：每天喝</a:t>
            </a:r>
            <a:r>
              <a:rPr lang="en-US" altLang="zh-CN"/>
              <a:t> 1500-2000ml </a:t>
            </a:r>
            <a:r>
              <a:rPr lang="zh-CN" altLang="en-US"/>
              <a:t>温水（发烧会脱水，加重乏力）</a:t>
            </a:r>
            <a:endParaRPr lang="zh-CN" altLang="en-US"/>
          </a:p>
          <a:p>
            <a:r>
              <a:rPr lang="zh-CN" altLang="en-US"/>
              <a:t>休息：避免熬夜、劳累（让身体集中</a:t>
            </a:r>
            <a:r>
              <a:rPr lang="en-US" altLang="zh-CN"/>
              <a:t> “</a:t>
            </a:r>
            <a:r>
              <a:rPr lang="zh-CN" altLang="en-US"/>
              <a:t>对抗病毒</a:t>
            </a:r>
            <a:r>
              <a:rPr lang="en-US" altLang="zh-CN"/>
              <a:t>”</a:t>
            </a:r>
            <a:r>
              <a:rPr lang="zh-CN" altLang="en-US"/>
              <a:t>）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重要</a:t>
            </a:r>
            <a:r>
              <a:rPr lang="zh-CN" altLang="en-US">
                <a:solidFill>
                  <a:srgbClr val="FF0000"/>
                </a:solidFill>
              </a:rPr>
              <a:t>禁忌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/>
              <a:t>不要滥用抗生素：抗生素只杀细菌，对流感病毒</a:t>
            </a:r>
            <a:r>
              <a:rPr lang="en-US" altLang="zh-CN"/>
              <a:t> “</a:t>
            </a:r>
            <a:r>
              <a:rPr lang="zh-CN" altLang="en-US"/>
              <a:t>无效</a:t>
            </a:r>
            <a:r>
              <a:rPr lang="en-US" altLang="zh-CN"/>
              <a:t>”</a:t>
            </a:r>
            <a:endParaRPr lang="en-US" altLang="zh-CN"/>
          </a:p>
          <a:p>
            <a:r>
              <a:rPr lang="zh-CN" altLang="en-US"/>
              <a:t>不可自行用激素退烧：可能掩盖病情，增加感染风险</a:t>
            </a:r>
            <a:endParaRPr lang="zh-CN" altLang="en-US"/>
          </a:p>
          <a:p>
            <a:r>
              <a:rPr lang="zh-CN" altLang="en-US"/>
              <a:t>出现持续高烧超</a:t>
            </a:r>
            <a:r>
              <a:rPr lang="en-US" altLang="zh-CN"/>
              <a:t> 3 </a:t>
            </a:r>
            <a:r>
              <a:rPr lang="zh-CN" altLang="en-US"/>
              <a:t>天、呼吸困难，及时去医院就诊</a:t>
            </a:r>
            <a:endParaRPr lang="en-US" alt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7068820" y="3429000"/>
            <a:ext cx="4069080" cy="269430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“</a:t>
            </a:r>
            <a:r>
              <a:rPr lang="zh-CN" altLang="en-US"/>
              <a:t>婴幼儿</a:t>
            </a:r>
            <a:r>
              <a:rPr lang="en-US" altLang="zh-CN"/>
              <a:t>”</a:t>
            </a:r>
            <a:r>
              <a:rPr lang="zh-CN" altLang="en-US"/>
              <a:t>流感可能不出现高热（仅</a:t>
            </a:r>
            <a:r>
              <a:rPr lang="en-US" altLang="zh-CN"/>
              <a:t> 37.8-38.2</a:t>
            </a:r>
            <a:r>
              <a:rPr lang="en-US" altLang="en-US"/>
              <a:t>℃</a:t>
            </a:r>
            <a:r>
              <a:rPr lang="zh-CN" altLang="en-US"/>
              <a:t>），但会伴随拒食、嗜睡等症状，需结合</a:t>
            </a:r>
            <a:r>
              <a:rPr lang="en-US" altLang="zh-CN"/>
              <a:t> “</a:t>
            </a:r>
            <a:r>
              <a:rPr lang="zh-CN" altLang="en-US"/>
              <a:t>家庭成员是否流感</a:t>
            </a:r>
            <a:r>
              <a:rPr lang="en-US" altLang="zh-CN"/>
              <a:t>” </a:t>
            </a:r>
            <a:r>
              <a:rPr lang="zh-CN" altLang="en-US"/>
              <a:t>综合判断</a:t>
            </a:r>
            <a:endParaRPr lang="zh-CN" altLang="en-US"/>
          </a:p>
          <a:p>
            <a:r>
              <a:rPr lang="en-US" altLang="zh-CN"/>
              <a:t>“</a:t>
            </a:r>
            <a:r>
              <a:rPr lang="zh-CN" altLang="en-US"/>
              <a:t>老年人</a:t>
            </a:r>
            <a:r>
              <a:rPr lang="en-US" altLang="zh-CN"/>
              <a:t>”</a:t>
            </a:r>
            <a:r>
              <a:rPr lang="zh-CN" altLang="en-US"/>
              <a:t>流感可能无明显肌肉痛，仅表现为乏力、食欲差，易被误判为</a:t>
            </a:r>
            <a:r>
              <a:rPr lang="en-US" altLang="zh-CN"/>
              <a:t> “</a:t>
            </a:r>
            <a:r>
              <a:rPr lang="zh-CN" altLang="en-US"/>
              <a:t>老毛病犯了</a:t>
            </a:r>
            <a:r>
              <a:rPr lang="en-US" altLang="zh-CN"/>
              <a:t>”</a:t>
            </a:r>
            <a:r>
              <a:rPr lang="zh-CN" altLang="en-US"/>
              <a:t>，需特别注意。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中医怎么看流感？</a:t>
            </a:r>
            <a:r>
              <a:rPr lang="en-US" altLang="zh-CN"/>
              <a:t>——“</a:t>
            </a:r>
            <a:r>
              <a:rPr lang="zh-CN" altLang="en-US"/>
              <a:t>时行感冒</a:t>
            </a:r>
            <a:r>
              <a:rPr lang="en-US" altLang="zh-CN"/>
              <a:t>” </a:t>
            </a:r>
            <a:r>
              <a:rPr lang="zh-CN" altLang="en-US"/>
              <a:t>的本质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1.</a:t>
            </a:r>
            <a:r>
              <a:rPr lang="zh-CN" altLang="en-US"/>
              <a:t>流感的中医定位：</a:t>
            </a:r>
            <a:endParaRPr lang="zh-CN" altLang="en-US"/>
          </a:p>
          <a:p>
            <a:r>
              <a:rPr lang="zh-CN" altLang="en-US"/>
              <a:t>属于</a:t>
            </a:r>
            <a:r>
              <a:rPr lang="en-US" altLang="zh-CN"/>
              <a:t> “</a:t>
            </a:r>
            <a:r>
              <a:rPr lang="zh-CN" altLang="en-US"/>
              <a:t>时行感冒</a:t>
            </a:r>
            <a:r>
              <a:rPr lang="en-US" altLang="zh-CN"/>
              <a:t>” </a:t>
            </a:r>
            <a:r>
              <a:rPr lang="zh-CN" altLang="en-US"/>
              <a:t>范畴（区别于普通</a:t>
            </a:r>
            <a:r>
              <a:rPr lang="en-US" altLang="zh-CN"/>
              <a:t> “</a:t>
            </a:r>
            <a:r>
              <a:rPr lang="zh-CN" altLang="en-US"/>
              <a:t>风寒</a:t>
            </a:r>
            <a:r>
              <a:rPr lang="en-US" altLang="zh-CN"/>
              <a:t> / </a:t>
            </a:r>
            <a:r>
              <a:rPr lang="zh-CN" altLang="en-US"/>
              <a:t>风热感冒</a:t>
            </a:r>
            <a:r>
              <a:rPr lang="en-US" altLang="zh-CN"/>
              <a:t>”</a:t>
            </a:r>
            <a:r>
              <a:rPr lang="zh-CN" altLang="en-US"/>
              <a:t>），由</a:t>
            </a:r>
            <a:r>
              <a:rPr lang="en-US" altLang="zh-CN"/>
              <a:t> “</a:t>
            </a:r>
            <a:r>
              <a:rPr lang="zh-CN" altLang="en-US"/>
              <a:t>疫毒</a:t>
            </a:r>
            <a:r>
              <a:rPr lang="en-US" altLang="zh-CN"/>
              <a:t>”</a:t>
            </a:r>
            <a:r>
              <a:rPr lang="zh-CN" altLang="en-US"/>
              <a:t>（具有传染性的病邪）引起，常在冬春、秋冬季节流行</a:t>
            </a:r>
            <a:endParaRPr lang="zh-CN" altLang="en-US"/>
          </a:p>
          <a:p>
            <a:r>
              <a:rPr lang="zh-CN" altLang="en-US"/>
              <a:t>特点：传染性强（一家人先后中招）、症状重（比普通感冒更难受）、易反复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2.</a:t>
            </a:r>
            <a:r>
              <a:rPr lang="zh-CN" altLang="en-US"/>
              <a:t>为什么会得流感？</a:t>
            </a:r>
            <a:r>
              <a:rPr lang="en-US" altLang="zh-CN"/>
              <a:t>——“</a:t>
            </a:r>
            <a:r>
              <a:rPr lang="zh-CN" altLang="en-US"/>
              <a:t>邪之所凑，其气必虚</a:t>
            </a:r>
            <a:r>
              <a:rPr lang="en-US" altLang="zh-CN"/>
              <a:t>”</a:t>
            </a:r>
            <a:r>
              <a:t>、</a:t>
            </a:r>
            <a:r>
              <a:rPr lang="en-US" altLang="zh-CN"/>
              <a:t>“</a:t>
            </a:r>
            <a:r>
              <a:t>正气内存，邪不可干</a:t>
            </a:r>
            <a:r>
              <a:rPr lang="en-US" altLang="zh-CN"/>
              <a:t>”</a:t>
            </a:r>
            <a:endParaRPr lang="en-US" altLang="zh-CN"/>
          </a:p>
          <a:p>
            <a:r>
              <a:rPr lang="zh-CN" altLang="en-US"/>
              <a:t>气即正气或者卫气：就是身体的</a:t>
            </a:r>
            <a:r>
              <a:rPr lang="en-US" altLang="zh-CN"/>
              <a:t> “</a:t>
            </a:r>
            <a:r>
              <a:rPr lang="zh-CN" altLang="en-US"/>
              <a:t>抵抗力</a:t>
            </a:r>
            <a:r>
              <a:rPr lang="en-US" altLang="zh-CN"/>
              <a:t>”</a:t>
            </a:r>
            <a:r>
              <a:t>，人的抗病能力</a:t>
            </a:r>
            <a:r>
              <a:rPr lang="zh-CN" altLang="en-US"/>
              <a:t>（比如脾胃好、睡眠足的人，正气通常更足）</a:t>
            </a:r>
            <a:endParaRPr lang="zh-CN" altLang="en-US"/>
          </a:p>
          <a:p>
            <a:r>
              <a:rPr lang="zh-CN" altLang="en-US"/>
              <a:t>发病原因：时行感冒的病因多与气候突变、寒温失常有关，如春季应暖而反寒，冬季应寒而反温等，非时之气夹时行病毒侵袭人体而致病。发生又与人体的正气强弱有关，若起居不慎，寒温不调，过度劳累等，均可使卫外功能减弱，易感受外邪而发病</a:t>
            </a:r>
            <a:endParaRPr lang="zh-CN" altLang="en-US"/>
          </a:p>
          <a:p>
            <a:r>
              <a:rPr lang="zh-CN" altLang="en-US"/>
              <a:t>举例：最近降温没及时加衣，又连续加班，正气变弱，出门接触了流感患者，就可能被</a:t>
            </a:r>
            <a:r>
              <a:rPr lang="en-US" altLang="zh-CN"/>
              <a:t> “</a:t>
            </a:r>
            <a:r>
              <a:rPr lang="zh-CN" altLang="en-US"/>
              <a:t>疫毒</a:t>
            </a:r>
            <a:r>
              <a:rPr lang="en-US" altLang="zh-CN"/>
              <a:t>” </a:t>
            </a:r>
            <a:r>
              <a:rPr lang="zh-CN" altLang="en-US"/>
              <a:t>感染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“</a:t>
            </a:r>
            <a:r>
              <a:rPr lang="zh-CN" altLang="en-US"/>
              <a:t>时行感冒</a:t>
            </a:r>
            <a:r>
              <a:rPr lang="en-US" altLang="zh-CN"/>
              <a:t>” </a:t>
            </a:r>
            <a:r>
              <a:t>的分型以及治疗</a:t>
            </a:r>
          </a:p>
        </p:txBody>
      </p:sp>
      <p:graphicFrame>
        <p:nvGraphicFramePr>
          <p:cNvPr id="7" name="内容占位符 6"/>
          <p:cNvGraphicFramePr/>
          <p:nvPr>
            <p:ph idx="1"/>
            <p:custDataLst>
              <p:tags r:id="rId2"/>
            </p:custDataLst>
          </p:nvPr>
        </p:nvGraphicFramePr>
        <p:xfrm>
          <a:off x="669925" y="952500"/>
          <a:ext cx="10852785" cy="4747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765"/>
                <a:gridCol w="2431415"/>
                <a:gridCol w="2496820"/>
                <a:gridCol w="1376045"/>
                <a:gridCol w="1177925"/>
                <a:gridCol w="2202815"/>
              </a:tblGrid>
              <a:tr h="4565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证型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核心症状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伴随症状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治则治法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经典方药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常用中成药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11309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风寒型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300"/>
                        <a:t>1.</a:t>
                      </a:r>
                      <a:r>
                        <a:rPr lang="en-US" altLang="zh-CN" sz="130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怕冷明显</a:t>
                      </a:r>
                      <a:r>
                        <a:rPr lang="zh-CN" altLang="en-US" sz="1300"/>
                        <a:t>（穿厚衣仍觉冷）</a:t>
                      </a: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流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清鼻涕</a:t>
                      </a:r>
                      <a:r>
                        <a:rPr lang="zh-CN" altLang="en-US" sz="1300"/>
                        <a:t>（像清水样）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无汗（即使发热也不出汗）</a:t>
                      </a:r>
                      <a:endParaRPr lang="zh-CN" altLang="en-US" sz="13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轻微发热（</a:t>
                      </a:r>
                      <a:r>
                        <a:rPr lang="en-US" altLang="zh-CN" sz="1300"/>
                        <a:t>37.5-38</a:t>
                      </a:r>
                      <a:r>
                        <a:rPr lang="en-US" altLang="en-US" sz="1300"/>
                        <a:t>℃</a:t>
                      </a:r>
                      <a:r>
                        <a:rPr lang="zh-CN" altLang="en-US" sz="1300"/>
                        <a:t>）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咳白痰（稀痰、无异味）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头痛（后颈发紧）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4.</a:t>
                      </a:r>
                      <a:r>
                        <a:rPr lang="zh-CN" altLang="en-US" sz="1300"/>
                        <a:t>舌苔薄白，脉浮紧</a:t>
                      </a:r>
                      <a:endParaRPr lang="zh-CN" altLang="en-US" sz="13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300"/>
                        <a:t>治则：辛温解表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zh-CN" altLang="en-US" sz="1300"/>
                        <a:t>治法：疏风散寒</a:t>
                      </a:r>
                      <a:endParaRPr lang="zh-CN" altLang="en-US" sz="13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300"/>
                        <a:t>荆防败毒散</a:t>
                      </a:r>
                      <a:endParaRPr lang="zh-CN" altLang="en-US" sz="13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感冒清热颗粒：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荆防颗粒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en-US" altLang="zh-CN" sz="1300"/>
                        <a:t>3.</a:t>
                      </a:r>
                      <a:r>
                        <a:rPr lang="zh-CN" altLang="en-US" sz="1300"/>
                        <a:t>风寒感冒颗粒</a:t>
                      </a:r>
                      <a:endParaRPr lang="zh-CN" altLang="en-US" sz="1300"/>
                    </a:p>
                    <a:p>
                      <a:pPr algn="l">
                        <a:buNone/>
                      </a:pPr>
                      <a:r>
                        <a:rPr lang="zh-CN" altLang="en-US" sz="1300"/>
                        <a:t>风热型流感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禁用</a:t>
                      </a:r>
                      <a:r>
                        <a:rPr lang="zh-CN" altLang="en-US" sz="1300"/>
                        <a:t>，服药后可喝热水助发汗</a:t>
                      </a:r>
                      <a:endParaRPr lang="zh-CN" altLang="en-US" sz="1300"/>
                    </a:p>
                  </a:txBody>
                  <a:tcPr anchor="ctr" anchorCtr="0"/>
                </a:tc>
              </a:tr>
              <a:tr h="12820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风热型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indent="0" algn="l" fontAlgn="auto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300">
                          <a:latin typeface="Arial" panose="020B0604020202020204"/>
                          <a:ea typeface="等线" panose="02010600030101010101" charset="-122"/>
                        </a:rPr>
                        <a:t>1</a:t>
                      </a:r>
                      <a:r>
                        <a:rPr lang="zh-CN" altLang="en-US" sz="1300"/>
                        <a:t>. 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发热明显</a:t>
                      </a:r>
                      <a:r>
                        <a:rPr lang="zh-CN" altLang="en-US" sz="1300"/>
                        <a:t>（多 38.5℃以上，怕热）</a:t>
                      </a:r>
                      <a:endParaRPr lang="zh-CN" altLang="en-US" sz="1300"/>
                    </a:p>
                    <a:p>
                      <a:pPr indent="0" algn="l" fontAlgn="auto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/>
                        <a:t>2. 流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黄鼻涕</a:t>
                      </a:r>
                      <a:r>
                        <a:rPr lang="zh-CN" altLang="en-US" sz="1300"/>
                        <a:t>（黏稠、偏黄 / 绿）</a:t>
                      </a:r>
                      <a:endParaRPr lang="zh-CN" altLang="en-US" sz="1300"/>
                    </a:p>
                    <a:p>
                      <a:pPr indent="0" algn="l" fontAlgn="auto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300"/>
                        <a:t>3. 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咽痛</a:t>
                      </a:r>
                      <a:r>
                        <a:rPr lang="zh-CN" altLang="en-US" sz="1300"/>
                        <a:t>突出（吞咽时疼痛加重）</a:t>
                      </a:r>
                      <a:endParaRPr lang="zh-CN" sz="1300">
                        <a:latin typeface="等线" panose="02010600030101010101" charset="-122"/>
                        <a:ea typeface="等线" panose="02010600030101010101" charset="-122"/>
                      </a:endParaRPr>
                    </a:p>
                  </a:txBody>
                  <a:tcPr marL="76200" marR="76200" marT="38100" marB="19050" anchor="t" anchorCtr="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口干（想喝水）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咳黄痰（黏稠、有少量泡沫）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鼻塞（鼻子不通气）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4.</a:t>
                      </a:r>
                      <a:r>
                        <a:rPr lang="zh-CN" altLang="en-US" sz="1300"/>
                        <a:t>舌苔薄黄，脉浮数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300">
                          <a:sym typeface="+mn-ea"/>
                        </a:rPr>
                        <a:t>治则：</a:t>
                      </a:r>
                      <a:r>
                        <a:rPr lang="zh-CN" altLang="en-US" sz="1300"/>
                        <a:t>辛凉解表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zh-CN" altLang="en-US" sz="1300">
                          <a:sym typeface="+mn-ea"/>
                        </a:rPr>
                        <a:t>治法：</a:t>
                      </a:r>
                      <a:r>
                        <a:rPr lang="zh-CN" altLang="en-US" sz="1300"/>
                        <a:t>疏风清热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300"/>
                        <a:t>银翘散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连花清瘟颗粒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银翘解毒片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桑菊感冒片（适合伴轻微咳嗽者）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zh-CN" altLang="en-US" sz="1300"/>
                        <a:t>风寒型流感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禁用</a:t>
                      </a:r>
                      <a:r>
                        <a:rPr lang="zh-CN" altLang="en-US" sz="1300"/>
                        <a:t>，避免和滋补类中药同服</a:t>
                      </a:r>
                      <a:endParaRPr lang="zh-CN" altLang="en-US" sz="1300"/>
                    </a:p>
                  </a:txBody>
                  <a:tcPr/>
                </a:tc>
              </a:tr>
              <a:tr h="187833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/>
                        <a:t>暑湿型：一般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夏季</a:t>
                      </a:r>
                      <a:r>
                        <a:rPr lang="zh-CN" altLang="en-US"/>
                        <a:t>多见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发热</a:t>
                      </a:r>
                      <a:r>
                        <a:rPr lang="en-US" altLang="zh-CN" sz="1300"/>
                        <a:t> + </a:t>
                      </a:r>
                      <a:r>
                        <a:rPr lang="zh-CN" altLang="en-US" sz="1300"/>
                        <a:t>怕冷（冷热交替，体温多</a:t>
                      </a:r>
                      <a:r>
                        <a:rPr lang="en-US" altLang="zh-CN" sz="1300"/>
                        <a:t> 38</a:t>
                      </a:r>
                      <a:r>
                        <a:rPr lang="en-US" altLang="en-US" sz="1300"/>
                        <a:t>℃</a:t>
                      </a:r>
                      <a:r>
                        <a:rPr lang="zh-CN" altLang="en-US" sz="1300"/>
                        <a:t>左右）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头昏</a:t>
                      </a:r>
                      <a:r>
                        <a:rPr lang="zh-CN" altLang="en-US" sz="1300"/>
                        <a:t>沉（像裹了毛巾，不清爽）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胸闷</a:t>
                      </a:r>
                      <a:r>
                        <a:rPr lang="zh-CN" altLang="en-US" sz="1300"/>
                        <a:t>（觉得胸口发闷，不想吃饭）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流浊涕（不清稀、不发黄，偏浑浊）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腹胀</a:t>
                      </a:r>
                      <a:r>
                        <a:rPr lang="en-US" altLang="zh-CN" sz="1300"/>
                        <a:t> / </a:t>
                      </a:r>
                      <a:r>
                        <a:rPr lang="zh-CN" altLang="en-US" sz="1300"/>
                        <a:t>腹泻（大便偏稀，一天</a:t>
                      </a:r>
                      <a:r>
                        <a:rPr lang="en-US" altLang="zh-CN" sz="1300"/>
                        <a:t> 2-3 </a:t>
                      </a:r>
                      <a:r>
                        <a:rPr lang="zh-CN" altLang="en-US" sz="1300"/>
                        <a:t>次）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口苦（嘴里发苦，不想喝水）</a:t>
                      </a:r>
                      <a:r>
                        <a:rPr lang="en-US" altLang="zh-CN" sz="1300"/>
                        <a:t>4.</a:t>
                      </a:r>
                      <a:r>
                        <a:rPr lang="zh-CN" altLang="en-US" sz="1300"/>
                        <a:t>舌苔白腻，脉濡数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300">
                          <a:sym typeface="+mn-ea"/>
                        </a:rPr>
                        <a:t>治则：</a:t>
                      </a:r>
                      <a:r>
                        <a:rPr lang="zh-CN" altLang="en-US" sz="1300"/>
                        <a:t>清暑祛湿解表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zh-CN" altLang="en-US" sz="1300">
                          <a:sym typeface="+mn-ea"/>
                        </a:rPr>
                        <a:t>治法：</a:t>
                      </a:r>
                      <a:r>
                        <a:rPr lang="zh-CN" altLang="en-US" sz="1300"/>
                        <a:t>解表清暑，芳香化湿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300"/>
                        <a:t>新加香薷饮</a:t>
                      </a:r>
                      <a:endParaRPr lang="zh-CN" altLang="en-US" sz="13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300"/>
                        <a:t>1. </a:t>
                      </a:r>
                      <a:r>
                        <a:rPr lang="zh-CN" altLang="en-US" sz="1300"/>
                        <a:t>藿香正气水</a:t>
                      </a:r>
                      <a:r>
                        <a:rPr lang="en-US" altLang="zh-CN" sz="1300"/>
                        <a:t> / </a:t>
                      </a:r>
                      <a:r>
                        <a:rPr lang="zh-CN" altLang="en-US" sz="1300"/>
                        <a:t>胶囊</a:t>
                      </a:r>
                      <a:r>
                        <a:rPr lang="en-US" altLang="zh-CN" sz="1300"/>
                        <a:t>/</a:t>
                      </a:r>
                      <a:r>
                        <a:rPr lang="zh-CN" altLang="en-US" sz="1300"/>
                        <a:t>口服液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en-US" altLang="zh-CN" sz="1300"/>
                        <a:t>2. </a:t>
                      </a:r>
                      <a:r>
                        <a:rPr lang="zh-CN" altLang="en-US" sz="1300"/>
                        <a:t>保和丸（配合藿香正气用，缓解腹胀、不想吃饭）</a:t>
                      </a:r>
                      <a:r>
                        <a:rPr lang="en-US" altLang="zh-CN" sz="1300"/>
                        <a:t>3. </a:t>
                      </a:r>
                      <a:r>
                        <a:rPr lang="zh-CN" altLang="en-US" sz="1300"/>
                        <a:t>暑湿感冒颗粒</a:t>
                      </a:r>
                      <a:endParaRPr lang="zh-CN" altLang="en-US" sz="1300"/>
                    </a:p>
                    <a:p>
                      <a:pPr>
                        <a:buNone/>
                      </a:pPr>
                      <a:r>
                        <a:rPr lang="zh-CN" altLang="en-US" sz="1300"/>
                        <a:t>藿香正气水含酒精，开车服药者选胶囊；避免和</a:t>
                      </a:r>
                      <a:r>
                        <a:rPr lang="zh-CN" altLang="en-US" sz="1300">
                          <a:solidFill>
                            <a:srgbClr val="FF0000"/>
                          </a:solidFill>
                        </a:rPr>
                        <a:t>头孢类</a:t>
                      </a:r>
                      <a:r>
                        <a:rPr lang="zh-CN" altLang="en-US" sz="1300"/>
                        <a:t>药物同服（间隔</a:t>
                      </a:r>
                      <a:r>
                        <a:rPr lang="en-US" altLang="zh-CN" sz="1300"/>
                        <a:t> 7 </a:t>
                      </a:r>
                      <a:r>
                        <a:rPr lang="zh-CN" altLang="en-US" sz="1300"/>
                        <a:t>天以上）</a:t>
                      </a:r>
                      <a:endParaRPr lang="zh-CN" altLang="en-US" sz="13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用药安全提醒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en-US" sz="1800"/>
              <a:t>1.</a:t>
            </a:r>
            <a:r>
              <a:rPr sz="1800"/>
              <a:t>中医辩证有门槛，</a:t>
            </a:r>
            <a:r>
              <a:rPr lang="zh-CN" altLang="en-US" sz="1800"/>
              <a:t>辨证不准别乱用药：比如风寒型吃了风热感冒药（如连花清瘟），会加重怕冷、咳嗽；风热型吃了风寒感冒药（如风寒感冒颗粒），会加重发热、口干、咽痛。</a:t>
            </a:r>
            <a:endParaRPr lang="zh-CN" altLang="en-US" sz="1800"/>
          </a:p>
          <a:p>
            <a:endParaRPr lang="en-US" altLang="en-US" sz="1800"/>
          </a:p>
          <a:p>
            <a:r>
              <a:rPr lang="en-US" altLang="en-US" sz="1800"/>
              <a:t>2.</a:t>
            </a:r>
            <a:r>
              <a:rPr lang="zh-CN" altLang="en-US" sz="1800"/>
              <a:t>特殊人群需谨慎：儿童（按年龄减剂量，如</a:t>
            </a:r>
            <a:r>
              <a:rPr lang="en-US" altLang="zh-CN" sz="1800"/>
              <a:t> 3-6 </a:t>
            </a:r>
            <a:r>
              <a:rPr lang="zh-CN" altLang="en-US" sz="1800"/>
              <a:t>岁用成人</a:t>
            </a:r>
            <a:r>
              <a:rPr lang="en-US" altLang="zh-CN" sz="1800"/>
              <a:t> 1/3 </a:t>
            </a:r>
            <a:r>
              <a:rPr lang="zh-CN" altLang="en-US" sz="1800"/>
              <a:t>量，详细阅读说明书）、孕妇、慢性病患者（高血压、糖尿病），必须先咨询医生。</a:t>
            </a:r>
            <a:endParaRPr lang="zh-CN" altLang="en-US" sz="1800"/>
          </a:p>
          <a:p>
            <a:endParaRPr lang="en-US" altLang="en-US" sz="1800"/>
          </a:p>
          <a:p>
            <a:r>
              <a:rPr lang="en-US" altLang="en-US" sz="1800"/>
              <a:t>3.</a:t>
            </a:r>
            <a:r>
              <a:rPr lang="zh-CN" altLang="en-US" sz="1800"/>
              <a:t>避免重复用药：不同中成药可能含相同成分（如银翘解毒片和桑菊感冒片都含金银花），同时吃易过量；或者含有西药成分的中成药，要避免与有相同成分的西药同时服用（如</a:t>
            </a:r>
            <a:r>
              <a:rPr lang="en-US" altLang="zh-CN" sz="1800"/>
              <a:t>999</a:t>
            </a:r>
            <a:r>
              <a:rPr sz="1800"/>
              <a:t>感冒灵颗粒和复方氨酚烷胺片，他们都含有对乙酰氨基酚和马来酸氯苯那敏</a:t>
            </a:r>
            <a:r>
              <a:rPr lang="zh-CN" altLang="en-US" sz="1800"/>
              <a:t>）。</a:t>
            </a:r>
            <a:endParaRPr lang="zh-CN" altLang="en-US" sz="1800"/>
          </a:p>
          <a:p>
            <a:endParaRPr lang="zh-CN" altLang="en-US" sz="1800"/>
          </a:p>
          <a:p>
            <a:r>
              <a:rPr lang="en-US" altLang="zh-CN" sz="1800"/>
              <a:t>4.</a:t>
            </a:r>
            <a:r>
              <a:rPr lang="zh-CN" altLang="en-US" sz="1800"/>
              <a:t>特殊人群出现流感症状别自行用药，比如孕妇发热先物理降温（用温水擦额头、腋窝），及时去医院，避免延误治疗</a:t>
            </a:r>
            <a:endParaRPr lang="zh-CN" altLang="en-US" sz="180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流感中西医结合预防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1800"/>
              <a:t>西医关键措施（阻断病毒传播）</a:t>
            </a:r>
            <a:endParaRPr lang="zh-CN" altLang="en-US" sz="1800"/>
          </a:p>
          <a:p>
            <a:r>
              <a:rPr lang="en-US" altLang="zh-CN" sz="1800"/>
              <a:t>1.</a:t>
            </a:r>
            <a:r>
              <a:rPr lang="zh-CN" altLang="en-US" sz="1800"/>
              <a:t>接种流感疫苗：每年</a:t>
            </a:r>
            <a:r>
              <a:rPr lang="en-US" altLang="zh-CN" sz="1800"/>
              <a:t> 9-11 </a:t>
            </a:r>
            <a:r>
              <a:rPr lang="zh-CN" altLang="en-US" sz="1800"/>
              <a:t>月接种，重点人群优先，如</a:t>
            </a:r>
            <a:r>
              <a:rPr lang="en-US" altLang="zh-CN" sz="1800"/>
              <a:t> 60 </a:t>
            </a:r>
            <a:r>
              <a:rPr lang="zh-CN" altLang="en-US" sz="1800"/>
              <a:t>岁以上老人、</a:t>
            </a:r>
            <a:r>
              <a:rPr lang="en-US" altLang="zh-CN" sz="1800"/>
              <a:t>5 </a:t>
            </a:r>
            <a:r>
              <a:rPr lang="zh-CN" altLang="en-US" sz="1800"/>
              <a:t>岁以下儿童，疫苗接种后</a:t>
            </a:r>
            <a:r>
              <a:rPr lang="en-US" altLang="zh-CN" sz="1800"/>
              <a:t> 2 </a:t>
            </a:r>
            <a:r>
              <a:rPr lang="zh-CN" altLang="en-US" sz="1800"/>
              <a:t>周才产生抗体，早接种早保护</a:t>
            </a:r>
            <a:endParaRPr lang="zh-CN" altLang="en-US" sz="1800"/>
          </a:p>
          <a:p>
            <a:r>
              <a:rPr lang="en-US" altLang="zh-CN" sz="1800"/>
              <a:t>2. </a:t>
            </a:r>
            <a:r>
              <a:rPr lang="zh-CN" altLang="en-US" sz="1800"/>
              <a:t>戴口罩：流感高发季去人群密集处（超市、医院等）必戴，打喷嚏时用纸巾捂住口鼻</a:t>
            </a:r>
            <a:endParaRPr lang="zh-CN" altLang="en-US" sz="1800"/>
          </a:p>
          <a:p>
            <a:r>
              <a:rPr lang="en-US" altLang="zh-CN" sz="1800"/>
              <a:t>3. </a:t>
            </a:r>
            <a:r>
              <a:rPr lang="zh-CN" altLang="en-US" sz="1800"/>
              <a:t>勤洗手：用肥皂</a:t>
            </a:r>
            <a:r>
              <a:rPr lang="en-US" altLang="zh-CN" sz="1800"/>
              <a:t> / </a:t>
            </a:r>
            <a:r>
              <a:rPr lang="zh-CN" altLang="en-US" sz="1800"/>
              <a:t>洗手液</a:t>
            </a:r>
            <a:r>
              <a:rPr lang="en-US" altLang="zh-CN" sz="1800"/>
              <a:t> + </a:t>
            </a:r>
            <a:r>
              <a:rPr lang="zh-CN" altLang="en-US" sz="1800"/>
              <a:t>流动水，按</a:t>
            </a:r>
            <a:r>
              <a:rPr lang="en-US" altLang="zh-CN" sz="1800"/>
              <a:t> “</a:t>
            </a:r>
            <a:r>
              <a:rPr lang="zh-CN" altLang="en-US" sz="1800"/>
              <a:t>七步洗手法</a:t>
            </a:r>
            <a:r>
              <a:rPr lang="en-US" altLang="zh-CN" sz="1800"/>
              <a:t>”</a:t>
            </a:r>
            <a:r>
              <a:rPr lang="zh-CN" altLang="en-US" sz="1800"/>
              <a:t>（内外夹弓大立腕）洗</a:t>
            </a:r>
            <a:r>
              <a:rPr lang="en-US" altLang="zh-CN" sz="1800"/>
              <a:t> 20 </a:t>
            </a:r>
            <a:r>
              <a:rPr lang="zh-CN" altLang="en-US" sz="1800"/>
              <a:t>秒以上</a:t>
            </a:r>
            <a:endParaRPr lang="zh-CN" altLang="en-US" sz="1800"/>
          </a:p>
          <a:p>
            <a:endParaRPr lang="zh-CN" altLang="en-US" sz="1800"/>
          </a:p>
          <a:p>
            <a:r>
              <a:rPr lang="zh-CN" altLang="en-US" sz="1800"/>
              <a:t>中医养成避邪习惯（减少</a:t>
            </a:r>
            <a:r>
              <a:rPr lang="en-US" altLang="zh-CN" sz="1800"/>
              <a:t> “</a:t>
            </a:r>
            <a:r>
              <a:rPr lang="zh-CN" altLang="en-US" sz="1800"/>
              <a:t>疫毒</a:t>
            </a:r>
            <a:r>
              <a:rPr lang="en-US" altLang="zh-CN" sz="1800"/>
              <a:t>” </a:t>
            </a:r>
            <a:r>
              <a:rPr lang="zh-CN" altLang="en-US" sz="1800"/>
              <a:t>侵袭）</a:t>
            </a:r>
            <a:r>
              <a:rPr lang="en-US" altLang="zh-CN" sz="1800"/>
              <a:t>“</a:t>
            </a:r>
            <a:r>
              <a:rPr sz="1800"/>
              <a:t>虚邪贼风，避之有时</a:t>
            </a:r>
            <a:r>
              <a:rPr lang="en-US" altLang="zh-CN" sz="1800"/>
              <a:t>”</a:t>
            </a:r>
            <a:endParaRPr lang="zh-CN" altLang="en-US" sz="1800"/>
          </a:p>
          <a:p>
            <a:r>
              <a:rPr lang="en-US" altLang="zh-CN" sz="1800"/>
              <a:t>1. </a:t>
            </a:r>
            <a:r>
              <a:rPr lang="zh-CN" altLang="en-US" sz="1800"/>
              <a:t>避风寒：早晚温差大时戴围巾护颈、穿袜子护脚（</a:t>
            </a:r>
            <a:r>
              <a:rPr lang="en-US" altLang="zh-CN" sz="1800"/>
              <a:t>“</a:t>
            </a:r>
            <a:r>
              <a:rPr lang="zh-CN" altLang="en-US" sz="1800"/>
              <a:t>风邪</a:t>
            </a:r>
            <a:r>
              <a:rPr lang="en-US" altLang="zh-CN" sz="1800"/>
              <a:t>” </a:t>
            </a:r>
            <a:r>
              <a:rPr lang="zh-CN" altLang="en-US" sz="1800"/>
              <a:t>易从口鼻、颈部、脚部侵入）</a:t>
            </a:r>
            <a:endParaRPr lang="zh-CN" altLang="en-US" sz="1800"/>
          </a:p>
          <a:p>
            <a:r>
              <a:rPr lang="en-US" altLang="zh-CN" sz="1800"/>
              <a:t>2. </a:t>
            </a:r>
            <a:r>
              <a:rPr lang="zh-CN" altLang="en-US" sz="1800"/>
              <a:t>常通风：每天家中开窗</a:t>
            </a:r>
            <a:r>
              <a:rPr lang="en-US" altLang="zh-CN" sz="1800"/>
              <a:t> 2 </a:t>
            </a:r>
            <a:r>
              <a:rPr lang="zh-CN" altLang="en-US" sz="1800"/>
              <a:t>次，每次</a:t>
            </a:r>
            <a:r>
              <a:rPr lang="en-US" altLang="zh-CN" sz="1800"/>
              <a:t> 30 </a:t>
            </a:r>
            <a:r>
              <a:rPr lang="zh-CN" altLang="en-US" sz="1800"/>
              <a:t>分钟（让</a:t>
            </a:r>
            <a:r>
              <a:rPr lang="en-US" altLang="zh-CN" sz="1800"/>
              <a:t> “</a:t>
            </a:r>
            <a:r>
              <a:rPr lang="zh-CN" altLang="en-US" sz="1800"/>
              <a:t>浊气</a:t>
            </a:r>
            <a:r>
              <a:rPr lang="en-US" altLang="zh-CN" sz="1800"/>
              <a:t>” </a:t>
            </a:r>
            <a:r>
              <a:rPr lang="zh-CN" altLang="en-US" sz="1800"/>
              <a:t>排出，</a:t>
            </a:r>
            <a:r>
              <a:rPr lang="en-US" altLang="zh-CN" sz="1800"/>
              <a:t>“</a:t>
            </a:r>
            <a:r>
              <a:rPr lang="zh-CN" altLang="en-US" sz="1800"/>
              <a:t>清气</a:t>
            </a:r>
            <a:r>
              <a:rPr lang="en-US" altLang="zh-CN" sz="1800"/>
              <a:t>” </a:t>
            </a:r>
            <a:r>
              <a:rPr lang="zh-CN" altLang="en-US" sz="1800"/>
              <a:t>进入，减少室内</a:t>
            </a:r>
            <a:r>
              <a:rPr lang="en-US" altLang="zh-CN" sz="1800"/>
              <a:t> “</a:t>
            </a:r>
            <a:r>
              <a:rPr lang="zh-CN" altLang="en-US" sz="1800"/>
              <a:t>疫毒</a:t>
            </a:r>
            <a:r>
              <a:rPr lang="en-US" altLang="zh-CN" sz="1800"/>
              <a:t>” </a:t>
            </a:r>
            <a:r>
              <a:rPr lang="zh-CN" altLang="en-US" sz="1800"/>
              <a:t>堆积）</a:t>
            </a:r>
            <a:endParaRPr lang="zh-CN" altLang="en-US" sz="1800"/>
          </a:p>
          <a:p>
            <a:r>
              <a:rPr lang="en-US" altLang="zh-CN" sz="1800"/>
              <a:t>3. </a:t>
            </a:r>
            <a:r>
              <a:rPr lang="zh-CN" altLang="en-US" sz="1800"/>
              <a:t>少聚集：流感高发期少去人群密集处（对应中医</a:t>
            </a:r>
            <a:r>
              <a:rPr lang="en-US" altLang="zh-CN" sz="1800"/>
              <a:t> “</a:t>
            </a:r>
            <a:r>
              <a:rPr lang="zh-CN" altLang="en-US" sz="1800"/>
              <a:t>避其毒气</a:t>
            </a:r>
            <a:r>
              <a:rPr lang="en-US" altLang="zh-CN" sz="1800"/>
              <a:t>” </a:t>
            </a:r>
            <a:r>
              <a:rPr lang="zh-CN" altLang="en-US" sz="1800"/>
              <a:t>原则）</a:t>
            </a:r>
            <a:endParaRPr lang="zh-CN" altLang="en-US" sz="180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流感中西医结合预防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p>
            <a:r>
              <a:rPr lang="en-US" altLang="zh-CN" sz="1800"/>
              <a:t>1.</a:t>
            </a:r>
            <a:r>
              <a:rPr lang="zh-CN" altLang="en-US" sz="1800"/>
              <a:t>中医调理法（增强</a:t>
            </a:r>
            <a:r>
              <a:rPr lang="en-US" altLang="zh-CN" sz="1800"/>
              <a:t> “</a:t>
            </a:r>
            <a:r>
              <a:rPr lang="zh-CN" altLang="en-US" sz="1800"/>
              <a:t>正气</a:t>
            </a:r>
            <a:r>
              <a:rPr lang="en-US" altLang="zh-CN" sz="1800"/>
              <a:t>”</a:t>
            </a:r>
            <a:r>
              <a:rPr lang="zh-CN" altLang="en-US" sz="1800"/>
              <a:t>，抵御</a:t>
            </a:r>
            <a:r>
              <a:rPr lang="en-US" altLang="zh-CN" sz="1800"/>
              <a:t> “</a:t>
            </a:r>
            <a:r>
              <a:rPr lang="zh-CN" altLang="en-US" sz="1800"/>
              <a:t>疫毒</a:t>
            </a:r>
            <a:r>
              <a:rPr lang="en-US" altLang="zh-CN" sz="1800"/>
              <a:t>”</a:t>
            </a:r>
            <a:r>
              <a:rPr lang="zh-CN" altLang="en-US" sz="1800"/>
              <a:t>）：</a:t>
            </a:r>
            <a:endParaRPr lang="zh-CN" altLang="en-US" sz="1800"/>
          </a:p>
          <a:p>
            <a:r>
              <a:rPr lang="zh-CN" altLang="en-US"/>
              <a:t>食疗方：每周喝</a:t>
            </a:r>
            <a:r>
              <a:rPr lang="en-US" altLang="zh-CN"/>
              <a:t> 2-3 </a:t>
            </a:r>
            <a:r>
              <a:rPr lang="zh-CN" altLang="en-US"/>
              <a:t>次</a:t>
            </a:r>
            <a:r>
              <a:rPr lang="en-US" altLang="zh-CN"/>
              <a:t> “</a:t>
            </a:r>
            <a:r>
              <a:rPr lang="zh-CN" altLang="en-US"/>
              <a:t>健脾护肺粥</a:t>
            </a:r>
            <a:r>
              <a:rPr lang="en-US" altLang="zh-CN"/>
              <a:t>”</a:t>
            </a:r>
            <a:r>
              <a:rPr lang="zh-CN" altLang="en-US"/>
              <a:t>（山药</a:t>
            </a:r>
            <a:r>
              <a:rPr lang="en-US" altLang="zh-CN"/>
              <a:t> 100g + </a:t>
            </a:r>
            <a:r>
              <a:rPr lang="zh-CN" altLang="en-US"/>
              <a:t>莲子</a:t>
            </a:r>
            <a:r>
              <a:rPr lang="en-US" altLang="zh-CN"/>
              <a:t> 30g + </a:t>
            </a:r>
            <a:r>
              <a:rPr lang="zh-CN" altLang="en-US"/>
              <a:t>大米</a:t>
            </a:r>
            <a:r>
              <a:rPr lang="en-US" altLang="zh-CN"/>
              <a:t> 50g</a:t>
            </a:r>
            <a:r>
              <a:rPr lang="zh-CN" altLang="en-US"/>
              <a:t>，熬粥），适合脾胃弱、易感冒的人，糖尿病患者可以白术茯苓煮水喝。</a:t>
            </a:r>
            <a:endParaRPr lang="zh-CN" altLang="en-US"/>
          </a:p>
          <a:p>
            <a:r>
              <a:rPr lang="zh-CN" altLang="en-US"/>
              <a:t>穴位按摩：每天按揉</a:t>
            </a:r>
            <a:r>
              <a:rPr lang="en-US" altLang="zh-CN"/>
              <a:t> “</a:t>
            </a:r>
            <a:r>
              <a:rPr lang="zh-CN" altLang="en-US"/>
              <a:t>足三里穴</a:t>
            </a:r>
            <a:r>
              <a:rPr lang="en-US" altLang="zh-CN"/>
              <a:t>”</a:t>
            </a:r>
            <a:r>
              <a:rPr lang="zh-CN" altLang="en-US"/>
              <a:t>（小腿外侧，膝盖下方四指宽处）</a:t>
            </a:r>
            <a:r>
              <a:rPr lang="en-US" altLang="zh-CN"/>
              <a:t>1 </a:t>
            </a:r>
            <a:r>
              <a:rPr lang="zh-CN" altLang="en-US"/>
              <a:t>分钟（酸胀感最佳），能健脾养胃，增强抵抗力</a:t>
            </a:r>
            <a:endParaRPr lang="zh-CN" altLang="en-US"/>
          </a:p>
          <a:p>
            <a:r>
              <a:rPr lang="zh-CN" altLang="en-US"/>
              <a:t>简易功法：每天做</a:t>
            </a:r>
            <a:r>
              <a:rPr lang="en-US" altLang="zh-CN"/>
              <a:t> 5 </a:t>
            </a:r>
            <a:r>
              <a:rPr lang="zh-CN" altLang="en-US"/>
              <a:t>分钟</a:t>
            </a:r>
            <a:r>
              <a:rPr lang="en-US" altLang="zh-CN"/>
              <a:t> “</a:t>
            </a:r>
            <a:r>
              <a:rPr lang="zh-CN" altLang="en-US"/>
              <a:t>八段锦</a:t>
            </a:r>
            <a:r>
              <a:rPr lang="en-US" altLang="zh-CN"/>
              <a:t>” </a:t>
            </a:r>
            <a:r>
              <a:rPr lang="zh-CN" altLang="en-US"/>
              <a:t>之</a:t>
            </a:r>
            <a:r>
              <a:rPr lang="en-US" altLang="zh-CN"/>
              <a:t> “</a:t>
            </a:r>
            <a:r>
              <a:rPr lang="zh-CN" altLang="en-US"/>
              <a:t>两手托天理三焦</a:t>
            </a:r>
            <a:r>
              <a:rPr lang="en-US" altLang="zh-CN"/>
              <a:t>”</a:t>
            </a:r>
            <a:r>
              <a:rPr lang="zh-CN" altLang="en-US"/>
              <a:t>（双手上举过头顶，拉伸身体），促进气血流通</a:t>
            </a:r>
            <a:endParaRPr lang="zh-CN" altLang="en-US"/>
          </a:p>
          <a:p>
            <a:endParaRPr lang="en-US" altLang="zh-CN" sz="1800"/>
          </a:p>
          <a:p>
            <a:r>
              <a:rPr lang="en-US" altLang="zh-CN" sz="1800"/>
              <a:t>2.</a:t>
            </a:r>
            <a:r>
              <a:rPr lang="zh-CN" altLang="en-US" sz="1800"/>
              <a:t>西医健康习惯（提升免疫力）：</a:t>
            </a:r>
            <a:endParaRPr lang="zh-CN" altLang="en-US" sz="1800"/>
          </a:p>
          <a:p>
            <a:r>
              <a:rPr lang="en-US" altLang="en-US"/>
              <a:t>◦</a:t>
            </a:r>
            <a:r>
              <a:rPr lang="zh-CN" altLang="en-US"/>
              <a:t>合理运动：每周</a:t>
            </a:r>
            <a:r>
              <a:rPr lang="en-US" altLang="zh-CN"/>
              <a:t> 3-5 </a:t>
            </a:r>
            <a:r>
              <a:rPr lang="zh-CN" altLang="en-US"/>
              <a:t>次，每次</a:t>
            </a:r>
            <a:r>
              <a:rPr lang="en-US" altLang="zh-CN"/>
              <a:t> 30 </a:t>
            </a:r>
            <a:r>
              <a:rPr lang="zh-CN" altLang="en-US"/>
              <a:t>分钟中等强度运动（如快走、打太极、跳广场舞，避免剧烈运动）</a:t>
            </a:r>
            <a:endParaRPr lang="zh-CN" altLang="en-US"/>
          </a:p>
          <a:p>
            <a:r>
              <a:rPr lang="en-US" altLang="en-US"/>
              <a:t>◦</a:t>
            </a:r>
            <a:r>
              <a:rPr lang="zh-CN" altLang="en-US"/>
              <a:t>保证睡眠：成年人每天睡</a:t>
            </a:r>
            <a:r>
              <a:rPr lang="en-US" altLang="zh-CN"/>
              <a:t> 7-8 </a:t>
            </a:r>
            <a:r>
              <a:rPr lang="zh-CN" altLang="en-US"/>
              <a:t>小时，儿童睡</a:t>
            </a:r>
            <a:r>
              <a:rPr lang="en-US" altLang="zh-CN"/>
              <a:t> 9-10 </a:t>
            </a:r>
            <a:r>
              <a:rPr lang="zh-CN" altLang="en-US"/>
              <a:t>小时（熬夜会降低免疫力，让病毒有机可乘）</a:t>
            </a:r>
            <a:endParaRPr lang="zh-CN" altLang="en-US"/>
          </a:p>
          <a:p>
            <a:r>
              <a:rPr lang="en-US" altLang="en-US"/>
              <a:t>◦</a:t>
            </a:r>
            <a:r>
              <a:rPr lang="zh-CN" altLang="en-US"/>
              <a:t>均衡饮食：每天吃</a:t>
            </a:r>
            <a:r>
              <a:rPr lang="en-US" altLang="zh-CN"/>
              <a:t> 1 </a:t>
            </a:r>
            <a:r>
              <a:rPr lang="zh-CN" altLang="en-US"/>
              <a:t>个鸡蛋、</a:t>
            </a:r>
            <a:r>
              <a:rPr lang="en-US" altLang="zh-CN"/>
              <a:t>1 </a:t>
            </a:r>
            <a:r>
              <a:rPr lang="zh-CN" altLang="en-US"/>
              <a:t>杯（</a:t>
            </a:r>
            <a:r>
              <a:rPr lang="en-US" altLang="zh-CN"/>
              <a:t>250ml</a:t>
            </a:r>
            <a:r>
              <a:rPr lang="zh-CN" altLang="en-US"/>
              <a:t>）牛奶，多吃深绿色蔬菜（如菠菜、西兰花），补充蛋白质和维生素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3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0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0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0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TEMPLATE_JOB_ID" val="6"/>
  <p:tag name="KSO_WM_TEMPLATE_OUTLINE_ID" val="6"/>
  <p:tag name="KSO_WM_TEMPLATE_SCENE_ID" val="1"/>
  <p:tag name="KSO_WM_TEMPLATE_SUBCATEGORY" val="0"/>
  <p:tag name="KSO_WM_TEMPLATE_THUMBS_INDEX" val="1、5、6、7、8、10、13、14、16、17、18、19"/>
  <p:tag name="KSO_WM_TEMPLATE_TOPIC_DEFAULT" val="0"/>
  <p:tag name="KSO_WM_TEMPLATE_TOPIC_ID" val="2869567"/>
</p:tagLst>
</file>

<file path=ppt/tags/tag10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UNIT_COMPATIBLE" val="0"/>
  <p:tag name="KSO_WM_UNIT_DIAGRAM_ISNUMVISUAL" val="0"/>
  <p:tag name="KSO_WM_UNIT_DIAGRAM_ISREFERUNIT" val="0"/>
  <p:tag name="KSO_WM_UNIT_HIGHLIGHT" val="0"/>
  <p:tag name="KSO_WM_UNIT_ID" val="custom20186579_1*b*1"/>
  <p:tag name="KSO_WM_UNIT_INDEX" val="1"/>
  <p:tag name="KSO_WM_UNIT_ISCONTENTSTITLE" val="0"/>
  <p:tag name="KSO_WM_UNIT_LAYERLEVEL" val="1"/>
  <p:tag name="KSO_WM_UNIT_NOCLEAR" val="0"/>
  <p:tag name="KSO_WM_UNIT_PRESET_TEXT" val="单击此处添加副标题"/>
  <p:tag name="KSO_WM_UNIT_TYPE" val="b"/>
  <p:tag name="KSO_WM_UNIT_VALUE" val="22"/>
</p:tagLst>
</file>

<file path=ppt/tags/tag105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UNIT_COMPATIBLE" val="0"/>
  <p:tag name="KSO_WM_UNIT_DIAGRAM_ISNUMVISUAL" val="0"/>
  <p:tag name="KSO_WM_UNIT_DIAGRAM_ISREFERUNIT" val="0"/>
  <p:tag name="KSO_WM_UNIT_HIGHLIGHT" val="0"/>
  <p:tag name="KSO_WM_UNIT_ID" val="custom20186579_1*a*1"/>
  <p:tag name="KSO_WM_UNIT_INDEX" val="1"/>
  <p:tag name="KSO_WM_UNIT_ISCONTENTSTITLE" val="0"/>
  <p:tag name="KSO_WM_UNIT_LAYERLEVEL" val="1"/>
  <p:tag name="KSO_WM_UNIT_NOCLEAR" val="0"/>
  <p:tag name="KSO_WM_UNIT_PRESET_TEXT" val="单击此处添加标题"/>
  <p:tag name="KSO_WM_UNIT_TYPE" val="a"/>
  <p:tag name="KSO_WM_UNIT_VALUE" val="22"/>
</p:tagLst>
</file>

<file path=ppt/tags/tag106.xml><?xml version="1.0" encoding="utf-8"?>
<p:tagLst xmlns:p="http://schemas.openxmlformats.org/presentationml/2006/main">
  <p:tag name="KSO_WM_BEAUTIFY_FLAG" val="#wm#"/>
  <p:tag name="KSO_WM_SLIDE_ID" val="custom20186579_1"/>
  <p:tag name="KSO_WM_SLIDE_INDEX" val="1"/>
  <p:tag name="KSO_WM_SLIDE_ITEM_CNT" val="0"/>
  <p:tag name="KSO_WM_SLIDE_LAYOUT" val="a_b"/>
  <p:tag name="KSO_WM_SLIDE_LAYOUT_CNT" val="1_1"/>
  <p:tag name="KSO_WM_SLIDE_SUBTYPE" val="pureTxt"/>
  <p:tag name="KSO_WM_SLIDE_TYPE" val="title"/>
  <p:tag name="KSO_WM_TAG_VERSION" val="1.0"/>
  <p:tag name="KSO_WM_TEMPLATE_CATEGORY" val="custom"/>
  <p:tag name="KSO_WM_TEMPLATE_INDEX" val="20186579"/>
  <p:tag name="KSO_WM_TEMPLATE_JOB_ID" val="6"/>
  <p:tag name="KSO_WM_TEMPLATE_OUTLINE_ID" val="6"/>
  <p:tag name="KSO_WM_TEMPLATE_SCENE_ID" val="1"/>
  <p:tag name="KSO_WM_TEMPLATE_SUBCATEGORY" val="0"/>
  <p:tag name="KSO_WM_TEMPLATE_THUMBS_INDEX" val="1、5、6、7、8、10、13、14、16、17、18、19"/>
  <p:tag name="KSO_WM_TEMPLATE_TOPIC_DEFAULT" val="0"/>
  <p:tag name="KSO_WM_TEMPLATE_TOPIC_ID" val="2869567"/>
</p:tagLst>
</file>

<file path=ppt/tags/tag10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  <p:tag name="TABLE_ENDDRAG_ORIGIN_RECT" val="854*376"/>
  <p:tag name="TABLE_ENDDRAG_RECT" val="52*-23*854*376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  <p:tag name="TABLE_ENDDRAG_ORIGIN_RECT" val="854*373"/>
  <p:tag name="TABLE_ENDDRAG_RECT" val="52*75*854*373"/>
</p:tagLst>
</file>

<file path=ppt/tags/tag122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28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1.xml><?xml version="1.0" encoding="utf-8"?>
<p:tagLst xmlns:p="http://schemas.openxmlformats.org/presentationml/2006/main">
  <p:tag name="KSO_WM_BEAUTIFY_FLAG" val="#wm#"/>
  <p:tag name="KSO_WM_TEMPLATE_CATEGORY" val="custom"/>
  <p:tag name="KSO_WM_TEMPLATE_INDEX" val="20186579"/>
</p:tagLst>
</file>

<file path=ppt/tags/tag13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UNIT_COMPATIBLE" val="0"/>
  <p:tag name="KSO_WM_UNIT_DIAGRAM_ISNUMVISUAL" val="0"/>
  <p:tag name="KSO_WM_UNIT_DIAGRAM_ISREFERUNIT" val="0"/>
  <p:tag name="KSO_WM_UNIT_HIGHLIGHT" val="0"/>
  <p:tag name="KSO_WM_UNIT_ID" val="custom20186579_19*a*1"/>
  <p:tag name="KSO_WM_UNIT_INDEX" val="1"/>
  <p:tag name="KSO_WM_UNIT_ISCONTENTSTITLE" val="0"/>
  <p:tag name="KSO_WM_UNIT_LAYERLEVEL" val="1"/>
  <p:tag name="KSO_WM_UNIT_NOCLEAR" val="0"/>
  <p:tag name="KSO_WM_UNIT_PRESET_TEXT" val="THANK YOU"/>
  <p:tag name="KSO_WM_UNIT_TYPE" val="a"/>
  <p:tag name="KSO_WM_UNIT_VALUE" val="26"/>
</p:tagLst>
</file>

<file path=ppt/tags/tag133.xml><?xml version="1.0" encoding="utf-8"?>
<p:tagLst xmlns:p="http://schemas.openxmlformats.org/presentationml/2006/main">
  <p:tag name="KSO_WM_BEAUTIFY_FLAG" val="#wm#"/>
  <p:tag name="KSO_WM_SLIDE_ID" val="custom20186579_19"/>
  <p:tag name="KSO_WM_SLIDE_INDEX" val="19"/>
  <p:tag name="KSO_WM_SLIDE_ITEM_CNT" val="0"/>
  <p:tag name="KSO_WM_SLIDE_LAYOUT" val="a"/>
  <p:tag name="KSO_WM_SLIDE_LAYOUT_CNT" val="1"/>
  <p:tag name="KSO_WM_SLIDE_SUBTYPE" val="pureTxt"/>
  <p:tag name="KSO_WM_SLIDE_TYPE" val="endPage"/>
  <p:tag name="KSO_WM_TAG_VERSION" val="1.0"/>
  <p:tag name="KSO_WM_TEMPLATE_CATEGORY" val="custom"/>
  <p:tag name="KSO_WM_TEMPLATE_INDEX" val="20186579"/>
  <p:tag name="KSO_WM_TEMPLATE_SUBCATEGORY" val="0"/>
</p:tagLst>
</file>

<file path=ppt/tags/tag134.xml><?xml version="1.0" encoding="utf-8"?>
<p:tagLst xmlns:p="http://schemas.openxmlformats.org/presentationml/2006/main">
  <p:tag name="AS_NET" val="4.0.30319.42000"/>
  <p:tag name="AS_OS" val="Microsoft Windows NT 6.2.9200.0"/>
  <p:tag name="AS_RELEASE_DATE" val="2017.06.14"/>
  <p:tag name="AS_TITLE" val="Aspose.Slides for .NET 4.0 Client Profile"/>
  <p:tag name="AS_VERSION" val="17.6"/>
  <p:tag name="commondata" val="eyJoZGlkIjoiZWNmMjM2ODc0MDQ4MDU4ZTQ2ZWNmOTRhZmM5YjRkZTkifQ==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i*1"/>
  <p:tag name="KSO_WM_UNIT_INDEX" val="1"/>
  <p:tag name="KSO_WM_UNIT_LAYERLEVEL" val="1"/>
  <p:tag name="KSO_WM_UNIT_TYPE" val="i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i*2"/>
  <p:tag name="KSO_WM_UNIT_INDEX" val="2"/>
  <p:tag name="KSO_WM_UNIT_LAYERLEVEL" val="1"/>
  <p:tag name="KSO_WM_UNIT_TYPE" val="i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i*3"/>
  <p:tag name="KSO_WM_UNIT_INDEX" val="3"/>
  <p:tag name="KSO_WM_UNIT_LAYERLEVEL" val="1"/>
  <p:tag name="KSO_WM_UNIT_TYPE" val="i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i*4"/>
  <p:tag name="KSO_WM_UNIT_INDEX" val="4"/>
  <p:tag name="KSO_WM_UNIT_LAYERLEVEL" val="1"/>
  <p:tag name="KSO_WM_UNIT_TYPE" val="i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i*5"/>
  <p:tag name="KSO_WM_UNIT_INDEX" val="5"/>
  <p:tag name="KSO_WM_UNIT_LAYERLEVEL" val="1"/>
  <p:tag name="KSO_WM_UNIT_TYPE" val="i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i*1"/>
  <p:tag name="KSO_WM_UNIT_INDEX" val="1"/>
  <p:tag name="KSO_WM_UNIT_LAYERLEVEL" val="1"/>
  <p:tag name="KSO_WM_UNIT_TYPE" val="i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6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6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i*1"/>
  <p:tag name="KSO_WM_UNIT_INDEX" val="1"/>
  <p:tag name="KSO_WM_UNIT_LAYERLEVEL" val="1"/>
  <p:tag name="KSO_WM_UNIT_TYPE" val="i"/>
</p:tagLst>
</file>

<file path=ppt/tags/tag6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7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7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7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i*1"/>
  <p:tag name="KSO_WM_UNIT_INDEX" val="1"/>
  <p:tag name="KSO_WM_UNIT_LAYERLEVEL" val="1"/>
  <p:tag name="KSO_WM_UNIT_TYPE" val="i"/>
</p:tagLst>
</file>

<file path=ppt/tags/tag7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7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7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7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7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7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8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8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8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8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9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99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6579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heme/theme1.xml><?xml version="1.0" encoding="utf-8"?>
<a:theme xmlns:a="http://schemas.openxmlformats.org/drawingml/2006/main" name="1_Office 主题​​">
  <a:themeElements>
    <a:clrScheme name="自定义 23">
      <a:dk1>
        <a:srgbClr val="000000"/>
      </a:dk1>
      <a:lt1>
        <a:sysClr val="window" lastClr="FFFFFF"/>
      </a:lt1>
      <a:dk2>
        <a:srgbClr val="CBDBEB"/>
      </a:dk2>
      <a:lt2>
        <a:srgbClr val="FFFFFF"/>
      </a:lt2>
      <a:accent1>
        <a:srgbClr val="2B4E72"/>
      </a:accent1>
      <a:accent2>
        <a:srgbClr val="2790B0"/>
      </a:accent2>
      <a:accent3>
        <a:srgbClr val="97E0E4"/>
      </a:accent3>
      <a:accent4>
        <a:srgbClr val="A1D8CC"/>
      </a:accent4>
      <a:accent5>
        <a:srgbClr val="C4D9D8"/>
      </a:accent5>
      <a:accent6>
        <a:srgbClr val="B9DCB5"/>
      </a:accent6>
      <a:hlink>
        <a:srgbClr val="658BD5"/>
      </a:hlink>
      <a:folHlink>
        <a:srgbClr val="A16AA5"/>
      </a:folHlink>
    </a:clrScheme>
    <a:fontScheme name="Arial Black-Arial">
      <a:majorFont>
        <a:latin typeface="Arial Black"/>
        <a:ea typeface="Arial"/>
        <a:cs typeface="Arial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20171020-02">
    <a:dk1>
      <a:srgbClr val="000000"/>
    </a:dk1>
    <a:lt1>
      <a:srgbClr val="FFFFFF"/>
    </a:lt1>
    <a:dk2>
      <a:srgbClr val="003D61"/>
    </a:dk2>
    <a:lt2>
      <a:srgbClr val="F0F0F0"/>
    </a:lt2>
    <a:accent1>
      <a:srgbClr val="2B4E72"/>
    </a:accent1>
    <a:accent2>
      <a:srgbClr val="2790B0"/>
    </a:accent2>
    <a:accent3>
      <a:srgbClr val="94BA65"/>
    </a:accent3>
    <a:accent4>
      <a:srgbClr val="353432"/>
    </a:accent4>
    <a:accent5>
      <a:srgbClr val="4E4D4A"/>
    </a:accent5>
    <a:accent6>
      <a:srgbClr val="BFBFBF"/>
    </a:accent6>
    <a:hlink>
      <a:srgbClr val="0077B5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20171020-02">
    <a:dk1>
      <a:srgbClr val="000000"/>
    </a:dk1>
    <a:lt1>
      <a:srgbClr val="FFFFFF"/>
    </a:lt1>
    <a:dk2>
      <a:srgbClr val="003D61"/>
    </a:dk2>
    <a:lt2>
      <a:srgbClr val="F0F0F0"/>
    </a:lt2>
    <a:accent1>
      <a:srgbClr val="2B4E72"/>
    </a:accent1>
    <a:accent2>
      <a:srgbClr val="2790B0"/>
    </a:accent2>
    <a:accent3>
      <a:srgbClr val="94BA65"/>
    </a:accent3>
    <a:accent4>
      <a:srgbClr val="353432"/>
    </a:accent4>
    <a:accent5>
      <a:srgbClr val="4E4D4A"/>
    </a:accent5>
    <a:accent6>
      <a:srgbClr val="BFBFBF"/>
    </a:accent6>
    <a:hlink>
      <a:srgbClr val="0077B5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3124</Words>
  <Application>WPS 演示</Application>
  <PresentationFormat>自定义</PresentationFormat>
  <Paragraphs>213</Paragraphs>
  <Slides>10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汉仪旗黑-85S</vt:lpstr>
      <vt:lpstr>黑体</vt:lpstr>
      <vt:lpstr>Arial</vt:lpstr>
      <vt:lpstr>等线</vt:lpstr>
      <vt:lpstr>Arial Unicode MS</vt:lpstr>
      <vt:lpstr>1_Office 主题​​</vt:lpstr>
      <vt:lpstr>流感的中西医防治</vt:lpstr>
      <vt:lpstr>流感不是普通感冒！先认清它</vt:lpstr>
      <vt:lpstr> 流感 vs 普通感冒</vt:lpstr>
      <vt:lpstr>流感来了怎么办？</vt:lpstr>
      <vt:lpstr>中医怎么看流感？——“时行感冒” 的本质</vt:lpstr>
      <vt:lpstr>“时行感冒” 的分型以及治疗</vt:lpstr>
      <vt:lpstr>用药安全提醒</vt:lpstr>
      <vt:lpstr>流感中西医结合预防</vt:lpstr>
      <vt:lpstr>流感中西医结合预防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溺水病人的急救与护理</dc:title>
  <dc:creator>Administrator</dc:creator>
  <cp:lastModifiedBy>mlwy8</cp:lastModifiedBy>
  <cp:revision>47</cp:revision>
  <dcterms:created xsi:type="dcterms:W3CDTF">2019-06-19T02:08:00Z</dcterms:created>
  <dcterms:modified xsi:type="dcterms:W3CDTF">2026-03-16T02:39:11Z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98E2B2F7DE0B49D29904C87A28E0B4EA_13</vt:lpwstr>
  </property>
</Properties>
</file>