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2.svg" ContentType="image/svg+xml"/>
  <Override PartName="/ppt/media/image105.svg" ContentType="image/svg+xml"/>
  <Override PartName="/ppt/media/image107.svg" ContentType="image/svg+xml"/>
  <Override PartName="/ppt/media/image109.svg" ContentType="image/svg+xml"/>
  <Override PartName="/ppt/media/image111.svg" ContentType="image/svg+xml"/>
  <Override PartName="/ppt/media/image113.svg" ContentType="image/svg+xml"/>
  <Override PartName="/ppt/media/image115.svg" ContentType="image/svg+xml"/>
  <Override PartName="/ppt/media/image119.svg" ContentType="image/svg+xml"/>
  <Override PartName="/ppt/media/image12.svg" ContentType="image/svg+xml"/>
  <Override PartName="/ppt/media/image121.svg" ContentType="image/svg+xml"/>
  <Override PartName="/ppt/media/image14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7.svg" ContentType="image/svg+xml"/>
  <Override PartName="/ppt/media/image39.svg" ContentType="image/svg+xml"/>
  <Override PartName="/ppt/media/image4.svg" ContentType="image/svg+xml"/>
  <Override PartName="/ppt/media/image41.svg" ContentType="image/svg+xml"/>
  <Override PartName="/ppt/media/image45.svg" ContentType="image/svg+xml"/>
  <Override PartName="/ppt/media/image47.svg" ContentType="image/svg+xml"/>
  <Override PartName="/ppt/media/image49.svg" ContentType="image/svg+xml"/>
  <Override PartName="/ppt/media/image51.svg" ContentType="image/svg+xml"/>
  <Override PartName="/ppt/media/image53.svg" ContentType="image/svg+xml"/>
  <Override PartName="/ppt/media/image55.svg" ContentType="image/svg+xml"/>
  <Override PartName="/ppt/media/image57.svg" ContentType="image/svg+xml"/>
  <Override PartName="/ppt/media/image59.svg" ContentType="image/svg+xml"/>
  <Override PartName="/ppt/media/image6.svg" ContentType="image/svg+xml"/>
  <Override PartName="/ppt/media/image61.svg" ContentType="image/svg+xml"/>
  <Override PartName="/ppt/media/image63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5.svg" ContentType="image/svg+xml"/>
  <Override PartName="/ppt/media/image77.svg" ContentType="image/svg+xml"/>
  <Override PartName="/ppt/media/image8.svg" ContentType="image/svg+xml"/>
  <Override PartName="/ppt/media/image81.svg" ContentType="image/svg+xml"/>
  <Override PartName="/ppt/media/image84.svg" ContentType="image/svg+xml"/>
  <Override PartName="/ppt/media/image87.svg" ContentType="image/svg+xml"/>
  <Override PartName="/ppt/media/image91.svg" ContentType="image/svg+xml"/>
  <Override PartName="/ppt/media/image93.svg" ContentType="image/svg+xml"/>
  <Override PartName="/ppt/media/image95.svg" ContentType="image/svg+xml"/>
  <Override PartName="/ppt/media/image97.svg" ContentType="image/svg+xml"/>
  <Override PartName="/ppt/media/image9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！欢迎参加今天的健康宣教活动。今天，我们将一起探讨一个与我们每个人都息息相关的话题——体重管理。我们的目标是“科学管理体重，健康相伴一生”。希望通过这次分享，能帮助大家树立正确的健康观念，掌握科学的方法，让健康成为我们生活中最美好的陪伴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具体到日常饮食，我们可以遵循这几个原则。首先是总量控制，每餐吃到七八分饱就好。其次是主食替换，多吃粗粮杂豆。第三，一定要多吃蔬菜。第四，适量吃肉，并且要选对种类。第五，保证每天喝足够的水。最后，在烹饪方式上，多选择蒸、煮、快炒和凉拌，减少油炸和红烧。大家看，像这样的一份餐食，就非常均衡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说完了吃，我们再来说说运动。运动是开启我们身体活力的“密码”。它不仅能帮助我们消耗热量，更是我们保持身心健康的基石。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很多人运动只是为了减肥，但运动的好处远不止于此。它能帮助我们消耗热量，这是最直接的。更重要的是，运动能增加我们的肌肉量，让我们变成“易瘦体质”。同时，它还能增强心肺功能、缓解压力、改善情绪，甚至还能强健骨骼。所以，即使体重达标了，我们也应该坚持运动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那么，如何运动才科学呢？我们主要推荐两种运动：有氧运动和力量训练。有氧运动是燃脂的主力军，像快走、慢跑、游泳都属于这类，建议每周累计进行150分钟以上。而力量训练则是增肌塑形的关键，它能帮我们打造“易瘦体质”，建议每周进行至少两次。将两者结合起来，就能达到事半功倍的效果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除了“管住嘴、迈开腿”，一些生活方式上的小小“微调”，也能汇聚成强大的力量，帮助我们更好地管理体重。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你没听错，睡个好觉，也能帮助我们管理体重。当睡眠不足时，我们体内一种叫“饥饿素”的激素会增多，让我们更容易饿，想吃东西；而另一种叫“瘦素”的激素会减少，让我们不容易感觉到饱。这一增一减，体重自然就容易上升。所以，建议大家每天保证7到9小时的充足睡眠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另外一个常常被我们忽略的因素是压力。长期的精神压力会导致一种叫做“皮质醇”的激素升高，这同样会让我们更容易发胖，尤其是腹部脂肪的堆积，形成“压力肥”。因此，学会管理压力也非常重要。大家可以尝试通过冥想、听音乐、和朋友聊聊天或者培养一个兴趣爱好来放松自己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在体重管理的道路上，我们常常会遇到各种各样的“陷阱”。最后一部分，我们就来揭秘一些常见的误区，帮助大家避开这些“坑”。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我们来看看这几个常见的误区。比如，“不吃主食就能快速减肥”，这是错误的。完全戒掉碳水，不仅很难坚持，还可能损害健康。正确的做法是选择糙米、燕麦这样的优质碳水。还有“只吃水煮菜”，长期这样会导致营养不良。最后，“运动后可以随便吃”，这也是一个大误区，运动后虽然需要补充营养，但如果因此就暴饮暴食，那今天的汗就白流了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理论说了很多，我们来看一个身边的例子。这位是王阿姨，一位60岁的退休教师。一年前，她的BMI属于超重，还有高血压。但通过调整饮食，坚持运动，并且保证充足的睡眠，一年后，她的体重恢复了正常，血压也控制得很好。王阿姨的秘诀就是我们今天分享的：“管住嘴、迈开腿”，当然，家人的支持也给了她很大的动力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今天的分享中，我们将从六个方面来全面了解体重管理。首先，我们会探讨“为什么要管理体重”，了解它对健康的重要性。接着，我们会学习如何科学地评估自己的体重。然后，我们将深入讨论大家最关心的“怎么吃”和“如何运动”。之后，我们还会聊聊生活方式中的一些小习惯如何影响体重。最后，我们会揭秘一些常见的减肥误区，帮助大家少走弯路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听了这么多，相信大家可能还有一些疑问。现在是我们的问答环节，大家有任何关于体重管理的问题，都可以提出来，我们一起交流探讨。比如，有人问过我，膝盖不好该怎么运动？其实像游泳、骑自行车这样的运动对膝盖冲击就很小，大家可以根据自己的情况来选择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非常感谢大家的耐心聆听。希望今天的分享能对大家有所启发和帮助。体重管理是一个长期的过程，需要我们的坚持和科学的方法。记住，健康是我们最宝贵的财富。愿健康与您常伴！如果大家后续还有问题，可以拨打我们的健康咨询电话，或者直接来社区卫生服务中心找我们。谢谢大家！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好，让我们正式进入第一部分：为什么要管理体重？很多人可能觉得，体重只是一个数字，好看不好看而已。但实际上，体重更像是我们健康状况的“晴雨表”，它的变化，往往反映了我们身体内部的健康状态。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没错，体重绝不仅仅是数字。当体重超出健康范围，也就是我们常说的超重或肥胖时，它就会成为多种慢性疾病的重要危险因素。正如这张图所示，从糖尿病、高血压、心脏病到某些癌症，都与超重肥胖密切相关。因此，管理好体重，就是为我们的健康建立一道重要的防线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既然体重如此重要，那我们如何判断自己的体重是否健康呢？这就需要一个科学的“度量衡”。接下来，我们将学习两个非常实用的指标，来给自己的健康状况做一个初步的评估。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第一个指标叫做BMI，也就是身体质量指数。它是目前国际上常用的衡量人体胖瘦程度以及是否健康的一个标准。计算方法很简单，就是用你的体重除以身高的平方。大家可以对照这个中国成人标准，看看自己的BMI属于哪个范围。比如，一个身高1.7米，体重60公斤的人，他的BMI就是60除以（1.7乘以1.7），大约等于20.8，属于正常范围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除了BMI，我们还需要关注另一个非常重要的指标——腰围。腰围反映了我们腹部脂肪的堆积情况。腹部脂肪，也就是我们常说的“啤酒肚”或“游泳圈”，对健康的危害尤其大。即使你的BMI正常，但如果腰围超标，也属于“中心型肥胖”，需要引起重视。正确的测量方法是在肚脐上缘水平绕一圈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了解了如何评估体重，接下来我们进入大家最关心的部分：怎么吃才健康？体重管理，七分靠吃，三分靠练。掌握营养的智慧，是科学管理体重的关键。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这里为大家展示的是中国居民平衡膳食宝塔，它形象地告诉我们，健康的饮食应该是什么样的。塔底是我们主食，应该以谷薯类和杂豆类为主；往上是蔬菜和水果，需要大量摄入；再往上是肉、鱼、蛋、奶和豆制品，要适量；塔顶是油、盐、糖，我们要尽量少吃。记住这个宝塔，就掌握了健康饮食的大方向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9.svg"/><Relationship Id="rId8" Type="http://schemas.openxmlformats.org/officeDocument/2006/relationships/image" Target="../media/image58.png"/><Relationship Id="rId7" Type="http://schemas.openxmlformats.org/officeDocument/2006/relationships/image" Target="../media/image57.svg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6" Type="http://schemas.openxmlformats.org/officeDocument/2006/relationships/notesSlide" Target="../notesSlides/notesSlide10.xml"/><Relationship Id="rId15" Type="http://schemas.openxmlformats.org/officeDocument/2006/relationships/slideLayout" Target="../slideLayouts/slideLayout12.xml"/><Relationship Id="rId14" Type="http://schemas.openxmlformats.org/officeDocument/2006/relationships/image" Target="../media/image64.jpeg"/><Relationship Id="rId13" Type="http://schemas.openxmlformats.org/officeDocument/2006/relationships/image" Target="../media/image63.svg"/><Relationship Id="rId12" Type="http://schemas.openxmlformats.org/officeDocument/2006/relationships/image" Target="../media/image62.png"/><Relationship Id="rId11" Type="http://schemas.openxmlformats.org/officeDocument/2006/relationships/image" Target="../media/image61.svg"/><Relationship Id="rId10" Type="http://schemas.openxmlformats.org/officeDocument/2006/relationships/image" Target="../media/image60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svg"/><Relationship Id="rId8" Type="http://schemas.openxmlformats.org/officeDocument/2006/relationships/image" Target="../media/image71.png"/><Relationship Id="rId7" Type="http://schemas.openxmlformats.org/officeDocument/2006/relationships/image" Target="../media/image70.svg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Relationship Id="rId3" Type="http://schemas.openxmlformats.org/officeDocument/2006/relationships/image" Target="../media/image66.svg"/><Relationship Id="rId2" Type="http://schemas.openxmlformats.org/officeDocument/2006/relationships/image" Target="../media/image65.png"/><Relationship Id="rId14" Type="http://schemas.openxmlformats.org/officeDocument/2006/relationships/notesSlide" Target="../notesSlides/notesSlide12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75.svg"/><Relationship Id="rId11" Type="http://schemas.openxmlformats.org/officeDocument/2006/relationships/image" Target="../media/image74.png"/><Relationship Id="rId10" Type="http://schemas.openxmlformats.org/officeDocument/2006/relationships/image" Target="../media/image73.jpe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79.jpeg"/><Relationship Id="rId6" Type="http://schemas.openxmlformats.org/officeDocument/2006/relationships/image" Target="../media/image68.svg"/><Relationship Id="rId5" Type="http://schemas.openxmlformats.org/officeDocument/2006/relationships/image" Target="../media/image67.png"/><Relationship Id="rId4" Type="http://schemas.openxmlformats.org/officeDocument/2006/relationships/image" Target="../media/image4.svg"/><Relationship Id="rId3" Type="http://schemas.openxmlformats.org/officeDocument/2006/relationships/image" Target="../media/image78.png"/><Relationship Id="rId2" Type="http://schemas.openxmlformats.org/officeDocument/2006/relationships/image" Target="../media/image77.svg"/><Relationship Id="rId1" Type="http://schemas.openxmlformats.org/officeDocument/2006/relationships/image" Target="../media/image7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svg"/><Relationship Id="rId8" Type="http://schemas.openxmlformats.org/officeDocument/2006/relationships/image" Target="../media/image85.png"/><Relationship Id="rId7" Type="http://schemas.openxmlformats.org/officeDocument/2006/relationships/image" Target="../media/image84.svg"/><Relationship Id="rId6" Type="http://schemas.openxmlformats.org/officeDocument/2006/relationships/image" Target="../media/image83.png"/><Relationship Id="rId5" Type="http://schemas.openxmlformats.org/officeDocument/2006/relationships/image" Target="../media/image34.svg"/><Relationship Id="rId4" Type="http://schemas.openxmlformats.org/officeDocument/2006/relationships/image" Target="../media/image82.png"/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4" Type="http://schemas.openxmlformats.org/officeDocument/2006/relationships/notesSlide" Target="../notesSlides/notesSlide15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88.jpeg"/><Relationship Id="rId11" Type="http://schemas.openxmlformats.org/officeDocument/2006/relationships/image" Target="../media/image87.svg"/><Relationship Id="rId10" Type="http://schemas.openxmlformats.org/officeDocument/2006/relationships/image" Target="../media/image86.png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6.png"/><Relationship Id="rId8" Type="http://schemas.openxmlformats.org/officeDocument/2006/relationships/image" Target="../media/image95.svg"/><Relationship Id="rId7" Type="http://schemas.openxmlformats.org/officeDocument/2006/relationships/image" Target="../media/image94.png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Relationship Id="rId3" Type="http://schemas.openxmlformats.org/officeDocument/2006/relationships/image" Target="../media/image90.png"/><Relationship Id="rId2" Type="http://schemas.openxmlformats.org/officeDocument/2006/relationships/image" Target="../media/image17.svg"/><Relationship Id="rId15" Type="http://schemas.openxmlformats.org/officeDocument/2006/relationships/notesSlide" Target="../notesSlides/notesSlide16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100.jpeg"/><Relationship Id="rId12" Type="http://schemas.openxmlformats.org/officeDocument/2006/relationships/image" Target="../media/image99.svg"/><Relationship Id="rId11" Type="http://schemas.openxmlformats.org/officeDocument/2006/relationships/image" Target="../media/image98.png"/><Relationship Id="rId10" Type="http://schemas.openxmlformats.org/officeDocument/2006/relationships/image" Target="../media/image97.svg"/><Relationship Id="rId1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03.jpeg"/><Relationship Id="rId5" Type="http://schemas.openxmlformats.org/officeDocument/2006/relationships/image" Target="../media/image87.svg"/><Relationship Id="rId4" Type="http://schemas.openxmlformats.org/officeDocument/2006/relationships/image" Target="../media/image86.png"/><Relationship Id="rId3" Type="http://schemas.openxmlformats.org/officeDocument/2006/relationships/image" Target="../media/image102.svg"/><Relationship Id="rId2" Type="http://schemas.openxmlformats.org/officeDocument/2006/relationships/image" Target="../media/image101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0.png"/><Relationship Id="rId8" Type="http://schemas.openxmlformats.org/officeDocument/2006/relationships/image" Target="../media/image109.svg"/><Relationship Id="rId7" Type="http://schemas.openxmlformats.org/officeDocument/2006/relationships/image" Target="../media/image108.png"/><Relationship Id="rId6" Type="http://schemas.openxmlformats.org/officeDocument/2006/relationships/image" Target="../media/image107.svg"/><Relationship Id="rId5" Type="http://schemas.openxmlformats.org/officeDocument/2006/relationships/image" Target="../media/image106.png"/><Relationship Id="rId4" Type="http://schemas.openxmlformats.org/officeDocument/2006/relationships/image" Target="../media/image99.svg"/><Relationship Id="rId3" Type="http://schemas.openxmlformats.org/officeDocument/2006/relationships/image" Target="../media/image98.png"/><Relationship Id="rId2" Type="http://schemas.openxmlformats.org/officeDocument/2006/relationships/image" Target="../media/image105.svg"/><Relationship Id="rId17" Type="http://schemas.openxmlformats.org/officeDocument/2006/relationships/notesSlide" Target="../notesSlides/notesSlide19.xml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116.jpeg"/><Relationship Id="rId14" Type="http://schemas.openxmlformats.org/officeDocument/2006/relationships/image" Target="../media/image115.svg"/><Relationship Id="rId13" Type="http://schemas.openxmlformats.org/officeDocument/2006/relationships/image" Target="../media/image114.png"/><Relationship Id="rId12" Type="http://schemas.openxmlformats.org/officeDocument/2006/relationships/image" Target="../media/image113.svg"/><Relationship Id="rId11" Type="http://schemas.openxmlformats.org/officeDocument/2006/relationships/image" Target="../media/image112.png"/><Relationship Id="rId10" Type="http://schemas.openxmlformats.org/officeDocument/2006/relationships/image" Target="../media/image111.svg"/><Relationship Id="rId1" Type="http://schemas.openxmlformats.org/officeDocument/2006/relationships/image" Target="../media/image10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svg"/><Relationship Id="rId8" Type="http://schemas.openxmlformats.org/officeDocument/2006/relationships/image" Target="../media/image9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14.svg"/><Relationship Id="rId12" Type="http://schemas.openxmlformats.org/officeDocument/2006/relationships/image" Target="../media/image13.png"/><Relationship Id="rId11" Type="http://schemas.openxmlformats.org/officeDocument/2006/relationships/image" Target="../media/image12.svg"/><Relationship Id="rId10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21.svg"/><Relationship Id="rId4" Type="http://schemas.openxmlformats.org/officeDocument/2006/relationships/image" Target="../media/image120.png"/><Relationship Id="rId3" Type="http://schemas.openxmlformats.org/officeDocument/2006/relationships/image" Target="../media/image119.svg"/><Relationship Id="rId2" Type="http://schemas.openxmlformats.org/officeDocument/2006/relationships/image" Target="../media/image118.png"/><Relationship Id="rId1" Type="http://schemas.openxmlformats.org/officeDocument/2006/relationships/image" Target="../media/image1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svg"/><Relationship Id="rId8" Type="http://schemas.openxmlformats.org/officeDocument/2006/relationships/image" Target="../media/image22.png"/><Relationship Id="rId7" Type="http://schemas.openxmlformats.org/officeDocument/2006/relationships/image" Target="../media/image21.svg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4" Type="http://schemas.openxmlformats.org/officeDocument/2006/relationships/notesSlide" Target="../notesSlides/notesSlide4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26.jpeg"/><Relationship Id="rId11" Type="http://schemas.openxmlformats.org/officeDocument/2006/relationships/image" Target="../media/image25.svg"/><Relationship Id="rId10" Type="http://schemas.openxmlformats.org/officeDocument/2006/relationships/image" Target="../media/image24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svg"/><Relationship Id="rId8" Type="http://schemas.openxmlformats.org/officeDocument/2006/relationships/image" Target="../media/image33.png"/><Relationship Id="rId7" Type="http://schemas.openxmlformats.org/officeDocument/2006/relationships/image" Target="../media/image32.svg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35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svg"/><Relationship Id="rId8" Type="http://schemas.openxmlformats.org/officeDocument/2006/relationships/image" Target="../media/image40.png"/><Relationship Id="rId7" Type="http://schemas.openxmlformats.org/officeDocument/2006/relationships/image" Target="../media/image39.svg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42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8" Type="http://schemas.openxmlformats.org/officeDocument/2006/relationships/image" Target="../media/image49.svg"/><Relationship Id="rId7" Type="http://schemas.openxmlformats.org/officeDocument/2006/relationships/image" Target="../media/image48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4" Type="http://schemas.openxmlformats.org/officeDocument/2006/relationships/notesSlide" Target="../notesSlides/notesSlide9.xml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53.svg"/><Relationship Id="rId11" Type="http://schemas.openxmlformats.org/officeDocument/2006/relationships/image" Target="../media/image52.png"/><Relationship Id="rId10" Type="http://schemas.openxmlformats.org/officeDocument/2006/relationships/image" Target="../media/image51.sv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2E7D32">
              <a:alpha val="6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286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科学管理体重，健康相伴一生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34376">
            <a:off x="5461032" y="32321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4CAF5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1016000" y="3492500"/>
            <a:ext cx="1016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——居民健康宣教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2286000" y="5715000"/>
            <a:ext cx="762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[   </a:t>
            </a:r>
            <a:r>
              <a:rPr lang="zh-CN" altLang="en-US" sz="1600" b="0" i="0" u="none" strike="noStrike">
                <a:solidFill>
                  <a:srgbClr val="FFFFFF"/>
                </a:solidFill>
                <a:latin typeface="Noto Sans SC"/>
                <a:ea typeface="宋体" panose="02010600030101010101" pitchFamily="2" charset="-122"/>
                <a:cs typeface="Noto Sans SC"/>
                <a:sym typeface="Noto Sans SC"/>
              </a:rPr>
              <a:t>东湖风景区第一社区卫生服务中心</a:t>
            </a:r>
            <a:r>
              <a:rPr lang="en-US" sz="1600" b="0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]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10000"/>
          </a:blip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762000" y="635000"/>
            <a:ext cx="7620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体重管理的“饮食智慧”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4092">
            <a:off x="762004" y="13144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E7D32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16510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219200" y="1663700"/>
            <a:ext cx="482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总量控制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219200" y="2006600"/>
            <a:ext cx="4826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七八分饱，规律三餐。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25654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219200" y="2578100"/>
            <a:ext cx="482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主食替换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219200" y="2921000"/>
            <a:ext cx="4826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用粗粮杂豆替代一半以上的精米白面。</a:t>
            </a:r>
            <a:endParaRPr lang="en-US" sz="110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000" y="34798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219200" y="3492500"/>
            <a:ext cx="482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多吃蔬菜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219200" y="3835400"/>
            <a:ext cx="4826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保证每餐都有大量的蔬菜，尤其是绿叶蔬菜。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5382095">
            <a:off x="4876800" y="2863867"/>
            <a:ext cx="24384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E7D32">
                <a:alpha val="2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7000" y="16510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6934200" y="1663700"/>
            <a:ext cx="482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适量吃肉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6934200" y="2006600"/>
            <a:ext cx="4826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优选鱼、虾、鸡胸肉和豆制品。</a:t>
            </a:r>
            <a:endParaRPr lang="en-US" sz="1100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7000" y="2565400"/>
            <a:ext cx="304800" cy="3048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6934200" y="2578100"/>
            <a:ext cx="482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足量饮水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934200" y="2921000"/>
            <a:ext cx="4826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每天喝够1500-1700ml水，少喝含糖饮料。</a:t>
            </a:r>
            <a:endParaRPr lang="en-US" sz="1100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77000" y="3479800"/>
            <a:ext cx="304800" cy="3048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6934200" y="3492500"/>
            <a:ext cx="482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烹饪技巧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934200" y="3835400"/>
            <a:ext cx="4826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多采用蒸、煮、快炒、凉拌的方式。</a:t>
            </a:r>
            <a:endParaRPr lang="en-US" sz="1100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14"/>
          <a:srcRect t="41071" b="41071"/>
          <a:stretch>
            <a:fillRect/>
          </a:stretch>
        </p:blipFill>
        <p:spPr>
          <a:xfrm>
            <a:off x="762000" y="4445000"/>
            <a:ext cx="10668000" cy="1905000"/>
          </a:xfrm>
          <a:prstGeom prst="roundRect">
            <a:avLst>
              <a:gd name="adj" fmla="val 8000"/>
            </a:avLst>
          </a:prstGeom>
          <a:noFill/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286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PART 04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57290">
            <a:off x="5715053" y="3105150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1016000" y="33655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如何科学运动？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4127500"/>
            <a:ext cx="1016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——活力的“密码”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10000"/>
          </a:blip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762000" y="635000"/>
            <a:ext cx="7620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运动，不止为了减肥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8594">
            <a:off x="762008" y="1390650"/>
            <a:ext cx="508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17780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270000" y="18034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消耗热量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270000" y="2159000"/>
            <a:ext cx="4572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直接有效的减重手段。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27940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270000" y="28194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改善体成分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270000" y="3175000"/>
            <a:ext cx="4572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增加肌肉量，提高基础代谢。</a:t>
            </a:r>
            <a:endParaRPr lang="en-US" sz="110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000" y="38100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270000" y="38354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增强心肺功能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270000" y="4191000"/>
            <a:ext cx="4572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降低心血管疾病风险。</a:t>
            </a:r>
            <a:endParaRPr lang="en-US" sz="110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2000" y="4826000"/>
            <a:ext cx="304800" cy="3048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270000" y="48514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缓解压力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1270000" y="5207000"/>
            <a:ext cx="4572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释放“快乐激素”，改善情绪。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5388540">
            <a:off x="4191000" y="3676661"/>
            <a:ext cx="381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rcRect t="8333" b="8333"/>
          <a:stretch>
            <a:fillRect/>
          </a:stretch>
        </p:blipFill>
        <p:spPr>
          <a:xfrm>
            <a:off x="6604000" y="1778000"/>
            <a:ext cx="4572000" cy="3810000"/>
          </a:xfrm>
          <a:prstGeom prst="roundRect">
            <a:avLst>
              <a:gd name="adj" fmla="val 4000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04000" y="5207000"/>
            <a:ext cx="304800" cy="3048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7112000" y="5232400"/>
            <a:ext cx="406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强健骨骼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7112000" y="5588000"/>
            <a:ext cx="406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预防骨质疏松。</a:t>
            </a:r>
            <a:endParaRPr lang="en-US"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7620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科学运动，事半功倍</a:t>
            </a:r>
            <a:endParaRPr lang="en-US" sz="1100"/>
          </a:p>
        </p:txBody>
      </p:sp>
      <p:cxnSp>
        <p:nvCxnSpPr>
          <p:cNvPr id="3" name="Connector 3"/>
          <p:cNvCxnSpPr/>
          <p:nvPr/>
        </p:nvCxnSpPr>
        <p:spPr>
          <a:xfrm rot="-8594">
            <a:off x="762008" y="1390650"/>
            <a:ext cx="508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000" y="1778000"/>
            <a:ext cx="355600" cy="355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270000" y="1803400"/>
            <a:ext cx="457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有氧运动（燃脂主力）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270000" y="2286000"/>
            <a:ext cx="457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每周至少150分钟中等强度运动（快走、慢跑、游泳），或75分钟高强度运动（快跑、跳绳）。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0000" y="3403600"/>
            <a:ext cx="203200" cy="2032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74800" y="3403600"/>
            <a:ext cx="4064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目标：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微微出汗，心跳加快。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8594">
            <a:off x="762008" y="3930650"/>
            <a:ext cx="508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4318000"/>
            <a:ext cx="355600" cy="355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270000" y="4343400"/>
            <a:ext cx="4572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力量训练（增肌塑形）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270000" y="4826000"/>
            <a:ext cx="457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每周至少2次，针对全身主要肌群，如举铁、俯卧撑、深蹲等。</a:t>
            </a:r>
            <a:endParaRPr lang="en-US" sz="110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0000" y="5943600"/>
            <a:ext cx="203200" cy="2032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574800" y="5943600"/>
            <a:ext cx="4064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目标：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增加肌肉量，打造“易瘦体质”。</a:t>
            </a:r>
            <a:endParaRPr lang="en-US" sz="1100"/>
          </a:p>
        </p:txBody>
      </p:sp>
      <p:cxnSp>
        <p:nvCxnSpPr>
          <p:cNvPr id="15" name="Connector 15"/>
          <p:cNvCxnSpPr/>
          <p:nvPr/>
        </p:nvCxnSpPr>
        <p:spPr>
          <a:xfrm rot="5390177">
            <a:off x="4000500" y="3994159"/>
            <a:ext cx="4445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 t="3947" b="3947"/>
          <a:stretch>
            <a:fillRect/>
          </a:stretch>
        </p:blipFill>
        <p:spPr>
          <a:xfrm>
            <a:off x="6604000" y="1778000"/>
            <a:ext cx="4826000" cy="4445000"/>
          </a:xfrm>
          <a:prstGeom prst="roundRect">
            <a:avLst>
              <a:gd name="adj" fmla="val 3428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2286000" y="2159000"/>
            <a:ext cx="762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PART 05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57290">
            <a:off x="5715053" y="2978150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2286000" y="32385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生活方式的“微调”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2286000" y="4000500"/>
            <a:ext cx="762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——习惯的“力量”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10000"/>
          </a:blip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762000" y="635000"/>
            <a:ext cx="7620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睡个好觉，也能瘦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8814">
            <a:off x="762008" y="1390650"/>
            <a:ext cx="495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2E7D32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17780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219200" y="1778000"/>
            <a:ext cx="482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睡眠不足，激素失衡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9200" y="2336800"/>
            <a:ext cx="254000" cy="254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625600" y="2336800"/>
            <a:ext cx="4445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饥饿素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（让你想吃东西）分泌增加</a:t>
            </a:r>
            <a:endParaRPr lang="en-US" sz="110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19200" y="2844800"/>
            <a:ext cx="254000" cy="2540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625600" y="2844800"/>
            <a:ext cx="4445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瘦素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（让你感觉饱）分泌减少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8814">
            <a:off x="762008" y="3422650"/>
            <a:ext cx="495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2000" y="37338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219200" y="3733800"/>
            <a:ext cx="482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科学睡眠建议</a:t>
            </a:r>
            <a:endParaRPr lang="en-US" sz="110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19200" y="4292600"/>
            <a:ext cx="254000" cy="2540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625600" y="4292600"/>
            <a:ext cx="4445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成年人每天保证</a:t>
            </a: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7-9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小时睡眠</a:t>
            </a:r>
            <a:endParaRPr lang="en-US" sz="1100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19200" y="4800600"/>
            <a:ext cx="254000" cy="254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625600" y="4800600"/>
            <a:ext cx="4445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规律作息，睡前远离电子产品</a:t>
            </a:r>
            <a:endParaRPr lang="en-US" sz="1100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 t="15000" b="15000"/>
          <a:stretch>
            <a:fillRect/>
          </a:stretch>
        </p:blipFill>
        <p:spPr>
          <a:xfrm>
            <a:off x="6350000" y="1778000"/>
            <a:ext cx="5080000" cy="3556000"/>
          </a:xfrm>
          <a:prstGeom prst="roundRect">
            <a:avLst>
              <a:gd name="adj" fmla="val 4285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7620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管理压力，告别“压力肥”</a:t>
            </a:r>
            <a:endParaRPr lang="en-US" sz="1100"/>
          </a:p>
        </p:txBody>
      </p:sp>
      <p:cxnSp>
        <p:nvCxnSpPr>
          <p:cNvPr id="3" name="Connector 3"/>
          <p:cNvCxnSpPr/>
          <p:nvPr/>
        </p:nvCxnSpPr>
        <p:spPr>
          <a:xfrm rot="-8814">
            <a:off x="762008" y="1390650"/>
            <a:ext cx="495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2E7D32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4" name="AutoShape 4"/>
          <p:cNvSpPr/>
          <p:nvPr/>
        </p:nvSpPr>
        <p:spPr>
          <a:xfrm>
            <a:off x="762000" y="1778000"/>
            <a:ext cx="5080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压力的“副作用”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000" y="23368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270000" y="2349500"/>
            <a:ext cx="4572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长期压力使皮质醇升高，导致腹部脂肪堆积。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30988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270000" y="3111500"/>
            <a:ext cx="4572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食欲增加，尤其对高热量、高糖分食物的渴望。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8814">
            <a:off x="762008" y="3930650"/>
            <a:ext cx="495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762000" y="4191000"/>
            <a:ext cx="5080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学会科学减压</a:t>
            </a:r>
            <a:endParaRPr lang="en-US" sz="110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47498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270000" y="4749800"/>
            <a:ext cx="203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冥想与深呼吸</a:t>
            </a:r>
            <a:endParaRPr lang="en-US" sz="110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29000" y="47498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3937000" y="4749800"/>
            <a:ext cx="203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聆听舒缓音乐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2000" y="55118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270000" y="5511800"/>
            <a:ext cx="203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与朋友倾诉交流</a:t>
            </a:r>
            <a:endParaRPr lang="en-US" sz="110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29000" y="55118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3937000" y="5511800"/>
            <a:ext cx="203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培养兴趣爱好</a:t>
            </a:r>
            <a:endParaRPr lang="en-US" sz="1100"/>
          </a:p>
        </p:txBody>
      </p:sp>
      <p:cxnSp>
        <p:nvCxnSpPr>
          <p:cNvPr id="19" name="Connector 19"/>
          <p:cNvCxnSpPr/>
          <p:nvPr/>
        </p:nvCxnSpPr>
        <p:spPr>
          <a:xfrm rot="5389582">
            <a:off x="4000500" y="3867160"/>
            <a:ext cx="4191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" name="Picture 20"/>
          <p:cNvPicPr>
            <a:picLocks noChangeAspect="1"/>
          </p:cNvPicPr>
          <p:nvPr/>
        </p:nvPicPr>
        <p:blipFill>
          <a:blip r:embed="rId13"/>
          <a:srcRect t="12500" b="12500"/>
          <a:stretch>
            <a:fillRect/>
          </a:stretch>
        </p:blipFill>
        <p:spPr>
          <a:xfrm>
            <a:off x="6604000" y="1778000"/>
            <a:ext cx="4826000" cy="3619500"/>
          </a:xfrm>
          <a:prstGeom prst="roundRect">
            <a:avLst>
              <a:gd name="adj" fmla="val 4210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21" name="AutoShape 21"/>
          <p:cNvSpPr/>
          <p:nvPr/>
        </p:nvSpPr>
        <p:spPr>
          <a:xfrm>
            <a:off x="6604000" y="5588000"/>
            <a:ext cx="482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放松身心，拥抱健康生活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4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286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PART 06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3048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常见误区“大揭秘”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34376">
            <a:off x="5461032" y="37401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FFFF">
                <a:alpha val="8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AutoShape 7"/>
          <p:cNvSpPr/>
          <p:nvPr/>
        </p:nvSpPr>
        <p:spPr>
          <a:xfrm>
            <a:off x="1016000" y="4000500"/>
            <a:ext cx="1016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——避开“减肥”陷阱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10000"/>
          </a:blip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762000" y="635000"/>
            <a:ext cx="7620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这些“减肥常识”是错的！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4092">
            <a:off x="762004" y="13906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E7D32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17780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270000" y="1778000"/>
            <a:ext cx="990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D32F2F"/>
                </a:solidFill>
                <a:latin typeface="Noto Sans SC"/>
                <a:ea typeface="Noto Sans SC"/>
                <a:cs typeface="Noto Sans SC"/>
                <a:sym typeface="Noto Sans SC"/>
              </a:rPr>
              <a:t>误区1：不吃主食就能快速减肥。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22098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270000" y="2209800"/>
            <a:ext cx="990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正解：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完全戒掉碳水易致情绪不稳、注意力不集中，难以长期坚持。应选择糙米、燕麦等优质碳水。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4092">
            <a:off x="762004" y="28384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3098800"/>
            <a:ext cx="304800" cy="3048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270000" y="3098800"/>
            <a:ext cx="990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D32F2F"/>
                </a:solidFill>
                <a:latin typeface="Noto Sans SC"/>
                <a:ea typeface="Noto Sans SC"/>
                <a:cs typeface="Noto Sans SC"/>
                <a:sym typeface="Noto Sans SC"/>
              </a:rPr>
              <a:t>误区2：只吃水煮菜就能瘦。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35306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270000" y="3530600"/>
            <a:ext cx="990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正解：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长期单一饮食会导致营养不良。健康减肥需要蛋白质、碳水、脂肪的均衡摄入。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-4092">
            <a:off x="762004" y="41592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44196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270000" y="4419600"/>
            <a:ext cx="990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D32F2F"/>
                </a:solidFill>
                <a:latin typeface="Noto Sans SC"/>
                <a:ea typeface="Noto Sans SC"/>
                <a:cs typeface="Noto Sans SC"/>
                <a:sym typeface="Noto Sans SC"/>
              </a:rPr>
              <a:t>误区3：运动后可以随便吃。</a:t>
            </a:r>
            <a:endParaRPr lang="en-US" sz="110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48514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1270000" y="4851400"/>
            <a:ext cx="9906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正解：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运动后应及时补充营养，但并非“放纵”的理由，否则消耗的热量会轻松补回来。</a:t>
            </a:r>
            <a:endParaRPr lang="en-US" sz="110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668000" y="5588000"/>
            <a:ext cx="762000" cy="762000"/>
          </a:xfrm>
          <a:prstGeom prst="ellipse">
            <a:avLst/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7620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身边的榜样：王阿姨的“减重日记”</a:t>
            </a:r>
            <a:endParaRPr lang="en-US" sz="1100"/>
          </a:p>
        </p:txBody>
      </p:sp>
      <p:cxnSp>
        <p:nvCxnSpPr>
          <p:cNvPr id="3" name="Connector 3"/>
          <p:cNvCxnSpPr/>
          <p:nvPr/>
        </p:nvCxnSpPr>
        <p:spPr>
          <a:xfrm rot="-8594">
            <a:off x="762008" y="1314450"/>
            <a:ext cx="508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2E7D32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4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000" y="1701800"/>
            <a:ext cx="304800" cy="304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219200" y="1701800"/>
            <a:ext cx="482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主人公：王阿姨，60岁退休教师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219200" y="2057400"/>
            <a:ext cx="4826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初始状态：BMI 27.5（超重），高血压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25654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219200" y="2565400"/>
            <a:ext cx="482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她的改变方法</a:t>
            </a:r>
            <a:endParaRPr lang="en-US" sz="110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19200" y="3022600"/>
            <a:ext cx="203200" cy="2032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524000" y="3022600"/>
            <a:ext cx="4318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饮食：</a:t>
            </a: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减少米饭，多吃蔬菜和鱼，保证饮水</a:t>
            </a:r>
            <a:endParaRPr lang="en-US" sz="110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9200" y="3429000"/>
            <a:ext cx="203200" cy="20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524000" y="3429000"/>
            <a:ext cx="4318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运动：</a:t>
            </a: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每日快走1小时，配合力量训练</a:t>
            </a:r>
            <a:endParaRPr lang="en-US" sz="110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9200" y="3835400"/>
            <a:ext cx="203200" cy="2032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524000" y="3835400"/>
            <a:ext cx="4318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生活：</a:t>
            </a: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保证8小时睡眠，家人共同参与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762000" y="4343400"/>
            <a:ext cx="5080000" cy="812800"/>
          </a:xfrm>
          <a:prstGeom prst="roundRect">
            <a:avLst>
              <a:gd name="adj" fmla="val 12500"/>
            </a:avLst>
          </a:prstGeom>
          <a:solidFill>
            <a:srgbClr val="E8F5E9">
              <a:alpha val="100000"/>
            </a:srgbClr>
          </a:solidFill>
          <a:ln w="12700" cap="flat" cmpd="sng">
            <a:solidFill>
              <a:srgbClr val="A5D6A7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65200" y="4495800"/>
            <a:ext cx="254000" cy="2540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1371600" y="4495800"/>
            <a:ext cx="431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4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1年后成果：</a:t>
            </a: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BMI降至24.0，血压正常，精神焕发！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762000" y="5359400"/>
            <a:ext cx="5080000" cy="609600"/>
          </a:xfrm>
          <a:prstGeom prst="roundRect">
            <a:avLst>
              <a:gd name="adj" fmla="val 16666"/>
            </a:avLst>
          </a:prstGeom>
          <a:solidFill>
            <a:srgbClr val="F5F5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5200" y="5537200"/>
            <a:ext cx="254000" cy="2540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1371600" y="5537200"/>
            <a:ext cx="4318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1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“管住嘴、迈开腿，家人支持最重要！”</a:t>
            </a:r>
            <a:endParaRPr lang="en-US" sz="1100"/>
          </a:p>
        </p:txBody>
      </p:sp>
      <p:cxnSp>
        <p:nvCxnSpPr>
          <p:cNvPr id="21" name="Connector 21"/>
          <p:cNvCxnSpPr/>
          <p:nvPr/>
        </p:nvCxnSpPr>
        <p:spPr>
          <a:xfrm rot="5389768">
            <a:off x="3962400" y="3829059"/>
            <a:ext cx="42672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2" name="Picture 22"/>
          <p:cNvPicPr>
            <a:picLocks noChangeAspect="1"/>
          </p:cNvPicPr>
          <p:nvPr/>
        </p:nvPicPr>
        <p:blipFill>
          <a:blip r:embed="rId15"/>
          <a:srcRect t="12500" b="12500"/>
          <a:stretch>
            <a:fillRect/>
          </a:stretch>
        </p:blipFill>
        <p:spPr>
          <a:xfrm>
            <a:off x="6604000" y="1701800"/>
            <a:ext cx="4826000" cy="3619500"/>
          </a:xfrm>
          <a:prstGeom prst="roundRect">
            <a:avLst>
              <a:gd name="adj" fmla="val 4210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23" name="AutoShape 23"/>
          <p:cNvSpPr/>
          <p:nvPr/>
        </p:nvSpPr>
        <p:spPr>
          <a:xfrm>
            <a:off x="6604000" y="5461000"/>
            <a:ext cx="4826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健康生活，快乐相伴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15000"/>
          </a:blip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762000" y="635000"/>
            <a:ext cx="5080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E7D32"/>
                </a:solidFill>
                <a:latin typeface="Poppins"/>
                <a:ea typeface="Poppins"/>
                <a:cs typeface="Poppins"/>
                <a:sym typeface="Poppins"/>
              </a:rPr>
              <a:t>CONTENTS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4192">
            <a:off x="762004" y="1390650"/>
            <a:ext cx="1041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17780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320800" y="1778000"/>
            <a:ext cx="952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为什么要管理体重？——健康的“晴雨表”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25400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320800" y="2540000"/>
            <a:ext cx="952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我的体重健康吗？——科学的“度量衡”</a:t>
            </a:r>
            <a:endParaRPr lang="en-US" sz="110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000" y="33020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320800" y="3302000"/>
            <a:ext cx="952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怎么吃才健康？——营养的“智慧”</a:t>
            </a:r>
            <a:endParaRPr lang="en-US" sz="110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2000" y="40640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320800" y="4064000"/>
            <a:ext cx="952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如何科学运动？——活力的“密码”</a:t>
            </a:r>
            <a:endParaRPr lang="en-US" sz="110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2000" y="48260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320800" y="4826000"/>
            <a:ext cx="952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生活方式的“微调”——习惯的“力量”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2000" y="55880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320800" y="5588000"/>
            <a:ext cx="952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常见误区“大揭秘”——避开“减肥”陷阱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2286000" y="1016000"/>
            <a:ext cx="762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6000" b="1" i="0" u="none" strike="noStrike">
                <a:solidFill>
                  <a:srgbClr val="2E7D32"/>
                </a:solidFill>
                <a:latin typeface="Poppins"/>
                <a:ea typeface="Poppins"/>
                <a:cs typeface="Poppins"/>
                <a:sym typeface="Poppins"/>
              </a:rPr>
              <a:t>Q&amp;A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2286000" y="2032000"/>
            <a:ext cx="762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有问必答，健康咨询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34376">
            <a:off x="5461032" y="2660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2E7D32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AutoShape 7"/>
          <p:cNvSpPr/>
          <p:nvPr/>
        </p:nvSpPr>
        <p:spPr>
          <a:xfrm>
            <a:off x="1524000" y="3048000"/>
            <a:ext cx="9144000" cy="1143000"/>
          </a:xfrm>
          <a:prstGeom prst="roundRect">
            <a:avLst>
              <a:gd name="adj" fmla="val 8888"/>
            </a:avLst>
          </a:prstGeom>
          <a:solidFill>
            <a:srgbClr val="E8F5E9">
              <a:alpha val="80000"/>
            </a:srgbClr>
          </a:solidFill>
          <a:ln w="12700" cap="flat" cmpd="sng">
            <a:solidFill>
              <a:srgbClr val="81C784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78000" y="32766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2286000" y="3276600"/>
            <a:ext cx="787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Q:</a:t>
            </a:r>
            <a:r>
              <a:rPr lang="en-US" sz="15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医生，我膝盖不好，能做什么运动？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524000" y="4381500"/>
            <a:ext cx="9144000" cy="1397000"/>
          </a:xfrm>
          <a:prstGeom prst="roundRect">
            <a:avLst>
              <a:gd name="adj" fmla="val 7272"/>
            </a:avLst>
          </a:prstGeom>
          <a:solidFill>
            <a:srgbClr val="E8F5E9">
              <a:alpha val="80000"/>
            </a:srgbClr>
          </a:solidFill>
          <a:ln w="12700" cap="flat" cmpd="sng">
            <a:solidFill>
              <a:srgbClr val="81C784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78000" y="4610100"/>
            <a:ext cx="304800" cy="3048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2286000" y="4610100"/>
            <a:ext cx="7874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17000"/>
              </a:lnSpc>
              <a:defRPr/>
            </a:pPr>
            <a:r>
              <a:rPr lang="en-US" sz="1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A:</a:t>
            </a:r>
            <a:r>
              <a:rPr lang="en-US" sz="15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可以选择游泳、骑自行车等对膝盖冲击小的运动，同时加强腿部肌肉力量训练来保护膝盖。</a:t>
            </a:r>
            <a:endParaRPr lang="en-US"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286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感谢聆听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3175000"/>
            <a:ext cx="10160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愿健康与您常伴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17188">
            <a:off x="4826016" y="3930650"/>
            <a:ext cx="254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FFFFF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2286000" y="5334000"/>
            <a:ext cx="762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zh-CN" altLang="en-US" sz="1600" b="0" i="0" u="none" strike="noStrike">
                <a:solidFill>
                  <a:srgbClr val="FFFFFF"/>
                </a:solidFill>
                <a:latin typeface="Noto Sans SC"/>
                <a:ea typeface="宋体" panose="02010600030101010101" pitchFamily="2" charset="-122"/>
                <a:cs typeface="Noto Sans SC"/>
                <a:sym typeface="Noto Sans SC"/>
              </a:rPr>
              <a:t>东湖风景区第一</a:t>
            </a:r>
            <a:r>
              <a:rPr lang="en-US" sz="1600" b="0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社区卫生服务中心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159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PART 01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42969">
            <a:off x="5588040" y="2978150"/>
            <a:ext cx="101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1016000" y="32385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为什么要管理体重？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4000500"/>
            <a:ext cx="1016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——健康的“晴雨表”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8000"/>
          </a:blip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762000" y="635000"/>
            <a:ext cx="7620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体重，不止是数字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8594">
            <a:off x="762008" y="1390650"/>
            <a:ext cx="508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2E7D32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AutoShape 5"/>
          <p:cNvSpPr/>
          <p:nvPr/>
        </p:nvSpPr>
        <p:spPr>
          <a:xfrm>
            <a:off x="762000" y="1701800"/>
            <a:ext cx="5080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体重是反映人体营养和健康状况的重要指标。超重和肥胖是许多慢性病的“元凶”，包括：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2463800"/>
            <a:ext cx="254000" cy="2540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168400" y="24638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2型糖尿病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3098800"/>
            <a:ext cx="254000" cy="2540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168400" y="30988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心血管疾病（高血压、高血脂）</a:t>
            </a:r>
            <a:endParaRPr lang="en-US" sz="11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000" y="3733800"/>
            <a:ext cx="254000" cy="254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168400" y="37338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某些癌症（如结直肠癌、乳腺癌）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2000" y="4368800"/>
            <a:ext cx="254000" cy="254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168400" y="43688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睡眠呼吸暂停综合征</a:t>
            </a:r>
            <a:endParaRPr lang="en-US" sz="1100"/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2000" y="5003800"/>
            <a:ext cx="254000" cy="2540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168400" y="5003800"/>
            <a:ext cx="4572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骨关节炎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62000" y="5638800"/>
            <a:ext cx="5080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保持健康体重，能显著降低患病风险，提升生活质量。</a:t>
            </a:r>
            <a:endParaRPr lang="en-US" sz="110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2"/>
          <a:srcRect t="12500" b="12500"/>
          <a:stretch>
            <a:fillRect/>
          </a:stretch>
        </p:blipFill>
        <p:spPr>
          <a:xfrm>
            <a:off x="6350000" y="1701800"/>
            <a:ext cx="5080000" cy="3810000"/>
          </a:xfrm>
          <a:prstGeom prst="roundRect">
            <a:avLst>
              <a:gd name="adj" fmla="val 4000"/>
            </a:avLst>
          </a:prstGeom>
          <a:noFill/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286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PART 02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3111500"/>
            <a:ext cx="10160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我的体重健康吗？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57290">
            <a:off x="5715053" y="3930650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AutoShape 7"/>
          <p:cNvSpPr/>
          <p:nvPr/>
        </p:nvSpPr>
        <p:spPr>
          <a:xfrm>
            <a:off x="1016000" y="4254500"/>
            <a:ext cx="1016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——科学的“度量衡”</a:t>
            </a:r>
            <a:endParaRPr lang="en-US"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8000"/>
          </a:blip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762000" y="635000"/>
            <a:ext cx="6350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科学度量：BMI指数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8594">
            <a:off x="762008" y="1390650"/>
            <a:ext cx="508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2E7D32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AutoShape 5"/>
          <p:cNvSpPr/>
          <p:nvPr/>
        </p:nvSpPr>
        <p:spPr>
          <a:xfrm>
            <a:off x="762000" y="1778000"/>
            <a:ext cx="5080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计算公式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2222500"/>
            <a:ext cx="5080000" cy="508000"/>
          </a:xfrm>
          <a:prstGeom prst="roundRect">
            <a:avLst>
              <a:gd name="adj" fmla="val 20000"/>
            </a:avLst>
          </a:prstGeom>
          <a:solidFill>
            <a:srgbClr val="F3F4F6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BMI = 体重 (kg) / 身高² (m)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62000" y="3048000"/>
            <a:ext cx="5080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中国成人标准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62000" y="3556000"/>
            <a:ext cx="2413000" cy="1016000"/>
          </a:xfrm>
          <a:prstGeom prst="roundRect">
            <a:avLst>
              <a:gd name="adj" fmla="val 10000"/>
            </a:avLst>
          </a:prstGeom>
          <a:solidFill>
            <a:srgbClr val="EFF6FF">
              <a:alpha val="100000"/>
            </a:srgbClr>
          </a:solidFill>
          <a:ln w="12700" cap="flat" cmpd="sng">
            <a:solidFill>
              <a:srgbClr val="DBEAFE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" y="37465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397000" y="3759200"/>
            <a:ext cx="1651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E40AF"/>
                </a:solidFill>
                <a:latin typeface="Noto Sans SC"/>
                <a:ea typeface="Noto Sans SC"/>
                <a:cs typeface="Noto Sans SC"/>
                <a:sym typeface="Noto Sans SC"/>
              </a:rPr>
              <a:t>体重过低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1397000" y="4089400"/>
            <a:ext cx="1651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&lt; 18.5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3429000" y="3556000"/>
            <a:ext cx="2413000" cy="1016000"/>
          </a:xfrm>
          <a:prstGeom prst="roundRect">
            <a:avLst>
              <a:gd name="adj" fmla="val 10000"/>
            </a:avLst>
          </a:prstGeom>
          <a:solidFill>
            <a:srgbClr val="F0FDF4">
              <a:alpha val="100000"/>
            </a:srgbClr>
          </a:solidFill>
          <a:ln w="12700" cap="flat" cmpd="sng">
            <a:solidFill>
              <a:srgbClr val="BBF7D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9500" y="37465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4064000" y="3759200"/>
            <a:ext cx="1651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166534"/>
                </a:solidFill>
                <a:latin typeface="Noto Sans SC"/>
                <a:ea typeface="Noto Sans SC"/>
                <a:cs typeface="Noto Sans SC"/>
                <a:sym typeface="Noto Sans SC"/>
              </a:rPr>
              <a:t>正常范围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4064000" y="4089400"/>
            <a:ext cx="1651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18.5 - 23.9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762000" y="4762500"/>
            <a:ext cx="2413000" cy="1016000"/>
          </a:xfrm>
          <a:prstGeom prst="roundRect">
            <a:avLst>
              <a:gd name="adj" fmla="val 10000"/>
            </a:avLst>
          </a:prstGeom>
          <a:solidFill>
            <a:srgbClr val="FFFBEB">
              <a:alpha val="100000"/>
            </a:srgbClr>
          </a:solidFill>
          <a:ln w="12700" cap="flat" cmpd="sng">
            <a:solidFill>
              <a:srgbClr val="FCD34D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2500" y="49530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1397000" y="4965700"/>
            <a:ext cx="1651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B45309"/>
                </a:solidFill>
                <a:latin typeface="Noto Sans SC"/>
                <a:ea typeface="Noto Sans SC"/>
                <a:cs typeface="Noto Sans SC"/>
                <a:sym typeface="Noto Sans SC"/>
              </a:rPr>
              <a:t>超重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1397000" y="5295900"/>
            <a:ext cx="1651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24.0 - 27.9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3429000" y="4762500"/>
            <a:ext cx="2413000" cy="1016000"/>
          </a:xfrm>
          <a:prstGeom prst="roundRect">
            <a:avLst>
              <a:gd name="adj" fmla="val 10000"/>
            </a:avLst>
          </a:prstGeom>
          <a:solidFill>
            <a:srgbClr val="FEF2F2">
              <a:alpha val="100000"/>
            </a:srgbClr>
          </a:solidFill>
          <a:ln w="12700" cap="flat" cmpd="sng">
            <a:solidFill>
              <a:srgbClr val="FECACA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19500" y="4953000"/>
            <a:ext cx="304800" cy="3048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4064000" y="4965700"/>
            <a:ext cx="1651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991B1B"/>
                </a:solidFill>
                <a:latin typeface="Noto Sans SC"/>
                <a:ea typeface="Noto Sans SC"/>
                <a:cs typeface="Noto Sans SC"/>
                <a:sym typeface="Noto Sans SC"/>
              </a:rPr>
              <a:t>肥胖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4064000" y="5295900"/>
            <a:ext cx="1651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≥ 28.0</a:t>
            </a:r>
            <a:endParaRPr lang="en-US" sz="1100"/>
          </a:p>
        </p:txBody>
      </p:sp>
      <p:cxnSp>
        <p:nvCxnSpPr>
          <p:cNvPr id="24" name="Connector 24"/>
          <p:cNvCxnSpPr/>
          <p:nvPr/>
        </p:nvCxnSpPr>
        <p:spPr>
          <a:xfrm rot="5389086">
            <a:off x="4095750" y="3771910"/>
            <a:ext cx="4000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25" name="Picture 25"/>
          <p:cNvPicPr>
            <a:picLocks noChangeAspect="1"/>
          </p:cNvPicPr>
          <p:nvPr/>
        </p:nvPicPr>
        <p:blipFill>
          <a:blip r:embed="rId10"/>
          <a:srcRect t="12500" b="12500"/>
          <a:stretch>
            <a:fillRect/>
          </a:stretch>
        </p:blipFill>
        <p:spPr>
          <a:xfrm>
            <a:off x="6604000" y="1778000"/>
            <a:ext cx="4826000" cy="3619500"/>
          </a:xfrm>
          <a:prstGeom prst="roundRect">
            <a:avLst>
              <a:gd name="adj" fmla="val 4210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26" name="AutoShape 26"/>
          <p:cNvSpPr/>
          <p:nvPr/>
        </p:nvSpPr>
        <p:spPr>
          <a:xfrm>
            <a:off x="6604000" y="5651500"/>
            <a:ext cx="482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算算你的BMI是多少？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10000"/>
          </a:blip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762000" y="635000"/>
            <a:ext cx="7620000" cy="609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不止看体重，更要看腰围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8814">
            <a:off x="762008" y="1390650"/>
            <a:ext cx="495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2E7D32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1778000"/>
            <a:ext cx="304800" cy="3048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193800" y="1778000"/>
            <a:ext cx="482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中心型肥胖（苹果型身材）危害更大！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193800" y="2209800"/>
            <a:ext cx="4826000" cy="558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它意味着脂肪堆积在腹部，更易引发心血管疾病和糖尿病。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31496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193800" y="3149600"/>
            <a:ext cx="4826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中国成人标准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193800" y="3581400"/>
            <a:ext cx="4826000" cy="762000"/>
          </a:xfrm>
          <a:prstGeom prst="roundRect">
            <a:avLst>
              <a:gd name="adj" fmla="val 13333"/>
            </a:avLst>
          </a:prstGeom>
          <a:solidFill>
            <a:srgbClr val="E8F5E9">
              <a:alpha val="100000"/>
            </a:srgbClr>
          </a:solidFill>
          <a:ln w="12700" cap="flat" cmpd="sng">
            <a:solidFill>
              <a:srgbClr val="A5D6A7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97000" y="3835400"/>
            <a:ext cx="254000" cy="2540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778000" y="3822700"/>
            <a:ext cx="3556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男性腰围 ≥</a:t>
            </a:r>
            <a:r>
              <a:rPr lang="en-US" sz="1600" b="1" i="0" u="none" strike="noStrike">
                <a:solidFill>
                  <a:srgbClr val="0277BD"/>
                </a:solidFill>
                <a:latin typeface="Noto Sans SC"/>
                <a:ea typeface="Noto Sans SC"/>
                <a:cs typeface="Noto Sans SC"/>
                <a:sym typeface="Noto Sans SC"/>
              </a:rPr>
              <a:t>90cm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193800" y="4470400"/>
            <a:ext cx="4826000" cy="762000"/>
          </a:xfrm>
          <a:prstGeom prst="roundRect">
            <a:avLst>
              <a:gd name="adj" fmla="val 13333"/>
            </a:avLst>
          </a:prstGeom>
          <a:solidFill>
            <a:srgbClr val="E8F5E9">
              <a:alpha val="100000"/>
            </a:srgbClr>
          </a:solidFill>
          <a:ln w="12700" cap="flat" cmpd="sng">
            <a:solidFill>
              <a:srgbClr val="A5D6A7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7000" y="4724400"/>
            <a:ext cx="254000" cy="254000"/>
          </a:xfrm>
          <a:prstGeom prst="rect">
            <a:avLst/>
          </a:prstGeom>
        </p:spPr>
      </p:pic>
      <p:sp>
        <p:nvSpPr>
          <p:cNvPr id="15" name="AutoShape 15"/>
          <p:cNvSpPr/>
          <p:nvPr/>
        </p:nvSpPr>
        <p:spPr>
          <a:xfrm>
            <a:off x="1778000" y="4711700"/>
            <a:ext cx="3556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74151"/>
                </a:solidFill>
                <a:latin typeface="Noto Sans SC"/>
                <a:ea typeface="Noto Sans SC"/>
                <a:cs typeface="Noto Sans SC"/>
                <a:sym typeface="Noto Sans SC"/>
              </a:rPr>
              <a:t>女性腰围 ≥</a:t>
            </a:r>
            <a:r>
              <a:rPr lang="en-US" sz="1600" b="1" i="0" u="none" strike="noStrike">
                <a:solidFill>
                  <a:srgbClr val="0277BD"/>
                </a:solidFill>
                <a:latin typeface="Noto Sans SC"/>
                <a:ea typeface="Noto Sans SC"/>
                <a:cs typeface="Noto Sans SC"/>
                <a:sym typeface="Noto Sans SC"/>
              </a:rPr>
              <a:t>85cm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1193800" y="5359400"/>
            <a:ext cx="4826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即为中心型肥胖，需警惕健康风险。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5388910">
            <a:off x="4127500" y="3740160"/>
            <a:ext cx="3937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5E7EB">
                <a:alpha val="100000"/>
              </a:srgbClr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8" name="Picture 18"/>
          <p:cNvPicPr>
            <a:picLocks noChangeAspect="1"/>
          </p:cNvPicPr>
          <p:nvPr/>
        </p:nvPicPr>
        <p:blipFill>
          <a:blip r:embed="rId10"/>
          <a:srcRect t="12500" b="12500"/>
          <a:stretch>
            <a:fillRect/>
          </a:stretch>
        </p:blipFill>
        <p:spPr>
          <a:xfrm>
            <a:off x="6604000" y="1778000"/>
            <a:ext cx="4826000" cy="3619500"/>
          </a:xfrm>
          <a:prstGeom prst="roundRect">
            <a:avLst>
              <a:gd name="adj" fmla="val 4210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19" name="AutoShape 19"/>
          <p:cNvSpPr/>
          <p:nvPr/>
        </p:nvSpPr>
        <p:spPr>
          <a:xfrm>
            <a:off x="6604000" y="5588000"/>
            <a:ext cx="4826000" cy="279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正确测量腰围的方法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00000">
              <a:alpha val="3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286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PART 03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57290">
            <a:off x="5715053" y="3105150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FFFF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1016000" y="33655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怎么吃才健康？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4127500"/>
            <a:ext cx="1016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0" i="0" u="none" strike="noStrike">
                <a:solidFill>
                  <a:srgbClr val="FFFFFF"/>
                </a:solidFill>
                <a:latin typeface="Noto Sans SC"/>
                <a:ea typeface="Noto Sans SC"/>
                <a:cs typeface="Noto Sans SC"/>
                <a:sym typeface="Noto Sans SC"/>
              </a:rPr>
              <a:t>——营养的“智慧”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10000"/>
          </a:blip>
          <a:srcRect t="21875" b="2187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762000" y="6350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2E7D32"/>
                </a:solidFill>
                <a:latin typeface="Noto Sans SC"/>
                <a:ea typeface="Noto Sans SC"/>
                <a:cs typeface="Noto Sans SC"/>
                <a:sym typeface="Noto Sans SC"/>
              </a:rPr>
              <a:t>中国居民平衡膳食宝塔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4092">
            <a:off x="762004" y="1327150"/>
            <a:ext cx="1066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2E7D32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1651000"/>
            <a:ext cx="4064000" cy="4064000"/>
          </a:xfrm>
          <a:prstGeom prst="roundRect">
            <a:avLst>
              <a:gd name="adj" fmla="val 3750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254000" dist="63500" dir="2700000" algn="tl" rotWithShape="0">
              <a:srgbClr val="000000">
                <a:alpha val="10000"/>
              </a:srgbClr>
            </a:outerShdw>
          </a:effec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88000" y="1778000"/>
            <a:ext cx="355600" cy="355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159500" y="1803400"/>
            <a:ext cx="533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塔底：主食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159500" y="2159000"/>
            <a:ext cx="533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谷薯类、杂豆类，是能量的主要来源。</a:t>
            </a:r>
            <a:endParaRPr lang="en-US" sz="110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8000" y="2667000"/>
            <a:ext cx="355600" cy="355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159500" y="2692400"/>
            <a:ext cx="533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第二层：蔬菜与水果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159500" y="3048000"/>
            <a:ext cx="533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提供丰富维生素、矿物质和膳食纤维。</a:t>
            </a:r>
            <a:endParaRPr lang="en-US" sz="110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88000" y="3556000"/>
            <a:ext cx="355600" cy="355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159500" y="3581400"/>
            <a:ext cx="533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第三层：肉、蛋、水产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159500" y="3937000"/>
            <a:ext cx="533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优质蛋白质和脂肪的重要来源。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588000" y="4445000"/>
            <a:ext cx="355600" cy="3556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6159500" y="4470400"/>
            <a:ext cx="533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第四层：奶及豆制品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6159500" y="4826000"/>
            <a:ext cx="533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补充钙质和优质植物蛋白。</a:t>
            </a:r>
            <a:endParaRPr lang="en-US" sz="1100"/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88000" y="5334000"/>
            <a:ext cx="355600" cy="3556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6159500" y="5359400"/>
            <a:ext cx="533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1F2329"/>
                </a:solidFill>
                <a:latin typeface="Noto Sans SC"/>
                <a:ea typeface="Noto Sans SC"/>
                <a:cs typeface="Noto Sans SC"/>
                <a:sym typeface="Noto Sans SC"/>
              </a:rPr>
              <a:t>塔顶：油盐糖</a:t>
            </a:r>
            <a:endParaRPr lang="en-US" sz="1100"/>
          </a:p>
        </p:txBody>
      </p:sp>
      <p:sp>
        <p:nvSpPr>
          <p:cNvPr id="20" name="AutoShape 20"/>
          <p:cNvSpPr/>
          <p:nvPr/>
        </p:nvSpPr>
        <p:spPr>
          <a:xfrm>
            <a:off x="6159500" y="5715000"/>
            <a:ext cx="5334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t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B7280"/>
                </a:solidFill>
                <a:latin typeface="Noto Sans SC"/>
                <a:ea typeface="Noto Sans SC"/>
                <a:cs typeface="Noto Sans SC"/>
                <a:sym typeface="Noto Sans SC"/>
              </a:rPr>
              <a:t>应尽量减少摄入，保持清淡饮食。</a:t>
            </a:r>
            <a:endParaRPr lang="en-US"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1722</Words>
  <Application>WPS 演示</Application>
  <PresentationFormat/>
  <Paragraphs>280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2" baseType="lpstr">
      <vt:lpstr>Arial</vt:lpstr>
      <vt:lpstr>宋体</vt:lpstr>
      <vt:lpstr>Wingdings</vt:lpstr>
      <vt:lpstr>Arial</vt:lpstr>
      <vt:lpstr>Noto Sans SC</vt:lpstr>
      <vt:lpstr>Segoe Print</vt:lpstr>
      <vt:lpstr>Poppins</vt:lpstr>
      <vt:lpstr>微软雅黑</vt:lpstr>
      <vt:lpstr>Arial Unicode MS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转身，未来</cp:lastModifiedBy>
  <cp:revision>1</cp:revision>
  <dcterms:created xsi:type="dcterms:W3CDTF">2026-01-28T02:35:07Z</dcterms:created>
  <dcterms:modified xsi:type="dcterms:W3CDTF">2026-01-28T02:35:08Z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82FC40644C0242DE8FFDC2245F9CB3D4_13</vt:lpwstr>
  </property>
  <property fmtid="{D5CDD505-2E9C-101B-9397-08002B2CF9AE}" pid="3" name="KSOProductBuildVer">
    <vt:lpwstr>2052-12.1.0.24657</vt:lpwstr>
  </property>
</Properties>
</file>