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slides/slide6.xml" Type="http://schemas.openxmlformats.org/officeDocument/2006/relationships/slide"/><Relationship Id="rId15" Target="slides/slide7.xml" Type="http://schemas.openxmlformats.org/officeDocument/2006/relationships/slide"/><Relationship Id="rId16" Target="slides/slide8.xml" Type="http://schemas.openxmlformats.org/officeDocument/2006/relationships/slide"/><Relationship Id="rId17" Target="slides/slide9.xml" Type="http://schemas.openxmlformats.org/officeDocument/2006/relationships/slide"/><Relationship Id="rId18" Target="slides/slide10.xml" Type="http://schemas.openxmlformats.org/officeDocument/2006/relationships/slide"/><Relationship Id="rId19" Target="slides/slide11.xml" Type="http://schemas.openxmlformats.org/officeDocument/2006/relationships/slide"/><Relationship Id="rId2" Target="viewProps.xml" Type="http://schemas.openxmlformats.org/officeDocument/2006/relationships/viewProps"/><Relationship Id="rId20" Target="slides/slide12.xml" Type="http://schemas.openxmlformats.org/officeDocument/2006/relationships/slide"/><Relationship Id="rId21" Target="slides/slide13.xml" Type="http://schemas.openxmlformats.org/officeDocument/2006/relationships/slide"/><Relationship Id="rId22" Target="slides/slide14.xml" Type="http://schemas.openxmlformats.org/officeDocument/2006/relationships/slide"/><Relationship Id="rId23" Target="slides/slide15.xml" Type="http://schemas.openxmlformats.org/officeDocument/2006/relationships/slide"/><Relationship Id="rId24" Target="slides/slide16.xml" Type="http://schemas.openxmlformats.org/officeDocument/2006/relationships/slide"/><Relationship Id="rId25" Target="slides/slide17.xml" Type="http://schemas.openxmlformats.org/officeDocument/2006/relationships/slide"/><Relationship Id="rId26" Target="slides/slide18.xml" Type="http://schemas.openxmlformats.org/officeDocument/2006/relationships/slide"/><Relationship Id="rId27" Target="slides/slide19.xml" Type="http://schemas.openxmlformats.org/officeDocument/2006/relationships/slide"/><Relationship Id="rId28" Target="slides/slide20.xml" Type="http://schemas.openxmlformats.org/officeDocument/2006/relationships/slide"/><Relationship Id="rId29" Target="notesSlides/notesSlide1.xml" Type="http://schemas.openxmlformats.org/officeDocument/2006/relationships/notesSlide"/><Relationship Id="rId3" Target="presProps.xml" Type="http://schemas.openxmlformats.org/officeDocument/2006/relationships/presProps"/><Relationship Id="rId30" Target="notesSlides/notesSlide2.xml" Type="http://schemas.openxmlformats.org/officeDocument/2006/relationships/notesSlide"/><Relationship Id="rId31" Target="notesSlides/notesSlide3.xml" Type="http://schemas.openxmlformats.org/officeDocument/2006/relationships/notesSlide"/><Relationship Id="rId32" Target="notesSlides/notesSlide4.xml" Type="http://schemas.openxmlformats.org/officeDocument/2006/relationships/notesSlide"/><Relationship Id="rId33" Target="notesSlides/notesSlide5.xml" Type="http://schemas.openxmlformats.org/officeDocument/2006/relationships/notesSlide"/><Relationship Id="rId34" Target="notesSlides/notesSlide6.xml" Type="http://schemas.openxmlformats.org/officeDocument/2006/relationships/notesSlide"/><Relationship Id="rId35" Target="notesSlides/notesSlide7.xml" Type="http://schemas.openxmlformats.org/officeDocument/2006/relationships/notesSlide"/><Relationship Id="rId36" Target="notesSlides/notesSlide8.xml" Type="http://schemas.openxmlformats.org/officeDocument/2006/relationships/notesSlide"/><Relationship Id="rId37" Target="notesSlides/notesSlide9.xml" Type="http://schemas.openxmlformats.org/officeDocument/2006/relationships/notesSlide"/><Relationship Id="rId38" Target="notesSlides/notesSlide10.xml" Type="http://schemas.openxmlformats.org/officeDocument/2006/relationships/notesSlide"/><Relationship Id="rId39" Target="notesSlides/notesSlide11.xml" Type="http://schemas.openxmlformats.org/officeDocument/2006/relationships/notesSlide"/><Relationship Id="rId4" Target="slideMasters/slideMaster1.xml" Type="http://schemas.openxmlformats.org/officeDocument/2006/relationships/slideMaster"/><Relationship Id="rId40" Target="notesSlides/notesSlide12.xml" Type="http://schemas.openxmlformats.org/officeDocument/2006/relationships/notesSlide"/><Relationship Id="rId41" Target="notesSlides/notesSlide13.xml" Type="http://schemas.openxmlformats.org/officeDocument/2006/relationships/notesSlide"/><Relationship Id="rId42" Target="notesSlides/notesSlide14.xml" Type="http://schemas.openxmlformats.org/officeDocument/2006/relationships/notesSlide"/><Relationship Id="rId43" Target="notesSlides/notesSlide15.xml" Type="http://schemas.openxmlformats.org/officeDocument/2006/relationships/notesSlide"/><Relationship Id="rId44" Target="notesSlides/notesSlide16.xml" Type="http://schemas.openxmlformats.org/officeDocument/2006/relationships/notesSlide"/><Relationship Id="rId45" Target="notesSlides/notesSlide17.xml" Type="http://schemas.openxmlformats.org/officeDocument/2006/relationships/notesSlide"/><Relationship Id="rId46" Target="notesSlides/notesSlide18.xml" Type="http://schemas.openxmlformats.org/officeDocument/2006/relationships/notesSlide"/><Relationship Id="rId47" Target="notesSlides/notesSlide19.xml" Type="http://schemas.openxmlformats.org/officeDocument/2006/relationships/notesSlide"/><Relationship Id="rId48" Target="notesSlides/notesSlide20.xml" Type="http://schemas.openxmlformats.org/officeDocument/2006/relationships/notesSlide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大家好，欢迎参加本次日常居民控烟知识普及讲座。今天，我们将共同探讨一个与每个家庭都息息相关的话题——烟草控制。我们的目标是，通过学习，提高大家对烟草危害的认识，特别是二手烟和三手烟对家人健康的潜在威胁，并掌握如何在家庭和社区中营造一个无烟、健康的生活环境。希望通过这次分享，能帮助大家守护好自己和家人的健康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三手烟比二手烟更隐蔽，危害也更持久。它就像一个“隐形的时间胶囊”，即使你已经掐灭了烟头，它的毒素依然会附着在你的衣服、家具上，持续释放。对于喜欢啃咬玩具、用手探索世界的婴幼儿来说，这无异于一个持续的健康威胁，他们会通过皮肤接触和手口摄入，将这些毒素吃进嘴里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了解了烟草的巨大危害，我们该如何保护自己和家人呢？接下来，我们进入第三部分，重点学习如何从家庭做起，打造一道坚固的“无烟防线”。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打造无烟家庭的第一步，就是制定一份“家庭控烟公约”。这份公约可以明确规定，家中任何地方都不允许吸烟，包括阳台和卫生间。同时，我们也要做到来客不敬烟，并鼓励家人一起戒烟。一份共同遵守的公约，是家庭无烟环境的有力保障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日常生活中，我们还可以通过一些具体的行动来为家人创造清新的环境。比如，经常开窗通风，在家里多放一些绿植。如果家人暂时无法戒烟，一定要让他到室外去抽，并且回家前最好换掉外套、洗把脸、漱漱口。同时，定期进行深度清洁，也能有效减少三手烟的残留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如果你的家人吸烟，不要一味地指责，这可能会让他/她产生逆反心理。更重要的是理解和支持。我们可以鼓励他去寻求医生的专业帮助，也可以建议他用运动、嚼口香糖等方式来替代吸烟。家人的理解和陪伴，是戒烟成功的关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很多人担心自己烟龄太长，戒烟已经晚了。其实，戒烟任何时候都不晚！从你放下最后一支烟开始，你的身体就开始了神奇的修复过程。20分钟后，心率血压就开始下降；12小时后，血液中的一氧化碳就恢复正常。随着时间的推移，你的心肺功能会不断改善，患癌和中风的风险会持续降低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创建无烟环境，不仅需要每个家庭的努力，更需要我们整个社区的共同行动。在最后一部分，我们将探讨如何从自身做起，积极参与到社区的控烟行动中，共同建设一个无烟、健康的美好家园。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作为社区的一员，我们首先要做的就是了解并遵守社区的控烟规定。比如，楼道、电梯、花园这些公共区域是否禁止吸烟？社区有没有设置专门的室外吸烟点？我们要清楚这些规定，并自觉遵守，这是对他人健康的尊重，也是一个文明居民的基本素养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仅仅自己遵守还不够，我们还可以成为控烟知识的传播者。我们可以向身边的邻居宣传控烟的重要性，如果看到有人在禁烟区吸烟，可以礼貌地去劝阻。社区组织的控烟志愿活动，也非常欢迎大家积极参与。让我们每个人都成为无烟社区的建设者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想象一下，如果我们的社区里没有烟草的烟雾，孩子们可以在花园里自由地奔跑玩耍，老人们可以在树荫下悠闲地聊天，那该是多么美好的画面。这就是我们共同的愿景——一个无烟、健康、和谐的社区。为了实现这个目标，需要我们每一个人的努力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次讲座将分为四个部分。首先，我们会了解烟草本身的致命危害；接着，深入探讨二手烟和三手烟这两个“隐形杀手”；然后，我们将重点学习如何在家庭中建立一道坚固的“无烟防线”；最后，我们会一起探讨如何通过社区的共同努力，来营造一个更广泛的无烟生活环境。希望这个清晰的结构能帮助大家更好地理解今天的内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讲座的最后，我想再次呼吁大家：为了您自己的健康，为了家人的幸福，也为了我们共同的社区环境，请远离烟草。打造无烟家庭，建设无烟社区，就从我们每一个人做起！感谢大家的聆听！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现在，让我们进入第一部分，来认识一下烟草的致命危害。虽然大家都知道“吸烟有害健康”，但具体的危害有多大，可能很多人并不完全清楚。这一部分，我们将用科学的数据和直观的图片，来揭示烟草是如何一步步侵蚀我们身体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一支小小的香烟，燃烧时会释放出超过7000种化学物质，其中有三种成分的危害最为突出。首先是尼古丁，它是让你上瘾的罪魁祸首；其次是焦油，这个黑色的物质是强致癌物，会直接导致肺癌；最后是一氧化碳，它会抢夺血液中的氧气，让你的心脏和大脑“窒息”。这三种“致命杀手”共同作用，对身体造成全方位的打击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烟草的危害是全身性的，它会“从头到脚”地伤害你。从头部的中风、口腔癌，到肺部的肺癌，再到心脏的冠心病，甚至会影响到你的生殖系统。可以说，吸烟是用健康和生命换取短暂的快感，是一笔极其不划算的“交易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接下来，我们来看一组触目惊心的数据。吸烟者患肺癌的风险，是不吸烟者的15到30倍；患冠心病的风险，也高达2到4倍。从全球范围看，每年有超过800万人因烟草失去生命，这其中，还有120万是无辜的二手烟受害者。这些数字，应该让我们每一个人都警醒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了解了吸烟对自己的危害，我们再来看看，它对身边的家人又有哪些影响。这就是我们第二部分要讨论的内容：二手烟和三手烟，这两个看不见、摸不着，却时刻威胁着家人健康的“隐形杀手”。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很多人以为，只要不在别人面前抽烟，或者抽完烟开窗通风就没事了。但实际上，危害远不止于此。二手烟，是你抽烟时，周围人吸入的烟雾；而三手烟，则是烟雾消散后，残留在衣服、家具、墙壁上的有毒物质，它会在你离开后，继续危害你的家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家庭环境中，家人是二手烟最大的受害者。对于正在成长的儿童，二手烟会影响他们的肺部和智力发育；对于孕期的妈妈，二手烟可能威胁到未出生宝宝的健康；而对于身体机能下降的老人，二手烟则会加重他们的病情。可以说，一个人的吸烟行为，危害的是全家人的健康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10.xml" Type="http://schemas.openxmlformats.org/officeDocument/2006/relationships/notesSlide"/><Relationship Id="rId2" Target="../media/image4.jpe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40.png" Type="http://schemas.openxmlformats.org/officeDocument/2006/relationships/image"/><Relationship Id="rId8" Target="../media/image41.svg" Type="http://schemas.openxmlformats.org/officeDocument/2006/relationships/image"/><Relationship Id="rId9" Target="../media/image4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3.jpeg" Type="http://schemas.openxmlformats.org/officeDocument/2006/relationships/image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Relationship Id="rId7" Target="../media/image46.png" Type="http://schemas.openxmlformats.org/officeDocument/2006/relationships/image"/><Relationship Id="rId8" Target="../media/image47.svg" Type="http://schemas.openxmlformats.org/officeDocument/2006/relationships/image"/><Relationship Id="rId9" Target="../notesSlides/notesSlide12.xml" Type="http://schemas.openxmlformats.org/officeDocument/2006/relationships/notesSlide"/></Relationships>
</file>

<file path=ppt/slides/_rels/slide1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48.jpeg" Type="http://schemas.openxmlformats.org/officeDocument/2006/relationships/image"/><Relationship Id="rId4" Target="../media/image49.jpeg" Type="http://schemas.openxmlformats.org/officeDocument/2006/relationships/image"/><Relationship Id="rId5" Target="../media/image50.jpeg" Type="http://schemas.openxmlformats.org/officeDocument/2006/relationships/image"/><Relationship Id="rId6" Target="../notesSlides/notesSlide13.xml" Type="http://schemas.openxmlformats.org/officeDocument/2006/relationships/notesSlide"/></Relationships>
</file>

<file path=ppt/slides/_rels/slide1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51.jpeg" Type="http://schemas.openxmlformats.org/officeDocument/2006/relationships/image"/><Relationship Id="rId4" Target="../media/image52.jpeg" Type="http://schemas.openxmlformats.org/officeDocument/2006/relationships/image"/><Relationship Id="rId5" Target="../media/image53.jpeg" Type="http://schemas.openxmlformats.org/officeDocument/2006/relationships/image"/><Relationship Id="rId6" Target="../media/image54.jpeg" Type="http://schemas.openxmlformats.org/officeDocument/2006/relationships/image"/><Relationship Id="rId7" Target="../notesSlides/notesSlide14.xml" Type="http://schemas.openxmlformats.org/officeDocument/2006/relationships/notesSlide"/></Relationships>
</file>

<file path=ppt/slides/_rels/slide1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55.jpeg" Type="http://schemas.openxmlformats.org/officeDocument/2006/relationships/image"/><Relationship Id="rId4" Target="../media/image56.jpeg" Type="http://schemas.openxmlformats.org/officeDocument/2006/relationships/image"/><Relationship Id="rId5" Target="../media/image57.jpeg" Type="http://schemas.openxmlformats.org/officeDocument/2006/relationships/image"/><Relationship Id="rId6" Target="../media/image58.jpeg" Type="http://schemas.openxmlformats.org/officeDocument/2006/relationships/image"/><Relationship Id="rId7" Target="../notesSlides/notesSlide15.xml" Type="http://schemas.openxmlformats.org/officeDocument/2006/relationships/notesSlide"/></Relationships>
</file>

<file path=ppt/slides/_rels/slide1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59.jpeg" Type="http://schemas.openxmlformats.org/officeDocument/2006/relationships/image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60.jpeg" Type="http://schemas.openxmlformats.org/officeDocument/2006/relationships/image"/><Relationship Id="rId4" Target="../media/image61.jpe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notesSlides/notesSlide17.xml" Type="http://schemas.openxmlformats.org/officeDocument/2006/relationships/notesSlide"/></Relationships>
</file>

<file path=ppt/slides/_rels/slide1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62.png" Type="http://schemas.openxmlformats.org/officeDocument/2006/relationships/image"/><Relationship Id="rId4" Target="../media/image63.svg" Type="http://schemas.openxmlformats.org/officeDocument/2006/relationships/image"/><Relationship Id="rId5" Target="../media/image64.png" Type="http://schemas.openxmlformats.org/officeDocument/2006/relationships/image"/><Relationship Id="rId6" Target="../media/image65.svg" Type="http://schemas.openxmlformats.org/officeDocument/2006/relationships/image"/><Relationship Id="rId7" Target="../media/image17.png" Type="http://schemas.openxmlformats.org/officeDocument/2006/relationships/image"/><Relationship Id="rId8" Target="../media/image18.svg" Type="http://schemas.openxmlformats.org/officeDocument/2006/relationships/image"/><Relationship Id="rId9" Target="../notesSlides/notesSlide18.xml" Type="http://schemas.openxmlformats.org/officeDocument/2006/relationships/notesSlide"/></Relationships>
</file>

<file path=ppt/slides/_rels/slide1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66.jpeg" Type="http://schemas.openxmlformats.org/officeDocument/2006/relationships/image"/><Relationship Id="rId3" Target="../media/image67.png" Type="http://schemas.openxmlformats.org/officeDocument/2006/relationships/image"/><Relationship Id="rId4" Target="../media/image68.svg" Type="http://schemas.openxmlformats.org/officeDocument/2006/relationships/image"/><Relationship Id="rId5" Target="../notesSlides/notesSlide19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8.jpeg" Type="http://schemas.openxmlformats.org/officeDocument/2006/relationships/image"/><Relationship Id="rId7" Target="../notesSlides/notesSlide2.xml" Type="http://schemas.openxmlformats.org/officeDocument/2006/relationships/notesSlide"/></Relationships>
</file>

<file path=ppt/slides/_rels/slide2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69.jpe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notesSlides/notesSlide20.xml" Type="http://schemas.openxmlformats.org/officeDocument/2006/relationships/notesSlide"/><Relationship Id="rId6" Target="../media/image7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9.jpeg" Type="http://schemas.openxmlformats.org/officeDocument/2006/relationships/image"/><Relationship Id="rId3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Relationship Id="rId5" Target="../media/image12.jpeg" Type="http://schemas.openxmlformats.org/officeDocument/2006/relationships/image"/><Relationship Id="rId6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20.svg" Type="http://schemas.openxmlformats.org/officeDocument/2006/relationships/image"/><Relationship Id="rId11" Target="../media/image21.png" Type="http://schemas.openxmlformats.org/officeDocument/2006/relationships/image"/><Relationship Id="rId12" Target="../media/image22.svg" Type="http://schemas.openxmlformats.org/officeDocument/2006/relationships/image"/><Relationship Id="rId13" Target="../media/image23.jpeg" Type="http://schemas.openxmlformats.org/officeDocument/2006/relationships/image"/><Relationship Id="rId14" Target="../notesSlides/notesSlide5.xml" Type="http://schemas.openxmlformats.org/officeDocument/2006/relationships/notesSlide"/><Relationship Id="rId2" Target="../media/image4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17.png" Type="http://schemas.openxmlformats.org/officeDocument/2006/relationships/image"/><Relationship Id="rId8" Target="../media/image18.svg" Type="http://schemas.openxmlformats.org/officeDocument/2006/relationships/image"/><Relationship Id="rId9" Target="../media/image1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30.jpeg" Type="http://schemas.openxmlformats.org/officeDocument/2006/relationships/image"/><Relationship Id="rId3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31.jpe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jpe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Relationship Id="rId9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.jpeg" Type="http://schemas.openxmlformats.org/officeDocument/2006/relationships/image"/><Relationship Id="rId3" Target="../media/image35.jpeg" Type="http://schemas.openxmlformats.org/officeDocument/2006/relationships/image"/><Relationship Id="rId4" Target="../media/image36.jpeg" Type="http://schemas.openxmlformats.org/officeDocument/2006/relationships/image"/><Relationship Id="rId5" Target="../media/image37.jpeg" Type="http://schemas.openxmlformats.org/officeDocument/2006/relationships/image"/><Relationship Id="rId6" Target="../notesSlides/notesSlide9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032000"/>
            <a:ext cx="10160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守护家人健康，共创无烟生活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27305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日常居民控烟知识普及讲座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42969" flipH="false" flipV="false">
            <a:off x="5588040" y="342265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F5A623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2286000" y="3810000"/>
            <a:ext cx="7620000" cy="1016000"/>
          </a:xfrm>
          <a:prstGeom prst="roundRect">
            <a:avLst>
              <a:gd name="adj" fmla="val 12500"/>
            </a:avLst>
          </a:prstGeom>
          <a:solidFill>
            <a:srgbClr val="4A90E2">
              <a:alpha val="10000"/>
            </a:srgbClr>
          </a:solidFill>
          <a:ln w="12700" cmpd="sng" cap="flat">
            <a:solidFill>
              <a:srgbClr val="4A90E2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2667000" y="41148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3175000" y="4064000"/>
            <a:ext cx="635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为了您和家人的健康，请远离烟草，共建美好家园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三手烟：烟雾散去，危害仍在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79500" y="18415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87500" y="18415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持久性：隐形的时间胶囊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587500" y="22225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有害物质可在室内环境中残留数周甚至数月，持续释放毒素。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9822" flipH="false" flipV="false">
            <a:off x="1079509" y="28511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79500" y="31115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587500" y="31115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易接触：婴幼儿的高风险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587500" y="34925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婴幼儿通过爬行、手口接触等方式探索世界，更容易摄入有害物质。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9822" flipH="false" flipV="false">
            <a:off x="1079509" y="4121150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12" id="1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79500" y="43815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587500" y="4381500"/>
            <a:ext cx="393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难清除：简单清洁无效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587500" y="47625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简单的通风和表面清洁难以完全清除附着在衣物、家具上的三手烟污染。</a:t>
            </a:r>
            <a:endParaRPr lang="en-US" sz="1100"/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9"/>
          <a:srcRect l="12121" r="12121" t="0" b="0"/>
          <a:stretch>
            <a:fillRect/>
          </a:stretch>
        </p:blipFill>
        <p:spPr>
          <a:xfrm rot="0" flipH="false" flipV="false">
            <a:off x="6223000" y="1524000"/>
            <a:ext cx="5207000" cy="4572000"/>
          </a:xfrm>
          <a:prstGeom prst="roundRect">
            <a:avLst>
              <a:gd name="adj" fmla="val 2777"/>
            </a:avLst>
          </a:prstGeom>
          <a:noFill/>
          <a:ln w="25400" cmpd="sng" cap="flat">
            <a:noFill/>
            <a:prstDash val="solid"/>
            <a:round/>
          </a:ln>
          <a:effectLst>
            <a:outerShdw dir="2700000" dist="76200" blurRad="152400" algn="tl" rotWithShape="false">
              <a:srgbClr val="000000">
                <a:alpha val="1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家庭防线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32385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如何打造无烟家庭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42969" flipH="false" flipV="false">
            <a:off x="5588040" y="393065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FF9800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第一步：制定“家庭控烟公约”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651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2095500" y="1968500"/>
            <a:ext cx="635000" cy="6350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952500" y="2730500"/>
            <a:ext cx="292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全面禁烟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28647" flipH="false" flipV="false">
            <a:off x="1270026" y="3168650"/>
            <a:ext cx="152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952500" y="3302000"/>
            <a:ext cx="29210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家中任何场所（包括阳台、卫生间）全面禁烟，不留死角。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445000" y="1651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5778500" y="1968500"/>
            <a:ext cx="635000" cy="6350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4635500" y="2730500"/>
            <a:ext cx="292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来客不敬烟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28647" flipH="false" flipV="false">
            <a:off x="4953026" y="3168650"/>
            <a:ext cx="152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4635500" y="3302000"/>
            <a:ext cx="29210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不向来客敬烟、劝烟，并提前告知家中的禁烟规定，文明待客。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128000" y="1651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9461500" y="1968500"/>
            <a:ext cx="635000" cy="6350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8318500" y="2730500"/>
            <a:ext cx="292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共同遵守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28647" flipH="false" flipV="false">
            <a:off x="8636026" y="3168650"/>
            <a:ext cx="152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7" id="17"/>
          <p:cNvSpPr/>
          <p:nvPr/>
        </p:nvSpPr>
        <p:spPr>
          <a:xfrm rot="0" flipH="false" flipV="false">
            <a:off x="8318500" y="3302000"/>
            <a:ext cx="29210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鼓励家庭成员戒烟，互相监督，共同遵守公约，共建无烟环境。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为家人创造清新的无烟环境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1905000" y="2032000"/>
            <a:ext cx="1016000" cy="1016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1016000" y="3175000"/>
            <a:ext cx="279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保持通风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3683000"/>
            <a:ext cx="27940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经常开窗通风，多摆放绿色植物，净化室内空气，保持空气流通。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445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r="0" t="0" b="0"/>
          <a:stretch>
            <a:fillRect/>
          </a:stretch>
        </p:blipFill>
        <p:spPr>
          <a:xfrm rot="0" flipH="false" flipV="false">
            <a:off x="5588000" y="2032000"/>
            <a:ext cx="1016000" cy="1016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9" id="9"/>
          <p:cNvSpPr/>
          <p:nvPr/>
        </p:nvSpPr>
        <p:spPr>
          <a:xfrm rot="0" flipH="false" flipV="false">
            <a:off x="4699000" y="3175000"/>
            <a:ext cx="279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室外吸烟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699000" y="3683000"/>
            <a:ext cx="27940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家庭成员若难以立即戒烟，需到室外指定区域吸烟，并在回家前更换衣物、清洁口鼻。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128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r="0" t="0" b="0"/>
          <a:stretch>
            <a:fillRect/>
          </a:stretch>
        </p:blipFill>
        <p:spPr>
          <a:xfrm rot="0" flipH="false" flipV="false">
            <a:off x="9271000" y="2032000"/>
            <a:ext cx="1016000" cy="1016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3" id="13"/>
          <p:cNvSpPr/>
          <p:nvPr/>
        </p:nvSpPr>
        <p:spPr>
          <a:xfrm rot="0" flipH="false" flipV="false">
            <a:off x="8382000" y="3175000"/>
            <a:ext cx="279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深度清洁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382000" y="3683000"/>
            <a:ext cx="27940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定期对家居环境进行深度清洁，重点清洁吸烟者常坐区域，减少三手烟残留。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如果家人吸烟，如何帮助他/她戒烟？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14622" r="14622" t="0" b="0"/>
          <a:stretch>
            <a:fillRect/>
          </a:stretch>
        </p:blipFill>
        <p:spPr>
          <a:xfrm rot="0" flipH="false" flipV="false">
            <a:off x="1016000" y="1778000"/>
            <a:ext cx="762000" cy="76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1905000" y="1778000"/>
            <a:ext cx="368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理解与支持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905000" y="2222500"/>
            <a:ext cx="3683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避免指责和抱怨，多表达关爱和支持，让他/她感受到家人的温暖，建立戒烟的信心。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223000" y="152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r="0" t="0" b="0"/>
          <a:stretch>
            <a:fillRect/>
          </a:stretch>
        </p:blipFill>
        <p:spPr>
          <a:xfrm rot="0" flipH="false" flipV="false">
            <a:off x="6477000" y="1778000"/>
            <a:ext cx="762000" cy="76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9" id="9"/>
          <p:cNvSpPr/>
          <p:nvPr/>
        </p:nvSpPr>
        <p:spPr>
          <a:xfrm rot="0" flipH="false" flipV="false">
            <a:off x="7366000" y="1778000"/>
            <a:ext cx="368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寻求专业帮助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366000" y="2222500"/>
            <a:ext cx="3683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鼓励家人咨询医生或参加戒烟门诊，获取科学的戒烟指导和药物辅助，提高成功率。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406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r="0" t="1005" b="1005"/>
          <a:stretch>
            <a:fillRect/>
          </a:stretch>
        </p:blipFill>
        <p:spPr>
          <a:xfrm rot="0" flipH="false" flipV="false">
            <a:off x="1016000" y="4318000"/>
            <a:ext cx="762000" cy="76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3" id="13"/>
          <p:cNvSpPr/>
          <p:nvPr/>
        </p:nvSpPr>
        <p:spPr>
          <a:xfrm rot="0" flipH="false" flipV="false">
            <a:off x="1905000" y="4318000"/>
            <a:ext cx="368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行为替代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905000" y="4762500"/>
            <a:ext cx="3683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鼓励家人用健康的方式（如运动、嚼口香糖、喝水）来替代吸烟，缓解戒断反应。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223000" y="406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6"/>
          <a:srcRect l="4545" r="4545" t="0" b="0"/>
          <a:stretch>
            <a:fillRect/>
          </a:stretch>
        </p:blipFill>
        <p:spPr>
          <a:xfrm rot="0" flipH="false" flipV="false">
            <a:off x="6477000" y="4318000"/>
            <a:ext cx="762000" cy="76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7" id="17"/>
          <p:cNvSpPr/>
          <p:nvPr/>
        </p:nvSpPr>
        <p:spPr>
          <a:xfrm rot="0" flipH="false" flipV="false">
            <a:off x="7366000" y="4318000"/>
            <a:ext cx="368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创造无烟环境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7366000" y="4762500"/>
            <a:ext cx="3683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减少家人接触烟草的机会，家中不存放烟和打火机，为他/她的戒烟努力提供支持。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戒烟，任何时候都不晚！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651000"/>
            <a:ext cx="2476500" cy="4318000"/>
          </a:xfrm>
          <a:prstGeom prst="roundRect">
            <a:avLst>
              <a:gd name="adj" fmla="val 5128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1365250" y="1968500"/>
            <a:ext cx="1270000" cy="1270000"/>
          </a:xfrm>
          <a:prstGeom prst="ellipse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889000" y="3365500"/>
            <a:ext cx="2222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20分钟后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25464" flipH="false" flipV="false">
            <a:off x="1143024" y="3803650"/>
            <a:ext cx="171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952500" y="3937000"/>
            <a:ext cx="20955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心率和血压开始下降，身体开始脱离尼古丁的即时影响。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3492500" y="1651000"/>
            <a:ext cx="2476500" cy="4318000"/>
          </a:xfrm>
          <a:prstGeom prst="roundRect">
            <a:avLst>
              <a:gd name="adj" fmla="val 5128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r="0" t="0" b="0"/>
          <a:stretch>
            <a:fillRect/>
          </a:stretch>
        </p:blipFill>
        <p:spPr>
          <a:xfrm rot="0" flipH="false" flipV="false">
            <a:off x="4095750" y="1968500"/>
            <a:ext cx="1270000" cy="1270000"/>
          </a:xfrm>
          <a:prstGeom prst="ellipse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0" id="10"/>
          <p:cNvSpPr/>
          <p:nvPr/>
        </p:nvSpPr>
        <p:spPr>
          <a:xfrm rot="0" flipH="false" flipV="false">
            <a:off x="3619500" y="3365500"/>
            <a:ext cx="2222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12小时后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25464" flipH="false" flipV="false">
            <a:off x="3873524" y="3803650"/>
            <a:ext cx="171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3683000" y="3937000"/>
            <a:ext cx="20955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血液中的一氧化碳水平恢复正常，血氧含量回升。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223000" y="1651000"/>
            <a:ext cx="2476500" cy="4318000"/>
          </a:xfrm>
          <a:prstGeom prst="roundRect">
            <a:avLst>
              <a:gd name="adj" fmla="val 5128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0" r="0" t="0" b="0"/>
          <a:stretch>
            <a:fillRect/>
          </a:stretch>
        </p:blipFill>
        <p:spPr>
          <a:xfrm rot="0" flipH="false" flipV="false">
            <a:off x="6826250" y="1968500"/>
            <a:ext cx="1270000" cy="1270000"/>
          </a:xfrm>
          <a:prstGeom prst="ellipse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5" id="15"/>
          <p:cNvSpPr/>
          <p:nvPr/>
        </p:nvSpPr>
        <p:spPr>
          <a:xfrm rot="0" flipH="false" flipV="false">
            <a:off x="6350000" y="3365500"/>
            <a:ext cx="2222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2-12周后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25464" flipH="false" flipV="false">
            <a:off x="6604024" y="3803650"/>
            <a:ext cx="171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7" id="17"/>
          <p:cNvSpPr/>
          <p:nvPr/>
        </p:nvSpPr>
        <p:spPr>
          <a:xfrm rot="0" flipH="false" flipV="false">
            <a:off x="6413500" y="3937000"/>
            <a:ext cx="20955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血液循环和肺功能显著改善，咳嗽、气短等症状明显减少。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953500" y="1651000"/>
            <a:ext cx="2476500" cy="4318000"/>
          </a:xfrm>
          <a:prstGeom prst="roundRect">
            <a:avLst>
              <a:gd name="adj" fmla="val 5128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6"/>
          <a:srcRect l="0" r="0" t="0" b="0"/>
          <a:stretch>
            <a:fillRect/>
          </a:stretch>
        </p:blipFill>
        <p:spPr>
          <a:xfrm rot="0" flipH="false" flipV="false">
            <a:off x="9556750" y="1968500"/>
            <a:ext cx="1270000" cy="1270000"/>
          </a:xfrm>
          <a:prstGeom prst="ellipse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20" id="20"/>
          <p:cNvSpPr/>
          <p:nvPr/>
        </p:nvSpPr>
        <p:spPr>
          <a:xfrm rot="0" flipH="false" flipV="false">
            <a:off x="9080500" y="3365500"/>
            <a:ext cx="22225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1年后</a:t>
            </a:r>
            <a:endParaRPr lang="en-US" sz="1100"/>
          </a:p>
        </p:txBody>
      </p:sp>
      <p:cxnSp>
        <p:nvCxnSpPr>
          <p:cNvPr name="Connector 21" id="21"/>
          <p:cNvCxnSpPr/>
          <p:nvPr/>
        </p:nvCxnSpPr>
        <p:spPr>
          <a:xfrm rot="-25464" flipH="false" flipV="false">
            <a:off x="9334524" y="3803650"/>
            <a:ext cx="171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2" id="22"/>
          <p:cNvSpPr/>
          <p:nvPr/>
        </p:nvSpPr>
        <p:spPr>
          <a:xfrm rot="0" flipH="false" flipV="false">
            <a:off x="9144000" y="3937000"/>
            <a:ext cx="20955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冠心病的风险降低至吸烟者的一半，长期健康获益显著。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 社区行动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42969" flipH="false" flipV="false">
            <a:off x="5588040" y="329565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F59E0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556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共建无烟生活环境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了解并遵守社区的控烟规定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1806" r="1806" t="0" b="0"/>
          <a:stretch>
            <a:fillRect/>
          </a:stretch>
        </p:blipFill>
        <p:spPr>
          <a:xfrm rot="0" flipH="false" flipV="false">
            <a:off x="1397000" y="1905000"/>
            <a:ext cx="2032000" cy="203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889000" y="40640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公共区域全面禁烟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889000" y="4508500"/>
            <a:ext cx="3048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明确楼道、电梯、花园及健身区等场所是否属于禁烟范围，共同维护公共健康环境。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445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r="0" t="12490" b="12490"/>
          <a:stretch>
            <a:fillRect/>
          </a:stretch>
        </p:blipFill>
        <p:spPr>
          <a:xfrm rot="0" flipH="false" flipV="false">
            <a:off x="5080000" y="1905000"/>
            <a:ext cx="2032000" cy="203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9" id="9"/>
          <p:cNvSpPr/>
          <p:nvPr/>
        </p:nvSpPr>
        <p:spPr>
          <a:xfrm rot="0" flipH="false" flipV="false">
            <a:off x="4572000" y="40640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寻找室外吸烟点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572000" y="4508500"/>
            <a:ext cx="3048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查看社区地图，确认室外吸烟点位置，严格遵守在指定区域吸烟的规定。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128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9080500" y="2159000"/>
            <a:ext cx="1397000" cy="13970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8255000" y="40640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知晓违规后果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255000" y="4508500"/>
            <a:ext cx="3048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清楚违反控烟规定可能面临的处罚措施，自觉约束行为，做文明居民。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从自身做起，参与社区控烟宣传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2095500" y="2032000"/>
            <a:ext cx="635000" cy="6350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016000" y="2794000"/>
            <a:ext cx="279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学习与宣传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34376" flipH="false" flipV="false">
            <a:off x="1397032" y="3232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1016000" y="3429000"/>
            <a:ext cx="2794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主动学习控烟知识，并向邻里和朋友宣传，提高大家的认识，成为知识的传播者。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445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5778500" y="2032000"/>
            <a:ext cx="635000" cy="6350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4699000" y="2794000"/>
            <a:ext cx="279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礼貌劝阻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34376" flipH="false" flipV="false">
            <a:off x="5080032" y="3232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4699000" y="3429000"/>
            <a:ext cx="2794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当发现他人在禁烟区域吸烟时，以友好、礼貌的方式进行劝阻，维护公共环境。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128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9461500" y="2032000"/>
            <a:ext cx="635000" cy="6350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8382000" y="2794000"/>
            <a:ext cx="279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志愿活动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34376" flipH="false" flipV="false">
            <a:off x="8763032" y="3232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7" id="17"/>
          <p:cNvSpPr/>
          <p:nvPr/>
        </p:nvSpPr>
        <p:spPr>
          <a:xfrm rot="0" flipH="false" flipV="false">
            <a:off x="8382000" y="3429000"/>
            <a:ext cx="27940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积极参与社区组织的控烟志愿活动，贡献自己的力量，共建无烟社区。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5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8656" b="8656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2032000" y="1778000"/>
            <a:ext cx="8128000" cy="3302000"/>
          </a:xfrm>
          <a:prstGeom prst="roundRect">
            <a:avLst>
              <a:gd name="adj" fmla="val 5769"/>
            </a:avLst>
          </a:prstGeom>
          <a:solidFill>
            <a:srgbClr val="FFFFFF">
              <a:alpha val="92000"/>
            </a:srgbClr>
          </a:solidFill>
          <a:ln w="25400" cmpd="sng" cap="flat">
            <a:noFill/>
            <a:prstDash val="solid"/>
            <a:round/>
          </a:ln>
          <a:effectLst>
            <a:outerShdw dir="5400000" dist="127000" blurRad="254000" algn="tl" rotWithShape="false">
              <a:srgbClr val="000000">
                <a:alpha val="1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5791200" y="2095500"/>
            <a:ext cx="609600" cy="6096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2540000" y="2794000"/>
            <a:ext cx="7112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无烟社区，共享健康生活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34376" flipH="false" flipV="false">
            <a:off x="5461032" y="3486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2540000" y="3683000"/>
            <a:ext cx="7112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让我们共同努力，为家人和邻居创造一个没有烟草烟雾的健康家园。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目录 / CONTENTS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651000"/>
            <a:ext cx="51435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1016000" y="1968500"/>
            <a:ext cx="762000" cy="76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1968500" y="1968500"/>
            <a:ext cx="3683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烟草之害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968500" y="2413000"/>
            <a:ext cx="3683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认识吸烟对人体健康的致命威胁，了解烟草中的有害物质。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286500" y="1651000"/>
            <a:ext cx="51435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r="0" t="0" b="0"/>
          <a:stretch>
            <a:fillRect/>
          </a:stretch>
        </p:blipFill>
        <p:spPr>
          <a:xfrm rot="0" flipH="false" flipV="false">
            <a:off x="6540500" y="1968500"/>
            <a:ext cx="762000" cy="76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9" id="9"/>
          <p:cNvSpPr/>
          <p:nvPr/>
        </p:nvSpPr>
        <p:spPr>
          <a:xfrm rot="0" flipH="false" flipV="false">
            <a:off x="7493000" y="1968500"/>
            <a:ext cx="3683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隐形杀手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493000" y="2413000"/>
            <a:ext cx="3683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深入探讨二手烟与三手烟的危害，警惕看不见的健康风险。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3937000"/>
            <a:ext cx="51435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r="0" t="0" b="0"/>
          <a:stretch>
            <a:fillRect/>
          </a:stretch>
        </p:blipFill>
        <p:spPr>
          <a:xfrm rot="0" flipH="false" flipV="false">
            <a:off x="1016000" y="4254500"/>
            <a:ext cx="762000" cy="76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3" id="13"/>
          <p:cNvSpPr/>
          <p:nvPr/>
        </p:nvSpPr>
        <p:spPr>
          <a:xfrm rot="0" flipH="false" flipV="false">
            <a:off x="1968500" y="4254500"/>
            <a:ext cx="3683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家庭防线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968500" y="4699000"/>
            <a:ext cx="3683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学习如何打造100%无烟家庭，为家人建立一道坚固的健康屏障。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286500" y="3937000"/>
            <a:ext cx="51435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6"/>
          <a:srcRect l="0" r="0" t="2499" b="2500"/>
          <a:stretch>
            <a:fillRect/>
          </a:stretch>
        </p:blipFill>
        <p:spPr>
          <a:xfrm rot="0" flipH="false" flipV="false">
            <a:off x="6540500" y="4254500"/>
            <a:ext cx="762000" cy="762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7" id="17"/>
          <p:cNvSpPr/>
          <p:nvPr/>
        </p:nvSpPr>
        <p:spPr>
          <a:xfrm rot="0" flipH="false" flipV="false">
            <a:off x="7493000" y="4254500"/>
            <a:ext cx="3683000" cy="444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04. 社区行动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7493000" y="4699000"/>
            <a:ext cx="3683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9B9B9B"/>
                </a:solidFill>
                <a:latin typeface="Noto Sans SC"/>
                <a:ea typeface="Noto Sans SC"/>
                <a:cs typeface="Noto Sans SC"/>
                <a:sym typeface="Noto Sans SC"/>
              </a:rPr>
              <a:t>探讨如何通过社区的共同努力，共建清洁、健康的无烟生活环境。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032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为了您和家人的健康，请远离烟草！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28575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无烟家庭，无烟社区，从你我做起！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34376" flipH="false" flipV="false">
            <a:off x="5461032" y="3549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4A90E2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1016000" y="3810000"/>
            <a:ext cx="10160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感谢观看！</a:t>
            </a:r>
            <a:endParaRPr lang="en-US" sz="1100"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5892800" y="4572000"/>
            <a:ext cx="406400" cy="4064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01 烟草之害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549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mpd="sng" cap="flat">
            <a:solidFill>
              <a:srgbClr val="EF4444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8100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0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认识吸烟的致命威胁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小小一支烟，暗藏“致命杀手”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14666" b="14666"/>
          <a:stretch>
            <a:fillRect/>
          </a:stretch>
        </p:blipFill>
        <p:spPr>
          <a:xfrm rot="0" flipH="false" flipV="false">
            <a:off x="1714500" y="1968500"/>
            <a:ext cx="1397000" cy="1397000"/>
          </a:xfrm>
          <a:prstGeom prst="ellipse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889000" y="34925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尼古丁：成瘾元凶</a:t>
            </a:r>
            <a:endParaRPr lang="en-US" sz="1100"/>
          </a:p>
        </p:txBody>
      </p:sp>
      <p:cxnSp>
        <p:nvCxnSpPr>
          <p:cNvPr name="Connector 6" id="6"/>
          <p:cNvCxnSpPr/>
          <p:nvPr/>
        </p:nvCxnSpPr>
        <p:spPr>
          <a:xfrm rot="-28647" flipH="false" flipV="false">
            <a:off x="1270026" y="3930650"/>
            <a:ext cx="152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7" id="7"/>
          <p:cNvSpPr/>
          <p:nvPr/>
        </p:nvSpPr>
        <p:spPr>
          <a:xfrm rot="0" flipH="false" flipV="false">
            <a:off x="952500" y="4064000"/>
            <a:ext cx="2921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高度成瘾，损害心血管系统。它能在短短10秒内到达大脑，让人产生依赖，同时导致血管收缩、血压升高。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4445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r="0" t="0" b="0"/>
          <a:stretch>
            <a:fillRect/>
          </a:stretch>
        </p:blipFill>
        <p:spPr>
          <a:xfrm rot="0" flipH="false" flipV="false">
            <a:off x="5397500" y="1968500"/>
            <a:ext cx="1397000" cy="1397000"/>
          </a:xfrm>
          <a:prstGeom prst="ellipse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0" id="10"/>
          <p:cNvSpPr/>
          <p:nvPr/>
        </p:nvSpPr>
        <p:spPr>
          <a:xfrm rot="0" flipH="false" flipV="false">
            <a:off x="4572000" y="34925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焦油：强致癌物</a:t>
            </a:r>
            <a:endParaRPr lang="en-US" sz="1100"/>
          </a:p>
        </p:txBody>
      </p:sp>
      <p:cxnSp>
        <p:nvCxnSpPr>
          <p:cNvPr name="Connector 11" id="11"/>
          <p:cNvCxnSpPr/>
          <p:nvPr/>
        </p:nvCxnSpPr>
        <p:spPr>
          <a:xfrm rot="-28647" flipH="false" flipV="false">
            <a:off x="4953026" y="3930650"/>
            <a:ext cx="152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4635500" y="4064000"/>
            <a:ext cx="2921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导致肺癌等多种癌症。它是烟草燃烧后产生的黑色粘性物质，会沉积在肺部，是导致肺癌的主要元凶。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128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0" r="0" t="0" b="0"/>
          <a:stretch>
            <a:fillRect/>
          </a:stretch>
        </p:blipFill>
        <p:spPr>
          <a:xfrm rot="0" flipH="false" flipV="false">
            <a:off x="9080500" y="1968500"/>
            <a:ext cx="1397000" cy="1397000"/>
          </a:xfrm>
          <a:prstGeom prst="ellipse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5" id="15"/>
          <p:cNvSpPr/>
          <p:nvPr/>
        </p:nvSpPr>
        <p:spPr>
          <a:xfrm rot="0" flipH="false" flipV="false">
            <a:off x="8255000" y="34925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一氧化碳：缺氧杀手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28647" flipH="false" flipV="false">
            <a:off x="8636026" y="3930650"/>
            <a:ext cx="152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9B9B9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7" id="17"/>
          <p:cNvSpPr/>
          <p:nvPr/>
        </p:nvSpPr>
        <p:spPr>
          <a:xfrm rot="0" flipH="false" flipV="false">
            <a:off x="8318500" y="4064000"/>
            <a:ext cx="29210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降低血液携氧能力，损伤大脑和心脏。它与血红蛋白的结合能力是氧气的260倍，严重影响全身供氧。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吸烟是“从头到脚”的伤害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90000"/>
            </a:srgbClr>
          </a:solidFill>
          <a:ln cmpd="sng" cap="flat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6223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90000"/>
            </a:srgbClr>
          </a:solidFill>
          <a:ln cmpd="sng" cap="flat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16000" y="1714500"/>
            <a:ext cx="355600" cy="3556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460500" y="1676400"/>
            <a:ext cx="431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头部风险：</a:t>
            </a: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增加中风、口腔癌、喉癌的风险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9291" flipH="false" flipV="false">
            <a:off x="1016009" y="2089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1016000" y="2286000"/>
            <a:ext cx="355600" cy="3556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460500" y="2247900"/>
            <a:ext cx="431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肺部损伤：</a:t>
            </a: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导致肺癌、慢性支气管炎、肺气肿</a:t>
            </a:r>
            <a:endParaRPr lang="en-US" sz="1100"/>
          </a:p>
        </p:txBody>
      </p:sp>
      <p:cxnSp>
        <p:nvCxnSpPr>
          <p:cNvPr name="Connector 10" id="10"/>
          <p:cNvCxnSpPr/>
          <p:nvPr/>
        </p:nvCxnSpPr>
        <p:spPr>
          <a:xfrm rot="-9291" flipH="false" flipV="false">
            <a:off x="1016009" y="2660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11" id="11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1016000" y="2857500"/>
            <a:ext cx="355600" cy="3556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1460500" y="2819400"/>
            <a:ext cx="431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心血管危害：</a:t>
            </a: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引发冠心病、心肌梗死</a:t>
            </a:r>
            <a:endParaRPr lang="en-US" sz="1100"/>
          </a:p>
        </p:txBody>
      </p:sp>
      <p:cxnSp>
        <p:nvCxnSpPr>
          <p:cNvPr name="Connector 13" id="13"/>
          <p:cNvCxnSpPr/>
          <p:nvPr/>
        </p:nvCxnSpPr>
        <p:spPr>
          <a:xfrm rot="-9291" flipH="false" flipV="false">
            <a:off x="1016009" y="3232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14" id="14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1016000" y="3429000"/>
            <a:ext cx="355600" cy="3556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1460500" y="3390900"/>
            <a:ext cx="4318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消化系统：</a:t>
            </a: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增加胃癌、食道癌的风险</a:t>
            </a:r>
            <a:endParaRPr lang="en-US" sz="1100"/>
          </a:p>
        </p:txBody>
      </p:sp>
      <p:cxnSp>
        <p:nvCxnSpPr>
          <p:cNvPr name="Connector 16" id="16"/>
          <p:cNvCxnSpPr/>
          <p:nvPr/>
        </p:nvCxnSpPr>
        <p:spPr>
          <a:xfrm rot="-9291" flipH="false" flipV="false">
            <a:off x="1016009" y="380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name="Picture 17" id="17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1016000" y="4000500"/>
            <a:ext cx="355600" cy="3556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1460500" y="3962400"/>
            <a:ext cx="4318000" cy="609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生殖系统：</a:t>
            </a: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男性精子质量下降；女性不孕或胎儿畸形</a:t>
            </a:r>
            <a:endParaRPr lang="en-US" sz="1100"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13"/>
          <a:srcRect l="14972" r="14972" t="0" b="0"/>
          <a:stretch>
            <a:fillRect/>
          </a:stretch>
        </p:blipFill>
        <p:spPr>
          <a:xfrm rot="0" flipH="false" flipV="false">
            <a:off x="6477000" y="1651000"/>
            <a:ext cx="4699000" cy="431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触目惊心的数字：吸烟与疾病风险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66800" y="2082800"/>
            <a:ext cx="609600" cy="6096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066800" y="2794000"/>
            <a:ext cx="26924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肺癌患病风险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66800" y="3238500"/>
            <a:ext cx="2692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15-30倍</a:t>
            </a:r>
            <a:endParaRPr lang="en-US" sz="1100"/>
          </a:p>
        </p:txBody>
      </p:sp>
      <p:cxnSp>
        <p:nvCxnSpPr>
          <p:cNvPr name="Connector 8" id="8"/>
          <p:cNvCxnSpPr/>
          <p:nvPr/>
        </p:nvCxnSpPr>
        <p:spPr>
          <a:xfrm rot="-16215" flipH="false" flipV="false">
            <a:off x="1066815" y="4057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9" id="9"/>
          <p:cNvSpPr/>
          <p:nvPr/>
        </p:nvSpPr>
        <p:spPr>
          <a:xfrm rot="0" flipH="false" flipV="false">
            <a:off x="1066800" y="4254500"/>
            <a:ext cx="26924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吸烟者患肺癌的风险显著高于不吸烟者，是主要的致病因素。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445000" y="1778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4749800" y="2082800"/>
            <a:ext cx="609600" cy="6096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4749800" y="2794000"/>
            <a:ext cx="26924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冠心病患病风险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4749800" y="3238500"/>
            <a:ext cx="2692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2-4倍</a:t>
            </a:r>
            <a:endParaRPr lang="en-US" sz="1100"/>
          </a:p>
        </p:txBody>
      </p:sp>
      <p:cxnSp>
        <p:nvCxnSpPr>
          <p:cNvPr name="Connector 14" id="14"/>
          <p:cNvCxnSpPr/>
          <p:nvPr/>
        </p:nvCxnSpPr>
        <p:spPr>
          <a:xfrm rot="-16215" flipH="false" flipV="false">
            <a:off x="4749815" y="4057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5" id="15"/>
          <p:cNvSpPr/>
          <p:nvPr/>
        </p:nvSpPr>
        <p:spPr>
          <a:xfrm rot="0" flipH="false" flipV="false">
            <a:off x="4749800" y="4254500"/>
            <a:ext cx="26924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吸烟严重损害心血管系统，使冠心病发病风险大幅增加。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128000" y="1778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95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8432800" y="2082800"/>
            <a:ext cx="609600" cy="6096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8432800" y="2794000"/>
            <a:ext cx="26924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全球烟草致死人数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8432800" y="3238500"/>
            <a:ext cx="26924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5A623"/>
                </a:solidFill>
                <a:latin typeface="Noto Sans SC"/>
                <a:ea typeface="Noto Sans SC"/>
                <a:cs typeface="Noto Sans SC"/>
                <a:sym typeface="Noto Sans SC"/>
              </a:rPr>
              <a:t>&gt;800万/年</a:t>
            </a:r>
            <a:endParaRPr lang="en-US" sz="1100"/>
          </a:p>
        </p:txBody>
      </p:sp>
      <p:cxnSp>
        <p:nvCxnSpPr>
          <p:cNvPr name="Connector 20" id="20"/>
          <p:cNvCxnSpPr/>
          <p:nvPr/>
        </p:nvCxnSpPr>
        <p:spPr>
          <a:xfrm rot="-16215" flipH="false" flipV="false">
            <a:off x="8432815" y="4057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6E6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1" id="21"/>
          <p:cNvSpPr/>
          <p:nvPr/>
        </p:nvSpPr>
        <p:spPr>
          <a:xfrm rot="0" flipH="false" flipV="false">
            <a:off x="8432800" y="4254500"/>
            <a:ext cx="26924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其中约120万为接触二手烟的非吸烟者，烟草危害无孔不入。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2192000" cy="6858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3" id="3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286000"/>
            <a:ext cx="1016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4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02 隐形杀手</a:t>
            </a:r>
            <a:endParaRPr lang="en-US" sz="1100"/>
          </a:p>
        </p:txBody>
      </p:sp>
      <p:cxnSp>
        <p:nvCxnSpPr>
          <p:cNvPr name="Connector 5" id="5"/>
          <p:cNvCxnSpPr/>
          <p:nvPr/>
        </p:nvCxnSpPr>
        <p:spPr>
          <a:xfrm rot="-34376" flipH="false" flipV="false">
            <a:off x="5461032" y="3422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FFFFFF">
                <a:alpha val="8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name="AutoShape 6" id="6"/>
          <p:cNvSpPr/>
          <p:nvPr/>
        </p:nvSpPr>
        <p:spPr>
          <a:xfrm rot="0" flipH="false" flipV="false">
            <a:off x="1016000" y="3683000"/>
            <a:ext cx="10160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false" i="false" strike="noStrike" u="none" sz="240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二手烟与三手烟的危害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看不见的伤害：二手烟与三手烟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r="0" t="5583" b="5583"/>
          <a:stretch>
            <a:fillRect/>
          </a:stretch>
        </p:blipFill>
        <p:spPr>
          <a:xfrm rot="0" flipH="false" flipV="false">
            <a:off x="1016000" y="1778000"/>
            <a:ext cx="4572000" cy="2286000"/>
          </a:xfrm>
          <a:prstGeom prst="roundRect">
            <a:avLst>
              <a:gd name="adj" fmla="val 5555"/>
            </a:avLst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4254500"/>
            <a:ext cx="304800" cy="3048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397000" y="42164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二手烟 (Second-hand Smoke)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16000" y="4635500"/>
            <a:ext cx="4572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指吸烟者呼出的烟雾和烟草燃烧时产生的烟雾的混合物。它是一种明确的人类致癌物，会被周围人直接吸入。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350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270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r="0" t="5446" b="5446"/>
          <a:stretch>
            <a:fillRect/>
          </a:stretch>
        </p:blipFill>
        <p:spPr>
          <a:xfrm rot="0" flipH="false" flipV="false">
            <a:off x="6604000" y="1778000"/>
            <a:ext cx="4572000" cy="2286000"/>
          </a:xfrm>
          <a:prstGeom prst="roundRect">
            <a:avLst>
              <a:gd name="adj" fmla="val 5555"/>
            </a:avLst>
          </a:prstGeom>
          <a:noFill/>
          <a:ln w="25400" cmpd="sng" cap="flat">
            <a:noFill/>
            <a:prstDash val="solid"/>
            <a:round/>
          </a:ln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604000" y="4254500"/>
            <a:ext cx="304800" cy="3048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6985000" y="4216400"/>
            <a:ext cx="4191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三手烟 (Third-hand Smoke)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604000" y="4635500"/>
            <a:ext cx="4572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指残留在墙壁、家具、衣物等表面的有毒物质。这些残留物可存在数周至数月，能重新释放到空气中形成持续污染。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家人是二手烟最大的受害者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778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201" r="201" t="0" b="0"/>
          <a:stretch>
            <a:fillRect/>
          </a:stretch>
        </p:blipFill>
        <p:spPr>
          <a:xfrm rot="0" flipH="false" flipV="false">
            <a:off x="1651000" y="2095500"/>
            <a:ext cx="1524000" cy="1524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5" id="5"/>
          <p:cNvSpPr/>
          <p:nvPr/>
        </p:nvSpPr>
        <p:spPr>
          <a:xfrm rot="0" flipH="false" flipV="false">
            <a:off x="889000" y="37465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对儿童的危害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4191000"/>
            <a:ext cx="2921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增加患哮喘、肺炎、中耳炎的风险，严重影响智力和身高发育。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445000" y="1778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r="0" t="2713" b="2713"/>
          <a:stretch>
            <a:fillRect/>
          </a:stretch>
        </p:blipFill>
        <p:spPr>
          <a:xfrm rot="0" flipH="false" flipV="false">
            <a:off x="5334000" y="2095500"/>
            <a:ext cx="1524000" cy="1524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9" id="9"/>
          <p:cNvSpPr/>
          <p:nvPr/>
        </p:nvSpPr>
        <p:spPr>
          <a:xfrm rot="0" flipH="false" flipV="false">
            <a:off x="4572000" y="37465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对孕妇的危害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635500" y="4191000"/>
            <a:ext cx="2921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可能导致低出生体重、早产，甚至引发新生儿猝死综合征。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128000" y="1778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mpd="sng" cap="flat">
            <a:noFill/>
            <a:prstDash val="solid"/>
            <a:round/>
          </a:ln>
          <a:effectLst>
            <a:outerShdw dir="2700000" dist="50800" blurRad="101600" algn="tl" rotWithShape="false">
              <a:srgbClr val="000000">
                <a:alpha val="10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5"/>
          <a:srcRect l="0" r="0" t="0" b="0"/>
          <a:stretch>
            <a:fillRect/>
          </a:stretch>
        </p:blipFill>
        <p:spPr>
          <a:xfrm rot="0" flipH="false" flipV="false">
            <a:off x="9017000" y="2095500"/>
            <a:ext cx="1524000" cy="1524000"/>
          </a:xfrm>
          <a:prstGeom prst="rect">
            <a:avLst/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13" id="13"/>
          <p:cNvSpPr/>
          <p:nvPr/>
        </p:nvSpPr>
        <p:spPr>
          <a:xfrm rot="0" flipH="false" flipV="false">
            <a:off x="8255000" y="3746500"/>
            <a:ext cx="304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4A90E2"/>
                </a:solidFill>
                <a:latin typeface="Noto Sans SC"/>
                <a:ea typeface="Noto Sans SC"/>
                <a:cs typeface="Noto Sans SC"/>
                <a:sym typeface="Noto Sans SC"/>
              </a:rPr>
              <a:t>对老人的危害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318500" y="4191000"/>
            <a:ext cx="2921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just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加重心脑血管疾病和呼吸系统疾病的症状，显著增加发病风险。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