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7.svg" ContentType="image/svg+xml"/>
  <Override PartName="/ppt/media/image5.svg" ContentType="image/svg+xml"/>
  <Override PartName="/ppt/media/image50.svg" ContentType="image/svg+xml"/>
  <Override PartName="/ppt/media/image52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大家好，今天我们来一起学习一个与我们健康息息相关的话题——肺结核。希望通过这次科普，大家能更好地了解它，学会如何保护自己和身边的人。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肺结核最典型的信号就是长时间的咳嗽、咳痰，如果持续三周以上，就需要特别警惕。尤其是当痰中带有血丝或者出现咯血时，这是一个非常危险的信号，一定要及时告诉家长和老师。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除了咳嗽咳痰，肺结核还可能伴有胸痛、午后低烧、夜间盗汗、浑身没劲、不想吃饭、体重下降等症状。如果出现这些情况，也应及时就医检查。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既然肺结核有这些危害，我们该如何预防呢？这一部分非常重要。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预防肺结核最有效的方法之一就是接种卡介苗。我们小时候都接种过，它能有效保护我们免受严重的结核病侵害。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在日常生活中，我们也要养成良好的卫生习惯。勤洗手，咳嗽时用纸巾或手肘遮挡，保持教室和家里的空气流通，这些简单的做法都能有效减少感染的风险。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如果不幸感染了肺结核，也不要害怕，现代医学有很好的治疗方法。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最重要的一点是，肺结核是完全可以治愈的！只要做到早期发现、规范治疗，并且坚持服完所有药物，绝大多数患者都能恢复健康。所以，一旦确诊，一定要积极配合医生治疗。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作为学生，我们大部分时间都在学校，那么学校里有哪些防控措施来保护我们呢？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学校会通过定期体检、保持教室通风、开展健康教育等方式来预防肺结核。我们作为学生，也要积极配合，如果发现自己或同学有疑似症状，一定要及时报告给老师和家长。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学习了前面的知识，我们来做个小挑战，检验一下大家的学习成果！请大家思考一下这三个问题的答案。（稍作停顿）正确答案分别是：B、A、B。大家都答对了吗？这些都是非常重要的知识点，希望大家牢记在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本次科普将分为七个部分，从认识肺结核开始，了解它的传播方式、症状、预防和治疗方法，最后看看学校里的防控措施，并发出我们的倡议。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总结一下，肺结核是一种可防、可控、可治的疾病。希望大家都能关注自己的健康，养成良好的卫生习惯，积极参与到学校的防控工作中来，让我们一起努力，守护我们共同的健康校园。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今天的科普就到这里，感谢大家的观看，祝同学们身体健康，学习进步！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首先，让我们来认识一下肺结核，看看它到底是什么。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简单来说，肺结核就是一种由结核分枝杆菌引起的呼吸道传染病。我们可以把这种细菌想象成一种“坏细菌”，它们会入侵我们的肺部，影响我们的呼吸和健康。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肺结核并不是一种新疾病，它在历史上曾被称为“白色瘟疫”，非常可怕。虽然现在我们有了治疗方法，但它依然是一个全球性的健康威胁，需要我们高度重视。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了解了肺结核是什么，接下来我们看看它是如何传播的。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肺结核最主要的传播方式是飞沫传播。就像这张图展示的，当患者咳嗽、打喷嚏时，含有细菌的飞沫会被释放到空气中，被其他人吸入后就可能导致感染。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除了飞沫传播，其他传播方式非常罕见。所以，和肺结核患者进行日常的握手、拥抱、一起吃饭等，通常是安全的，大家不用过于担心。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了解了传播途径，我们需要学会识别肺结核的常见症状，以便及时发现和就医。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7.svg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svg"/><Relationship Id="rId2" Type="http://schemas.openxmlformats.org/officeDocument/2006/relationships/image" Target="../media/image48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3.jpe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4.jpe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svg"/><Relationship Id="rId2" Type="http://schemas.openxmlformats.org/officeDocument/2006/relationships/image" Target="../media/image55.png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svg"/><Relationship Id="rId8" Type="http://schemas.openxmlformats.org/officeDocument/2006/relationships/image" Target="../media/image60.png"/><Relationship Id="rId7" Type="http://schemas.openxmlformats.org/officeDocument/2006/relationships/image" Target="../media/image3.svg"/><Relationship Id="rId6" Type="http://schemas.openxmlformats.org/officeDocument/2006/relationships/image" Target="../media/image55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62.jpe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svg"/><Relationship Id="rId2" Type="http://schemas.openxmlformats.org/officeDocument/2006/relationships/image" Target="../media/image63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svg"/><Relationship Id="rId8" Type="http://schemas.openxmlformats.org/officeDocument/2006/relationships/image" Target="../media/image70.png"/><Relationship Id="rId7" Type="http://schemas.openxmlformats.org/officeDocument/2006/relationships/image" Target="../media/image69.svg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2.jpe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79.svg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svg"/><Relationship Id="rId8" Type="http://schemas.openxmlformats.org/officeDocument/2006/relationships/image" Target="../media/image13.png"/><Relationship Id="rId7" Type="http://schemas.openxmlformats.org/officeDocument/2006/relationships/image" Target="../media/image12.svg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20.svg"/><Relationship Id="rId14" Type="http://schemas.openxmlformats.org/officeDocument/2006/relationships/image" Target="../media/image19.png"/><Relationship Id="rId13" Type="http://schemas.openxmlformats.org/officeDocument/2006/relationships/image" Target="../media/image18.svg"/><Relationship Id="rId12" Type="http://schemas.openxmlformats.org/officeDocument/2006/relationships/image" Target="../media/image17.png"/><Relationship Id="rId11" Type="http://schemas.openxmlformats.org/officeDocument/2006/relationships/image" Target="../media/image16.svg"/><Relationship Id="rId10" Type="http://schemas.openxmlformats.org/officeDocument/2006/relationships/image" Target="../media/image15.pn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84.jpeg"/><Relationship Id="rId5" Type="http://schemas.openxmlformats.org/officeDocument/2006/relationships/image" Target="../media/image83.svg"/><Relationship Id="rId4" Type="http://schemas.openxmlformats.org/officeDocument/2006/relationships/image" Target="../media/image82.png"/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87.png"/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9.svg"/><Relationship Id="rId6" Type="http://schemas.openxmlformats.org/officeDocument/2006/relationships/image" Target="../media/image2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016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08000" y="1905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守护健康，远离结核——中学生肺结核知识科普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334000" y="2794000"/>
            <a:ext cx="1524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30480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关注健康，从我做起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2800" y="4064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286000" y="4572000"/>
            <a:ext cx="762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科学认知 · 积极预防 · 健康生活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肺结核的“信号”有哪些？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ap="flat" cmpd="sng">
            <a:solidFill>
              <a:srgbClr val="7ED321">
                <a:alpha val="100000"/>
              </a:srgbClr>
            </a:solidFill>
            <a:prstDash val="solid"/>
            <a:round/>
          </a:ln>
          <a:effectLst>
            <a:outerShdw blurRad="127000" dist="101600" dir="5400000" algn="tl" rotWithShape="0">
              <a:srgbClr val="7ED321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905000"/>
            <a:ext cx="457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咳嗽、咳痰</a:t>
            </a:r>
            <a:endParaRPr lang="en-US" sz="1100"/>
          </a:p>
          <a:p>
            <a:pPr indent="0" algn="l">
              <a:lnSpc>
                <a:spcPts val="1000"/>
              </a:lnSpc>
            </a:p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这是最常见的症状，通常持续三周以上，需要特别警惕。</a:t>
            </a:r>
            <a:endParaRPr lang="en-US" sz="18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350000" y="16510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ap="flat" cmpd="sng">
            <a:solidFill>
              <a:srgbClr val="F5A623">
                <a:alpha val="100000"/>
              </a:srgbClr>
            </a:solidFill>
            <a:prstDash val="solid"/>
            <a:round/>
          </a:ln>
          <a:effectLst>
            <a:outerShdw blurRad="127000" dist="101600" dir="5400000" algn="tl" rotWithShape="0">
              <a:srgbClr val="F5A623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604000" y="1905000"/>
            <a:ext cx="457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痰中带血或咯血</a:t>
            </a:r>
            <a:endParaRPr lang="en-US" sz="1100"/>
          </a:p>
          <a:p>
            <a:pPr indent="0" algn="l">
              <a:lnSpc>
                <a:spcPts val="1000"/>
              </a:lnSpc>
            </a:p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这是一个非常重要的危险信号，一旦出现需立即就医。</a:t>
            </a:r>
            <a:endParaRPr lang="en-US" sz="18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318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4A90E2">
              <a:alpha val="10000"/>
            </a:srgbClr>
          </a:solidFill>
          <a:ln w="12700" cap="flat" cmpd="sng">
            <a:solidFill>
              <a:srgbClr val="4A90E2">
                <a:alpha val="10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4546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4445000"/>
            <a:ext cx="965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温馨提示：</a:t>
            </a:r>
            <a:r>
              <a:rPr lang="en-US" sz="16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出现上述症状请及时告知家长和老师，并前往正规医疗机构检查。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508000"/>
            <a:ext cx="6045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还有这些“信号”要注意！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841500"/>
            <a:ext cx="762000" cy="762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032000" y="1651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胸痛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2032000" y="20955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胸部感到疼痛，可能是结核病灶累及胸膜引起的。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0" y="1397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F5A623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 l="10000" r="10000" b="20000"/>
          <a:stretch>
            <a:fillRect/>
          </a:stretch>
        </p:blipFill>
        <p:spPr>
          <a:xfrm>
            <a:off x="6604000" y="1841500"/>
            <a:ext cx="762000" cy="76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7620000" y="1651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午后低热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0" y="20955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下午或傍晚体温升高，通常在37.5℃-38℃之间。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429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7ED321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16000" y="3873500"/>
            <a:ext cx="762000" cy="762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2032000" y="3683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盗汗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2032000" y="41275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夜间睡觉时出汗，醒来后汗止，是结核病的典型症状。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350000" y="3429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000" y="3873500"/>
            <a:ext cx="762000" cy="762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620000" y="3683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全身症状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0" y="41275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感到乏力、食欲不振，体重不明原因下降。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461000"/>
            <a:ext cx="10668000" cy="508000"/>
          </a:xfrm>
          <a:prstGeom prst="roundRect">
            <a:avLst>
              <a:gd name="adj" fmla="val 50000"/>
            </a:avLst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89000" y="5524500"/>
            <a:ext cx="1041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提示：若出现上述症状，应及时就医检查，排查结核病风险。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778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3556000" y="2540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04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715000" y="3429000"/>
            <a:ext cx="762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2286000" y="3683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如何预防肺结核？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0" y="5842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科学预防 · 健康生活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5029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最有效的武器：接种疫苗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14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676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卡介苗 (BCG)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21590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这是预防肺结核的疫苗，通常在新生儿时期接种，是预防结核病的第一道防线。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429000"/>
            <a:ext cx="5080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7ED321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619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24000" y="3581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核心作用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40640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虽然不能完全避免感染，但可以有效预防儿童重症结核病的发生，降低死亡率。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t="24" b="24"/>
          <a:stretch>
            <a:fillRect/>
          </a:stretch>
        </p:blipFill>
        <p:spPr>
          <a:xfrm>
            <a:off x="6350000" y="1651000"/>
            <a:ext cx="4572000" cy="3048000"/>
          </a:xfrm>
          <a:prstGeom prst="roundRect">
            <a:avLst>
              <a:gd name="adj" fmla="val 625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52400" dist="76200" dir="54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4" name="AutoShape 14"/>
          <p:cNvSpPr/>
          <p:nvPr/>
        </p:nvSpPr>
        <p:spPr>
          <a:xfrm>
            <a:off x="0" y="6781800"/>
            <a:ext cx="12192000" cy="762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100000">
                <a:srgbClr val="7ED321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5029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日常防护：从细节做起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76" r="76"/>
          <a:stretch>
            <a:fillRect/>
          </a:stretch>
        </p:blipFill>
        <p:spPr>
          <a:xfrm>
            <a:off x="762000" y="1778000"/>
            <a:ext cx="2540000" cy="2971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810000" y="1778000"/>
            <a:ext cx="7620000" cy="297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开窗通风：</a:t>
            </a:r>
            <a:r>
              <a:rPr lang="en-US" sz="18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每天定时开窗通风，保持室内空气新鲜流通，减少病毒滋生。</a:t>
            </a:r>
            <a:endParaRPr lang="en-US" sz="1100"/>
          </a:p>
          <a:p>
            <a:pPr indent="0" algn="l">
              <a:lnSpc>
                <a:spcPct val="125000"/>
              </a:lnSpc>
            </a:pPr>
          </a:p>
          <a:p>
            <a:pPr indent="0" algn="l">
              <a:lnSpc>
                <a:spcPct val="125000"/>
              </a:lnSpc>
            </a:pPr>
            <a:r>
              <a:rPr lang="en-US" sz="20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加强锻炼：</a:t>
            </a:r>
            <a:r>
              <a:rPr lang="en-US" sz="18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坚持进行体育锻炼，增强体质，提高免疫力，有效抵御病菌侵袭。</a:t>
            </a:r>
            <a:endParaRPr lang="en-US" sz="1800" b="0" i="0" u="none" strike="noStrike">
              <a:solidFill>
                <a:srgbClr val="1F2329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</a:pPr>
          </a:p>
          <a:p>
            <a:pPr indent="0" algn="l">
              <a:lnSpc>
                <a:spcPct val="125000"/>
              </a:lnSpc>
            </a:pPr>
            <a:r>
              <a:rPr lang="en-US" sz="20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合理膳食：</a:t>
            </a:r>
            <a:r>
              <a:rPr lang="en-US" sz="18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注意饮食均衡，多吃富含维生素的食物，为身体提供充足营养。</a:t>
            </a:r>
            <a:endParaRPr lang="en-US" sz="1800" b="0" i="0" u="none" strike="noStrike">
              <a:solidFill>
                <a:srgbClr val="1F2329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0" y="6781800"/>
            <a:ext cx="12192000" cy="762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50000">
                <a:srgbClr val="F5A623">
                  <a:alpha val="100000"/>
                </a:srgbClr>
              </a:gs>
              <a:gs pos="100000">
                <a:srgbClr val="7ED321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270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3746500" y="2032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05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715000" y="2921000"/>
            <a:ext cx="762000" cy="50800"/>
          </a:xfrm>
          <a:prstGeom prst="roundRect">
            <a:avLst>
              <a:gd name="adj" fmla="val 40000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508500" y="31750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得了肺结核怎么办？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0" y="6096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积极治疗 · 科学应对 · 早日康复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80518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别害怕！肺结核是可以治愈的！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334000" cy="1016000"/>
          </a:xfrm>
          <a:prstGeom prst="roundRect">
            <a:avLst>
              <a:gd name="adj" fmla="val 12500"/>
            </a:avLst>
          </a:prstGeom>
          <a:solidFill>
            <a:srgbClr val="4A90E2">
              <a:alpha val="10000"/>
            </a:srgbClr>
          </a:solidFill>
          <a:ln cap="flat" cmpd="sng">
            <a:solidFill>
              <a:srgbClr val="2E75C9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018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5240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医学保障：</a:t>
            </a:r>
            <a:r>
              <a:rPr lang="en-US" sz="18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现代医学拥有非常有效的抗结核药物，为治愈提供坚实基础。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6670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治愈的关键在于：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175000"/>
            <a:ext cx="1651000" cy="1270000"/>
          </a:xfrm>
          <a:prstGeom prst="roundRect">
            <a:avLst>
              <a:gd name="adj" fmla="val 10000"/>
            </a:avLst>
          </a:prstGeom>
          <a:solidFill>
            <a:srgbClr val="F5A62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8900" y="33655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62000" y="3937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早期发现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603500" y="3175000"/>
            <a:ext cx="1651000" cy="1270000"/>
          </a:xfrm>
          <a:prstGeom prst="roundRect">
            <a:avLst>
              <a:gd name="adj" fmla="val 10000"/>
            </a:avLst>
          </a:prstGeom>
          <a:solidFill>
            <a:srgbClr val="4A90E2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400" y="3365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2603500" y="3937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规范治疗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445000" y="3175000"/>
            <a:ext cx="1651000" cy="1270000"/>
          </a:xfrm>
          <a:prstGeom prst="roundRect">
            <a:avLst>
              <a:gd name="adj" fmla="val 10000"/>
            </a:avLst>
          </a:prstGeom>
          <a:solidFill>
            <a:srgbClr val="7ED32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1900" y="33655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4445000" y="3937000"/>
            <a:ext cx="165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全程服药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4699000"/>
            <a:ext cx="5334000" cy="889000"/>
          </a:xfrm>
          <a:prstGeom prst="roundRect">
            <a:avLst>
              <a:gd name="adj" fmla="val 14285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4A90E2">
                <a:alpha val="10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89000" y="48260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只要积极配合医生，坚持完成治疗方案，绝大多数患者都能痊愈。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rcRect l="75" r="75"/>
          <a:stretch>
            <a:fillRect/>
          </a:stretch>
        </p:blipFill>
        <p:spPr>
          <a:xfrm>
            <a:off x="7366000" y="1778000"/>
            <a:ext cx="3810000" cy="2514600"/>
          </a:xfrm>
          <a:prstGeom prst="roundRect">
            <a:avLst>
              <a:gd name="adj" fmla="val 1010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21" name="AutoShape 21"/>
          <p:cNvSpPr/>
          <p:nvPr/>
        </p:nvSpPr>
        <p:spPr>
          <a:xfrm>
            <a:off x="7366000" y="4445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1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医患携手，共抗结核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651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3556000" y="24130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06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715000" y="3429000"/>
            <a:ext cx="762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305300" y="3683000"/>
            <a:ext cx="35814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学校里的防控措施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334000" y="4445000"/>
            <a:ext cx="1524000" cy="381000"/>
          </a:xfrm>
          <a:prstGeom prst="roundRect">
            <a:avLst>
              <a:gd name="adj" fmla="val 50000"/>
            </a:avLst>
          </a:prstGeom>
          <a:solidFill>
            <a:srgbClr val="7ED321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校园安全指南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4025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学校是我们共同的家园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334000" cy="952500"/>
          </a:xfrm>
          <a:prstGeom prst="roundRect">
            <a:avLst>
              <a:gd name="adj" fmla="val 13333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4A90E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6637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14986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定期体检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学校会组织学生进行健康体检，及时发现潜在患者。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476500"/>
            <a:ext cx="5334000" cy="952500"/>
          </a:xfrm>
          <a:prstGeom prst="roundRect">
            <a:avLst>
              <a:gd name="adj" fmla="val 13333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4A90E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7432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25781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保持通风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每天开窗通风，保持空气新鲜，减少病菌传播。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3556000"/>
            <a:ext cx="5334000" cy="952500"/>
          </a:xfrm>
          <a:prstGeom prst="roundRect">
            <a:avLst>
              <a:gd name="adj" fmla="val 13333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4A90E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38227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460500" y="36576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健康教育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通过班会、宣传栏等形式普及结核病知识，增强意识。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635500"/>
            <a:ext cx="5334000" cy="952500"/>
          </a:xfrm>
          <a:prstGeom prst="roundRect">
            <a:avLst>
              <a:gd name="adj" fmla="val 13333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4A90E2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49022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460500" y="47371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及时报告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发现疑似症状应及时告诉老师和家长，早发现早治疗。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/>
          <a:srcRect l="64" r="64"/>
          <a:stretch>
            <a:fillRect/>
          </a:stretch>
        </p:blipFill>
        <p:spPr>
          <a:xfrm>
            <a:off x="7112000" y="1778000"/>
            <a:ext cx="3556000" cy="2374900"/>
          </a:xfrm>
          <a:prstGeom prst="roundRect">
            <a:avLst>
              <a:gd name="adj" fmla="val 802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8" name="AutoShape 18"/>
          <p:cNvSpPr/>
          <p:nvPr/>
        </p:nvSpPr>
        <p:spPr>
          <a:xfrm>
            <a:off x="7112000" y="42545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教室宽敞明亮，保持通风是关键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50000">
                <a:srgbClr val="7ED321">
                  <a:alpha val="100000"/>
                </a:srgbClr>
              </a:gs>
              <a:gs pos="100000">
                <a:srgbClr val="F5A623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8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0F8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016000"/>
            <a:ext cx="4025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87CEEB"/>
                </a:solidFill>
                <a:latin typeface="Noto Sans SC"/>
                <a:ea typeface="Noto Sans SC"/>
                <a:cs typeface="Noto Sans SC"/>
                <a:sym typeface="Noto Sans SC"/>
              </a:rPr>
              <a:t>知识问答小挑战！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87CEEB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2222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889000" y="27305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Q1：肺结核最主要的传播途径是什么？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3556000"/>
            <a:ext cx="304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A. 握手、拥抱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B. 飞沫传播（咳嗽、打喷嚏）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C. 共用餐具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87CEEB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2800" y="2222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572000" y="27305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Q2：下列哪一项是预防肺结核最有效的手段之一？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572000" y="3556000"/>
            <a:ext cx="304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A. 接种卡介苗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B. 经常晒太阳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C. 多吃水果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2032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87CEEB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75800" y="2222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255000" y="27305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Q3：如果出现持续三周以上的咳嗽、咳痰，应该怎么做？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255000" y="3556000"/>
            <a:ext cx="304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A. 多喝水就好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B. 及时告诉家长和老师，去医院检查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8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C. 自己买点药吃</a:t>
            </a:r>
            <a:endParaRPr lang="en-US" sz="16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1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目录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143000"/>
            <a:ext cx="508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524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526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1714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认识肺结核：它是什么？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2413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2641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2603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肺结核的传播途径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302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5306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60500" y="3492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警惕！肺结核的常见症状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191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44196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460500" y="4381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04. 如何预防肺结核？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350000" y="1524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17526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048500" y="1714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05. 得了肺结核怎么办？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350000" y="2413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000" y="26416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048500" y="2603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06. 学校里的防控措施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350000" y="3302000"/>
            <a:ext cx="5080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4000" y="3530600"/>
            <a:ext cx="304800" cy="3048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048500" y="34925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07. 总结与倡议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10795000" y="5334000"/>
            <a:ext cx="1016000" cy="1016000"/>
          </a:xfrm>
          <a:prstGeom prst="ellipse">
            <a:avLst/>
          </a:prstGeom>
          <a:solidFill>
            <a:srgbClr val="7ED321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10414000" y="5715000"/>
            <a:ext cx="635000" cy="635000"/>
          </a:xfrm>
          <a:prstGeom prst="ellipse">
            <a:avLst/>
          </a:prstGeom>
          <a:solidFill>
            <a:srgbClr val="F5A623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508000"/>
            <a:ext cx="2514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总结与倡议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334000" cy="1524000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812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714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核心总结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778000" y="2095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肺结核是一种可防、可控、可治的疾病，不必过度恐慌。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5334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9497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78000" y="3492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行动倡议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778000" y="38735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关注自身健康，养成良好卫生习惯，积极参与学校防控，共同守护我们的健康校园。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 t="24" b="24"/>
          <a:stretch>
            <a:fillRect/>
          </a:stretch>
        </p:blipFill>
        <p:spPr>
          <a:xfrm>
            <a:off x="7366000" y="1778000"/>
            <a:ext cx="3810000" cy="2540000"/>
          </a:xfrm>
          <a:prstGeom prst="roundRect">
            <a:avLst>
              <a:gd name="adj" fmla="val 750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3" name="AutoShape 13"/>
          <p:cNvSpPr/>
          <p:nvPr/>
        </p:nvSpPr>
        <p:spPr>
          <a:xfrm>
            <a:off x="7366000" y="4445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1" u="none" strike="noStrike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Healthy Campus, Happy Life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397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4749800" y="2159000"/>
            <a:ext cx="26924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34376">
            <a:off x="5461032" y="3041650"/>
            <a:ext cx="127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rnd" cmpd="sng">
            <a:solidFill>
              <a:srgbClr val="7ED321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AutoShape 7"/>
          <p:cNvSpPr/>
          <p:nvPr/>
        </p:nvSpPr>
        <p:spPr>
          <a:xfrm>
            <a:off x="1016000" y="3302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祝同学们身体健康，学习进步！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715000" y="4191000"/>
            <a:ext cx="762000" cy="76200"/>
          </a:xfrm>
          <a:prstGeom prst="roundRect">
            <a:avLst>
              <a:gd name="adj" fmla="val 50000"/>
            </a:avLst>
          </a:prstGeom>
          <a:solidFill>
            <a:srgbClr val="4A90E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270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3746500" y="2032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715000" y="2921000"/>
            <a:ext cx="762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191000" y="31750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认识肺结核：它是什么？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045200" y="4064000"/>
            <a:ext cx="101600" cy="101600"/>
          </a:xfrm>
          <a:prstGeom prst="ellipse">
            <a:avLst/>
          </a:prstGeom>
          <a:solidFill>
            <a:srgbClr val="4A90E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什么是肺结核？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588000" cy="1524000"/>
          </a:xfrm>
          <a:prstGeom prst="roundRect">
            <a:avLst>
              <a:gd name="adj" fmla="val 8333"/>
            </a:avLst>
          </a:prstGeom>
          <a:solidFill>
            <a:srgbClr val="4A90E2">
              <a:alpha val="10000"/>
            </a:srgbClr>
          </a:solidFill>
          <a:ln cap="flat" cmpd="sng">
            <a:solidFill>
              <a:srgbClr val="2E75C9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812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1651000"/>
            <a:ext cx="431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疾病定义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肺结核是由结核分枝杆菌引起的一种慢性呼吸道传染病。</a:t>
            </a:r>
            <a:endParaRPr lang="en-US" sz="18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5588000" cy="1524000"/>
          </a:xfrm>
          <a:prstGeom prst="roundRect">
            <a:avLst>
              <a:gd name="adj" fmla="val 8333"/>
            </a:avLst>
          </a:prstGeom>
          <a:solidFill>
            <a:srgbClr val="F5A623">
              <a:alpha val="10000"/>
            </a:srgbClr>
          </a:solidFill>
          <a:ln cap="flat" cmpd="sng">
            <a:solidFill>
              <a:srgbClr val="DC8C09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7592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78000" y="3429000"/>
            <a:ext cx="431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形象比喻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结核分枝杆菌就像“坏细菌”，喜欢在肺部“安家落户”，破坏我们的健康。</a:t>
            </a:r>
            <a:endParaRPr lang="en-US" sz="18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0" y="6705600"/>
            <a:ext cx="12192000" cy="1524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100000">
                <a:srgbClr val="7ED321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620000" y="1524000"/>
            <a:ext cx="3810000" cy="254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254000" dist="127000" dir="2700000" algn="tl" rotWithShape="0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4521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肺结核的“前世今生”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4A90E2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9000" y="1905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016000" y="254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历史：白色瘟疫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048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肺结核曾被称为“白色瘟疫”，在医疗不发达的年代，它夺走了无数人的生命，令人闻之色变。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F5A623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F5A623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2000" y="19050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699000" y="254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现状：可控但威胁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99000" y="3048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尽管已有有效治疗方法，但它仍是全球十大死因之一，也是我国重点控制的传染病之一。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1651000"/>
            <a:ext cx="3302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7ED321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7ED321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0" y="19050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382000" y="254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数据：全球挑战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82000" y="3048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据世界卫生组织统计，全球每年仍有数百万人感染肺结核，防控形势依然严峻。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334000"/>
            <a:ext cx="10668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100000">
                <a:srgbClr val="7ED321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5588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1" u="none" strike="noStrike">
                <a:solidFill>
                  <a:srgbClr val="646464"/>
                </a:solidFill>
                <a:latin typeface="Noto Sans SC"/>
                <a:ea typeface="Noto Sans SC"/>
                <a:cs typeface="Noto Sans SC"/>
                <a:sym typeface="Noto Sans SC"/>
              </a:rPr>
              <a:t>“从‘白色瘟疫’到可防可控，人类与肺结核的斗争仍在继续。”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1200" y="16510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3746500" y="2413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02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588000" y="3302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749800" y="3556000"/>
            <a:ext cx="26924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肺结核的传播途径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019800" y="4318000"/>
            <a:ext cx="152400" cy="152400"/>
          </a:xfrm>
          <a:prstGeom prst="ellipse">
            <a:avLst/>
          </a:prstGeom>
          <a:solidFill>
            <a:srgbClr val="7ED32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肺结核是如何传播的？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080000" cy="3556000"/>
          </a:xfrm>
          <a:prstGeom prst="roundRect">
            <a:avLst>
              <a:gd name="adj" fmla="val 357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4A90E2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78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752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主要传播途径：飞沫传播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2225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当肺结核患者咳嗽、打喷嚏、大声说话时，会将带有结核杆菌的飞沫排到空气中。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302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24000" y="3276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感染的关键原因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37465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健康人吸入这些悬浮在空气中的带菌飞沫，是感染肺结核的主要原因。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858000" y="1905000"/>
            <a:ext cx="2794000" cy="2794000"/>
          </a:xfrm>
          <a:prstGeom prst="roundRect">
            <a:avLst>
              <a:gd name="adj" fmla="val 909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2" name="AutoShape 12"/>
          <p:cNvSpPr/>
          <p:nvPr/>
        </p:nvSpPr>
        <p:spPr>
          <a:xfrm>
            <a:off x="0" y="6781800"/>
            <a:ext cx="12192000" cy="762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50000">
                <a:srgbClr val="7ED321">
                  <a:alpha val="100000"/>
                </a:srgbClr>
              </a:gs>
              <a:gs pos="100000">
                <a:srgbClr val="F5A623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4521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还有其他传播方式吗？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588000" cy="1397000"/>
          </a:xfrm>
          <a:prstGeom prst="roundRect">
            <a:avLst>
              <a:gd name="adj" fmla="val 9090"/>
            </a:avLst>
          </a:prstGeom>
          <a:solidFill>
            <a:srgbClr val="4A90E2">
              <a:alpha val="10000"/>
            </a:srgbClr>
          </a:solidFill>
          <a:ln w="12700" cap="flat" cmpd="sng">
            <a:solidFill>
              <a:srgbClr val="4A90E2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14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651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其他罕见途径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通过被污染的食物（如未消毒的牛奶）或接触传播，但这种情况非常少见。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175000"/>
            <a:ext cx="5588000" cy="1651000"/>
          </a:xfrm>
          <a:prstGeom prst="roundRect">
            <a:avLst>
              <a:gd name="adj" fmla="val 7692"/>
            </a:avLst>
          </a:prstGeom>
          <a:solidFill>
            <a:srgbClr val="7ED321">
              <a:alpha val="10000"/>
            </a:srgbClr>
          </a:solidFill>
          <a:ln w="12700" cap="flat" cmpd="sng">
            <a:solidFill>
              <a:srgbClr val="7ED32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365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302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7ED321"/>
                </a:solidFill>
                <a:latin typeface="Noto Sans SC"/>
                <a:ea typeface="Noto Sans SC"/>
                <a:cs typeface="Noto Sans SC"/>
                <a:sym typeface="Noto Sans SC"/>
              </a:rPr>
              <a:t>日常接触无需恐慌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日常的握手、拥抱、一起吃饭等一般不会传播肺结核。所以大家不必过度恐慌，保持正常社交。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0" y="1651000"/>
            <a:ext cx="3048000" cy="3048000"/>
          </a:xfrm>
          <a:prstGeom prst="ellipse">
            <a:avLst/>
          </a:prstGeom>
          <a:solidFill>
            <a:srgbClr val="F5A623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874000" y="1905000"/>
            <a:ext cx="2540000" cy="2540000"/>
          </a:xfrm>
          <a:prstGeom prst="ellipse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3" name="AutoShape 13"/>
          <p:cNvSpPr/>
          <p:nvPr/>
        </p:nvSpPr>
        <p:spPr>
          <a:xfrm>
            <a:off x="0" y="6705600"/>
            <a:ext cx="12192000" cy="1524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4A90E2">
                  <a:alpha val="100000"/>
                </a:srgbClr>
              </a:gs>
              <a:gs pos="100000">
                <a:srgbClr val="7ED321">
                  <a:alpha val="10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191000" y="2032000"/>
            <a:ext cx="381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PART 03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715000" y="2921000"/>
            <a:ext cx="762000" cy="50800"/>
          </a:xfrm>
          <a:prstGeom prst="roundRect">
            <a:avLst>
              <a:gd name="adj" fmla="val 0"/>
            </a:avLst>
          </a:prstGeom>
          <a:solidFill>
            <a:srgbClr val="F5A62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317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警惕！肺结核的常见症状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2800" y="4064000"/>
            <a:ext cx="406400" cy="40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1687</Words>
  <Application>WPS 演示</Application>
  <PresentationFormat/>
  <Paragraphs>208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Arial</vt:lpstr>
      <vt:lpstr>宋体</vt:lpstr>
      <vt:lpstr>Wingdings</vt:lpstr>
      <vt:lpstr>Arial</vt:lpstr>
      <vt:lpstr>Noto Sans SC</vt:lpstr>
      <vt:lpstr>Segoe Print</vt:lpstr>
      <vt:lpstr>Poppins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转身，未来</cp:lastModifiedBy>
  <cp:revision>1</cp:revision>
  <dcterms:created xsi:type="dcterms:W3CDTF">2026-03-16T08:25:40Z</dcterms:created>
  <dcterms:modified xsi:type="dcterms:W3CDTF">2026-03-16T08:25:40Z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6C129E8D3BC64272AB06A116ED3BBFAC_13</vt:lpwstr>
  </property>
  <property fmtid="{D5CDD505-2E9C-101B-9397-08002B2CF9AE}" pid="3" name="KSOProductBuildVer">
    <vt:lpwstr>2052-12.1.0.25225</vt:lpwstr>
  </property>
</Properties>
</file>