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svg" ContentType="image/svg+xml"/>
  <Override PartName="/ppt/media/image22.svg" ContentType="image/svg+xml"/>
  <Override PartName="/ppt/media/image2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大家好，欢迎来到今天的儿童健康小课堂。春天来了，万物复苏，但各种细菌和病毒也开始活跃起来，小朋友们的身体抵抗力还比较弱，很容易被这些“小怪兽”盯上。别担心，今天我们就来学习如何打败这些春季传染病小怪兽，让小朋友们健康快乐地度过这个美好的春天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除了吃得好，我们还要睡得好。充足的睡眠是身体恢复和成长的关键。所以，小朋友们要养成早睡早起的好习惯，晚上不要贪玩熬夜，这样身体才能得到充分的休息，第二天才有精神，抵抗力也会更强！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如果小朋友感觉身体不舒服，比如发烧、咳嗽，一定要第一时间告诉老师或者爸爸妈妈，不要害怕。他们会带你去看医生，找到生病的原因并治好它。如果是传染病，就要在家好好休息，等完全康复了再回到幼儿园，这样才不会把病传染给其他小伙伴。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好了，今天的健康小课堂就要结束了。希望通过今天的学习，小朋友们都能学会如何保护自己，远离春季传染病小怪兽。让我们一起做健康小卫士，在春天里快乐成长！感谢大家的聆听，我们下次再见！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在开始我们的课程之前，让我们先看看今天会学习哪些内容。我们会一起探讨春天为什么容易生病，学习日常防护的小妙招，了解外出活动的注意事项，掌握健康的饮食和作息习惯，以及知道生病后应该怎么做。相信学完这些，大家都会成为守护健康的小专家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为什么春天是传染病的高发期呢？主要有几个原因。首先，天气变暖，让那些潜伏了一个冬天的细菌和病毒开始活跃起来，它们到处寻找机会“入侵”我们的身体。其次，小朋友们的免疫系统还在成长，抵抗力相对较弱，更容易受到感染。所以，春天我们要特别小心哦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现在，让我们来认识一下春季最常见的“小怪兽”之一——流感。如果小朋友突然发烧、咳嗽、浑身没力气，可能就是被流感小怪兽盯上了。这种小怪兽很狡猾，它会通过打喷嚏、咳嗽的飞沫传播，或者藏在玩具、门把手这些地方，等着我们去接触。所以，我们一定要学会识别它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要打败传染病小怪兽，我们有很多招数。第一招就是勤洗手！我们的小手每天摸来摸去，很容易沾上看不见的细菌和病毒。所以，在吃饭前、上完厕所后、从外面玩回来后，都要记得用肥皂和流动的水，把小手洗得干干净净，这样就能把小怪兽赶走啦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第二招是常通风和巧穿衣。我们的家就像一个小城堡，要经常打开窗户，让新鲜空气流进来，把里面的“坏东西”吹走。同时，春天的天气像个调皮的孩子，忽冷忽热，所以要记得根据天气变化，给小朋友及时穿上或脱下衣服，让他们感觉舒适，这样小怪兽就找不到机会啦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春天阳光明媚，很多小朋友喜欢出去玩。但是，在外出活动时也要注意防护。尽量不要去人太多、空气不流通的地方，比如拥挤的商场和游乐场。如果一定要去，记得戴上口罩，和其他小朋友保持距离，这样可以减少接触小怪兽的机会。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我们鼓励小朋友多去户外玩耍！比如去公园、郊外，那里空气新鲜，阳光充足。多晒太阳，多做运动，可以让我们的骨骼更强壮，身体更健康，免疫力也会大大提高，这样就能有力气打败那些传染病小怪兽了！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  <a:latin typeface="Songti SC"/>
                <a:ea typeface="Songti SC"/>
                <a:cs typeface="Songti SC"/>
                <a:sym typeface="Songti SC"/>
              </a:rPr>
              <a:t>要打败小怪兽，我们的身体需要充足的能量。所以，要多吃新鲜的蔬菜和水果，像菠菜、草莓，它们能给我们补充维生素。还要多吃鸡蛋和牛奶，让我们长得更高更强壮。记得每天多喝水，少吃那些不健康的零食，这样我们的身体才能棒棒的！</a:t>
            </a:r>
            <a:endParaRPr lang="en-US" sz="1400" b="0" i="0" u="none" strike="noStrike">
              <a:solidFill>
                <a:srgbClr val="000000"/>
              </a:solidFill>
              <a:latin typeface="Songti SC"/>
              <a:ea typeface="Songti SC"/>
              <a:cs typeface="Songti SC"/>
              <a:sym typeface="Songti S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5.pn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9.png"/><Relationship Id="rId1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0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993900" y="2133600"/>
            <a:ext cx="7188200" cy="2184400"/>
          </a:xfrm>
          <a:prstGeom prst="roundRect">
            <a:avLst>
              <a:gd name="adj" fmla="val 9302"/>
            </a:avLst>
          </a:prstGeom>
          <a:solidFill>
            <a:srgbClr val="FFFFFF">
              <a:alpha val="90000"/>
            </a:srgbClr>
          </a:solidFill>
          <a:ln w="38100" cap="flat" cmpd="sng">
            <a:solidFill>
              <a:srgbClr val="87CEEB">
                <a:alpha val="100000"/>
              </a:srgbClr>
            </a:solidFill>
            <a:prstDash val="solid"/>
            <a:round/>
          </a:ln>
          <a:effectLst>
            <a:outerShdw blurRad="190500" dist="101600" dir="27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524000" y="2349500"/>
            <a:ext cx="9144000" cy="1016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8C00"/>
                </a:solidFill>
                <a:latin typeface="Noto Sans SC"/>
                <a:ea typeface="Noto Sans SC"/>
                <a:cs typeface="Noto Sans SC"/>
                <a:sym typeface="Noto Sans SC"/>
              </a:rPr>
              <a:t>春季传染病小怪兽，我们不怕你！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8594">
            <a:off x="3556008" y="34226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98FB98">
                <a:alpha val="100000"/>
              </a:srgbClr>
            </a:solidFill>
            <a:prstDash val="dot"/>
            <a:round/>
            <a:headEnd type="none" w="lg" len="lg"/>
            <a:tailEnd type="none" w="lg" len="lg"/>
          </a:ln>
        </p:spPr>
      </p:cxnSp>
      <p:sp>
        <p:nvSpPr>
          <p:cNvPr id="6" name="AutoShape 6"/>
          <p:cNvSpPr/>
          <p:nvPr/>
        </p:nvSpPr>
        <p:spPr>
          <a:xfrm>
            <a:off x="1524000" y="3683000"/>
            <a:ext cx="9144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4682B4"/>
                </a:solidFill>
                <a:latin typeface="Noto Sans SC"/>
                <a:ea typeface="Noto Sans SC"/>
                <a:cs typeface="Noto Sans SC"/>
                <a:sym typeface="Noto Sans SC"/>
              </a:rPr>
              <a:t>—— </a:t>
            </a:r>
            <a:r>
              <a:rPr lang="zh-CN" altLang="en-US" sz="2200" b="0" i="0" u="none" strike="noStrike">
                <a:solidFill>
                  <a:srgbClr val="4682B4"/>
                </a:solidFill>
                <a:latin typeface="Noto Sans SC"/>
                <a:ea typeface="宋体" panose="02010600030101010101" pitchFamily="2" charset="-122"/>
                <a:cs typeface="Noto Sans SC"/>
                <a:sym typeface="Noto Sans SC"/>
              </a:rPr>
              <a:t>东湖风景区第一社区卫生服务中心</a:t>
            </a:r>
            <a:r>
              <a:rPr lang="en-US" sz="2200" b="0" i="0" u="none" strike="noStrike">
                <a:solidFill>
                  <a:srgbClr val="4682B4"/>
                </a:solidFill>
                <a:latin typeface="Noto Sans SC"/>
                <a:ea typeface="Noto Sans SC"/>
                <a:cs typeface="Noto Sans SC"/>
                <a:sym typeface="Noto Sans SC"/>
              </a:rPr>
              <a:t> ——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762000" y="635000"/>
            <a:ext cx="6096000" cy="1016000"/>
          </a:xfrm>
          <a:prstGeom prst="roundRect">
            <a:avLst>
              <a:gd name="adj" fmla="val 25000"/>
            </a:avLst>
          </a:prstGeom>
          <a:solidFill>
            <a:srgbClr val="FFD700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825500"/>
            <a:ext cx="5588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打败怪兽靠休息：规律作息！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445000"/>
            <a:ext cx="10668000" cy="1778000"/>
          </a:xfrm>
          <a:prstGeom prst="roundRect">
            <a:avLst>
              <a:gd name="adj" fmla="val 10714"/>
            </a:avLst>
          </a:prstGeom>
          <a:solidFill>
            <a:srgbClr val="FFFFFF">
              <a:alpha val="95000"/>
            </a:srgbClr>
          </a:solidFill>
          <a:ln w="38100" cap="flat" cmpd="sng">
            <a:solidFill>
              <a:srgbClr val="87CEEB">
                <a:alpha val="100000"/>
              </a:srgbClr>
            </a:solidFill>
            <a:prstDash val="solid"/>
            <a:round/>
          </a:ln>
          <a:effectLst>
            <a:outerShdw blurRad="127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47625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905000" y="4762500"/>
            <a:ext cx="9144000" cy="1143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23232"/>
                </a:solidFill>
                <a:latin typeface="Noto Sans SC"/>
                <a:ea typeface="Noto Sans SC"/>
                <a:cs typeface="Noto Sans SC"/>
                <a:sym typeface="Noto Sans SC"/>
              </a:rPr>
              <a:t>睡眠的秘密：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充足的睡眠对小朋友的健康非常重要。要养成早睡早起的好习惯，保证每天有足够的睡眠时间，不要熬夜。规律的作息能让身体得到充分的休息，机能保持良好状态，抵抗力自然就增强了。</a:t>
            </a:r>
            <a:endParaRPr lang="en-US" sz="16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286000" y="508000"/>
            <a:ext cx="7620000" cy="1016000"/>
          </a:xfrm>
          <a:prstGeom prst="roundRect">
            <a:avLst>
              <a:gd name="adj" fmla="val 25000"/>
            </a:avLst>
          </a:prstGeom>
          <a:solidFill>
            <a:srgbClr val="FFD700">
              <a:alpha val="90000"/>
            </a:srgbClr>
          </a:solidFill>
          <a:ln w="38100" cap="flat" cmpd="sng">
            <a:solidFill>
              <a:srgbClr val="87CE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2540000" y="635000"/>
            <a:ext cx="7112000" cy="762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不舒服要告诉老师和家长！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922000" y="533400"/>
            <a:ext cx="609600" cy="6096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1016000" y="1651000"/>
            <a:ext cx="101600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90000"/>
            </a:srgbClr>
          </a:solidFill>
          <a:ln w="25400" cap="flat" cmpd="sng">
            <a:solidFill>
              <a:srgbClr val="87CEEB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27000" rIns="254000" bIns="12700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健康小问答</a:t>
            </a:r>
            <a:endParaRPr lang="en-US" sz="2400"/>
          </a:p>
          <a:p>
            <a:pPr indent="0" algn="ctr">
              <a:lnSpc>
                <a:spcPct val="100000"/>
              </a:lnSpc>
            </a:pPr>
            <a:r>
              <a:rPr lang="en-US" sz="2400" b="0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1. 饭前便后要洗手。（对）</a:t>
            </a:r>
            <a:endParaRPr lang="en-US" sz="2400" b="0" i="0" u="none" strike="noStrike">
              <a:solidFill>
                <a:srgbClr val="00000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ctr">
              <a:lnSpc>
                <a:spcPct val="100000"/>
              </a:lnSpc>
            </a:pPr>
            <a:r>
              <a:rPr lang="en-US" sz="2400" b="0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2. 春天要少开窗通风。（错）</a:t>
            </a:r>
            <a:endParaRPr lang="en-US" sz="2400" b="0" i="0" u="none" strike="noStrike">
              <a:solidFill>
                <a:srgbClr val="00000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ctr">
              <a:lnSpc>
                <a:spcPct val="100000"/>
              </a:lnSpc>
            </a:pPr>
            <a:r>
              <a:rPr lang="en-US" sz="2400" b="0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3. 外出时在人群密集处要戴口罩。（对）</a:t>
            </a:r>
            <a:endParaRPr lang="en-US" sz="2400" b="0" i="0" u="none" strike="noStrike">
              <a:solidFill>
                <a:srgbClr val="00000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ctr">
              <a:lnSpc>
                <a:spcPct val="100000"/>
              </a:lnSpc>
            </a:pPr>
            <a:r>
              <a:rPr lang="en-US" sz="2400" b="0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4. 多吃蔬菜水果对身体好。（对）</a:t>
            </a:r>
            <a:endParaRPr lang="en-US" sz="2400" b="0" i="0" u="none" strike="noStrike">
              <a:solidFill>
                <a:srgbClr val="00000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ctr">
              <a:lnSpc>
                <a:spcPct val="100000"/>
              </a:lnSpc>
            </a:pPr>
            <a:r>
              <a:rPr lang="en-US" sz="2400" b="0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5. 熬夜没关系，第二天补觉就好。（错）</a:t>
            </a:r>
            <a:endParaRPr lang="en-US" sz="2400" b="0" i="0" u="none" strike="noStrike">
              <a:solidFill>
                <a:srgbClr val="000000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ctr">
              <a:lnSpc>
                <a:spcPct val="100000"/>
              </a:lnSpc>
            </a:pPr>
            <a:r>
              <a:rPr lang="en-US" sz="2400" b="0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6. 身体不舒服要及时告诉老师和家长。（对）</a:t>
            </a:r>
            <a:endParaRPr lang="en-US" sz="2400" b="0" i="0" u="none" strike="noStrike">
              <a:solidFill>
                <a:srgbClr val="0000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0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286000" y="635000"/>
            <a:ext cx="7620000" cy="1143000"/>
          </a:xfrm>
          <a:prstGeom prst="roundRect">
            <a:avLst>
              <a:gd name="adj" fmla="val 22222"/>
            </a:avLst>
          </a:prstGeom>
          <a:solidFill>
            <a:srgbClr val="FFFFFF">
              <a:alpha val="90000"/>
            </a:srgbClr>
          </a:solidFill>
          <a:ln w="38100" cap="flat" cmpd="sng">
            <a:solidFill>
              <a:srgbClr val="87CEE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2540000" y="825500"/>
            <a:ext cx="7112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我们都是健康小卫士！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651000" y="1968500"/>
            <a:ext cx="8890000" cy="762000"/>
          </a:xfrm>
          <a:prstGeom prst="roundRect">
            <a:avLst>
              <a:gd name="adj" fmla="val 25000"/>
            </a:avLst>
          </a:prstGeom>
          <a:solidFill>
            <a:srgbClr val="FFFFFF">
              <a:alpha val="85000"/>
            </a:srgbClr>
          </a:solidFill>
          <a:ln w="25400" cap="flat" cmpd="sng">
            <a:solidFill>
              <a:srgbClr val="98FB98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905000" y="2095500"/>
            <a:ext cx="8382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323232"/>
                </a:solidFill>
                <a:latin typeface="Noto Sans SC"/>
                <a:ea typeface="Noto Sans SC"/>
                <a:cs typeface="Noto Sans SC"/>
                <a:sym typeface="Noto Sans SC"/>
              </a:rPr>
              <a:t>感谢聆听，我们下次再见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32000" y="7620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00" y="7620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635000"/>
            <a:ext cx="10668000" cy="762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小问题，我知道！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080000" cy="1397000"/>
          </a:xfrm>
          <a:prstGeom prst="roundRect">
            <a:avLst>
              <a:gd name="adj" fmla="val 18181"/>
            </a:avLst>
          </a:prstGeom>
          <a:solidFill>
            <a:srgbClr val="87CEEB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16000" y="2171700"/>
            <a:ext cx="609600" cy="6096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1778000" y="2032000"/>
            <a:ext cx="39370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01. 为什么春天容易生病？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350000" y="1778000"/>
            <a:ext cx="5080000" cy="1397000"/>
          </a:xfrm>
          <a:prstGeom prst="roundRect">
            <a:avLst>
              <a:gd name="adj" fmla="val 18181"/>
            </a:avLst>
          </a:prstGeom>
          <a:solidFill>
            <a:srgbClr val="98FB98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604000" y="2171700"/>
            <a:ext cx="609600" cy="6096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10"/>
          <p:cNvSpPr/>
          <p:nvPr/>
        </p:nvSpPr>
        <p:spPr>
          <a:xfrm>
            <a:off x="7366000" y="2032000"/>
            <a:ext cx="39370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02. 日常防护怎么做？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3429000"/>
            <a:ext cx="5080000" cy="1397000"/>
          </a:xfrm>
          <a:prstGeom prst="roundRect">
            <a:avLst>
              <a:gd name="adj" fmla="val 18181"/>
            </a:avLst>
          </a:prstGeom>
          <a:solidFill>
            <a:srgbClr val="FFD700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16000" y="3822700"/>
            <a:ext cx="609600" cy="6096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3" name="AutoShape 13"/>
          <p:cNvSpPr/>
          <p:nvPr/>
        </p:nvSpPr>
        <p:spPr>
          <a:xfrm>
            <a:off x="1778000" y="3683000"/>
            <a:ext cx="39370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03. 外出活动要注意什么？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350000" y="3429000"/>
            <a:ext cx="5080000" cy="1397000"/>
          </a:xfrm>
          <a:prstGeom prst="roundRect">
            <a:avLst>
              <a:gd name="adj" fmla="val 18181"/>
            </a:avLst>
          </a:prstGeom>
          <a:solidFill>
            <a:srgbClr val="87CEEB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604000" y="3822700"/>
            <a:ext cx="609600" cy="6096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7366000" y="3683000"/>
            <a:ext cx="39370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04. 饮食作息如何安排？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5080000"/>
            <a:ext cx="5080000" cy="1397000"/>
          </a:xfrm>
          <a:prstGeom prst="roundRect">
            <a:avLst>
              <a:gd name="adj" fmla="val 18181"/>
            </a:avLst>
          </a:prstGeom>
          <a:solidFill>
            <a:srgbClr val="98FB98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16000" y="5473700"/>
            <a:ext cx="609600" cy="6096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9" name="AutoShape 19"/>
          <p:cNvSpPr/>
          <p:nvPr/>
        </p:nvSpPr>
        <p:spPr>
          <a:xfrm>
            <a:off x="1778000" y="5334000"/>
            <a:ext cx="3937000" cy="889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05. 生病后该怎么办？</a:t>
            </a:r>
            <a:endParaRPr lang="en-US" sz="1100"/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0668000" y="6184900"/>
            <a:ext cx="1524000" cy="673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762000" y="635000"/>
            <a:ext cx="6858000" cy="1016000"/>
          </a:xfrm>
          <a:prstGeom prst="roundRect">
            <a:avLst>
              <a:gd name="adj" fmla="val 25000"/>
            </a:avLst>
          </a:prstGeom>
          <a:solidFill>
            <a:srgbClr val="FFD700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825500"/>
            <a:ext cx="6350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小怪兽为何春天出来捣乱？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445000"/>
            <a:ext cx="10668000" cy="1778000"/>
          </a:xfrm>
          <a:prstGeom prst="roundRect">
            <a:avLst>
              <a:gd name="adj" fmla="val 10714"/>
            </a:avLst>
          </a:prstGeom>
          <a:solidFill>
            <a:srgbClr val="FFFFFF">
              <a:alpha val="95000"/>
            </a:srgbClr>
          </a:solidFill>
          <a:ln w="38100" cap="flat" cmpd="sng">
            <a:solidFill>
              <a:srgbClr val="87CEEB">
                <a:alpha val="100000"/>
              </a:srgbClr>
            </a:solidFill>
            <a:prstDash val="solid"/>
            <a:round/>
          </a:ln>
          <a:effectLst>
            <a:outerShdw blurRad="127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47625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905000" y="4762500"/>
            <a:ext cx="9144000" cy="1143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23232"/>
                </a:solidFill>
                <a:latin typeface="Noto Sans SC"/>
                <a:ea typeface="Noto Sans SC"/>
                <a:cs typeface="Noto Sans SC"/>
                <a:sym typeface="Noto Sans SC"/>
              </a:rPr>
              <a:t>春天活跃的原因：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春天天气回暖，细菌和病毒就像从冬眠中醒来一样开始活跃；小朋友抵抗力还在发育中比较弱，易被攻击；同时花粉等过敏原增多也可能引起身体不适。</a:t>
            </a:r>
            <a:endParaRPr lang="en-US" sz="16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00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2921000" y="508000"/>
            <a:ext cx="6350000" cy="1016000"/>
          </a:xfrm>
          <a:prstGeom prst="roundRect">
            <a:avLst>
              <a:gd name="adj" fmla="val 20000"/>
            </a:avLst>
          </a:prstGeom>
          <a:solidFill>
            <a:srgbClr val="FFFFFF">
              <a:alpha val="90000"/>
            </a:srgbClr>
          </a:solidFill>
          <a:ln w="38100" cap="flat" cmpd="sng">
            <a:solidFill>
              <a:srgbClr val="87CEEB">
                <a:alpha val="10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3048000" y="635000"/>
            <a:ext cx="6096000" cy="762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认识流感小怪兽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35000" y="1778000"/>
            <a:ext cx="10922000" cy="2032000"/>
          </a:xfrm>
          <a:prstGeom prst="roundRect">
            <a:avLst>
              <a:gd name="adj" fmla="val 10000"/>
            </a:avLst>
          </a:prstGeom>
          <a:solidFill>
            <a:srgbClr val="FFFFFF">
              <a:alpha val="90000"/>
            </a:srgbClr>
          </a:solidFill>
          <a:ln w="25400" cap="flat" cmpd="sng">
            <a:solidFill>
              <a:srgbClr val="87CEEB">
                <a:alpha val="10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889000" y="1905000"/>
            <a:ext cx="10414000" cy="177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127000" tIns="127000" rIns="127000" bIns="127000" rtlCol="0" anchor="ctr" anchorCtr="0"/>
          <a:lstStyle/>
          <a:p>
            <a:pPr indent="0" algn="just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流感是春天常见的传染病之一。它的症状包括突然发烧、咳嗽、流鼻涕、浑身没力气等。</a:t>
            </a:r>
            <a:endParaRPr lang="en-US" sz="1100"/>
          </a:p>
          <a:p>
            <a:pPr indent="0" algn="just">
              <a:lnSpc>
                <a:spcPct val="108000"/>
              </a:lnSpc>
            </a:pPr>
            <a:r>
              <a:rPr lang="en-US" sz="1800" b="0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流感小怪兽主要通过飞沫传播，比如打喷嚏、咳嗽时，病毒就会藏在飞沫里，飞到其他人身上。也可能通过接触被病毒污染的物品后，再接触自己的口鼻而感染。</a:t>
            </a:r>
            <a:endParaRPr lang="en-US" sz="1800" b="0" i="0" u="none" strike="noStrike">
              <a:solidFill>
                <a:srgbClr val="333333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4572000"/>
            <a:ext cx="2540000" cy="1397000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 w="25400" cap="flat" cmpd="sng">
            <a:solidFill>
              <a:srgbClr val="87CEEB">
                <a:alpha val="100000"/>
              </a:srgbClr>
            </a:solidFill>
            <a:prstDash val="solid"/>
            <a:round/>
          </a:ln>
          <a:effectLst>
            <a:outerShdw blurRad="76200" dist="381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2500" y="47625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9"/>
          <p:cNvSpPr/>
          <p:nvPr/>
        </p:nvSpPr>
        <p:spPr>
          <a:xfrm>
            <a:off x="952500" y="5207000"/>
            <a:ext cx="2032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流鼻涕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556000" y="4572000"/>
            <a:ext cx="2540000" cy="1397000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 w="25400" cap="flat" cmpd="sng">
            <a:solidFill>
              <a:srgbClr val="98FB98">
                <a:alpha val="100000"/>
              </a:srgbClr>
            </a:solidFill>
            <a:prstDash val="solid"/>
            <a:round/>
          </a:ln>
          <a:effectLst>
            <a:outerShdw blurRad="76200" dist="381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46500" y="47625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3746500" y="5207000"/>
            <a:ext cx="2032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打喷嚏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350000" y="4572000"/>
            <a:ext cx="2540000" cy="1397000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 w="25400" cap="flat" cmpd="sng">
            <a:solidFill>
              <a:srgbClr val="FF69B4">
                <a:alpha val="100000"/>
              </a:srgbClr>
            </a:solidFill>
            <a:prstDash val="solid"/>
            <a:round/>
          </a:ln>
          <a:effectLst>
            <a:outerShdw blurRad="76200" dist="381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40500" y="47625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6540500" y="5207000"/>
            <a:ext cx="2032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发烧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9144000" y="4572000"/>
            <a:ext cx="2540000" cy="1397000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 w="25400" cap="flat" cmpd="sng">
            <a:solidFill>
              <a:srgbClr val="9370DB">
                <a:alpha val="100000"/>
              </a:srgbClr>
            </a:solidFill>
            <a:prstDash val="solid"/>
            <a:round/>
          </a:ln>
          <a:effectLst>
            <a:outerShdw blurRad="76200" dist="381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334500" y="47625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8" name="AutoShape 18"/>
          <p:cNvSpPr/>
          <p:nvPr/>
        </p:nvSpPr>
        <p:spPr>
          <a:xfrm>
            <a:off x="9334500" y="5207000"/>
            <a:ext cx="2032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/>
                <a:ea typeface="Noto Sans SC"/>
                <a:cs typeface="Noto Sans SC"/>
                <a:sym typeface="Noto Sans SC"/>
              </a:rPr>
              <a:t>没力气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762000" y="635000"/>
            <a:ext cx="10668000" cy="1143000"/>
          </a:xfrm>
          <a:prstGeom prst="roundRect">
            <a:avLst>
              <a:gd name="adj" fmla="val 17777"/>
            </a:avLst>
          </a:prstGeom>
          <a:solidFill>
            <a:srgbClr val="FFFFFF">
              <a:alpha val="90000"/>
            </a:srgbClr>
          </a:solidFill>
          <a:ln w="12700" cap="flat" cmpd="sng">
            <a:solidFill>
              <a:srgbClr val="E6CFCF">
                <a:alpha val="90000"/>
              </a:srgbClr>
            </a:solidFill>
            <a:prstDash val="solid"/>
            <a:round/>
          </a:ln>
          <a:effectLst>
            <a:outerShdw blurRad="127000" dist="508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762000"/>
            <a:ext cx="10160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赶走怪兽第一招：勤洗手！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016000" y="1333500"/>
            <a:ext cx="10160000" cy="381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87CEEB"/>
                </a:solidFill>
                <a:latin typeface="Noto Sans SC"/>
                <a:ea typeface="Noto Sans SC"/>
                <a:cs typeface="Noto Sans SC"/>
                <a:sym typeface="Noto Sans SC"/>
              </a:rPr>
              <a:t>✨ 小手洗白白，怪兽跑光光 ✨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10668000" cy="1905000"/>
          </a:xfrm>
          <a:prstGeom prst="roundRect">
            <a:avLst>
              <a:gd name="adj" fmla="val 6666"/>
            </a:avLst>
          </a:prstGeom>
          <a:solidFill>
            <a:srgbClr val="FFFFFF">
              <a:alpha val="85000"/>
            </a:srgbClr>
          </a:solidFill>
          <a:ln w="12700" cap="flat" cmpd="sng">
            <a:solidFill>
              <a:srgbClr val="E5E7EB">
                <a:alpha val="100000"/>
              </a:srgbClr>
            </a:solidFill>
            <a:prstDash val="solid"/>
            <a:round/>
          </a:ln>
        </p:spPr>
        <p:txBody>
          <a:bodyPr vert="horz" wrap="square" lIns="254000" tIns="190500" rIns="254000" bIns="190500" rtlCol="0" anchor="ctr" anchorCtr="0"/>
          <a:lstStyle/>
          <a:p>
            <a:pPr indent="0" algn="just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我们的双手每天会接触很多东西，很容易沾上细菌和病毒。所以，饭前便后、外出回家、玩完玩具后，都要用肥皂或洗手液，认真地搓洗双手，特别是手心、手背、指缝和指甲缝，搓出泡泡，然后用清水冲干净。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5080000"/>
            <a:ext cx="3302000" cy="1016000"/>
          </a:xfrm>
          <a:prstGeom prst="roundRect">
            <a:avLst>
              <a:gd name="adj" fmla="val 20000"/>
            </a:avLst>
          </a:prstGeom>
          <a:solidFill>
            <a:srgbClr val="FFD700">
              <a:alpha val="9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63500" dist="38100" dir="27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16000" y="53848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9"/>
          <p:cNvSpPr/>
          <p:nvPr/>
        </p:nvSpPr>
        <p:spPr>
          <a:xfrm>
            <a:off x="1524000" y="5334000"/>
            <a:ext cx="2413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搓出泡泡抓怪兽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45000" y="5080000"/>
            <a:ext cx="3302000" cy="1016000"/>
          </a:xfrm>
          <a:prstGeom prst="roundRect">
            <a:avLst>
              <a:gd name="adj" fmla="val 20000"/>
            </a:avLst>
          </a:prstGeom>
          <a:solidFill>
            <a:srgbClr val="87CEEB">
              <a:alpha val="9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63500" dist="38100" dir="27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99000" y="53848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5207000" y="5334000"/>
            <a:ext cx="2413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清水冲走坏细菌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128000" y="5080000"/>
            <a:ext cx="3302000" cy="1016000"/>
          </a:xfrm>
          <a:prstGeom prst="roundRect">
            <a:avLst>
              <a:gd name="adj" fmla="val 20000"/>
            </a:avLst>
          </a:prstGeom>
          <a:solidFill>
            <a:srgbClr val="98FB98">
              <a:alpha val="90000"/>
            </a:srgbClr>
          </a:solidFill>
          <a:ln w="254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63500" dist="38100" dir="27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382000" y="53848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8890000" y="5334000"/>
            <a:ext cx="2413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饭前便后要洗手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762000" y="635000"/>
            <a:ext cx="7874000" cy="1016000"/>
          </a:xfrm>
          <a:prstGeom prst="roundRect">
            <a:avLst>
              <a:gd name="adj" fmla="val 25000"/>
            </a:avLst>
          </a:prstGeom>
          <a:solidFill>
            <a:srgbClr val="FFD700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825500"/>
            <a:ext cx="7366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赶走怪兽第二招：常通风、巧穿衣！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445000"/>
            <a:ext cx="10668000" cy="2032000"/>
          </a:xfrm>
          <a:prstGeom prst="roundRect">
            <a:avLst>
              <a:gd name="adj" fmla="val 9375"/>
            </a:avLst>
          </a:prstGeom>
          <a:solidFill>
            <a:srgbClr val="FFFFFF">
              <a:alpha val="95000"/>
            </a:srgbClr>
          </a:solidFill>
          <a:ln w="38100" cap="flat" cmpd="sng">
            <a:solidFill>
              <a:srgbClr val="87CEEB">
                <a:alpha val="100000"/>
              </a:srgbClr>
            </a:solidFill>
            <a:prstDash val="solid"/>
            <a:round/>
          </a:ln>
          <a:effectLst>
            <a:outerShdw blurRad="127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000" y="47625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905000" y="4762500"/>
            <a:ext cx="9144000" cy="1397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23232"/>
                </a:solidFill>
                <a:latin typeface="Noto Sans SC"/>
                <a:ea typeface="Noto Sans SC"/>
                <a:cs typeface="Noto Sans SC"/>
                <a:sym typeface="Noto Sans SC"/>
              </a:rPr>
              <a:t>防护小妙招：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每天早晚开窗通风，赶走脏空气，让细菌病毒无处藏身。春天天气多变，要根据温度及时给小朋友增减衣服，避免着凉或出汗感冒哦！</a:t>
            </a:r>
            <a:endParaRPr lang="en-US" sz="16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286000" y="635000"/>
            <a:ext cx="7620000" cy="1143000"/>
          </a:xfrm>
          <a:prstGeom prst="roundRect">
            <a:avLst>
              <a:gd name="adj" fmla="val 17777"/>
            </a:avLst>
          </a:prstGeom>
          <a:solidFill>
            <a:srgbClr val="FFD700">
              <a:alpha val="95000"/>
            </a:srgbClr>
          </a:solidFill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2540000" y="787400"/>
            <a:ext cx="7112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外出活动要小心：不扎堆！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2286000" y="1968500"/>
            <a:ext cx="7620000" cy="1905000"/>
          </a:xfrm>
          <a:prstGeom prst="roundRect">
            <a:avLst>
              <a:gd name="adj" fmla="val 10666"/>
            </a:avLst>
          </a:prstGeom>
          <a:solidFill>
            <a:srgbClr val="87CEEB">
              <a:alpha val="95000"/>
            </a:srgbClr>
          </a:solidFill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2540000" y="2159000"/>
            <a:ext cx="7112000" cy="1524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127000" tIns="63500" rIns="127000" bIns="63500" rtlCol="0" anchor="ctr" anchorCtr="0"/>
          <a:lstStyle/>
          <a:p>
            <a:pPr indent="0" algn="ctr">
              <a:lnSpc>
                <a:spcPct val="108000"/>
              </a:lnSpc>
              <a:defRPr/>
            </a:pPr>
            <a:r>
              <a:rPr lang="en-US" sz="1800" b="0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春天适合外出，但要尽量少去商场、游乐场、电影院这些人多、空气不流通的地方。如果必须去，一定要给小朋友戴上口罩，并且和其他人保持一定的距离，不要挤在一起。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842000" y="4064000"/>
            <a:ext cx="508000" cy="50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762000" y="635000"/>
            <a:ext cx="5080000" cy="1016000"/>
          </a:xfrm>
          <a:prstGeom prst="roundRect">
            <a:avLst>
              <a:gd name="adj" fmla="val 25000"/>
            </a:avLst>
          </a:prstGeom>
          <a:solidFill>
            <a:srgbClr val="FFD700">
              <a:alpha val="90000"/>
            </a:srgbClr>
          </a:solidFill>
          <a:ln w="25400" cap="flat" cmpd="sng">
            <a:noFill/>
            <a:prstDash val="solid"/>
            <a:round/>
          </a:ln>
          <a:effectLst>
            <a:outerShdw blurRad="101600" dist="50800" dir="5400000" algn="tl" rotWithShape="0">
              <a:srgbClr val="000000">
                <a:alpha val="1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016000" y="825500"/>
            <a:ext cx="4572000" cy="635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多去户外晒太阳，身体棒棒！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4445000"/>
            <a:ext cx="10668000" cy="1778000"/>
          </a:xfrm>
          <a:prstGeom prst="roundRect">
            <a:avLst>
              <a:gd name="adj" fmla="val 10714"/>
            </a:avLst>
          </a:prstGeom>
          <a:solidFill>
            <a:srgbClr val="FFFFFF">
              <a:alpha val="95000"/>
            </a:srgbClr>
          </a:solidFill>
          <a:ln w="38100" cap="flat" cmpd="sng">
            <a:solidFill>
              <a:srgbClr val="87CEEB">
                <a:alpha val="100000"/>
              </a:srgbClr>
            </a:solidFill>
            <a:prstDash val="solid"/>
            <a:round/>
          </a:ln>
          <a:effectLst>
            <a:outerShdw blurRad="127000" dist="63500" dir="2700000" algn="tl" rotWithShape="0">
              <a:srgbClr val="000000">
                <a:alpha val="1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43000" y="4762500"/>
            <a:ext cx="609600" cy="6096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1905000" y="4762500"/>
            <a:ext cx="9144000" cy="1143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23232"/>
                </a:solidFill>
                <a:latin typeface="Noto Sans SC"/>
                <a:ea typeface="Noto Sans SC"/>
                <a:cs typeface="Noto Sans SC"/>
                <a:sym typeface="Noto Sans SC"/>
              </a:rPr>
              <a:t>户外玩耍小秘诀：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6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虽然要少去人多的地方，但我们可以多带孩子去公园、郊外这些空旷、空气好的地方活动。晒晒太阳，跑跑步，适当的户外活动能让小朋友的身体更强壮，免疫力也会提高，这样就能更好地抵抗小怪兽的攻击啦！</a:t>
            </a:r>
            <a:endParaRPr lang="en-US" sz="1600" b="0" i="0" u="none" strike="noStrike">
              <a:solidFill>
                <a:srgbClr val="50505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C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1651000" y="635000"/>
            <a:ext cx="8890000" cy="1016000"/>
          </a:xfrm>
          <a:prstGeom prst="roundRect">
            <a:avLst>
              <a:gd name="adj" fmla="val 20000"/>
            </a:avLst>
          </a:prstGeom>
          <a:solidFill>
            <a:srgbClr val="FFD700">
              <a:alpha val="90000"/>
            </a:srgbClr>
          </a:solidFill>
          <a:ln w="38100" cap="flat" cmpd="sng">
            <a:solidFill>
              <a:srgbClr val="000000">
                <a:alpha val="100000"/>
              </a:srgbClr>
            </a:solidFill>
            <a:prstDash val="solid"/>
            <a:round/>
          </a:ln>
          <a:effectLst>
            <a:outerShdw blurRad="101600" dist="50800" dir="2700000" algn="tl" rotWithShape="0">
              <a:srgbClr val="000000">
                <a:alpha val="2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778000" y="762000"/>
            <a:ext cx="8636000" cy="762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打败怪兽靠营养：均衡饮食！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286000" y="5334000"/>
            <a:ext cx="7620000" cy="889000"/>
          </a:xfrm>
          <a:prstGeom prst="roundRect">
            <a:avLst>
              <a:gd name="adj" fmla="val 22857"/>
            </a:avLst>
          </a:prstGeom>
          <a:solidFill>
            <a:srgbClr val="87CEEB">
              <a:alpha val="95000"/>
            </a:srgbClr>
          </a:solidFill>
          <a:ln w="25400" cap="flat" cmpd="sng">
            <a:solidFill>
              <a:srgbClr val="000000">
                <a:alpha val="100000"/>
              </a:srgbClr>
            </a:solidFill>
            <a:prstDash val="solid"/>
            <a:round/>
          </a:ln>
          <a:effectLst>
            <a:outerShdw blurRad="76200" dist="38100" dir="2700000" algn="tl" rotWithShape="0">
              <a:srgbClr val="000000">
                <a:alpha val="20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540000" y="5575300"/>
            <a:ext cx="406400" cy="406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3048000" y="5524500"/>
            <a:ext cx="6350000" cy="508000"/>
          </a:xfrm>
          <a:prstGeom prst="roundRect">
            <a:avLst>
              <a:gd name="adj" fmla="val 0"/>
            </a:avLst>
          </a:prstGeom>
          <a:noFill/>
          <a:ln w="254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0000"/>
                </a:solidFill>
                <a:latin typeface="Noto Sans SC"/>
                <a:ea typeface="Noto Sans SC"/>
                <a:cs typeface="Noto Sans SC"/>
                <a:sym typeface="Noto Sans SC"/>
              </a:rPr>
              <a:t>多吃蔬果蛋奶多喝水，少吃零食身体棒！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1027</Words>
  <Application>WPS 演示</Application>
  <PresentationFormat/>
  <Paragraphs>83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宋体</vt:lpstr>
      <vt:lpstr>Wingdings</vt:lpstr>
      <vt:lpstr>Arial</vt:lpstr>
      <vt:lpstr>Noto Sans SC</vt:lpstr>
      <vt:lpstr>Segoe Print</vt:lpstr>
      <vt:lpstr>Songti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蘑菇</cp:lastModifiedBy>
  <cp:revision>3</cp:revision>
  <dcterms:created xsi:type="dcterms:W3CDTF">2026-03-13T06:54:00Z</dcterms:created>
  <dcterms:modified xsi:type="dcterms:W3CDTF">2026-03-17T06:15:55Z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53D21105EAB84FF99E7A098528E7AC28_13</vt:lpwstr>
  </property>
  <property fmtid="{D5CDD505-2E9C-101B-9397-08002B2CF9AE}" pid="3" name="KSOProductBuildVer">
    <vt:lpwstr>2052-12.1.0.25225</vt:lpwstr>
  </property>
</Properties>
</file>