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handoutMasters/handoutMaster1.xml" ContentType="application/vnd.openxmlformats-officedocument.presentationml.handoutMaster+xml"/>
  <Override PartName="/ppt/media/image21.svg" ContentType="image/svg+xml"/>
  <Override PartName="/ppt/media/image23.svg" ContentType="image/svg+xml"/>
  <Override PartName="/ppt/media/image26.svg" ContentType="image/svg+xml"/>
  <Override PartName="/ppt/media/image28.svg" ContentType="image/svg+xml"/>
  <Override PartName="/ppt/media/image3.svg" ContentType="image/svg+xml"/>
  <Override PartName="/ppt/media/image30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3"/>
    <p:sldId id="393" r:id="rId4"/>
    <p:sldId id="392" r:id="rId5"/>
    <p:sldId id="394" r:id="rId6"/>
    <p:sldId id="397" r:id="rId7"/>
    <p:sldId id="396" r:id="rId8"/>
    <p:sldId id="395" r:id="rId9"/>
    <p:sldId id="398" r:id="rId10"/>
    <p:sldId id="317" r:id="rId11"/>
    <p:sldId id="268" r:id="rId12"/>
    <p:sldId id="288" r:id="rId13"/>
    <p:sldId id="300" r:id="rId14"/>
    <p:sldId id="269" r:id="rId15"/>
    <p:sldId id="388" r:id="rId16"/>
    <p:sldId id="323" r:id="rId17"/>
    <p:sldId id="330" r:id="rId18"/>
    <p:sldId id="331" r:id="rId19"/>
    <p:sldId id="399" r:id="rId20"/>
    <p:sldId id="400" r:id="rId21"/>
    <p:sldId id="349" r:id="rId22"/>
    <p:sldId id="350" r:id="rId23"/>
    <p:sldId id="401" r:id="rId24"/>
  </p:sldIdLst>
  <p:sldSz cx="12192000" cy="6858000"/>
  <p:notesSz cx="6858000" cy="9144000"/>
  <p:embeddedFontLst>
    <p:embeddedFont>
      <p:font typeface="优设标题黑" panose="00000500000000000000" pitchFamily="2" charset="-122"/>
      <p:regular r:id="rId30"/>
    </p:embeddedFont>
    <p:embeddedFont>
      <p:font typeface="微软雅黑" panose="020B0503020204020204" charset="-122"/>
      <p:regular r:id="rId31"/>
    </p:embeddedFont>
    <p:embeddedFont>
      <p:font typeface="黑体" panose="02010609060101010101" charset="-122"/>
      <p:regular r:id="rId32"/>
    </p:embeddedFont>
  </p:embeddedFontLst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D6859"/>
    <a:srgbClr val="BF414F"/>
    <a:srgbClr val="F49B59"/>
    <a:srgbClr val="EA7F7A"/>
    <a:srgbClr val="FF978C"/>
    <a:srgbClr val="FFE4CF"/>
    <a:srgbClr val="CF695A"/>
    <a:srgbClr val="FFC6A7"/>
    <a:srgbClr val="FFB6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>
        <p:scale>
          <a:sx n="50" d="100"/>
          <a:sy n="50" d="100"/>
        </p:scale>
        <p:origin x="1638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font" Target="fonts/font3.fntdata"/><Relationship Id="rId31" Type="http://schemas.openxmlformats.org/officeDocument/2006/relationships/font" Target="fonts/font2.fntdata"/><Relationship Id="rId30" Type="http://schemas.openxmlformats.org/officeDocument/2006/relationships/font" Target="fonts/font1.fntdata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cs typeface="优设标题黑" panose="00000500000000000000" pitchFamily="2" charset="-122"/>
              </a:rPr>
            </a:fld>
            <a:endParaRPr lang="zh-CN" altLang="en-US">
              <a:cs typeface="优设标题黑" panose="00000500000000000000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cs typeface="优设标题黑" panose="00000500000000000000" pitchFamily="2" charset="-122"/>
              </a:rPr>
            </a:fld>
            <a:endParaRPr lang="zh-CN" altLang="en-US">
              <a:cs typeface="优设标题黑" panose="00000500000000000000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优设标题黑" panose="00000500000000000000" pitchFamily="2" charset="-122"/>
        <a:ea typeface="优设标题黑" panose="00000500000000000000" pitchFamily="2" charset="-122"/>
        <a:cs typeface="优设标题黑" panose="00000500000000000000" pitchFamily="2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优设标题黑" panose="00000500000000000000" pitchFamily="2" charset="-122"/>
        <a:ea typeface="优设标题黑" panose="00000500000000000000" pitchFamily="2" charset="-122"/>
        <a:cs typeface="优设标题黑" panose="00000500000000000000" pitchFamily="2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优设标题黑" panose="00000500000000000000" pitchFamily="2" charset="-122"/>
        <a:ea typeface="优设标题黑" panose="00000500000000000000" pitchFamily="2" charset="-122"/>
        <a:cs typeface="优设标题黑" panose="00000500000000000000" pitchFamily="2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优设标题黑" panose="00000500000000000000" pitchFamily="2" charset="-122"/>
        <a:ea typeface="优设标题黑" panose="00000500000000000000" pitchFamily="2" charset="-122"/>
        <a:cs typeface="优设标题黑" panose="00000500000000000000" pitchFamily="2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优设标题黑" panose="00000500000000000000" pitchFamily="2" charset="-122"/>
        <a:ea typeface="优设标题黑" panose="00000500000000000000" pitchFamily="2" charset="-122"/>
        <a:cs typeface="优设标题黑" panose="00000500000000000000" pitchFamily="2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54F1F-8F01-46DE-959A-3510931A67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AAB02-A8C6-495E-AEA7-5026610A13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60000">
        <p:random/>
      </p:transition>
    </mc:Choice>
    <mc:Fallback>
      <p:transition spd="slow" advTm="60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54F1F-8F01-46DE-959A-3510931A67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AAB02-A8C6-495E-AEA7-5026610A13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60000">
        <p:random/>
      </p:transition>
    </mc:Choice>
    <mc:Fallback>
      <p:transition spd="slow" advTm="60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优设标题黑" panose="00000500000000000000" pitchFamily="2" charset="-122"/>
              </a:defRPr>
            </a:lvl1pPr>
          </a:lstStyle>
          <a:p>
            <a:fld id="{17E54F1F-8F01-46DE-959A-3510931A67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优设标题黑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优设标题黑" panose="00000500000000000000" pitchFamily="2" charset="-122"/>
              </a:defRPr>
            </a:lvl1pPr>
          </a:lstStyle>
          <a:p>
            <a:fld id="{E25AAB02-A8C6-495E-AEA7-5026610A13D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Requires="p14">
      <p:transition spd="slow" p14:dur="3000" advTm="60000">
        <p:random/>
      </p:transition>
    </mc:Choice>
    <mc:Fallback>
      <p:transition spd="slow" advTm="60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优设标题黑" panose="00000500000000000000" pitchFamily="2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优设标题黑" panose="00000500000000000000" pitchFamily="2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优设标题黑" panose="00000500000000000000" pitchFamily="2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优设标题黑" panose="00000500000000000000" pitchFamily="2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优设标题黑" panose="00000500000000000000" pitchFamily="2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优设标题黑" panose="00000500000000000000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1.png"/><Relationship Id="rId7" Type="http://schemas.openxmlformats.org/officeDocument/2006/relationships/image" Target="../media/image30.svg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@这不是阿燊"/>
          <p:cNvSpPr txBox="1"/>
          <p:nvPr/>
        </p:nvSpPr>
        <p:spPr>
          <a:xfrm>
            <a:off x="6096000" y="2233930"/>
            <a:ext cx="5918835" cy="212280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zh-CN"/>
            </a:defPPr>
            <a:lvl1pPr defTabSz="1218565">
              <a:defRPr sz="4400" b="1">
                <a:gradFill>
                  <a:gsLst>
                    <a:gs pos="100000">
                      <a:srgbClr val="F7E6B8"/>
                    </a:gs>
                    <a:gs pos="0">
                      <a:srgbClr val="F7E6B8"/>
                    </a:gs>
                    <a:gs pos="52000">
                      <a:srgbClr val="D8B87B"/>
                    </a:gs>
                  </a:gsLst>
                  <a:lin ang="0" scaled="0"/>
                </a:gra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F978C"/>
                    </a:gs>
                    <a:gs pos="100000">
                      <a:srgbClr val="BF414F"/>
                    </a:gs>
                  </a:gsLst>
                  <a:lin ang="6000000" scaled="0"/>
                </a:gradFill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青春期饮食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F978C"/>
                  </a:gs>
                  <a:gs pos="100000">
                    <a:srgbClr val="BF414F"/>
                  </a:gs>
                </a:gsLst>
                <a:lin ang="6000000" scaled="0"/>
              </a:gradFill>
              <a:uLnTx/>
              <a:uFillTx/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  <a:p>
            <a:pPr marL="0" marR="0" lvl="0" indent="0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F978C"/>
                    </a:gs>
                    <a:gs pos="100000">
                      <a:srgbClr val="BF414F"/>
                    </a:gs>
                  </a:gsLst>
                  <a:lin ang="6000000" scaled="0"/>
                </a:gradFill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营养指导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F978C"/>
                  </a:gs>
                  <a:gs pos="100000">
                    <a:srgbClr val="BF414F"/>
                  </a:gs>
                </a:gsLst>
                <a:lin ang="6000000" scaled="0"/>
              </a:gradFill>
              <a:uLnTx/>
              <a:uFillTx/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5" name="@这不是阿燊"/>
          <p:cNvSpPr/>
          <p:nvPr/>
        </p:nvSpPr>
        <p:spPr>
          <a:xfrm>
            <a:off x="8426945" y="4475181"/>
            <a:ext cx="2797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时间：</a:t>
            </a:r>
            <a:r>
              <a:rPr kumimoji="0" lang="en-US" altLang="zh-CN" sz="20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XX</a:t>
            </a:r>
            <a:r>
              <a:rPr kumimoji="0" lang="zh-CN" altLang="en-US" sz="20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月</a:t>
            </a:r>
            <a:r>
              <a:rPr kumimoji="0" lang="en-US" altLang="zh-CN" sz="20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XX</a:t>
            </a:r>
            <a:r>
              <a:rPr kumimoji="0" lang="zh-CN" altLang="en-US" sz="20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日</a:t>
            </a:r>
            <a:endParaRPr kumimoji="0" lang="zh-CN" altLang="en-US" sz="2000" b="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pic>
        <p:nvPicPr>
          <p:cNvPr id="16" name="@这不是阿燊" descr="用户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5357" y="4520116"/>
            <a:ext cx="297032" cy="297032"/>
          </a:xfrm>
          <a:prstGeom prst="rect">
            <a:avLst/>
          </a:prstGeom>
        </p:spPr>
      </p:pic>
      <p:pic>
        <p:nvPicPr>
          <p:cNvPr id="1035" name="@这不是阿燊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1610" y="5134536"/>
            <a:ext cx="731583" cy="823031"/>
          </a:xfrm>
          <a:prstGeom prst="rect">
            <a:avLst/>
          </a:prstGeom>
        </p:spPr>
      </p:pic>
      <p:pic>
        <p:nvPicPr>
          <p:cNvPr id="1036" name="@这不是阿燊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0365" y="5109136"/>
            <a:ext cx="731583" cy="823031"/>
          </a:xfrm>
          <a:prstGeom prst="rect">
            <a:avLst/>
          </a:prstGeom>
        </p:spPr>
      </p:pic>
      <p:pic>
        <p:nvPicPr>
          <p:cNvPr id="1037" name="@这不是阿燊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9120" y="5109136"/>
            <a:ext cx="731583" cy="816935"/>
          </a:xfrm>
          <a:prstGeom prst="rect">
            <a:avLst/>
          </a:prstGeom>
        </p:spPr>
      </p:pic>
      <p:pic>
        <p:nvPicPr>
          <p:cNvPr id="1038" name="@这不是阿燊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8357" y="5109136"/>
            <a:ext cx="701101" cy="81693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281486" y="4126617"/>
            <a:ext cx="6649337" cy="9220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微软雅黑" panose="020B0503020204020204" charset="-122"/>
                <a:cs typeface="+mn-ea"/>
              </a:rPr>
              <a:t>东湖风景区第一社区卫生服务中心</a:t>
            </a:r>
            <a:endParaRPr lang="zh-CN" altLang="en-US" dirty="0">
              <a:solidFill>
                <a:schemeClr val="tx1"/>
              </a:solidFill>
              <a:latin typeface="+mn-ea"/>
              <a:ea typeface="微软雅黑" panose="020B0503020204020204" charset="-122"/>
              <a:cs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latin typeface="+mn-ea"/>
                <a:ea typeface="微软雅黑" panose="020B0503020204020204" charset="-122"/>
                <a:cs typeface="+mn-ea"/>
              </a:rPr>
              <a:t> </a:t>
            </a:r>
            <a:r>
              <a:rPr lang="zh-CN" altLang="en-US" dirty="0">
                <a:solidFill>
                  <a:schemeClr val="tx1"/>
                </a:solidFill>
                <a:latin typeface="+mn-ea"/>
                <a:ea typeface="微软雅黑" panose="020B0503020204020204" charset="-122"/>
                <a:cs typeface="+mn-ea"/>
              </a:rPr>
              <a:t>薛碧</a:t>
            </a:r>
            <a:endParaRPr lang="zh-CN" altLang="en-US" dirty="0">
              <a:solidFill>
                <a:schemeClr val="tx1"/>
              </a:solidFill>
              <a:latin typeface="+mn-ea"/>
              <a:ea typeface="微软雅黑" panose="020B0503020204020204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@这不是阿燊"/>
          <p:cNvSpPr txBox="1"/>
          <p:nvPr/>
        </p:nvSpPr>
        <p:spPr>
          <a:xfrm>
            <a:off x="1422400" y="1180584"/>
            <a:ext cx="6096000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科学判断体重的标准</a:t>
            </a:r>
            <a:endParaRPr lang="zh-CN" altLang="en-US" sz="400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9" name="@这不是阿燊"/>
          <p:cNvSpPr/>
          <p:nvPr/>
        </p:nvSpPr>
        <p:spPr>
          <a:xfrm flipV="1">
            <a:off x="1513205" y="1887220"/>
            <a:ext cx="4500880" cy="83820"/>
          </a:xfrm>
          <a:prstGeom prst="rect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优设标题黑" panose="00000500000000000000" pitchFamily="2" charset="-122"/>
            </a:endParaRPr>
          </a:p>
        </p:txBody>
      </p:sp>
      <p:sp>
        <p:nvSpPr>
          <p:cNvPr id="10" name="@这不是阿燊"/>
          <p:cNvSpPr/>
          <p:nvPr/>
        </p:nvSpPr>
        <p:spPr>
          <a:xfrm>
            <a:off x="883920" y="2525395"/>
            <a:ext cx="6182360" cy="1674495"/>
          </a:xfrm>
          <a:prstGeom prst="rect">
            <a:avLst/>
          </a:prstGeom>
        </p:spPr>
        <p:txBody>
          <a:bodyPr wrap="square" lIns="105571" tIns="52784" rIns="105571" bIns="52784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200" dirty="0">
                <a:latin typeface="+mn-ea"/>
                <a:ea typeface="微软雅黑" panose="020B0503020204020204" charset="-122"/>
                <a:cs typeface="+mn-ea"/>
                <a:sym typeface="优设标题黑" panose="00000500000000000000" pitchFamily="2" charset="-122"/>
              </a:rPr>
              <a:t>世界范围内，对于肥胖最常用的界定方式是根据</a:t>
            </a:r>
            <a:r>
              <a:rPr lang="zh-CN" altLang="en-US" sz="2800" b="1" dirty="0">
                <a:solidFill>
                  <a:srgbClr val="EA7F7A"/>
                </a:solidFill>
                <a:latin typeface="+mn-ea"/>
                <a:ea typeface="微软雅黑" panose="020B0503020204020204" charset="-122"/>
                <a:cs typeface="+mn-ea"/>
                <a:sym typeface="优设标题黑" panose="00000500000000000000" pitchFamily="2" charset="-122"/>
              </a:rPr>
              <a:t>身体质量指数</a:t>
            </a:r>
            <a:r>
              <a:rPr lang="zh-CN" altLang="en-US" sz="2200" dirty="0">
                <a:latin typeface="+mn-ea"/>
                <a:ea typeface="微软雅黑" panose="020B0503020204020204" charset="-122"/>
                <a:cs typeface="+mn-ea"/>
                <a:sym typeface="优设标题黑" panose="00000500000000000000" pitchFamily="2" charset="-122"/>
              </a:rPr>
              <a:t>（BMI）。</a:t>
            </a:r>
            <a:endParaRPr lang="zh-CN" altLang="en-US" dirty="0">
              <a:latin typeface="+mn-ea"/>
              <a:ea typeface="微软雅黑" panose="020B0503020204020204" charset="-122"/>
              <a:cs typeface="+mn-ea"/>
              <a:sym typeface="优设标题黑" panose="00000500000000000000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dirty="0">
              <a:latin typeface="+mn-ea"/>
              <a:ea typeface="微软雅黑" panose="020B0503020204020204" charset="-122"/>
              <a:cs typeface="+mn-ea"/>
              <a:sym typeface="优设标题黑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740" y="2526030"/>
            <a:ext cx="4099560" cy="36106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320" y="4136390"/>
            <a:ext cx="3519170" cy="1525270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8072755" y="19050"/>
            <a:ext cx="4276725" cy="370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995045" y="534670"/>
            <a:ext cx="5350510" cy="62357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solidFill>
                  <a:srgbClr val="C00000"/>
                </a:solidFill>
              </a:rPr>
              <a:t>你的体重属于健康标准吗？</a:t>
            </a:r>
            <a:endParaRPr lang="zh-CN" altLang="en-US" sz="2400">
              <a:solidFill>
                <a:srgbClr val="C00000"/>
              </a:solidFill>
            </a:endParaRPr>
          </a:p>
        </p:txBody>
      </p:sp>
      <p:pic>
        <p:nvPicPr>
          <p:cNvPr id="9" name="图片 8" descr="10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175" y="1208405"/>
            <a:ext cx="9643745" cy="5106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 rot="2700000">
            <a:off x="4496435" y="1447800"/>
            <a:ext cx="755015" cy="784860"/>
          </a:xfrm>
          <a:prstGeom prst="rect">
            <a:avLst/>
          </a:prstGeom>
          <a:solidFill>
            <a:srgbClr val="BF4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4519295" y="1518285"/>
            <a:ext cx="58166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说</a:t>
            </a:r>
            <a:endParaRPr lang="zh-CN" altLang="en-US" sz="3600" b="1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7" name="矩形 26"/>
          <p:cNvSpPr/>
          <p:nvPr/>
        </p:nvSpPr>
        <p:spPr>
          <a:xfrm rot="2700000">
            <a:off x="5553710" y="1447800"/>
            <a:ext cx="755015" cy="784860"/>
          </a:xfrm>
          <a:prstGeom prst="rect">
            <a:avLst/>
          </a:prstGeom>
          <a:solidFill>
            <a:srgbClr val="BF4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 rot="2700000">
            <a:off x="6642735" y="1447800"/>
            <a:ext cx="755015" cy="784860"/>
          </a:xfrm>
          <a:prstGeom prst="rect">
            <a:avLst/>
          </a:prstGeom>
          <a:solidFill>
            <a:srgbClr val="BF4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6729095" y="1518285"/>
            <a:ext cx="58166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说</a:t>
            </a:r>
            <a:endParaRPr lang="zh-CN" altLang="en-US" sz="3600" b="1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640070" y="1517650"/>
            <a:ext cx="58166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一</a:t>
            </a:r>
            <a:endParaRPr lang="zh-CN" altLang="en-US" sz="3600" b="1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1508760" y="5309870"/>
            <a:ext cx="9175115" cy="538480"/>
            <a:chOff x="2489" y="7863"/>
            <a:chExt cx="14449" cy="848"/>
          </a:xfrm>
        </p:grpSpPr>
        <p:sp>
          <p:nvSpPr>
            <p:cNvPr id="32" name="矩形: 圆角 15"/>
            <p:cNvSpPr/>
            <p:nvPr/>
          </p:nvSpPr>
          <p:spPr>
            <a:xfrm>
              <a:off x="2489" y="7863"/>
              <a:ext cx="2831" cy="8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BF414F"/>
              </a:solidFill>
            </a:ln>
            <a:effectLst>
              <a:outerShdw blurRad="381000" dist="50800" dir="5400000" algn="ctr" rotWithShape="0">
                <a:schemeClr val="accent1">
                  <a:alpha val="10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36195" rtlCol="0" anchor="ctr"/>
            <a:p>
              <a:pPr algn="ctr"/>
              <a:r>
                <a:rPr lang="zh-CN" altLang="en-US" sz="24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思源黑体 CN Regular" panose="020B0500000000000000" pitchFamily="34" charset="-122"/>
                </a:rPr>
                <a:t>节食 </a:t>
              </a:r>
              <a:endPara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33" name="矩形: 圆角 17"/>
            <p:cNvSpPr/>
            <p:nvPr/>
          </p:nvSpPr>
          <p:spPr>
            <a:xfrm>
              <a:off x="6379" y="7863"/>
              <a:ext cx="2831" cy="8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BF414F"/>
              </a:solidFill>
            </a:ln>
            <a:effectLst>
              <a:outerShdw blurRad="381000" dist="50800" dir="5400000" algn="ctr" rotWithShape="0">
                <a:schemeClr val="accent1">
                  <a:alpha val="10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36195" rtlCol="0" anchor="ctr"/>
            <a:p>
              <a:pPr algn="ctr"/>
              <a:r>
                <a:rPr lang="zh-CN" altLang="en-US" sz="24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思源黑体 CN Regular" panose="020B0500000000000000" pitchFamily="34" charset="-122"/>
                </a:rPr>
                <a:t>锻炼</a:t>
              </a:r>
              <a:endPara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34" name="矩形: 圆角 18"/>
            <p:cNvSpPr/>
            <p:nvPr/>
          </p:nvSpPr>
          <p:spPr>
            <a:xfrm>
              <a:off x="10311" y="7863"/>
              <a:ext cx="2831" cy="8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BF414F"/>
              </a:solidFill>
            </a:ln>
            <a:effectLst>
              <a:outerShdw blurRad="381000" dist="50800" dir="5400000" algn="ctr" rotWithShape="0">
                <a:schemeClr val="accent1">
                  <a:alpha val="10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36195" rtlCol="0" anchor="ctr"/>
            <a:p>
              <a:pPr algn="ctr"/>
              <a:r>
                <a:rPr lang="zh-CN" altLang="en-US" sz="24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思源黑体 CN Regular" panose="020B0500000000000000" pitchFamily="34" charset="-122"/>
                </a:rPr>
                <a:t>多喝水</a:t>
              </a:r>
              <a:endPara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35" name="矩形: 圆角 18"/>
            <p:cNvSpPr/>
            <p:nvPr/>
          </p:nvSpPr>
          <p:spPr>
            <a:xfrm>
              <a:off x="14107" y="7863"/>
              <a:ext cx="2831" cy="8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BF414F"/>
              </a:solidFill>
            </a:ln>
            <a:effectLst>
              <a:outerShdw blurRad="381000" dist="50800" dir="5400000" algn="ctr" rotWithShape="0">
                <a:schemeClr val="accent1">
                  <a:alpha val="10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36195" rtlCol="0" anchor="ctr"/>
            <a:p>
              <a:pPr algn="ctr"/>
              <a:r>
                <a:rPr lang="en-US" altLang="zh-CN" sz="24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思源黑体 CN Regular" panose="020B0500000000000000" pitchFamily="34" charset="-122"/>
                </a:rPr>
                <a:t>……</a:t>
              </a:r>
              <a:endParaRPr lang="en-US" altLang="zh-CN" sz="2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1542733" y="2562860"/>
            <a:ext cx="9106535" cy="1337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5400" b="1">
                <a:ln w="22225">
                  <a:noFill/>
                  <a:prstDash val="solid"/>
                </a:ln>
                <a:solidFill>
                  <a:srgbClr val="BF414F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你知道哪些管理体重的方法？</a:t>
            </a:r>
            <a:endParaRPr lang="zh-CN" altLang="en-US" sz="5400" b="1">
              <a:ln w="22225">
                <a:noFill/>
                <a:prstDash val="solid"/>
              </a:ln>
              <a:solidFill>
                <a:srgbClr val="BF414F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" y="0"/>
            <a:ext cx="12192000" cy="6857999"/>
          </a:xfrm>
          <a:prstGeom prst="rect">
            <a:avLst/>
          </a:prstGeom>
        </p:spPr>
      </p:pic>
      <p:sp>
        <p:nvSpPr>
          <p:cNvPr id="3" name="@这不是阿燊"/>
          <p:cNvSpPr/>
          <p:nvPr/>
        </p:nvSpPr>
        <p:spPr>
          <a:xfrm>
            <a:off x="4358323" y="1522635"/>
            <a:ext cx="3475355" cy="3475355"/>
          </a:xfrm>
          <a:prstGeom prst="ellipse">
            <a:avLst/>
          </a:prstGeom>
          <a:solidFill>
            <a:srgbClr val="EF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优设标题黑" panose="00000500000000000000" pitchFamily="2" charset="-122"/>
            </a:endParaRPr>
          </a:p>
        </p:txBody>
      </p:sp>
      <p:sp>
        <p:nvSpPr>
          <p:cNvPr id="4" name="@这不是阿燊"/>
          <p:cNvSpPr/>
          <p:nvPr/>
        </p:nvSpPr>
        <p:spPr>
          <a:xfrm>
            <a:off x="4465320" y="1629315"/>
            <a:ext cx="3261995" cy="3261995"/>
          </a:xfrm>
          <a:prstGeom prst="ellipse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优设标题黑" panose="00000500000000000000" pitchFamily="2" charset="-122"/>
            </a:endParaRPr>
          </a:p>
        </p:txBody>
      </p:sp>
      <p:sp>
        <p:nvSpPr>
          <p:cNvPr id="8" name="@这不是阿燊"/>
          <p:cNvSpPr/>
          <p:nvPr/>
        </p:nvSpPr>
        <p:spPr>
          <a:xfrm>
            <a:off x="3268436" y="1814289"/>
            <a:ext cx="695357" cy="695357"/>
          </a:xfrm>
          <a:prstGeom prst="ellipse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rPr>
              <a:t>1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9F9F3"/>
              </a:solidFill>
              <a:effectLst/>
              <a:uLnTx/>
              <a:uFillTx/>
              <a:latin typeface="Montserrat Black" charset="0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9" name="@这不是阿燊"/>
          <p:cNvSpPr/>
          <p:nvPr/>
        </p:nvSpPr>
        <p:spPr>
          <a:xfrm>
            <a:off x="3261789" y="3904121"/>
            <a:ext cx="695357" cy="695357"/>
          </a:xfrm>
          <a:prstGeom prst="ellipse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rPr>
              <a:t>2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9F9F3"/>
              </a:solidFill>
              <a:effectLst/>
              <a:uLnTx/>
              <a:uFillTx/>
              <a:latin typeface="Montserrat Black" charset="0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0" name="@这不是阿燊"/>
          <p:cNvSpPr/>
          <p:nvPr/>
        </p:nvSpPr>
        <p:spPr>
          <a:xfrm>
            <a:off x="8123079" y="1814289"/>
            <a:ext cx="695357" cy="695357"/>
          </a:xfrm>
          <a:prstGeom prst="ellipse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rPr>
              <a:t>3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9F9F3"/>
              </a:solidFill>
              <a:effectLst/>
              <a:uLnTx/>
              <a:uFillTx/>
              <a:latin typeface="Montserrat Black" charset="0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1" name="@这不是阿燊"/>
          <p:cNvSpPr/>
          <p:nvPr/>
        </p:nvSpPr>
        <p:spPr>
          <a:xfrm>
            <a:off x="8116432" y="3904121"/>
            <a:ext cx="695357" cy="695357"/>
          </a:xfrm>
          <a:prstGeom prst="ellipse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rPr>
              <a:t>4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9F9F3"/>
              </a:solidFill>
              <a:effectLst/>
              <a:uLnTx/>
              <a:uFillTx/>
              <a:latin typeface="Montserrat Black" charset="0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2" name="@这不是阿燊"/>
          <p:cNvSpPr txBox="1">
            <a:spLocks noChangeArrowheads="1"/>
          </p:cNvSpPr>
          <p:nvPr/>
        </p:nvSpPr>
        <p:spPr bwMode="auto">
          <a:xfrm>
            <a:off x="8256429" y="1900357"/>
            <a:ext cx="320277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sz="28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喝水都会胖</a:t>
            </a:r>
            <a:endParaRPr lang="zh-CN" altLang="en-US" sz="28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3" name="@这不是阿燊"/>
          <p:cNvSpPr txBox="1">
            <a:spLocks noChangeArrowheads="1"/>
          </p:cNvSpPr>
          <p:nvPr/>
        </p:nvSpPr>
        <p:spPr bwMode="auto">
          <a:xfrm>
            <a:off x="8092123" y="4033224"/>
            <a:ext cx="320277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en-US" altLang="zh-CN" sz="28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   </a:t>
            </a:r>
            <a:r>
              <a:rPr lang="zh-CN" altLang="en-US" sz="28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怎么吃都不胖</a:t>
            </a:r>
            <a:endParaRPr lang="zh-CN" altLang="en-US" sz="28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4" name="@这不是阿燊"/>
          <p:cNvSpPr txBox="1">
            <a:spLocks noChangeArrowheads="1"/>
          </p:cNvSpPr>
          <p:nvPr/>
        </p:nvSpPr>
        <p:spPr bwMode="auto">
          <a:xfrm>
            <a:off x="719297" y="1900357"/>
            <a:ext cx="320277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sz="28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水果吃不胖</a:t>
            </a:r>
            <a:endParaRPr lang="zh-CN" altLang="en-US" sz="28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5" name="@这不是阿燊"/>
          <p:cNvSpPr txBox="1">
            <a:spLocks noChangeArrowheads="1"/>
          </p:cNvSpPr>
          <p:nvPr/>
        </p:nvSpPr>
        <p:spPr bwMode="auto">
          <a:xfrm>
            <a:off x="688341" y="4033224"/>
            <a:ext cx="320277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sz="28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拒绝吃主食</a:t>
            </a:r>
            <a:endParaRPr lang="zh-CN" altLang="en-US" sz="28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6" name="@这不是阿燊"/>
          <p:cNvSpPr/>
          <p:nvPr/>
        </p:nvSpPr>
        <p:spPr>
          <a:xfrm>
            <a:off x="1165860" y="2509520"/>
            <a:ext cx="3072765" cy="1198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1600" dirty="0"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水果里含有较高的糖分，吃得过多不仅不减肥，还可能导致血糖升高、尿酸升高等健康问题；</a:t>
            </a:r>
            <a:endParaRPr lang="zh-CN" altLang="en-US" sz="1600" dirty="0">
              <a:latin typeface="江城圆体 300W" panose="020B0300000000000000" pitchFamily="34" charset="-122"/>
              <a:ea typeface="江城圆体 300W" panose="020B0300000000000000" pitchFamily="34" charset="-122"/>
              <a:cs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17" name="@这不是阿燊"/>
          <p:cNvSpPr/>
          <p:nvPr/>
        </p:nvSpPr>
        <p:spPr>
          <a:xfrm>
            <a:off x="1165860" y="4599305"/>
            <a:ext cx="3397250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主食是碳水化合物的主要来源，主食吃的太少会影响蛋白质利用，并导致骨骼肌分解加速，肌肉量下降，所以切忌主食过少；</a:t>
            </a:r>
            <a:endParaRPr lang="zh-CN" altLang="en-US" sz="1600" dirty="0">
              <a:latin typeface="江城圆体 300W" panose="020B0300000000000000" pitchFamily="34" charset="-122"/>
              <a:ea typeface="江城圆体 300W" panose="020B0300000000000000" pitchFamily="34" charset="-122"/>
              <a:cs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18" name="@这不是阿燊"/>
          <p:cNvSpPr/>
          <p:nvPr/>
        </p:nvSpPr>
        <p:spPr>
          <a:xfrm>
            <a:off x="7941310" y="2509520"/>
            <a:ext cx="3453765" cy="1198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正常情况下喝水是不会长胖的，水能促进人体的新陈代谢，正确的喝水反而还能起到减肥的作用。</a:t>
            </a:r>
            <a:endParaRPr lang="zh-CN" altLang="en-US" sz="1600" dirty="0">
              <a:latin typeface="江城圆体 300W" panose="020B0300000000000000" pitchFamily="34" charset="-122"/>
              <a:ea typeface="江城圆体 300W" panose="020B0300000000000000" pitchFamily="34" charset="-122"/>
              <a:cs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19" name="@这不是阿燊"/>
          <p:cNvSpPr/>
          <p:nvPr/>
        </p:nvSpPr>
        <p:spPr>
          <a:xfrm>
            <a:off x="7834630" y="4599305"/>
            <a:ext cx="3804285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若脾的运化功能减弱，不能化生气血，不能滋养肌肉，也会出现“吃不胖”的情况，同时伴见口干口苦、易牙龈出血、口腔溃疡，以及大便形状改变等症状。</a:t>
            </a:r>
            <a:endParaRPr lang="zh-CN" altLang="en-US" sz="1600" dirty="0">
              <a:latin typeface="江城圆体 300W" panose="020B0300000000000000" pitchFamily="34" charset="-122"/>
              <a:ea typeface="江城圆体 300W" panose="020B0300000000000000" pitchFamily="34" charset="-122"/>
              <a:cs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4563110" y="1759585"/>
            <a:ext cx="3067685" cy="299021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698751" y="600710"/>
            <a:ext cx="6647180" cy="7683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4400" b="1">
                <a:solidFill>
                  <a:srgbClr val="BF414F"/>
                </a:solidFill>
                <a:effectLst>
                  <a:reflection blurRad="6350" stA="53000" endA="300" endPos="35500" dir="5400000" sy="-90000" algn="bl" rotWithShape="0"/>
                </a:effectLst>
                <a:latin typeface="思源黑体 CN Normal" panose="020B0400000000000000" charset="-122"/>
                <a:ea typeface="思源黑体 CN Normal" panose="020B0400000000000000" charset="-122"/>
              </a:rPr>
              <a:t>体 重 管 理 常</a:t>
            </a:r>
            <a:r>
              <a:rPr lang="en-US" altLang="zh-CN" sz="4400" b="1">
                <a:solidFill>
                  <a:srgbClr val="BF414F"/>
                </a:solidFill>
                <a:effectLst>
                  <a:reflection blurRad="6350" stA="53000" endA="300" endPos="35500" dir="5400000" sy="-90000" algn="bl" rotWithShape="0"/>
                </a:effectLst>
                <a:latin typeface="思源黑体 CN Normal" panose="020B0400000000000000" charset="-122"/>
                <a:ea typeface="思源黑体 CN Normal" panose="020B0400000000000000" charset="-122"/>
              </a:rPr>
              <a:t> </a:t>
            </a:r>
            <a:r>
              <a:rPr lang="zh-CN" altLang="en-US" sz="4400" b="1">
                <a:solidFill>
                  <a:srgbClr val="BF414F"/>
                </a:solidFill>
                <a:effectLst>
                  <a:reflection blurRad="6350" stA="53000" endA="300" endPos="35500" dir="5400000" sy="-90000" algn="bl" rotWithShape="0"/>
                </a:effectLst>
                <a:latin typeface="思源黑体 CN Normal" panose="020B0400000000000000" charset="-122"/>
                <a:ea typeface="思源黑体 CN Normal" panose="020B0400000000000000" charset="-122"/>
              </a:rPr>
              <a:t>见</a:t>
            </a:r>
            <a:r>
              <a:rPr lang="en-US" altLang="zh-CN" sz="4400" b="1">
                <a:solidFill>
                  <a:srgbClr val="BF414F"/>
                </a:solidFill>
                <a:effectLst>
                  <a:reflection blurRad="6350" stA="53000" endA="300" endPos="35500" dir="5400000" sy="-90000" algn="bl" rotWithShape="0"/>
                </a:effectLst>
                <a:latin typeface="思源黑体 CN Normal" panose="020B0400000000000000" charset="-122"/>
                <a:ea typeface="思源黑体 CN Normal" panose="020B0400000000000000" charset="-122"/>
              </a:rPr>
              <a:t> </a:t>
            </a:r>
            <a:r>
              <a:rPr lang="zh-CN" altLang="en-US" sz="4400" b="1">
                <a:solidFill>
                  <a:srgbClr val="BF414F"/>
                </a:solidFill>
                <a:effectLst>
                  <a:reflection blurRad="6350" stA="53000" endA="300" endPos="35500" dir="5400000" sy="-90000" algn="bl" rotWithShape="0"/>
                </a:effectLst>
                <a:latin typeface="思源黑体 CN Normal" panose="020B0400000000000000" charset="-122"/>
                <a:ea typeface="思源黑体 CN Normal" panose="020B0400000000000000" charset="-122"/>
              </a:rPr>
              <a:t>误 区</a:t>
            </a:r>
            <a:endParaRPr lang="zh-CN" altLang="en-US" sz="4400" b="1">
              <a:solidFill>
                <a:srgbClr val="BF414F"/>
              </a:solidFill>
              <a:effectLst>
                <a:reflection blurRad="6350" stA="53000" endA="300" endPos="35500" dir="5400000" sy="-90000" algn="bl" rotWithShape="0"/>
              </a:effectLst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  <p:bldP spid="11" grpId="0" animBg="1"/>
      <p:bldP spid="16" grpId="0"/>
      <p:bldP spid="17" grpId="0"/>
      <p:bldP spid="18" grpId="0"/>
      <p:bldP spid="19" grpId="0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632961" y="2759710"/>
            <a:ext cx="2926080" cy="1337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5400" b="1">
                <a:ln w="22225">
                  <a:noFill/>
                  <a:prstDash val="solid"/>
                </a:ln>
                <a:solidFill>
                  <a:srgbClr val="BF414F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肥胖危害</a:t>
            </a:r>
            <a:endParaRPr lang="zh-CN" altLang="en-US" sz="5400" b="1">
              <a:ln w="22225">
                <a:noFill/>
                <a:prstDash val="solid"/>
              </a:ln>
              <a:solidFill>
                <a:srgbClr val="BF414F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矩形 24"/>
          <p:cNvSpPr/>
          <p:nvPr/>
        </p:nvSpPr>
        <p:spPr>
          <a:xfrm rot="2700000">
            <a:off x="4496435" y="1447800"/>
            <a:ext cx="755015" cy="784860"/>
          </a:xfrm>
          <a:prstGeom prst="rect">
            <a:avLst/>
          </a:prstGeom>
          <a:solidFill>
            <a:srgbClr val="BF4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4519295" y="1518285"/>
            <a:ext cx="58166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听</a:t>
            </a:r>
            <a:endParaRPr lang="zh-CN" altLang="en-US" sz="3600" b="1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7" name="矩形 26"/>
          <p:cNvSpPr/>
          <p:nvPr/>
        </p:nvSpPr>
        <p:spPr>
          <a:xfrm rot="2700000">
            <a:off x="5553710" y="1447800"/>
            <a:ext cx="755015" cy="784860"/>
          </a:xfrm>
          <a:prstGeom prst="rect">
            <a:avLst/>
          </a:prstGeom>
          <a:solidFill>
            <a:srgbClr val="BF4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 rot="2700000">
            <a:off x="6642735" y="1447800"/>
            <a:ext cx="755015" cy="784860"/>
          </a:xfrm>
          <a:prstGeom prst="rect">
            <a:avLst/>
          </a:prstGeom>
          <a:solidFill>
            <a:srgbClr val="BF4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6729095" y="1518285"/>
            <a:ext cx="58166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听</a:t>
            </a:r>
            <a:endParaRPr lang="zh-CN" altLang="en-US" sz="3600" b="1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640070" y="1517650"/>
            <a:ext cx="58166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一</a:t>
            </a:r>
            <a:endParaRPr lang="zh-CN" altLang="en-US" sz="3600" b="1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 descr="333530363731303b333530343633353bc3e2d2dfc1a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26735" y="2026920"/>
            <a:ext cx="713105" cy="71310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555740" y="1805940"/>
            <a:ext cx="418465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>
                <a:latin typeface="+mn-ea"/>
                <a:ea typeface="思源黑体 CN Medium" panose="020B0600000000000000" pitchFamily="34" charset="-122"/>
                <a:cs typeface="+mn-ea"/>
                <a:sym typeface="思源黑体 CN Medium" panose="020B0600000000000000" pitchFamily="34" charset="-122"/>
              </a:rPr>
              <a:t>少年儿童过于肥胖，会造成反应不敏捷，行动迟钝，容易长成</a:t>
            </a:r>
            <a:r>
              <a:rPr lang="en-US" altLang="zh-CN">
                <a:latin typeface="+mn-ea"/>
                <a:ea typeface="思源黑体 CN Medium" panose="020B0600000000000000" pitchFamily="34" charset="-122"/>
                <a:cs typeface="+mn-ea"/>
                <a:sym typeface="思源黑体 CN Medium" panose="020B0600000000000000" pitchFamily="34" charset="-122"/>
              </a:rPr>
              <a:t>X</a:t>
            </a:r>
            <a:r>
              <a:rPr lang="zh-CN" altLang="en-US">
                <a:latin typeface="+mn-ea"/>
                <a:ea typeface="思源黑体 CN Medium" panose="020B0600000000000000" pitchFamily="34" charset="-122"/>
                <a:cs typeface="+mn-ea"/>
                <a:sym typeface="思源黑体 CN Medium" panose="020B0600000000000000" pitchFamily="34" charset="-122"/>
              </a:rPr>
              <a:t>形或</a:t>
            </a:r>
            <a:r>
              <a:rPr lang="en-US" altLang="zh-CN">
                <a:latin typeface="+mn-ea"/>
                <a:ea typeface="思源黑体 CN Medium" panose="020B0600000000000000" pitchFamily="34" charset="-122"/>
                <a:cs typeface="+mn-ea"/>
                <a:sym typeface="思源黑体 CN Medium" panose="020B0600000000000000" pitchFamily="34" charset="-122"/>
              </a:rPr>
              <a:t>O</a:t>
            </a:r>
            <a:r>
              <a:rPr lang="zh-CN" altLang="en-US">
                <a:latin typeface="+mn-ea"/>
                <a:ea typeface="思源黑体 CN Medium" panose="020B0600000000000000" pitchFamily="34" charset="-122"/>
                <a:cs typeface="+mn-ea"/>
                <a:sym typeface="思源黑体 CN Medium" panose="020B0600000000000000" pitchFamily="34" charset="-122"/>
              </a:rPr>
              <a:t>形腿、扁平足；生活自理能力下降，身体抵抗力下降，容易患病。</a:t>
            </a:r>
            <a:endParaRPr lang="zh-CN" altLang="en-US">
              <a:latin typeface="+mn-ea"/>
              <a:ea typeface="思源黑体 CN Medium" panose="020B0600000000000000" pitchFamily="34" charset="-122"/>
              <a:cs typeface="+mn-ea"/>
              <a:sym typeface="思源黑体 CN Medium" panose="020B0600000000000000" pitchFamily="34" charset="-122"/>
            </a:endParaRPr>
          </a:p>
        </p:txBody>
      </p:sp>
      <p:pic>
        <p:nvPicPr>
          <p:cNvPr id="13" name="图片 12" descr="333530363731333b333530343630323bbda1bfb5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4040" y="4587875"/>
            <a:ext cx="685800" cy="6858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513195" y="4177665"/>
            <a:ext cx="4227195" cy="15062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just">
              <a:lnSpc>
                <a:spcPct val="150000"/>
              </a:lnSpc>
              <a:buClrTx/>
              <a:buSzTx/>
              <a:buFontTx/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阿里巴巴普惠体" panose="00020600040101010101" charset="-122"/>
                <a:sym typeface="思源黑体 CN Medium" panose="020B0600000000000000" pitchFamily="34" charset="-122"/>
              </a:rPr>
              <a:t>儿童肥胖不仅影响现阶段的生活、学习和健康，也会埋下成年高血压、心脏病、动脉硬化、肿瘤、糖尿病等疾病的祸根。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阿里巴巴普惠体" panose="00020600040101010101" charset="-122"/>
              <a:sym typeface="思源黑体 CN Medium" panose="020B0600000000000000" pitchFamily="34" charset="-122"/>
            </a:endParaRPr>
          </a:p>
        </p:txBody>
      </p:sp>
      <p:sp>
        <p:nvSpPr>
          <p:cNvPr id="15" name="@这不是阿燊"/>
          <p:cNvSpPr txBox="1"/>
          <p:nvPr/>
        </p:nvSpPr>
        <p:spPr>
          <a:xfrm>
            <a:off x="3900170" y="680839"/>
            <a:ext cx="6096000" cy="70675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zh-CN" altLang="en-US" sz="400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健康体重的重要性</a:t>
            </a:r>
            <a:endParaRPr lang="zh-CN" altLang="en-US" sz="400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6" name="@这不是阿燊"/>
          <p:cNvSpPr/>
          <p:nvPr/>
        </p:nvSpPr>
        <p:spPr>
          <a:xfrm flipV="1">
            <a:off x="3724275" y="1387475"/>
            <a:ext cx="4500880" cy="83820"/>
          </a:xfrm>
          <a:prstGeom prst="rect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优设标题黑" panose="00000500000000000000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6185" y="1678940"/>
            <a:ext cx="4184650" cy="4184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3" name="@这不是阿燊"/>
          <p:cNvSpPr txBox="1">
            <a:spLocks noChangeArrowheads="1"/>
          </p:cNvSpPr>
          <p:nvPr/>
        </p:nvSpPr>
        <p:spPr bwMode="auto">
          <a:xfrm>
            <a:off x="8479662" y="3428999"/>
            <a:ext cx="320277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b="0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健康生活</a:t>
            </a:r>
            <a:endParaRPr lang="zh-CN" altLang="en-US" b="0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24" name="@这不是阿燊"/>
          <p:cNvSpPr txBox="1">
            <a:spLocks noChangeArrowheads="1"/>
          </p:cNvSpPr>
          <p:nvPr/>
        </p:nvSpPr>
        <p:spPr bwMode="auto">
          <a:xfrm>
            <a:off x="6420780" y="3410673"/>
            <a:ext cx="320277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b="0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积极运动</a:t>
            </a:r>
            <a:endParaRPr lang="zh-CN" altLang="en-US" b="0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34" name="@这不是阿燊"/>
          <p:cNvSpPr/>
          <p:nvPr/>
        </p:nvSpPr>
        <p:spPr>
          <a:xfrm>
            <a:off x="1047229" y="1455338"/>
            <a:ext cx="9964941" cy="935990"/>
          </a:xfrm>
          <a:prstGeom prst="rect">
            <a:avLst/>
          </a:prstGeom>
        </p:spPr>
        <p:txBody>
          <a:bodyPr wrap="square" lIns="105571" tIns="52784" rIns="105571" bIns="52784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最健康的体重管理方式，其实是</a:t>
            </a:r>
            <a:r>
              <a:rPr lang="zh-CN" altLang="en-US" b="1" dirty="0">
                <a:solidFill>
                  <a:srgbClr val="CD6859"/>
                </a:solidFill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增强脾的运化能力。</a:t>
            </a:r>
            <a:r>
              <a:rPr lang="zh-CN" altLang="en-US" dirty="0">
                <a:solidFill>
                  <a:schemeClr val="tx1"/>
                </a:solidFill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我们</a:t>
            </a:r>
            <a:r>
              <a:rPr lang="zh-CN" altLang="en-US" dirty="0"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可以从合理饮食、适量运动、规律生活、心情舒畅四方面着手。</a:t>
            </a:r>
            <a:endParaRPr lang="zh-CN" altLang="en-US" dirty="0">
              <a:latin typeface="江城圆体 300W" panose="020B0300000000000000" pitchFamily="34" charset="-122"/>
              <a:ea typeface="江城圆体 300W" panose="020B0300000000000000" pitchFamily="34" charset="-122"/>
              <a:cs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6" name="@这不是阿燊"/>
          <p:cNvSpPr txBox="1">
            <a:spLocks noChangeArrowheads="1"/>
          </p:cNvSpPr>
          <p:nvPr/>
        </p:nvSpPr>
        <p:spPr bwMode="auto">
          <a:xfrm>
            <a:off x="1047115" y="810260"/>
            <a:ext cx="40786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sz="36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养生有妙招</a:t>
            </a:r>
            <a:endParaRPr lang="zh-CN" altLang="en-US" sz="36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7" name="@这不是阿燊"/>
          <p:cNvSpPr/>
          <p:nvPr/>
        </p:nvSpPr>
        <p:spPr>
          <a:xfrm flipV="1">
            <a:off x="1266825" y="1379220"/>
            <a:ext cx="3667760" cy="76200"/>
          </a:xfrm>
          <a:prstGeom prst="rect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优设标题黑" panose="00000500000000000000" pitchFamily="2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1377950" y="4456346"/>
            <a:ext cx="1384300" cy="1104349"/>
            <a:chOff x="1680" y="5443"/>
            <a:chExt cx="2180" cy="1739"/>
          </a:xfrm>
        </p:grpSpPr>
        <p:sp>
          <p:nvSpPr>
            <p:cNvPr id="3" name="@这不是阿燊"/>
            <p:cNvSpPr/>
            <p:nvPr/>
          </p:nvSpPr>
          <p:spPr>
            <a:xfrm>
              <a:off x="1680" y="6499"/>
              <a:ext cx="2180" cy="683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BF414F"/>
                </a:gs>
                <a:gs pos="100000">
                  <a:srgbClr val="FF978C"/>
                </a:gs>
              </a:gsLst>
              <a:lin ang="18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r>
                <a:rPr lang="zh-CN" altLang="en-US" sz="2000" dirty="0">
                  <a:latin typeface="优设标题黑" panose="00000500000000000000" pitchFamily="2" charset="-122"/>
                  <a:ea typeface="优设标题黑" panose="00000500000000000000" pitchFamily="2" charset="-122"/>
                  <a:cs typeface="优设标题黑" panose="00000500000000000000" pitchFamily="2" charset="-122"/>
                  <a:sym typeface="优设标题黑" panose="00000500000000000000" pitchFamily="2" charset="-122"/>
                </a:rPr>
                <a:t>合理饮食</a:t>
              </a:r>
              <a:endParaRPr lang="zh-CN" altLang="en-US" sz="2000" dirty="0"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  <a:sym typeface="优设标题黑" panose="00000500000000000000" pitchFamily="2" charset="-122"/>
              </a:endParaRPr>
            </a:p>
          </p:txBody>
        </p:sp>
        <p:sp>
          <p:nvSpPr>
            <p:cNvPr id="5" name="@这不是阿燊"/>
            <p:cNvSpPr/>
            <p:nvPr/>
          </p:nvSpPr>
          <p:spPr>
            <a:xfrm>
              <a:off x="2427" y="5443"/>
              <a:ext cx="787" cy="787"/>
            </a:xfrm>
            <a:prstGeom prst="ellipse">
              <a:avLst/>
            </a:prstGeom>
            <a:gradFill>
              <a:gsLst>
                <a:gs pos="0">
                  <a:srgbClr val="BF414F"/>
                </a:gs>
                <a:gs pos="100000">
                  <a:srgbClr val="FF978C"/>
                </a:gs>
              </a:gsLst>
              <a:lin ang="18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9F9F3"/>
                  </a:solidFill>
                  <a:effectLst/>
                  <a:uLnTx/>
                  <a:uFillTx/>
                  <a:latin typeface="Montserrat Black" charset="0"/>
                  <a:ea typeface="优设标题黑" panose="00000500000000000000" pitchFamily="2" charset="-122"/>
                  <a:cs typeface="优设标题黑" panose="00000500000000000000" pitchFamily="2" charset="-122"/>
                </a:rPr>
                <a:t>1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3959860" y="4422684"/>
            <a:ext cx="1384300" cy="1138011"/>
            <a:chOff x="6627" y="3863"/>
            <a:chExt cx="2180" cy="1792"/>
          </a:xfrm>
        </p:grpSpPr>
        <p:sp>
          <p:nvSpPr>
            <p:cNvPr id="8" name="@这不是阿燊"/>
            <p:cNvSpPr/>
            <p:nvPr/>
          </p:nvSpPr>
          <p:spPr>
            <a:xfrm>
              <a:off x="6627" y="4937"/>
              <a:ext cx="2180" cy="71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BF414F"/>
                </a:gs>
                <a:gs pos="100000">
                  <a:srgbClr val="FF978C"/>
                </a:gs>
              </a:gsLst>
              <a:lin ang="18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r>
                <a:rPr lang="zh-CN" altLang="en-US" sz="2000" dirty="0">
                  <a:latin typeface="优设标题黑" panose="00000500000000000000" pitchFamily="2" charset="-122"/>
                  <a:ea typeface="优设标题黑" panose="00000500000000000000" pitchFamily="2" charset="-122"/>
                  <a:cs typeface="优设标题黑" panose="00000500000000000000" pitchFamily="2" charset="-122"/>
                  <a:sym typeface="优设标题黑" panose="00000500000000000000" pitchFamily="2" charset="-122"/>
                </a:rPr>
                <a:t>适量运动</a:t>
              </a:r>
              <a:endParaRPr lang="zh-CN" altLang="en-US" sz="2000" dirty="0"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  <a:sym typeface="优设标题黑" panose="00000500000000000000" pitchFamily="2" charset="-122"/>
              </a:endParaRPr>
            </a:p>
          </p:txBody>
        </p:sp>
        <p:sp>
          <p:nvSpPr>
            <p:cNvPr id="11" name="@这不是阿燊"/>
            <p:cNvSpPr/>
            <p:nvPr/>
          </p:nvSpPr>
          <p:spPr>
            <a:xfrm>
              <a:off x="7374" y="3863"/>
              <a:ext cx="787" cy="787"/>
            </a:xfrm>
            <a:prstGeom prst="ellipse">
              <a:avLst/>
            </a:prstGeom>
            <a:gradFill>
              <a:gsLst>
                <a:gs pos="0">
                  <a:srgbClr val="BF414F"/>
                </a:gs>
                <a:gs pos="100000">
                  <a:srgbClr val="FF978C"/>
                </a:gs>
              </a:gsLst>
              <a:lin ang="18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9F9F3"/>
                  </a:solidFill>
                  <a:effectLst/>
                  <a:uLnTx/>
                  <a:uFillTx/>
                  <a:latin typeface="Montserrat Black" charset="0"/>
                  <a:ea typeface="优设标题黑" panose="00000500000000000000" pitchFamily="2" charset="-122"/>
                  <a:cs typeface="优设标题黑" panose="00000500000000000000" pitchFamily="2" charset="-122"/>
                </a:rPr>
                <a:t>2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560185" y="4456355"/>
            <a:ext cx="1474470" cy="1104340"/>
            <a:chOff x="3307" y="7542"/>
            <a:chExt cx="2322" cy="1739"/>
          </a:xfrm>
        </p:grpSpPr>
        <p:sp>
          <p:nvSpPr>
            <p:cNvPr id="12" name="@这不是阿燊"/>
            <p:cNvSpPr/>
            <p:nvPr/>
          </p:nvSpPr>
          <p:spPr>
            <a:xfrm>
              <a:off x="3307" y="8563"/>
              <a:ext cx="2322" cy="71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BF414F"/>
                </a:gs>
                <a:gs pos="100000">
                  <a:srgbClr val="FF978C"/>
                </a:gs>
              </a:gsLst>
              <a:lin ang="18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r>
                <a:rPr lang="zh-CN" altLang="en-US" sz="2000" dirty="0">
                  <a:latin typeface="优设标题黑" panose="00000500000000000000" pitchFamily="2" charset="-122"/>
                  <a:ea typeface="优设标题黑" panose="00000500000000000000" pitchFamily="2" charset="-122"/>
                  <a:cs typeface="优设标题黑" panose="00000500000000000000" pitchFamily="2" charset="-122"/>
                  <a:sym typeface="优设标题黑" panose="00000500000000000000" pitchFamily="2" charset="-122"/>
                </a:rPr>
                <a:t>生活规律</a:t>
              </a:r>
              <a:endParaRPr lang="zh-CN" altLang="en-US" sz="2000" dirty="0"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  <a:sym typeface="优设标题黑" panose="00000500000000000000" pitchFamily="2" charset="-122"/>
              </a:endParaRPr>
            </a:p>
          </p:txBody>
        </p:sp>
        <p:sp>
          <p:nvSpPr>
            <p:cNvPr id="17" name="@这不是阿燊"/>
            <p:cNvSpPr/>
            <p:nvPr/>
          </p:nvSpPr>
          <p:spPr>
            <a:xfrm>
              <a:off x="4025" y="7542"/>
              <a:ext cx="787" cy="787"/>
            </a:xfrm>
            <a:prstGeom prst="ellipse">
              <a:avLst/>
            </a:prstGeom>
            <a:gradFill>
              <a:gsLst>
                <a:gs pos="0">
                  <a:srgbClr val="BF414F"/>
                </a:gs>
                <a:gs pos="100000">
                  <a:srgbClr val="FF978C"/>
                </a:gs>
              </a:gsLst>
              <a:lin ang="18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9F9F3"/>
                  </a:solidFill>
                  <a:effectLst/>
                  <a:uLnTx/>
                  <a:uFillTx/>
                  <a:latin typeface="Montserrat Black" charset="0"/>
                  <a:ea typeface="优设标题黑" panose="00000500000000000000" pitchFamily="2" charset="-122"/>
                  <a:cs typeface="优设标题黑" panose="00000500000000000000" pitchFamily="2" charset="-122"/>
                </a:rPr>
                <a:t>3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9073515" y="4422693"/>
            <a:ext cx="1543050" cy="1158957"/>
            <a:chOff x="6548" y="7524"/>
            <a:chExt cx="2430" cy="1825"/>
          </a:xfrm>
        </p:grpSpPr>
        <p:sp>
          <p:nvSpPr>
            <p:cNvPr id="15" name="@这不是阿燊"/>
            <p:cNvSpPr/>
            <p:nvPr/>
          </p:nvSpPr>
          <p:spPr>
            <a:xfrm>
              <a:off x="6548" y="8598"/>
              <a:ext cx="2430" cy="75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BF414F"/>
                </a:gs>
                <a:gs pos="100000">
                  <a:srgbClr val="FF978C"/>
                </a:gs>
              </a:gsLst>
              <a:lin ang="18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r>
                <a:rPr lang="zh-CN" altLang="en-US" sz="2000" dirty="0">
                  <a:latin typeface="优设标题黑" panose="00000500000000000000" pitchFamily="2" charset="-122"/>
                  <a:ea typeface="优设标题黑" panose="00000500000000000000" pitchFamily="2" charset="-122"/>
                  <a:cs typeface="优设标题黑" panose="00000500000000000000" pitchFamily="2" charset="-122"/>
                  <a:sym typeface="优设标题黑" panose="00000500000000000000" pitchFamily="2" charset="-122"/>
                </a:rPr>
                <a:t>心情舒畅</a:t>
              </a:r>
              <a:endParaRPr lang="zh-CN" altLang="en-US" sz="2000" dirty="0"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  <a:sym typeface="优设标题黑" panose="00000500000000000000" pitchFamily="2" charset="-122"/>
              </a:endParaRPr>
            </a:p>
          </p:txBody>
        </p:sp>
        <p:sp>
          <p:nvSpPr>
            <p:cNvPr id="19" name="@这不是阿燊"/>
            <p:cNvSpPr/>
            <p:nvPr/>
          </p:nvSpPr>
          <p:spPr>
            <a:xfrm>
              <a:off x="7374" y="7524"/>
              <a:ext cx="787" cy="787"/>
            </a:xfrm>
            <a:prstGeom prst="ellipse">
              <a:avLst/>
            </a:prstGeom>
            <a:gradFill>
              <a:gsLst>
                <a:gs pos="0">
                  <a:srgbClr val="BF414F"/>
                </a:gs>
                <a:gs pos="100000">
                  <a:srgbClr val="FF978C"/>
                </a:gs>
              </a:gsLst>
              <a:lin ang="18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9F9F3"/>
                  </a:solidFill>
                  <a:effectLst/>
                  <a:uLnTx/>
                  <a:uFillTx/>
                  <a:latin typeface="Montserrat Black" charset="0"/>
                  <a:ea typeface="优设标题黑" panose="00000500000000000000" pitchFamily="2" charset="-122"/>
                  <a:cs typeface="优设标题黑" panose="00000500000000000000" pitchFamily="2" charset="-122"/>
                </a:rPr>
                <a:t>4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endParaRPr>
            </a:p>
          </p:txBody>
        </p:sp>
      </p:grpSp>
      <p:pic>
        <p:nvPicPr>
          <p:cNvPr id="36" name="图形 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9060" y="2665095"/>
            <a:ext cx="1726565" cy="1598930"/>
          </a:xfrm>
          <a:prstGeom prst="rect">
            <a:avLst/>
          </a:prstGeom>
        </p:spPr>
      </p:pic>
      <p:pic>
        <p:nvPicPr>
          <p:cNvPr id="37" name="图形 2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3005" y="2635250"/>
            <a:ext cx="1732280" cy="1675130"/>
          </a:xfrm>
          <a:prstGeom prst="rect">
            <a:avLst/>
          </a:prstGeom>
        </p:spPr>
      </p:pic>
      <p:pic>
        <p:nvPicPr>
          <p:cNvPr id="38" name="图形 3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6825" y="2839085"/>
            <a:ext cx="1744980" cy="139636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21797"/>
          <a:stretch>
            <a:fillRect/>
          </a:stretch>
        </p:blipFill>
        <p:spPr>
          <a:xfrm flipH="1">
            <a:off x="9186545" y="2333625"/>
            <a:ext cx="1356995" cy="21228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@这不是阿燊"/>
          <p:cNvSpPr/>
          <p:nvPr/>
        </p:nvSpPr>
        <p:spPr>
          <a:xfrm>
            <a:off x="4358323" y="1967135"/>
            <a:ext cx="3475355" cy="3475355"/>
          </a:xfrm>
          <a:prstGeom prst="ellipse">
            <a:avLst/>
          </a:prstGeom>
          <a:solidFill>
            <a:srgbClr val="EF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优设标题黑" panose="00000500000000000000" pitchFamily="2" charset="-122"/>
            </a:endParaRPr>
          </a:p>
        </p:txBody>
      </p:sp>
      <p:sp>
        <p:nvSpPr>
          <p:cNvPr id="4" name="@这不是阿燊"/>
          <p:cNvSpPr/>
          <p:nvPr/>
        </p:nvSpPr>
        <p:spPr>
          <a:xfrm>
            <a:off x="4465320" y="2051590"/>
            <a:ext cx="3261995" cy="3261995"/>
          </a:xfrm>
          <a:prstGeom prst="ellipse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优设标题黑" panose="00000500000000000000" pitchFamily="2" charset="-122"/>
            </a:endParaRPr>
          </a:p>
        </p:txBody>
      </p:sp>
      <p:sp>
        <p:nvSpPr>
          <p:cNvPr id="8" name="@这不是阿燊"/>
          <p:cNvSpPr/>
          <p:nvPr/>
        </p:nvSpPr>
        <p:spPr>
          <a:xfrm>
            <a:off x="3268436" y="1814289"/>
            <a:ext cx="695357" cy="695357"/>
          </a:xfrm>
          <a:prstGeom prst="ellipse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rPr>
              <a:t>1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9F9F3"/>
              </a:solidFill>
              <a:effectLst/>
              <a:uLnTx/>
              <a:uFillTx/>
              <a:latin typeface="Montserrat Black" charset="0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9" name="@这不是阿燊"/>
          <p:cNvSpPr/>
          <p:nvPr/>
        </p:nvSpPr>
        <p:spPr>
          <a:xfrm>
            <a:off x="3261789" y="3904121"/>
            <a:ext cx="695357" cy="695357"/>
          </a:xfrm>
          <a:prstGeom prst="ellipse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rPr>
              <a:t>2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9F9F3"/>
              </a:solidFill>
              <a:effectLst/>
              <a:uLnTx/>
              <a:uFillTx/>
              <a:latin typeface="Montserrat Black" charset="0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0" name="@这不是阿燊"/>
          <p:cNvSpPr/>
          <p:nvPr/>
        </p:nvSpPr>
        <p:spPr>
          <a:xfrm>
            <a:off x="8123079" y="1814289"/>
            <a:ext cx="695357" cy="695357"/>
          </a:xfrm>
          <a:prstGeom prst="ellipse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rPr>
              <a:t>3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9F9F3"/>
              </a:solidFill>
              <a:effectLst/>
              <a:uLnTx/>
              <a:uFillTx/>
              <a:latin typeface="Montserrat Black" charset="0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1" name="@这不是阿燊"/>
          <p:cNvSpPr/>
          <p:nvPr/>
        </p:nvSpPr>
        <p:spPr>
          <a:xfrm>
            <a:off x="8116432" y="3904121"/>
            <a:ext cx="695357" cy="695357"/>
          </a:xfrm>
          <a:prstGeom prst="ellipse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9F9F3"/>
                </a:solidFill>
                <a:effectLst/>
                <a:uLnTx/>
                <a:uFillTx/>
                <a:latin typeface="Montserrat Black" charset="0"/>
                <a:ea typeface="优设标题黑" panose="00000500000000000000" pitchFamily="2" charset="-122"/>
                <a:cs typeface="优设标题黑" panose="00000500000000000000" pitchFamily="2" charset="-122"/>
              </a:rPr>
              <a:t>4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9F9F3"/>
              </a:solidFill>
              <a:effectLst/>
              <a:uLnTx/>
              <a:uFillTx/>
              <a:latin typeface="Montserrat Black" charset="0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2" name="@这不是阿燊"/>
          <p:cNvSpPr txBox="1">
            <a:spLocks noChangeArrowheads="1"/>
          </p:cNvSpPr>
          <p:nvPr/>
        </p:nvSpPr>
        <p:spPr bwMode="auto">
          <a:xfrm>
            <a:off x="8123079" y="1900357"/>
            <a:ext cx="320277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sz="28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忌生冷食物</a:t>
            </a:r>
            <a:endParaRPr lang="zh-CN" altLang="en-US" sz="28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3" name="@这不是阿燊"/>
          <p:cNvSpPr txBox="1">
            <a:spLocks noChangeArrowheads="1"/>
          </p:cNvSpPr>
          <p:nvPr/>
        </p:nvSpPr>
        <p:spPr bwMode="auto">
          <a:xfrm>
            <a:off x="8092123" y="4033224"/>
            <a:ext cx="320277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sz="28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药食同源</a:t>
            </a:r>
            <a:endParaRPr lang="zh-CN" altLang="en-US" sz="28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4" name="@这不是阿燊"/>
          <p:cNvSpPr txBox="1">
            <a:spLocks noChangeArrowheads="1"/>
          </p:cNvSpPr>
          <p:nvPr/>
        </p:nvSpPr>
        <p:spPr bwMode="auto">
          <a:xfrm>
            <a:off x="719297" y="1900357"/>
            <a:ext cx="320277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sz="28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规律三餐</a:t>
            </a:r>
            <a:endParaRPr lang="zh-CN" altLang="en-US" sz="28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5" name="@这不是阿燊"/>
          <p:cNvSpPr txBox="1">
            <a:spLocks noChangeArrowheads="1"/>
          </p:cNvSpPr>
          <p:nvPr/>
        </p:nvSpPr>
        <p:spPr bwMode="auto">
          <a:xfrm>
            <a:off x="688341" y="4033224"/>
            <a:ext cx="320277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sz="28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营养搭配</a:t>
            </a:r>
            <a:endParaRPr lang="zh-CN" altLang="en-US" sz="28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16" name="@这不是阿燊"/>
          <p:cNvSpPr/>
          <p:nvPr/>
        </p:nvSpPr>
        <p:spPr>
          <a:xfrm>
            <a:off x="1230625" y="2553130"/>
            <a:ext cx="2691449" cy="1198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三餐按时按量，平时多饮水，每顿饭7-8分饱，晚上九点以后不吃东西</a:t>
            </a:r>
            <a:endParaRPr lang="zh-CN" altLang="en-US" sz="1600" dirty="0">
              <a:latin typeface="江城圆体 300W" panose="020B0300000000000000" pitchFamily="34" charset="-122"/>
              <a:ea typeface="江城圆体 300W" panose="020B0300000000000000" pitchFamily="34" charset="-122"/>
              <a:cs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17" name="@这不是阿燊"/>
          <p:cNvSpPr/>
          <p:nvPr/>
        </p:nvSpPr>
        <p:spPr>
          <a:xfrm>
            <a:off x="1282323" y="4638973"/>
            <a:ext cx="2691449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多吃新鲜蔬菜、水果、瘦肉等，少吃高脂、高糖和油炸类食物，尽量不喝含糖饮料和碳酸饮料。</a:t>
            </a:r>
            <a:endParaRPr lang="zh-CN" altLang="en-US" sz="1600" dirty="0">
              <a:latin typeface="江城圆体 300W" panose="020B0300000000000000" pitchFamily="34" charset="-122"/>
              <a:ea typeface="江城圆体 300W" panose="020B0300000000000000" pitchFamily="34" charset="-122"/>
              <a:cs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18" name="@这不是阿燊"/>
          <p:cNvSpPr/>
          <p:nvPr/>
        </p:nvSpPr>
        <p:spPr>
          <a:xfrm>
            <a:off x="8016082" y="2553130"/>
            <a:ext cx="2691449" cy="1198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生冷的食物（冷饮、水果等）会使寒湿聚集，脾胃阳气受损，脂肪堆积。</a:t>
            </a:r>
            <a:endParaRPr lang="zh-CN" altLang="en-US" sz="1600" dirty="0">
              <a:latin typeface="江城圆体 300W" panose="020B0300000000000000" pitchFamily="34" charset="-122"/>
              <a:ea typeface="江城圆体 300W" panose="020B0300000000000000" pitchFamily="34" charset="-122"/>
              <a:cs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19" name="@这不是阿燊"/>
          <p:cNvSpPr/>
          <p:nvPr/>
        </p:nvSpPr>
        <p:spPr>
          <a:xfrm>
            <a:off x="8067780" y="4683423"/>
            <a:ext cx="2691449" cy="1198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江城圆体 300W" panose="020B0300000000000000" pitchFamily="34" charset="-122"/>
                <a:ea typeface="江城圆体 300W" panose="020B0300000000000000" pitchFamily="34" charset="-122"/>
                <a:cs typeface="优设标题黑" panose="00000500000000000000" pitchFamily="2" charset="-122"/>
                <a:sym typeface="优设标题黑" panose="00000500000000000000" pitchFamily="2" charset="-122"/>
              </a:rPr>
              <a:t>有意识地多吃山药、薏米、白术等性味平和之品，长期食用可以强健脾胃功能</a:t>
            </a:r>
            <a:endParaRPr lang="zh-CN" altLang="en-US" sz="1600" dirty="0">
              <a:latin typeface="江城圆体 300W" panose="020B0300000000000000" pitchFamily="34" charset="-122"/>
              <a:ea typeface="江城圆体 300W" panose="020B0300000000000000" pitchFamily="34" charset="-122"/>
              <a:cs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305" y="1828800"/>
            <a:ext cx="3703320" cy="3703320"/>
          </a:xfrm>
          <a:prstGeom prst="rect">
            <a:avLst/>
          </a:prstGeom>
        </p:spPr>
      </p:pic>
      <p:sp>
        <p:nvSpPr>
          <p:cNvPr id="20" name="@这不是阿燊"/>
          <p:cNvSpPr txBox="1">
            <a:spLocks noChangeArrowheads="1"/>
          </p:cNvSpPr>
          <p:nvPr/>
        </p:nvSpPr>
        <p:spPr bwMode="auto">
          <a:xfrm>
            <a:off x="3921760" y="734060"/>
            <a:ext cx="40786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73500">
                      <a:schemeClr val="accent4">
                        <a:lumMod val="60000"/>
                        <a:lumOff val="40000"/>
                      </a:schemeClr>
                    </a:gs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</a:gradFill>
                <a:latin typeface="苹方 特粗" panose="020B0800000000000000" pitchFamily="34" charset="-122"/>
                <a:ea typeface="苹方 特粗" panose="020B0800000000000000" pitchFamily="34" charset="-122"/>
              </a:defRPr>
            </a:lvl1pPr>
          </a:lstStyle>
          <a:p>
            <a:pPr algn="ctr"/>
            <a:r>
              <a:rPr lang="zh-CN" altLang="en-US" sz="40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合</a:t>
            </a:r>
            <a:r>
              <a:rPr lang="en-US" altLang="zh-CN" sz="40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 </a:t>
            </a:r>
            <a:r>
              <a:rPr lang="zh-CN" altLang="en-US" sz="40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理</a:t>
            </a:r>
            <a:r>
              <a:rPr lang="en-US" altLang="zh-CN" sz="40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 </a:t>
            </a:r>
            <a:r>
              <a:rPr lang="zh-CN" altLang="en-US" sz="40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饮</a:t>
            </a:r>
            <a:r>
              <a:rPr lang="en-US" altLang="zh-CN" sz="40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 </a:t>
            </a:r>
            <a:r>
              <a:rPr lang="zh-CN" altLang="en-US" sz="40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食</a:t>
            </a:r>
            <a:endParaRPr lang="zh-CN" altLang="en-US" sz="40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21" name="@这不是阿燊"/>
          <p:cNvSpPr/>
          <p:nvPr/>
        </p:nvSpPr>
        <p:spPr>
          <a:xfrm flipV="1">
            <a:off x="4141470" y="1303020"/>
            <a:ext cx="3667760" cy="76200"/>
          </a:xfrm>
          <a:prstGeom prst="rect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优设标题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7" name="aef8ad89-d556-4d29-8093-6519ea8101df"/>
          <p:cNvGrpSpPr/>
          <p:nvPr/>
        </p:nvGrpSpPr>
        <p:grpSpPr>
          <a:xfrm rot="0">
            <a:off x="563880" y="1184275"/>
            <a:ext cx="11019155" cy="4949825"/>
            <a:chOff x="563563" y="1668789"/>
            <a:chExt cx="10955337" cy="4465311"/>
          </a:xfrm>
        </p:grpSpPr>
        <p:sp>
          <p:nvSpPr>
            <p:cNvPr id="22" name="AutoShape 3"/>
            <p:cNvSpPr/>
            <p:nvPr/>
          </p:nvSpPr>
          <p:spPr>
            <a:xfrm>
              <a:off x="2391410" y="4220567"/>
              <a:ext cx="0" cy="1913533"/>
            </a:xfrm>
            <a:prstGeom prst="line">
              <a:avLst/>
            </a:prstGeom>
            <a:ln w="12700">
              <a:solidFill>
                <a:srgbClr val="778495">
                  <a:alpha val="50196"/>
                </a:srgbClr>
              </a:solidFill>
              <a:prstDash val="solid"/>
              <a:headEnd type="none"/>
              <a:tailEnd type="none"/>
            </a:ln>
          </p:spPr>
        </p:sp>
        <p:sp>
          <p:nvSpPr>
            <p:cNvPr id="23" name="AutoShape 4"/>
            <p:cNvSpPr/>
            <p:nvPr/>
          </p:nvSpPr>
          <p:spPr>
            <a:xfrm>
              <a:off x="4243705" y="4220567"/>
              <a:ext cx="0" cy="1913533"/>
            </a:xfrm>
            <a:prstGeom prst="line">
              <a:avLst/>
            </a:prstGeom>
            <a:ln w="12700">
              <a:solidFill>
                <a:srgbClr val="778495">
                  <a:alpha val="50196"/>
                </a:srgbClr>
              </a:solidFill>
              <a:prstDash val="solid"/>
              <a:headEnd type="none"/>
              <a:tailEnd type="none"/>
            </a:ln>
          </p:spPr>
        </p:sp>
        <p:sp>
          <p:nvSpPr>
            <p:cNvPr id="24" name="AutoShape 5"/>
            <p:cNvSpPr/>
            <p:nvPr/>
          </p:nvSpPr>
          <p:spPr>
            <a:xfrm>
              <a:off x="6096000" y="4220567"/>
              <a:ext cx="0" cy="1913533"/>
            </a:xfrm>
            <a:prstGeom prst="line">
              <a:avLst/>
            </a:prstGeom>
            <a:ln w="12700">
              <a:solidFill>
                <a:srgbClr val="778495">
                  <a:alpha val="50196"/>
                </a:srgbClr>
              </a:solidFill>
              <a:prstDash val="solid"/>
              <a:headEnd type="none"/>
              <a:tailEnd type="none"/>
            </a:ln>
          </p:spPr>
        </p:sp>
        <p:sp>
          <p:nvSpPr>
            <p:cNvPr id="25" name="AutoShape 6"/>
            <p:cNvSpPr/>
            <p:nvPr/>
          </p:nvSpPr>
          <p:spPr>
            <a:xfrm>
              <a:off x="7948295" y="4220567"/>
              <a:ext cx="0" cy="1913533"/>
            </a:xfrm>
            <a:prstGeom prst="line">
              <a:avLst/>
            </a:prstGeom>
            <a:ln w="12700">
              <a:solidFill>
                <a:srgbClr val="778495">
                  <a:alpha val="50196"/>
                </a:srgbClr>
              </a:solidFill>
              <a:prstDash val="solid"/>
              <a:headEnd type="none"/>
              <a:tailEnd type="none"/>
            </a:ln>
          </p:spPr>
        </p:sp>
        <p:sp>
          <p:nvSpPr>
            <p:cNvPr id="26" name="AutoShape 7"/>
            <p:cNvSpPr/>
            <p:nvPr/>
          </p:nvSpPr>
          <p:spPr>
            <a:xfrm>
              <a:off x="9800590" y="4220567"/>
              <a:ext cx="0" cy="1913533"/>
            </a:xfrm>
            <a:prstGeom prst="line">
              <a:avLst/>
            </a:prstGeom>
            <a:ln w="12700">
              <a:solidFill>
                <a:srgbClr val="778495">
                  <a:alpha val="50196"/>
                </a:srgbClr>
              </a:solidFill>
              <a:prstDash val="solid"/>
              <a:headEnd type="none"/>
              <a:tailEnd type="none"/>
            </a:ln>
          </p:spPr>
        </p:sp>
        <p:sp>
          <p:nvSpPr>
            <p:cNvPr id="27" name="TextBox 8"/>
            <p:cNvSpPr txBox="1"/>
            <p:nvPr/>
          </p:nvSpPr>
          <p:spPr>
            <a:xfrm>
              <a:off x="563563" y="1668789"/>
              <a:ext cx="10874374" cy="600179"/>
            </a:xfrm>
            <a:prstGeom prst="rect">
              <a:avLst/>
            </a:prstGeom>
            <a:ln>
              <a:headEnd type="none"/>
              <a:tailEnd type="none"/>
            </a:ln>
          </p:spPr>
          <p:txBody>
            <a:bodyPr vert="horz" wrap="square" lIns="91440" tIns="45720" rIns="91440" bIns="45720" rtlCol="0" anchor="t" anchorCtr="1"/>
            <a:lstStyle/>
            <a:p>
              <a:pPr algn="ctr">
                <a:defRPr/>
              </a:pPr>
              <a:r>
                <a:rPr lang="en-US" sz="2400" b="1" i="0">
                  <a:solidFill>
                    <a:srgbClr val="2F2F2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运动在青春期肥胖管理中的作用</a:t>
              </a:r>
              <a:endParaRPr lang="en-US" sz="1100"/>
            </a:p>
          </p:txBody>
        </p:sp>
        <p:grpSp>
          <p:nvGrpSpPr>
            <p:cNvPr id="28" name="Group 9"/>
            <p:cNvGrpSpPr/>
            <p:nvPr/>
          </p:nvGrpSpPr>
          <p:grpSpPr>
            <a:xfrm rot="0">
              <a:off x="673100" y="2915257"/>
              <a:ext cx="1584325" cy="3218843"/>
              <a:chOff x="673100" y="2915257"/>
              <a:chExt cx="1584325" cy="3218843"/>
            </a:xfrm>
          </p:grpSpPr>
          <p:sp>
            <p:nvSpPr>
              <p:cNvPr id="29" name="TextBox 10"/>
              <p:cNvSpPr txBox="1"/>
              <p:nvPr/>
            </p:nvSpPr>
            <p:spPr>
              <a:xfrm>
                <a:off x="673100" y="4137872"/>
                <a:ext cx="1584325" cy="199622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t" anchorCtr="0"/>
              <a:lstStyle/>
              <a:p>
                <a:pPr algn="ctr">
                  <a:lnSpc>
                    <a:spcPct val="120000"/>
                  </a:lnSpc>
                  <a:spcBef>
                    <a:spcPts val="0"/>
                  </a:spcBef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逐渐增加每天的运动量，如每天进行30分钟以上的有氧运动。运动可以提高代谢率，消耗脂肪，控制体重。</a:t>
                </a:r>
                <a:endParaRPr lang="en-US" sz="1100"/>
              </a:p>
            </p:txBody>
          </p:sp>
          <p:sp>
            <p:nvSpPr>
              <p:cNvPr id="30" name="TextBox 11"/>
              <p:cNvSpPr txBox="1"/>
              <p:nvPr/>
            </p:nvSpPr>
            <p:spPr>
              <a:xfrm>
                <a:off x="673100" y="3691109"/>
                <a:ext cx="1584325" cy="446763"/>
              </a:xfrm>
              <a:prstGeom prst="roundRect">
                <a:avLst>
                  <a:gd name="adj" fmla="val 23063"/>
                </a:avLst>
              </a:prstGeom>
              <a:solidFill>
                <a:srgbClr val="F84D4D">
                  <a:alpha val="100000"/>
                </a:srgbClr>
              </a:solidFill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1"/>
              <a:lstStyle/>
              <a:p>
                <a:pPr algn="ctr">
                  <a:defRPr/>
                </a:pPr>
                <a:r>
                  <a:rPr lang="en-US" sz="1300" b="1" i="1">
                    <a:solidFill>
                      <a:srgbClr val="FFFFF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增加运动量</a:t>
                </a:r>
                <a:endParaRPr lang="en-US" sz="1100"/>
              </a:p>
            </p:txBody>
          </p:sp>
          <p:sp>
            <p:nvSpPr>
              <p:cNvPr id="31" name="TextBox 12"/>
              <p:cNvSpPr txBox="1"/>
              <p:nvPr/>
            </p:nvSpPr>
            <p:spPr>
              <a:xfrm>
                <a:off x="1225733" y="2915257"/>
                <a:ext cx="479058" cy="479058"/>
              </a:xfrm>
              <a:prstGeom prst="ellipse">
                <a:avLst/>
              </a:prstGeom>
              <a:solidFill>
                <a:srgbClr val="F84D4D">
                  <a:alpha val="100000"/>
                </a:srgbClr>
              </a:solidFill>
              <a:ln>
                <a:prstDash val="solid"/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100" b="1" i="0">
                    <a:solidFill>
                      <a:srgbClr val="FFFFF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01</a:t>
                </a:r>
                <a:endParaRPr lang="en-US" sz="1100"/>
              </a:p>
            </p:txBody>
          </p:sp>
        </p:grpSp>
        <p:grpSp>
          <p:nvGrpSpPr>
            <p:cNvPr id="32" name="Group 13"/>
            <p:cNvGrpSpPr/>
            <p:nvPr/>
          </p:nvGrpSpPr>
          <p:grpSpPr>
            <a:xfrm rot="0">
              <a:off x="2525395" y="2915257"/>
              <a:ext cx="1584325" cy="3218843"/>
              <a:chOff x="2525395" y="2915257"/>
              <a:chExt cx="1584325" cy="3218843"/>
            </a:xfrm>
          </p:grpSpPr>
          <p:sp>
            <p:nvSpPr>
              <p:cNvPr id="33" name="TextBox 14"/>
              <p:cNvSpPr txBox="1"/>
              <p:nvPr/>
            </p:nvSpPr>
            <p:spPr>
              <a:xfrm>
                <a:off x="2525395" y="4137872"/>
                <a:ext cx="1584325" cy="199622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t" anchorCtr="0"/>
              <a:lstStyle/>
              <a:p>
                <a:pPr algn="ctr">
                  <a:lnSpc>
                    <a:spcPct val="120000"/>
                  </a:lnSpc>
                  <a:spcBef>
                    <a:spcPts val="0"/>
                  </a:spcBef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有氧运动如</a:t>
                </a:r>
                <a:r>
                  <a:rPr lang="en-US" sz="1200" b="0" i="0">
                    <a:solidFill>
                      <a:srgbClr val="FF0000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跑步、游泳、骑自行车</a:t>
                </a: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等，可以有效提高心肺功能，促进脂肪燃烧。每周进行3-5次有氧运动。</a:t>
                </a:r>
                <a:endParaRPr lang="en-US" sz="1100"/>
              </a:p>
            </p:txBody>
          </p:sp>
          <p:sp>
            <p:nvSpPr>
              <p:cNvPr id="34" name="TextBox 15"/>
              <p:cNvSpPr txBox="1"/>
              <p:nvPr/>
            </p:nvSpPr>
            <p:spPr>
              <a:xfrm>
                <a:off x="2525395" y="3691109"/>
                <a:ext cx="1584325" cy="446763"/>
              </a:xfrm>
              <a:prstGeom prst="roundRect">
                <a:avLst>
                  <a:gd name="adj" fmla="val 23063"/>
                </a:avLst>
              </a:prstGeom>
              <a:solidFill>
                <a:srgbClr val="778495">
                  <a:alpha val="14901"/>
                </a:srgbClr>
              </a:solidFill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1"/>
              <a:lstStyle/>
              <a:p>
                <a:pPr algn="ctr">
                  <a:defRPr/>
                </a:pPr>
                <a:r>
                  <a:rPr lang="en-US" sz="1300" b="1" i="1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有氧运动</a:t>
                </a:r>
                <a:endParaRPr lang="en-US" sz="1100"/>
              </a:p>
            </p:txBody>
          </p:sp>
          <p:sp>
            <p:nvSpPr>
              <p:cNvPr id="35" name="TextBox 16"/>
              <p:cNvSpPr txBox="1"/>
              <p:nvPr/>
            </p:nvSpPr>
            <p:spPr>
              <a:xfrm>
                <a:off x="3078028" y="2915257"/>
                <a:ext cx="479058" cy="479058"/>
              </a:xfrm>
              <a:prstGeom prst="ellipse">
                <a:avLst/>
              </a:prstGeom>
              <a:solidFill>
                <a:srgbClr val="778495">
                  <a:alpha val="14901"/>
                </a:srgbClr>
              </a:solidFill>
              <a:ln>
                <a:prstDash val="solid"/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100" b="1" i="0">
                    <a:solidFill>
                      <a:srgbClr val="2F2F2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02</a:t>
                </a:r>
                <a:endParaRPr lang="en-US" sz="1100"/>
              </a:p>
            </p:txBody>
          </p:sp>
        </p:grpSp>
        <p:grpSp>
          <p:nvGrpSpPr>
            <p:cNvPr id="36" name="Group 17"/>
            <p:cNvGrpSpPr/>
            <p:nvPr/>
          </p:nvGrpSpPr>
          <p:grpSpPr>
            <a:xfrm rot="0">
              <a:off x="4377690" y="2915257"/>
              <a:ext cx="1584325" cy="3218843"/>
              <a:chOff x="4377690" y="2915257"/>
              <a:chExt cx="1584325" cy="3218843"/>
            </a:xfrm>
          </p:grpSpPr>
          <p:sp>
            <p:nvSpPr>
              <p:cNvPr id="37" name="TextBox 18"/>
              <p:cNvSpPr txBox="1"/>
              <p:nvPr/>
            </p:nvSpPr>
            <p:spPr>
              <a:xfrm>
                <a:off x="4377690" y="4137872"/>
                <a:ext cx="1584325" cy="199622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t" anchorCtr="0"/>
              <a:lstStyle/>
              <a:p>
                <a:pPr algn="ctr">
                  <a:lnSpc>
                    <a:spcPct val="120000"/>
                  </a:lnSpc>
                  <a:spcBef>
                    <a:spcPts val="0"/>
                  </a:spcBef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力量训练可以增加肌肉量，提高基础代谢率。如举重、俯卧撑、仰卧起坐等，每周进行2-3次力量训练。</a:t>
                </a:r>
                <a:endParaRPr lang="en-US" sz="1100"/>
              </a:p>
            </p:txBody>
          </p:sp>
          <p:sp>
            <p:nvSpPr>
              <p:cNvPr id="38" name="TextBox 19"/>
              <p:cNvSpPr txBox="1"/>
              <p:nvPr/>
            </p:nvSpPr>
            <p:spPr>
              <a:xfrm>
                <a:off x="4377690" y="3691109"/>
                <a:ext cx="1584325" cy="446763"/>
              </a:xfrm>
              <a:prstGeom prst="roundRect">
                <a:avLst>
                  <a:gd name="adj" fmla="val 23063"/>
                </a:avLst>
              </a:prstGeom>
              <a:solidFill>
                <a:srgbClr val="F84D4D">
                  <a:alpha val="100000"/>
                </a:srgbClr>
              </a:solidFill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1"/>
              <a:lstStyle/>
              <a:p>
                <a:pPr algn="ctr">
                  <a:defRPr/>
                </a:pPr>
                <a:r>
                  <a:rPr lang="en-US" sz="1300" b="1" i="1">
                    <a:solidFill>
                      <a:srgbClr val="FFFFF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力量训练</a:t>
                </a:r>
                <a:endParaRPr lang="en-US" sz="1100"/>
              </a:p>
            </p:txBody>
          </p:sp>
          <p:sp>
            <p:nvSpPr>
              <p:cNvPr id="39" name="TextBox 20"/>
              <p:cNvSpPr txBox="1"/>
              <p:nvPr/>
            </p:nvSpPr>
            <p:spPr>
              <a:xfrm>
                <a:off x="4930323" y="2915257"/>
                <a:ext cx="479058" cy="479058"/>
              </a:xfrm>
              <a:prstGeom prst="ellipse">
                <a:avLst/>
              </a:prstGeom>
              <a:solidFill>
                <a:srgbClr val="F84D4D">
                  <a:alpha val="100000"/>
                </a:srgbClr>
              </a:solidFill>
              <a:ln>
                <a:prstDash val="solid"/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100" b="1" i="0">
                    <a:solidFill>
                      <a:srgbClr val="FFFFF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03</a:t>
                </a:r>
                <a:endParaRPr lang="en-US" sz="1100"/>
              </a:p>
            </p:txBody>
          </p:sp>
        </p:grpSp>
        <p:grpSp>
          <p:nvGrpSpPr>
            <p:cNvPr id="40" name="Group 21"/>
            <p:cNvGrpSpPr/>
            <p:nvPr/>
          </p:nvGrpSpPr>
          <p:grpSpPr>
            <a:xfrm rot="0">
              <a:off x="6229985" y="2915257"/>
              <a:ext cx="1584325" cy="3218843"/>
              <a:chOff x="6229985" y="2915257"/>
              <a:chExt cx="1584325" cy="3218843"/>
            </a:xfrm>
          </p:grpSpPr>
          <p:sp>
            <p:nvSpPr>
              <p:cNvPr id="41" name="TextBox 22"/>
              <p:cNvSpPr txBox="1"/>
              <p:nvPr/>
            </p:nvSpPr>
            <p:spPr>
              <a:xfrm>
                <a:off x="6229985" y="4137872"/>
                <a:ext cx="1584325" cy="199622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t" anchorCtr="0"/>
              <a:lstStyle/>
              <a:p>
                <a:pPr algn="ctr">
                  <a:lnSpc>
                    <a:spcPct val="120000"/>
                  </a:lnSpc>
                  <a:spcBef>
                    <a:spcPts val="0"/>
                  </a:spcBef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合理安排运动时间，避免在饭后立即运动或过度运动。最好在</a:t>
                </a:r>
                <a:r>
                  <a:rPr lang="en-US" sz="1200" b="0" i="0">
                    <a:solidFill>
                      <a:srgbClr val="FF0000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饭后1-2小时</a:t>
                </a: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进行运动，运动前后要做好热身和放松活动。</a:t>
                </a:r>
                <a:endParaRPr lang="en-US" sz="1100"/>
              </a:p>
            </p:txBody>
          </p:sp>
          <p:sp>
            <p:nvSpPr>
              <p:cNvPr id="42" name="TextBox 23"/>
              <p:cNvSpPr txBox="1"/>
              <p:nvPr/>
            </p:nvSpPr>
            <p:spPr>
              <a:xfrm>
                <a:off x="6229985" y="3691109"/>
                <a:ext cx="1584325" cy="446763"/>
              </a:xfrm>
              <a:prstGeom prst="roundRect">
                <a:avLst>
                  <a:gd name="adj" fmla="val 23063"/>
                </a:avLst>
              </a:prstGeom>
              <a:solidFill>
                <a:srgbClr val="778495">
                  <a:alpha val="14901"/>
                </a:srgbClr>
              </a:solidFill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1"/>
              <a:lstStyle/>
              <a:p>
                <a:pPr algn="ctr">
                  <a:defRPr/>
                </a:pPr>
                <a:r>
                  <a:rPr lang="en-US" sz="1300" b="1" i="1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运动时间安排</a:t>
                </a:r>
                <a:endParaRPr lang="en-US" sz="1100"/>
              </a:p>
            </p:txBody>
          </p:sp>
          <p:sp>
            <p:nvSpPr>
              <p:cNvPr id="43" name="TextBox 24"/>
              <p:cNvSpPr txBox="1"/>
              <p:nvPr/>
            </p:nvSpPr>
            <p:spPr>
              <a:xfrm>
                <a:off x="6782618" y="2915257"/>
                <a:ext cx="479058" cy="479058"/>
              </a:xfrm>
              <a:prstGeom prst="ellipse">
                <a:avLst/>
              </a:prstGeom>
              <a:solidFill>
                <a:srgbClr val="778495">
                  <a:alpha val="14901"/>
                </a:srgbClr>
              </a:solidFill>
              <a:ln>
                <a:prstDash val="solid"/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100" b="1" i="0">
                    <a:solidFill>
                      <a:srgbClr val="2F2F2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04</a:t>
                </a:r>
                <a:endParaRPr lang="en-US" sz="1100"/>
              </a:p>
            </p:txBody>
          </p:sp>
        </p:grpSp>
        <p:grpSp>
          <p:nvGrpSpPr>
            <p:cNvPr id="44" name="Group 25"/>
            <p:cNvGrpSpPr/>
            <p:nvPr/>
          </p:nvGrpSpPr>
          <p:grpSpPr>
            <a:xfrm rot="0">
              <a:off x="8082280" y="2915257"/>
              <a:ext cx="1584325" cy="3218843"/>
              <a:chOff x="8082280" y="2915257"/>
              <a:chExt cx="1584325" cy="3218843"/>
            </a:xfrm>
          </p:grpSpPr>
          <p:sp>
            <p:nvSpPr>
              <p:cNvPr id="45" name="TextBox 26"/>
              <p:cNvSpPr txBox="1"/>
              <p:nvPr/>
            </p:nvSpPr>
            <p:spPr>
              <a:xfrm>
                <a:off x="8082280" y="4137872"/>
                <a:ext cx="1584325" cy="199622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t" anchorCtr="0"/>
              <a:lstStyle/>
              <a:p>
                <a:pPr algn="ctr">
                  <a:lnSpc>
                    <a:spcPct val="120000"/>
                  </a:lnSpc>
                  <a:spcBef>
                    <a:spcPts val="0"/>
                  </a:spcBef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将有氧运动和力量训练相结合，同时可以尝试一些趣味性的运动，如</a:t>
                </a:r>
                <a:r>
                  <a:rPr lang="en-US" sz="1200" b="0" i="0">
                    <a:solidFill>
                      <a:srgbClr val="FF0000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舞蹈、球类运动</a:t>
                </a: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等，增加运动的乐趣。</a:t>
                </a:r>
                <a:endParaRPr lang="en-US" sz="1100"/>
              </a:p>
            </p:txBody>
          </p:sp>
          <p:sp>
            <p:nvSpPr>
              <p:cNvPr id="46" name="TextBox 27"/>
              <p:cNvSpPr txBox="1"/>
              <p:nvPr/>
            </p:nvSpPr>
            <p:spPr>
              <a:xfrm>
                <a:off x="8082280" y="3691109"/>
                <a:ext cx="1584325" cy="446763"/>
              </a:xfrm>
              <a:prstGeom prst="roundRect">
                <a:avLst>
                  <a:gd name="adj" fmla="val 23063"/>
                </a:avLst>
              </a:prstGeom>
              <a:solidFill>
                <a:srgbClr val="F84D4D">
                  <a:alpha val="100000"/>
                </a:srgbClr>
              </a:solidFill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1"/>
              <a:lstStyle/>
              <a:p>
                <a:pPr algn="ctr">
                  <a:defRPr/>
                </a:pPr>
                <a:r>
                  <a:rPr lang="en-US" sz="1300" b="1" i="1">
                    <a:solidFill>
                      <a:srgbClr val="FFFFF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运动类型组合</a:t>
                </a:r>
                <a:endParaRPr lang="en-US" sz="1100"/>
              </a:p>
            </p:txBody>
          </p:sp>
          <p:sp>
            <p:nvSpPr>
              <p:cNvPr id="47" name="TextBox 28"/>
              <p:cNvSpPr txBox="1"/>
              <p:nvPr/>
            </p:nvSpPr>
            <p:spPr>
              <a:xfrm>
                <a:off x="8634913" y="2915257"/>
                <a:ext cx="479058" cy="479058"/>
              </a:xfrm>
              <a:prstGeom prst="ellipse">
                <a:avLst/>
              </a:prstGeom>
              <a:solidFill>
                <a:srgbClr val="F84D4D">
                  <a:alpha val="100000"/>
                </a:srgbClr>
              </a:solidFill>
              <a:ln>
                <a:prstDash val="solid"/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100" b="1" i="0">
                    <a:solidFill>
                      <a:srgbClr val="FFFFF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05</a:t>
                </a:r>
                <a:endParaRPr lang="en-US" sz="1100"/>
              </a:p>
            </p:txBody>
          </p:sp>
        </p:grpSp>
        <p:grpSp>
          <p:nvGrpSpPr>
            <p:cNvPr id="48" name="Group 29"/>
            <p:cNvGrpSpPr/>
            <p:nvPr/>
          </p:nvGrpSpPr>
          <p:grpSpPr>
            <a:xfrm rot="0">
              <a:off x="9934575" y="2915257"/>
              <a:ext cx="1584325" cy="3218843"/>
              <a:chOff x="9934575" y="2915257"/>
              <a:chExt cx="1584325" cy="3218843"/>
            </a:xfrm>
          </p:grpSpPr>
          <p:sp>
            <p:nvSpPr>
              <p:cNvPr id="49" name="TextBox 30"/>
              <p:cNvSpPr txBox="1"/>
              <p:nvPr/>
            </p:nvSpPr>
            <p:spPr>
              <a:xfrm>
                <a:off x="9934575" y="4137872"/>
                <a:ext cx="1584325" cy="199622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t" anchorCtr="0"/>
              <a:lstStyle/>
              <a:p>
                <a:pPr algn="ctr">
                  <a:lnSpc>
                    <a:spcPct val="120000"/>
                  </a:lnSpc>
                  <a:spcBef>
                    <a:spcPts val="0"/>
                  </a:spcBef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根据自己的身体状况和运动能力，合理控制运动强度。避免过度运动导致身体损伤，也要确保运动达到一定的效果。</a:t>
                </a:r>
                <a:endParaRPr lang="en-US" sz="1100"/>
              </a:p>
            </p:txBody>
          </p:sp>
          <p:sp>
            <p:nvSpPr>
              <p:cNvPr id="50" name="TextBox 31"/>
              <p:cNvSpPr txBox="1"/>
              <p:nvPr/>
            </p:nvSpPr>
            <p:spPr>
              <a:xfrm>
                <a:off x="9934575" y="3691109"/>
                <a:ext cx="1584325" cy="446763"/>
              </a:xfrm>
              <a:prstGeom prst="roundRect">
                <a:avLst>
                  <a:gd name="adj" fmla="val 23063"/>
                </a:avLst>
              </a:prstGeom>
              <a:solidFill>
                <a:srgbClr val="778495">
                  <a:alpha val="14901"/>
                </a:srgbClr>
              </a:solidFill>
              <a:ln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1"/>
              <a:lstStyle/>
              <a:p>
                <a:pPr algn="ctr">
                  <a:defRPr/>
                </a:pPr>
                <a:r>
                  <a:rPr lang="en-US" sz="1300" b="1" i="1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运动强度控制</a:t>
                </a:r>
                <a:endParaRPr lang="en-US" sz="1100"/>
              </a:p>
            </p:txBody>
          </p:sp>
          <p:sp>
            <p:nvSpPr>
              <p:cNvPr id="51" name="TextBox 32"/>
              <p:cNvSpPr txBox="1"/>
              <p:nvPr/>
            </p:nvSpPr>
            <p:spPr>
              <a:xfrm>
                <a:off x="10487208" y="2915257"/>
                <a:ext cx="479058" cy="479058"/>
              </a:xfrm>
              <a:prstGeom prst="ellipse">
                <a:avLst/>
              </a:prstGeom>
              <a:solidFill>
                <a:srgbClr val="778495">
                  <a:alpha val="14901"/>
                </a:srgbClr>
              </a:solidFill>
              <a:ln>
                <a:prstDash val="solid"/>
                <a:headEnd type="none"/>
                <a:tailEnd type="none"/>
              </a:ln>
            </p:spPr>
            <p:txBody>
              <a:bodyPr vert="horz" wrap="squar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100" b="1" i="0">
                    <a:solidFill>
                      <a:srgbClr val="2F2F2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06</a:t>
                </a:r>
                <a:endParaRPr lang="en-US" sz="110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e290d347-e8f7-4776-8bf3-93601e2d0b56"/>
          <p:cNvGrpSpPr/>
          <p:nvPr/>
        </p:nvGrpSpPr>
        <p:grpSpPr>
          <a:xfrm rot="0">
            <a:off x="660400" y="1130300"/>
            <a:ext cx="10858500" cy="5003800"/>
            <a:chOff x="660400" y="1130300"/>
            <a:chExt cx="10858500" cy="5003800"/>
          </a:xfrm>
        </p:grpSpPr>
        <p:sp>
          <p:nvSpPr>
            <p:cNvPr id="4" name="TextBox 3"/>
            <p:cNvSpPr txBox="1"/>
            <p:nvPr/>
          </p:nvSpPr>
          <p:spPr>
            <a:xfrm>
              <a:off x="660400" y="1130300"/>
              <a:ext cx="10858500" cy="660400"/>
            </a:xfrm>
            <a:prstGeom prst="rect">
              <a:avLst/>
            </a:prstGeom>
            <a:ln>
              <a:prstDash val="solid"/>
              <a:headEnd type="none"/>
              <a:tailEnd type="none"/>
            </a:ln>
          </p:spPr>
          <p:txBody>
            <a:bodyPr vert="horz" wrap="square" lIns="91440" tIns="45720" rIns="91440" bIns="45720" rtlCol="0" anchor="ctr" anchorCtr="0"/>
            <a:lstStyle/>
            <a:p>
              <a:pPr algn="l">
                <a:defRPr/>
              </a:pPr>
              <a:r>
                <a:rPr lang="en-US" sz="2400" b="1" i="0">
                  <a:solidFill>
                    <a:srgbClr val="2F2F2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合理饮食对青春期肥胖的控制</a:t>
              </a:r>
              <a:endParaRPr lang="en-US" sz="1100"/>
            </a:p>
          </p:txBody>
        </p:sp>
        <p:grpSp>
          <p:nvGrpSpPr>
            <p:cNvPr id="5" name="Group 4"/>
            <p:cNvGrpSpPr/>
            <p:nvPr/>
          </p:nvGrpSpPr>
          <p:grpSpPr>
            <a:xfrm rot="0">
              <a:off x="660402" y="2147204"/>
              <a:ext cx="1703022" cy="3986896"/>
              <a:chOff x="660402" y="2147204"/>
              <a:chExt cx="1703022" cy="3986896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762000" y="2147204"/>
                <a:ext cx="504031" cy="503432"/>
              </a:xfrm>
              <a:prstGeom prst="roundRect">
                <a:avLst/>
              </a:prstGeom>
              <a:gradFill>
                <a:gsLst>
                  <a:gs pos="0">
                    <a:srgbClr val="F84D4D">
                      <a:alpha val="100000"/>
                      <a:lumMod val="60000"/>
                      <a:lumOff val="40000"/>
                    </a:srgbClr>
                  </a:gs>
                  <a:gs pos="50000">
                    <a:srgbClr val="F84D4D">
                      <a:alpha val="100000"/>
                    </a:srgbClr>
                  </a:gs>
                </a:gsLst>
                <a:lin ang="2700000"/>
              </a:gradFill>
              <a:ln>
                <a:prstDash val="solid"/>
                <a:headEnd type="none"/>
                <a:tailEnd type="none"/>
              </a:ln>
            </p:spPr>
            <p:txBody>
              <a:bodyPr vert="horz" wrap="non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800" b="1" i="0">
                    <a:solidFill>
                      <a:srgbClr val="FFFFF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1</a:t>
                </a:r>
                <a:endParaRPr lang="en-US" sz="1100"/>
              </a:p>
            </p:txBody>
          </p:sp>
          <p:sp>
            <p:nvSpPr>
              <p:cNvPr id="8" name="TextBox 6"/>
              <p:cNvSpPr txBox="1"/>
              <p:nvPr/>
            </p:nvSpPr>
            <p:spPr>
              <a:xfrm>
                <a:off x="660402" y="2736850"/>
                <a:ext cx="1703022" cy="103080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800" b="1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控制热量摄入</a:t>
                </a:r>
                <a:endParaRPr lang="en-US" sz="1100"/>
              </a:p>
            </p:txBody>
          </p:sp>
          <p:sp>
            <p:nvSpPr>
              <p:cNvPr id="9" name="TextBox 7"/>
              <p:cNvSpPr txBox="1"/>
              <p:nvPr/>
            </p:nvSpPr>
            <p:spPr>
              <a:xfrm>
                <a:off x="660402" y="3767657"/>
                <a:ext cx="1703022" cy="2366443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合理控制每天的热量摄入是减肥的关键。根据青春期的年龄、性别、活动量等因素，制定适当的热量摄入计划。</a:t>
                </a:r>
                <a:endParaRPr lang="en-US" sz="1100"/>
              </a:p>
            </p:txBody>
          </p:sp>
        </p:grpSp>
        <p:grpSp>
          <p:nvGrpSpPr>
            <p:cNvPr id="10" name="Group 8"/>
            <p:cNvGrpSpPr/>
            <p:nvPr/>
          </p:nvGrpSpPr>
          <p:grpSpPr>
            <a:xfrm rot="0">
              <a:off x="2491497" y="2147204"/>
              <a:ext cx="1703022" cy="3986896"/>
              <a:chOff x="2491497" y="2147204"/>
              <a:chExt cx="1703022" cy="3986896"/>
            </a:xfrm>
          </p:grpSpPr>
          <p:sp>
            <p:nvSpPr>
              <p:cNvPr id="11" name="TextBox 9"/>
              <p:cNvSpPr txBox="1"/>
              <p:nvPr/>
            </p:nvSpPr>
            <p:spPr>
              <a:xfrm>
                <a:off x="2593095" y="2147204"/>
                <a:ext cx="504031" cy="503432"/>
              </a:xfrm>
              <a:prstGeom prst="roundRect">
                <a:avLst/>
              </a:prstGeom>
              <a:gradFill>
                <a:gsLst>
                  <a:gs pos="0">
                    <a:srgbClr val="F84D4D">
                      <a:alpha val="100000"/>
                      <a:lumMod val="60000"/>
                      <a:lumOff val="40000"/>
                    </a:srgbClr>
                  </a:gs>
                  <a:gs pos="50000">
                    <a:srgbClr val="F84D4D">
                      <a:alpha val="100000"/>
                    </a:srgbClr>
                  </a:gs>
                </a:gsLst>
                <a:lin ang="2700000"/>
              </a:gradFill>
              <a:ln>
                <a:prstDash val="solid"/>
                <a:headEnd type="none"/>
                <a:tailEnd type="none"/>
              </a:ln>
            </p:spPr>
            <p:txBody>
              <a:bodyPr vert="horz" wrap="non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800" b="1" i="0">
                    <a:solidFill>
                      <a:srgbClr val="FFFFF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2</a:t>
                </a:r>
                <a:endParaRPr lang="en-US" sz="1100"/>
              </a:p>
            </p:txBody>
          </p:sp>
          <p:sp>
            <p:nvSpPr>
              <p:cNvPr id="12" name="TextBox 10"/>
              <p:cNvSpPr txBox="1"/>
              <p:nvPr/>
            </p:nvSpPr>
            <p:spPr>
              <a:xfrm>
                <a:off x="2491497" y="2736850"/>
                <a:ext cx="1703022" cy="103080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800" b="1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均衡营养</a:t>
                </a:r>
                <a:endParaRPr lang="en-US" sz="1100"/>
              </a:p>
            </p:txBody>
          </p:sp>
          <p:sp>
            <p:nvSpPr>
              <p:cNvPr id="13" name="TextBox 11"/>
              <p:cNvSpPr txBox="1"/>
              <p:nvPr/>
            </p:nvSpPr>
            <p:spPr>
              <a:xfrm>
                <a:off x="2491497" y="3767657"/>
                <a:ext cx="1703022" cy="2366443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保证摄入足够的蛋白质、碳水化合物、脂肪、维生素和矿物质等营养素。避免营养不良或营养过剩，维持身体正常运转。</a:t>
                </a:r>
                <a:endParaRPr lang="en-US" sz="1100"/>
              </a:p>
            </p:txBody>
          </p:sp>
        </p:grpSp>
        <p:grpSp>
          <p:nvGrpSpPr>
            <p:cNvPr id="14" name="Group 12"/>
            <p:cNvGrpSpPr/>
            <p:nvPr/>
          </p:nvGrpSpPr>
          <p:grpSpPr>
            <a:xfrm rot="0">
              <a:off x="4322592" y="2147204"/>
              <a:ext cx="1703022" cy="3986896"/>
              <a:chOff x="4322592" y="2147204"/>
              <a:chExt cx="1703022" cy="3986896"/>
            </a:xfrm>
          </p:grpSpPr>
          <p:sp>
            <p:nvSpPr>
              <p:cNvPr id="15" name="TextBox 13"/>
              <p:cNvSpPr txBox="1"/>
              <p:nvPr/>
            </p:nvSpPr>
            <p:spPr>
              <a:xfrm>
                <a:off x="4424190" y="2147204"/>
                <a:ext cx="504031" cy="503432"/>
              </a:xfrm>
              <a:prstGeom prst="roundRect">
                <a:avLst/>
              </a:prstGeom>
              <a:gradFill>
                <a:gsLst>
                  <a:gs pos="0">
                    <a:srgbClr val="F84D4D">
                      <a:alpha val="100000"/>
                      <a:lumMod val="60000"/>
                      <a:lumOff val="40000"/>
                    </a:srgbClr>
                  </a:gs>
                  <a:gs pos="50000">
                    <a:srgbClr val="F84D4D">
                      <a:alpha val="100000"/>
                    </a:srgbClr>
                  </a:gs>
                </a:gsLst>
                <a:lin ang="2700000"/>
              </a:gradFill>
              <a:ln>
                <a:prstDash val="solid"/>
                <a:headEnd type="none"/>
                <a:tailEnd type="none"/>
              </a:ln>
            </p:spPr>
            <p:txBody>
              <a:bodyPr vert="horz" wrap="non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800" b="1" i="0">
                    <a:solidFill>
                      <a:srgbClr val="FFFFF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3</a:t>
                </a:r>
                <a:endParaRPr lang="en-US" sz="1100"/>
              </a:p>
            </p:txBody>
          </p:sp>
          <p:sp>
            <p:nvSpPr>
              <p:cNvPr id="16" name="TextBox 14"/>
              <p:cNvSpPr txBox="1"/>
              <p:nvPr/>
            </p:nvSpPr>
            <p:spPr>
              <a:xfrm>
                <a:off x="4322592" y="2736850"/>
                <a:ext cx="1703022" cy="103080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800" b="1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多吃蔬菜水果</a:t>
                </a:r>
                <a:endParaRPr lang="en-US" sz="1100"/>
              </a:p>
            </p:txBody>
          </p:sp>
          <p:sp>
            <p:nvSpPr>
              <p:cNvPr id="17" name="TextBox 15"/>
              <p:cNvSpPr txBox="1"/>
              <p:nvPr/>
            </p:nvSpPr>
            <p:spPr>
              <a:xfrm>
                <a:off x="4322592" y="3767657"/>
                <a:ext cx="1703022" cy="2366443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蔬菜水果富含膳食纤维、维生素和矿物质，热量较低。增加蔬菜水果的摄入可以增加饱腹感，减少其他高热量食物的摄入。</a:t>
                </a:r>
                <a:endParaRPr lang="en-US" sz="1100"/>
              </a:p>
            </p:txBody>
          </p:sp>
        </p:grpSp>
        <p:grpSp>
          <p:nvGrpSpPr>
            <p:cNvPr id="18" name="Group 16"/>
            <p:cNvGrpSpPr/>
            <p:nvPr/>
          </p:nvGrpSpPr>
          <p:grpSpPr>
            <a:xfrm rot="0">
              <a:off x="6153687" y="2147204"/>
              <a:ext cx="1703022" cy="3986896"/>
              <a:chOff x="6153687" y="2147204"/>
              <a:chExt cx="1703022" cy="3986896"/>
            </a:xfrm>
          </p:grpSpPr>
          <p:sp>
            <p:nvSpPr>
              <p:cNvPr id="19" name="TextBox 17"/>
              <p:cNvSpPr txBox="1"/>
              <p:nvPr/>
            </p:nvSpPr>
            <p:spPr>
              <a:xfrm>
                <a:off x="6255285" y="2147204"/>
                <a:ext cx="504031" cy="503432"/>
              </a:xfrm>
              <a:prstGeom prst="roundRect">
                <a:avLst/>
              </a:prstGeom>
              <a:gradFill>
                <a:gsLst>
                  <a:gs pos="0">
                    <a:srgbClr val="F84D4D">
                      <a:alpha val="100000"/>
                      <a:lumMod val="60000"/>
                      <a:lumOff val="40000"/>
                    </a:srgbClr>
                  </a:gs>
                  <a:gs pos="50000">
                    <a:srgbClr val="F84D4D">
                      <a:alpha val="100000"/>
                    </a:srgbClr>
                  </a:gs>
                </a:gsLst>
                <a:lin ang="2700000"/>
              </a:gradFill>
              <a:ln>
                <a:prstDash val="solid"/>
                <a:headEnd type="none"/>
                <a:tailEnd type="none"/>
              </a:ln>
            </p:spPr>
            <p:txBody>
              <a:bodyPr vert="horz" wrap="non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800" b="1" i="0">
                    <a:solidFill>
                      <a:srgbClr val="FFFFF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4</a:t>
                </a:r>
                <a:endParaRPr lang="en-US" sz="1100"/>
              </a:p>
            </p:txBody>
          </p:sp>
          <p:sp>
            <p:nvSpPr>
              <p:cNvPr id="20" name="TextBox 18"/>
              <p:cNvSpPr txBox="1"/>
              <p:nvPr/>
            </p:nvSpPr>
            <p:spPr>
              <a:xfrm>
                <a:off x="6153687" y="2736850"/>
                <a:ext cx="1703022" cy="103080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800" b="1" i="0">
                    <a:solidFill>
                      <a:srgbClr val="FF0000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减少高热量食物</a:t>
                </a:r>
                <a:endParaRPr lang="en-US" sz="1800" b="1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1" name="TextBox 19"/>
              <p:cNvSpPr txBox="1"/>
              <p:nvPr/>
            </p:nvSpPr>
            <p:spPr>
              <a:xfrm>
                <a:off x="6153687" y="3767657"/>
                <a:ext cx="1703022" cy="2366443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200" b="0" i="0">
                    <a:solidFill>
                      <a:srgbClr val="FF0000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限制油炸食品、甜品、碳酸饮料等高热量食物的摄入。这些食物含有大量的脂肪和糖分，容易导致热量超标。</a:t>
                </a:r>
                <a:endParaRPr lang="en-US" sz="1200" b="0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grpSp>
          <p:nvGrpSpPr>
            <p:cNvPr id="52" name="Group 20"/>
            <p:cNvGrpSpPr/>
            <p:nvPr/>
          </p:nvGrpSpPr>
          <p:grpSpPr>
            <a:xfrm rot="0">
              <a:off x="7984782" y="2147204"/>
              <a:ext cx="1703022" cy="3986896"/>
              <a:chOff x="7984782" y="2147204"/>
              <a:chExt cx="1703022" cy="3986896"/>
            </a:xfrm>
          </p:grpSpPr>
          <p:sp>
            <p:nvSpPr>
              <p:cNvPr id="53" name="TextBox 21"/>
              <p:cNvSpPr txBox="1"/>
              <p:nvPr/>
            </p:nvSpPr>
            <p:spPr>
              <a:xfrm>
                <a:off x="8086380" y="2147204"/>
                <a:ext cx="504031" cy="503432"/>
              </a:xfrm>
              <a:prstGeom prst="roundRect">
                <a:avLst/>
              </a:prstGeom>
              <a:gradFill>
                <a:gsLst>
                  <a:gs pos="0">
                    <a:srgbClr val="F84D4D">
                      <a:alpha val="100000"/>
                      <a:lumMod val="60000"/>
                      <a:lumOff val="40000"/>
                    </a:srgbClr>
                  </a:gs>
                  <a:gs pos="50000">
                    <a:srgbClr val="F84D4D">
                      <a:alpha val="100000"/>
                    </a:srgbClr>
                  </a:gs>
                </a:gsLst>
                <a:lin ang="2700000"/>
              </a:gradFill>
              <a:ln>
                <a:prstDash val="solid"/>
                <a:headEnd type="none"/>
                <a:tailEnd type="none"/>
              </a:ln>
            </p:spPr>
            <p:txBody>
              <a:bodyPr vert="horz" wrap="non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800" b="1" i="0">
                    <a:solidFill>
                      <a:srgbClr val="FFFFF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5</a:t>
                </a:r>
                <a:endParaRPr lang="en-US" sz="1100"/>
              </a:p>
            </p:txBody>
          </p:sp>
          <p:sp>
            <p:nvSpPr>
              <p:cNvPr id="54" name="TextBox 22"/>
              <p:cNvSpPr txBox="1"/>
              <p:nvPr/>
            </p:nvSpPr>
            <p:spPr>
              <a:xfrm>
                <a:off x="7984782" y="2736850"/>
                <a:ext cx="1703022" cy="103080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800" b="1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合理安排餐次</a:t>
                </a:r>
                <a:endParaRPr lang="en-US" sz="1100"/>
              </a:p>
            </p:txBody>
          </p:sp>
          <p:sp>
            <p:nvSpPr>
              <p:cNvPr id="55" name="TextBox 23"/>
              <p:cNvSpPr txBox="1"/>
              <p:nvPr/>
            </p:nvSpPr>
            <p:spPr>
              <a:xfrm>
                <a:off x="7984782" y="3767657"/>
                <a:ext cx="1703022" cy="2366443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规律进餐，合理安排早餐、午餐和晚餐的食量。避免过度饥饿或过度饱食，维持身体的代谢稳定。</a:t>
                </a:r>
                <a:endParaRPr lang="en-US" sz="1100"/>
              </a:p>
            </p:txBody>
          </p:sp>
        </p:grpSp>
        <p:grpSp>
          <p:nvGrpSpPr>
            <p:cNvPr id="56" name="Group 24"/>
            <p:cNvGrpSpPr/>
            <p:nvPr/>
          </p:nvGrpSpPr>
          <p:grpSpPr>
            <a:xfrm rot="0">
              <a:off x="9815878" y="2147204"/>
              <a:ext cx="1703022" cy="3986896"/>
              <a:chOff x="9815878" y="2147204"/>
              <a:chExt cx="1703022" cy="3986896"/>
            </a:xfrm>
          </p:grpSpPr>
          <p:sp>
            <p:nvSpPr>
              <p:cNvPr id="57" name="TextBox 25"/>
              <p:cNvSpPr txBox="1"/>
              <p:nvPr/>
            </p:nvSpPr>
            <p:spPr>
              <a:xfrm>
                <a:off x="9917476" y="2147204"/>
                <a:ext cx="504031" cy="503432"/>
              </a:xfrm>
              <a:prstGeom prst="roundRect">
                <a:avLst/>
              </a:prstGeom>
              <a:gradFill>
                <a:gsLst>
                  <a:gs pos="0">
                    <a:srgbClr val="F84D4D">
                      <a:alpha val="100000"/>
                      <a:lumMod val="60000"/>
                      <a:lumOff val="40000"/>
                    </a:srgbClr>
                  </a:gs>
                  <a:gs pos="50000">
                    <a:srgbClr val="F84D4D">
                      <a:alpha val="100000"/>
                    </a:srgbClr>
                  </a:gs>
                </a:gsLst>
                <a:lin ang="2700000"/>
              </a:gradFill>
              <a:ln>
                <a:prstDash val="solid"/>
                <a:headEnd type="none"/>
                <a:tailEnd type="none"/>
              </a:ln>
            </p:spPr>
            <p:txBody>
              <a:bodyPr vert="horz" wrap="none" lIns="91440" tIns="45720" rIns="91440" bIns="45720" rtlCol="0" anchor="ctr" anchorCtr="0"/>
              <a:lstStyle/>
              <a:p>
                <a:pPr algn="ctr">
                  <a:defRPr/>
                </a:pPr>
                <a:r>
                  <a:rPr lang="en-US" sz="1800" b="1" i="0">
                    <a:solidFill>
                      <a:srgbClr val="FFFFFF">
                        <a:alpha val="100000"/>
                      </a:srgb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6</a:t>
                </a:r>
                <a:endParaRPr lang="en-US" sz="1100"/>
              </a:p>
            </p:txBody>
          </p:sp>
          <p:sp>
            <p:nvSpPr>
              <p:cNvPr id="58" name="TextBox 26"/>
              <p:cNvSpPr txBox="1"/>
              <p:nvPr/>
            </p:nvSpPr>
            <p:spPr>
              <a:xfrm>
                <a:off x="9815878" y="2736850"/>
                <a:ext cx="1703022" cy="1030808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800" b="1" i="0">
                    <a:solidFill>
                      <a:srgbClr val="FF0000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控制零食</a:t>
                </a:r>
                <a:r>
                  <a:rPr lang="en-US" sz="1800" b="1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摄入</a:t>
                </a:r>
                <a:endParaRPr lang="en-US" sz="1100"/>
              </a:p>
            </p:txBody>
          </p:sp>
          <p:sp>
            <p:nvSpPr>
              <p:cNvPr id="59" name="TextBox 27"/>
              <p:cNvSpPr txBox="1"/>
              <p:nvPr/>
            </p:nvSpPr>
            <p:spPr>
              <a:xfrm>
                <a:off x="9815878" y="3767657"/>
                <a:ext cx="1703022" cy="2366443"/>
              </a:xfrm>
              <a:prstGeom prst="rect">
                <a:avLst/>
              </a:prstGeom>
              <a:ln>
                <a:headEnd type="none"/>
                <a:tailEnd type="none"/>
              </a:ln>
            </p:spPr>
            <p:txBody>
              <a:bodyPr vert="horz" wrap="square" lIns="90000" tIns="46800" rIns="90000" bIns="46800" rtlCol="0" anchor="t" anchorCtr="0"/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en-US" sz="1200" b="0" i="0">
                    <a:solidFill>
                      <a:srgbClr val="2F2F2F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减少零食的摄入，特别是高热量、高盐分的零食。如果需要吃零食，可以选择一些健康的水果、坚果等。</a:t>
                </a:r>
                <a:endParaRPr lang="en-US" sz="110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" y="0"/>
            <a:ext cx="12192000" cy="685799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44015" y="1726565"/>
            <a:ext cx="8583295" cy="295338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青春期是一个特殊的生理时期，在这个时期，儿童的生长速度突然加速，主要表现为身高增长和体重增加明显，身体各部分比例也有所变化，这种现象称为生长突增，通常提示开始进入青春期。男生一般在</a:t>
            </a:r>
            <a:r>
              <a:rPr lang="en-US" altLang="zh-CN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11-13</a:t>
            </a:r>
            <a:r>
              <a:rPr lang="zh-CN" altLang="en-US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岁，在变声前</a:t>
            </a:r>
            <a:r>
              <a:rPr lang="en-US" altLang="zh-CN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年左右进入突增期；女生一般在</a:t>
            </a:r>
            <a:r>
              <a:rPr lang="en-US" altLang="zh-CN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9~11</a:t>
            </a:r>
            <a:r>
              <a:rPr lang="zh-CN" altLang="en-US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岁，或在乳房开始发育后</a:t>
            </a:r>
            <a:r>
              <a:rPr lang="en-US" altLang="zh-CN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年左右，突增高峰期一般男生在</a:t>
            </a:r>
            <a:r>
              <a:rPr lang="en-US" altLang="zh-CN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13~15</a:t>
            </a:r>
            <a:r>
              <a:rPr lang="zh-CN" altLang="en-US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岁，女生在</a:t>
            </a:r>
            <a:r>
              <a:rPr lang="en-US" altLang="zh-CN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11~13</a:t>
            </a:r>
            <a:r>
              <a:rPr lang="zh-CN" altLang="en-US" sz="2000" b="1">
                <a:ln w="22225">
                  <a:noFill/>
                  <a:prstDash val="solid"/>
                </a:ln>
                <a:solidFill>
                  <a:srgbClr val="00206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岁。</a:t>
            </a:r>
            <a:endParaRPr lang="zh-CN" altLang="en-US" sz="2000" b="1">
              <a:ln w="22225">
                <a:noFill/>
                <a:prstDash val="solid"/>
              </a:ln>
              <a:solidFill>
                <a:srgbClr val="BF414F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2400" b="1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因此，这个时期要特别注意饮食，以保证身体生长发育需要。</a:t>
            </a:r>
            <a:endParaRPr lang="zh-CN" altLang="en-US" sz="2400" b="1">
              <a:ln w="22225">
                <a:noFill/>
                <a:prstDash val="solid"/>
              </a:ln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1508760" y="5309870"/>
            <a:ext cx="9174480" cy="538480"/>
            <a:chOff x="2489" y="7863"/>
            <a:chExt cx="14448" cy="848"/>
          </a:xfrm>
        </p:grpSpPr>
        <p:sp>
          <p:nvSpPr>
            <p:cNvPr id="32" name="矩形: 圆角 15"/>
            <p:cNvSpPr/>
            <p:nvPr/>
          </p:nvSpPr>
          <p:spPr>
            <a:xfrm>
              <a:off x="2489" y="7863"/>
              <a:ext cx="2831" cy="8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BF414F"/>
              </a:solidFill>
            </a:ln>
            <a:effectLst>
              <a:outerShdw blurRad="381000" dist="50800" dir="5400000" algn="ctr" rotWithShape="0">
                <a:schemeClr val="accent1">
                  <a:alpha val="10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36195" rtlCol="0" anchor="ctr"/>
            <a:p>
              <a:pPr algn="ctr"/>
              <a:r>
                <a:rPr lang="zh-CN" altLang="en-US" sz="24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思源黑体 CN Regular" panose="020B0500000000000000" pitchFamily="34" charset="-122"/>
                </a:rPr>
                <a:t>健康 </a:t>
              </a:r>
              <a:endPara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33" name="矩形: 圆角 17"/>
            <p:cNvSpPr/>
            <p:nvPr/>
          </p:nvSpPr>
          <p:spPr>
            <a:xfrm>
              <a:off x="6379" y="7863"/>
              <a:ext cx="2831" cy="8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BF414F"/>
              </a:solidFill>
            </a:ln>
            <a:effectLst>
              <a:outerShdw blurRad="381000" dist="50800" dir="5400000" algn="ctr" rotWithShape="0">
                <a:schemeClr val="accent1">
                  <a:alpha val="10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36195" rtlCol="0" anchor="ctr"/>
            <a:p>
              <a:pPr algn="ctr"/>
              <a:r>
                <a:rPr lang="zh-CN" altLang="en-US" sz="24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思源黑体 CN Regular" panose="020B0500000000000000" pitchFamily="34" charset="-122"/>
                </a:rPr>
                <a:t>饮食</a:t>
              </a:r>
              <a:endPara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34" name="矩形: 圆角 18"/>
            <p:cNvSpPr/>
            <p:nvPr/>
          </p:nvSpPr>
          <p:spPr>
            <a:xfrm>
              <a:off x="10301" y="7863"/>
              <a:ext cx="2831" cy="8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BF414F"/>
              </a:solidFill>
            </a:ln>
            <a:effectLst>
              <a:outerShdw blurRad="381000" dist="50800" dir="5400000" algn="ctr" rotWithShape="0">
                <a:schemeClr val="accent1">
                  <a:alpha val="10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36195" rtlCol="0" anchor="ctr"/>
            <a:p>
              <a:pPr algn="ctr"/>
              <a:r>
                <a:rPr lang="zh-CN" altLang="en-US" sz="24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思源黑体 CN Regular" panose="020B0500000000000000" pitchFamily="34" charset="-122"/>
                </a:rPr>
                <a:t>体质</a:t>
              </a:r>
              <a:endPara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35" name="矩形: 圆角 18"/>
            <p:cNvSpPr/>
            <p:nvPr/>
          </p:nvSpPr>
          <p:spPr>
            <a:xfrm>
              <a:off x="14107" y="7863"/>
              <a:ext cx="2831" cy="8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BF414F"/>
              </a:solidFill>
            </a:ln>
            <a:effectLst>
              <a:outerShdw blurRad="381000" dist="50800" dir="5400000" algn="ctr" rotWithShape="0">
                <a:schemeClr val="accent1">
                  <a:alpha val="10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36195" rtlCol="0" anchor="ctr"/>
            <a:p>
              <a:pPr algn="ctr"/>
              <a:r>
                <a:rPr lang="en-US" altLang="zh-CN" sz="24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思源黑体 CN Regular" panose="020B0500000000000000" pitchFamily="34" charset="-122"/>
                </a:rPr>
                <a:t>……</a:t>
              </a:r>
              <a:endParaRPr lang="en-US" altLang="zh-CN" sz="2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36" name="圆角矩形 35"/>
          <p:cNvSpPr/>
          <p:nvPr/>
        </p:nvSpPr>
        <p:spPr>
          <a:xfrm>
            <a:off x="8072755" y="19050"/>
            <a:ext cx="4276725" cy="370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sp>
        <p:nvSpPr>
          <p:cNvPr id="9" name="@这不是阿燊"/>
          <p:cNvSpPr/>
          <p:nvPr/>
        </p:nvSpPr>
        <p:spPr>
          <a:xfrm flipV="1">
            <a:off x="1275715" y="1080135"/>
            <a:ext cx="2387600" cy="76200"/>
          </a:xfrm>
          <a:prstGeom prst="rect">
            <a:avLst/>
          </a:prstGeom>
          <a:gradFill>
            <a:gsLst>
              <a:gs pos="0">
                <a:srgbClr val="BF414F"/>
              </a:gs>
              <a:gs pos="100000">
                <a:srgbClr val="FF978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优设标题黑" panose="00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75715" y="543560"/>
            <a:ext cx="24847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n w="22225">
                  <a:noFill/>
                  <a:prstDash val="solid"/>
                </a:ln>
                <a:solidFill>
                  <a:srgbClr val="BF414F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青春期发育特点</a:t>
            </a:r>
            <a:endParaRPr lang="zh-CN" altLang="en-US" sz="2400" b="1">
              <a:ln w="22225">
                <a:noFill/>
                <a:prstDash val="solid"/>
              </a:ln>
              <a:solidFill>
                <a:srgbClr val="BF414F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@这不是阿燊"/>
          <p:cNvSpPr txBox="1"/>
          <p:nvPr/>
        </p:nvSpPr>
        <p:spPr>
          <a:xfrm>
            <a:off x="2158365" y="782320"/>
            <a:ext cx="3792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运动的注意事项</a:t>
            </a:r>
            <a:endParaRPr lang="zh-CN" altLang="en-US" sz="40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53160" y="1489075"/>
            <a:ext cx="6166485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200000"/>
              </a:lnSpc>
              <a:buClr>
                <a:schemeClr val="accent6"/>
              </a:buClr>
              <a:buFont typeface="Wingdings" panose="05000000000000000000" pitchFamily="2" charset="2"/>
              <a:buNone/>
            </a:pPr>
            <a:r>
              <a:rPr lang="en-US" altLang="zh-CN" b="1" dirty="0">
                <a:solidFill>
                  <a:srgbClr val="CD6859"/>
                </a:solidFill>
                <a:cs typeface="+mn-ea"/>
                <a:sym typeface="+mn-lt"/>
              </a:rPr>
              <a:t>1. </a:t>
            </a:r>
            <a:r>
              <a:rPr lang="zh-CN" altLang="en-US" b="1" dirty="0">
                <a:solidFill>
                  <a:srgbClr val="CD6859"/>
                </a:solidFill>
                <a:cs typeface="+mn-ea"/>
                <a:sym typeface="+mn-lt"/>
              </a:rPr>
              <a:t>要有合理的运动强度。</a:t>
            </a:r>
            <a:r>
              <a:rPr lang="zh-CN" altLang="en-US" dirty="0">
                <a:cs typeface="+mn-ea"/>
                <a:sym typeface="+mn-lt"/>
              </a:rPr>
              <a:t>运动要循序渐进，从低强度开始，慢慢增加，让肌肉逐渐适应运动强度。</a:t>
            </a:r>
            <a:endParaRPr lang="zh-CN" altLang="en-US" dirty="0">
              <a:cs typeface="+mn-ea"/>
              <a:sym typeface="+mn-lt"/>
            </a:endParaRPr>
          </a:p>
          <a:p>
            <a:pPr indent="0">
              <a:lnSpc>
                <a:spcPct val="200000"/>
              </a:lnSpc>
              <a:buClr>
                <a:schemeClr val="accent6"/>
              </a:buClr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rgbClr val="CD6859"/>
                </a:solidFill>
                <a:cs typeface="+mn-ea"/>
                <a:sym typeface="+mn-lt"/>
              </a:rPr>
              <a:t>2.要有充分的运动准备。</a:t>
            </a:r>
            <a:r>
              <a:rPr lang="zh-CN" altLang="en-US" dirty="0">
                <a:cs typeface="+mn-ea"/>
                <a:sym typeface="+mn-lt"/>
              </a:rPr>
              <a:t>运动前要做好充分的准备活动，避免空腹运动。饭后</a:t>
            </a: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en-US" dirty="0">
                <a:cs typeface="+mn-ea"/>
                <a:sym typeface="+mn-lt"/>
              </a:rPr>
              <a:t>小时再进行运动，运动后注意补充水分。</a:t>
            </a:r>
            <a:endParaRPr lang="zh-CN" altLang="en-US" dirty="0">
              <a:cs typeface="+mn-ea"/>
              <a:sym typeface="+mn-lt"/>
            </a:endParaRPr>
          </a:p>
          <a:p>
            <a:pPr indent="0">
              <a:lnSpc>
                <a:spcPct val="200000"/>
              </a:lnSpc>
              <a:buClr>
                <a:schemeClr val="accent6"/>
              </a:buClr>
              <a:buFont typeface="Wingdings" panose="05000000000000000000" pitchFamily="2" charset="2"/>
              <a:buNone/>
            </a:pPr>
            <a:r>
              <a:rPr lang="en-US" altLang="zh-CN" b="1" dirty="0">
                <a:solidFill>
                  <a:srgbClr val="CD6859"/>
                </a:solidFill>
                <a:cs typeface="+mn-ea"/>
                <a:sym typeface="+mn-lt"/>
              </a:rPr>
              <a:t>3.</a:t>
            </a:r>
            <a:r>
              <a:rPr lang="zh-CN" altLang="en-US" b="1" dirty="0">
                <a:solidFill>
                  <a:srgbClr val="CD6859"/>
                </a:solidFill>
                <a:cs typeface="+mn-ea"/>
                <a:sym typeface="+mn-lt"/>
              </a:rPr>
              <a:t>要有科学的运动后措施。</a:t>
            </a:r>
            <a:r>
              <a:rPr lang="zh-CN" altLang="en-US" dirty="0">
                <a:cs typeface="+mn-ea"/>
                <a:sym typeface="+mn-lt"/>
              </a:rPr>
              <a:t>大量运动后，肌肉经过缓慢的柔韧性拉伸，可以减缓延迟性肌肉酸痛。洗一个温水澡，可以缓解运动后疲劳。</a:t>
            </a:r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708775" y="687070"/>
            <a:ext cx="5483225" cy="5483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@这不是阿燊"/>
          <p:cNvSpPr txBox="1"/>
          <p:nvPr/>
        </p:nvSpPr>
        <p:spPr>
          <a:xfrm>
            <a:off x="2213610" y="1291590"/>
            <a:ext cx="3792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0" dirty="0">
                <a:gradFill>
                  <a:gsLst>
                    <a:gs pos="0">
                      <a:srgbClr val="BF414F"/>
                    </a:gs>
                    <a:gs pos="100000">
                      <a:srgbClr val="FF978C"/>
                    </a:gs>
                  </a:gsLst>
                  <a:lin ang="1800000" scaled="0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优设标题黑" panose="00000500000000000000" pitchFamily="2" charset="-122"/>
              </a:rPr>
              <a:t>保持心情舒畅</a:t>
            </a:r>
            <a:endParaRPr lang="zh-CN" altLang="en-US" sz="4000" b="0" dirty="0">
              <a:gradFill>
                <a:gsLst>
                  <a:gs pos="0">
                    <a:srgbClr val="BF414F"/>
                  </a:gs>
                  <a:gs pos="100000">
                    <a:srgbClr val="FF978C"/>
                  </a:gs>
                </a:gsLst>
                <a:lin ang="1800000" scaled="0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优设标题黑" panose="00000500000000000000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74750" y="1998345"/>
            <a:ext cx="538480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CN" altLang="en-US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正圆-55W" panose="00020600040101010101" pitchFamily="18" charset="-122"/>
                <a:ea typeface="汉仪正圆-55W" panose="00020600040101010101" pitchFamily="18" charset="-122"/>
                <a:cs typeface="思源黑体 CN Normal" panose="020B0400000000000000" charset="-122"/>
                <a:sym typeface="+mn-ea"/>
              </a:rPr>
              <a:t>中医认为，思伤脾，思虑过多是会损伤脾胃的，另一方面压力过大，肝气不舒，情绪郁结，肝木横逆克脾土，也会伤脾。</a:t>
            </a:r>
            <a:r>
              <a:rPr lang="zh-CN" altLang="en-US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正圆-55W" panose="00020600040101010101" pitchFamily="18" charset="-122"/>
                <a:ea typeface="汉仪正圆-55W" panose="00020600040101010101" pitchFamily="18" charset="-122"/>
                <a:cs typeface="思源黑体 CN Normal" panose="020B0400000000000000" charset="-122"/>
                <a:sym typeface="+mn-ea"/>
              </a:rPr>
              <a:t>当感觉到压力、焦虑或沮丧时，体内各系统生理功能紊乱，懒于活动，本能地想吃东西。这时可以通过特色中医保健疗法，以疏通经络、运行气血，改善机体的失衡状态。</a:t>
            </a:r>
            <a:endParaRPr lang="en-US" altLang="zh-CN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正圆-55W" panose="00020600040101010101" pitchFamily="18" charset="-122"/>
              <a:ea typeface="汉仪正圆-55W" panose="00020600040101010101" pitchFamily="18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559550" y="1073150"/>
            <a:ext cx="4711065" cy="4711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00" y="0"/>
            <a:ext cx="12192000" cy="685799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403600" y="1807210"/>
            <a:ext cx="5384800" cy="18643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zh-CN" altLang="en-US" sz="115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正圆-55W" panose="00020600040101010101" pitchFamily="18" charset="-122"/>
              <a:ea typeface="汉仪正圆-55W" panose="00020600040101010101" pitchFamily="18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10865" y="2216150"/>
            <a:ext cx="5427980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800">
                <a:solidFill>
                  <a:srgbClr val="FF0000"/>
                </a:solidFill>
              </a:rPr>
              <a:t> </a:t>
            </a:r>
            <a:r>
              <a:rPr lang="zh-CN" altLang="en-US" sz="11500">
                <a:solidFill>
                  <a:srgbClr val="FF0000"/>
                </a:solidFill>
              </a:rPr>
              <a:t>谢</a:t>
            </a:r>
            <a:r>
              <a:rPr lang="en-US" altLang="zh-CN" sz="11500">
                <a:solidFill>
                  <a:srgbClr val="FF0000"/>
                </a:solidFill>
              </a:rPr>
              <a:t>   </a:t>
            </a:r>
            <a:r>
              <a:rPr lang="zh-CN" altLang="en-US" sz="11500">
                <a:solidFill>
                  <a:srgbClr val="FF0000"/>
                </a:solidFill>
              </a:rPr>
              <a:t>谢</a:t>
            </a:r>
            <a:endParaRPr lang="zh-CN" altLang="en-US" sz="115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" y="0"/>
            <a:ext cx="12192000" cy="6857999"/>
          </a:xfrm>
          <a:prstGeom prst="rect">
            <a:avLst/>
          </a:prstGeom>
        </p:spPr>
      </p:pic>
      <p:sp>
        <p:nvSpPr>
          <p:cNvPr id="36" name="圆角矩形 35"/>
          <p:cNvSpPr/>
          <p:nvPr/>
        </p:nvSpPr>
        <p:spPr>
          <a:xfrm>
            <a:off x="8072755" y="19050"/>
            <a:ext cx="4276725" cy="370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5" name="图片 4" descr="ScreenShot_2026-05-07_160919_8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5" y="596900"/>
            <a:ext cx="9876790" cy="58185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108960" y="2479675"/>
            <a:ext cx="320040" cy="3200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r>
              <a:rPr lang="zh-CN" altLang="en-US" b="1">
                <a:solidFill>
                  <a:schemeClr val="tx1"/>
                </a:solidFill>
              </a:rPr>
              <a:t>白</a:t>
            </a:r>
            <a:endParaRPr lang="zh-CN" alt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" y="0"/>
            <a:ext cx="12192000" cy="6857999"/>
          </a:xfrm>
          <a:prstGeom prst="rect">
            <a:avLst/>
          </a:prstGeom>
        </p:spPr>
      </p:pic>
      <p:sp>
        <p:nvSpPr>
          <p:cNvPr id="36" name="圆角矩形 35"/>
          <p:cNvSpPr/>
          <p:nvPr/>
        </p:nvSpPr>
        <p:spPr>
          <a:xfrm>
            <a:off x="8072755" y="19050"/>
            <a:ext cx="4276725" cy="370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3" name="图片 2" descr="9af79568-f4a1-4199-aedd-4b23eca29f1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985" y="509270"/>
            <a:ext cx="10006330" cy="5886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" y="0"/>
            <a:ext cx="12192000" cy="6857999"/>
          </a:xfrm>
          <a:prstGeom prst="rect">
            <a:avLst/>
          </a:prstGeom>
        </p:spPr>
      </p:pic>
      <p:sp>
        <p:nvSpPr>
          <p:cNvPr id="36" name="圆角矩形 35"/>
          <p:cNvSpPr/>
          <p:nvPr/>
        </p:nvSpPr>
        <p:spPr>
          <a:xfrm>
            <a:off x="8072755" y="19050"/>
            <a:ext cx="4276725" cy="370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3" name="图片 2" descr="ScreenShot_2026-05-07_161010_6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410" y="544830"/>
            <a:ext cx="10254615" cy="5680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" y="0"/>
            <a:ext cx="12192000" cy="6857999"/>
          </a:xfrm>
          <a:prstGeom prst="rect">
            <a:avLst/>
          </a:prstGeom>
        </p:spPr>
      </p:pic>
      <p:sp>
        <p:nvSpPr>
          <p:cNvPr id="36" name="圆角矩形 35"/>
          <p:cNvSpPr/>
          <p:nvPr/>
        </p:nvSpPr>
        <p:spPr>
          <a:xfrm>
            <a:off x="8072755" y="19050"/>
            <a:ext cx="4276725" cy="370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3" name="图片 2" descr="ScreenShot_2026-05-07_161027_398"/>
          <p:cNvPicPr>
            <a:picLocks noChangeAspect="1"/>
          </p:cNvPicPr>
          <p:nvPr/>
        </p:nvPicPr>
        <p:blipFill>
          <a:blip r:embed="rId2"/>
          <a:srcRect l="1143" t="2008" r="1608"/>
          <a:stretch>
            <a:fillRect/>
          </a:stretch>
        </p:blipFill>
        <p:spPr>
          <a:xfrm>
            <a:off x="939165" y="732790"/>
            <a:ext cx="10370185" cy="5391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" y="0"/>
            <a:ext cx="12192000" cy="6857999"/>
          </a:xfrm>
          <a:prstGeom prst="rect">
            <a:avLst/>
          </a:prstGeom>
        </p:spPr>
      </p:pic>
      <p:sp>
        <p:nvSpPr>
          <p:cNvPr id="36" name="圆角矩形 35"/>
          <p:cNvSpPr/>
          <p:nvPr/>
        </p:nvSpPr>
        <p:spPr>
          <a:xfrm>
            <a:off x="8072755" y="19050"/>
            <a:ext cx="4276725" cy="370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3" name="图片 2" descr="ScreenShot_2026-05-07_161042_5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440" y="601345"/>
            <a:ext cx="10269855" cy="56553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" y="0"/>
            <a:ext cx="12192000" cy="6857999"/>
          </a:xfrm>
          <a:prstGeom prst="rect">
            <a:avLst/>
          </a:prstGeom>
        </p:spPr>
      </p:pic>
      <p:sp>
        <p:nvSpPr>
          <p:cNvPr id="36" name="圆角矩形 35"/>
          <p:cNvSpPr/>
          <p:nvPr/>
        </p:nvSpPr>
        <p:spPr>
          <a:xfrm>
            <a:off x="8072755" y="19050"/>
            <a:ext cx="4276725" cy="370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036955" y="697230"/>
            <a:ext cx="10309860" cy="10318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2-3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拳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（约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200-300g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 descr="微信图片_2026-05-07_162808_1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550" y="2157095"/>
            <a:ext cx="6556375" cy="38519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@这不是阿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45" y="0"/>
            <a:ext cx="12192000" cy="685799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234123" y="2385060"/>
            <a:ext cx="9723755" cy="1337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5400" b="1">
                <a:ln w="22225">
                  <a:noFill/>
                  <a:prstDash val="solid"/>
                </a:ln>
                <a:solidFill>
                  <a:srgbClr val="BF414F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你的身体质量指数</a:t>
            </a:r>
            <a:r>
              <a:rPr lang="en-US" altLang="zh-CN" sz="5400" b="1">
                <a:ln w="22225">
                  <a:noFill/>
                  <a:prstDash val="solid"/>
                </a:ln>
                <a:solidFill>
                  <a:srgbClr val="BF414F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BMI</a:t>
            </a:r>
            <a:r>
              <a:rPr lang="zh-CN" altLang="en-US" sz="5400" b="1">
                <a:ln w="22225">
                  <a:noFill/>
                  <a:prstDash val="solid"/>
                </a:ln>
                <a:solidFill>
                  <a:srgbClr val="BF414F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是多少？</a:t>
            </a:r>
            <a:endParaRPr lang="zh-CN" altLang="en-US" sz="5400" b="1">
              <a:ln w="22225">
                <a:noFill/>
                <a:prstDash val="solid"/>
              </a:ln>
              <a:solidFill>
                <a:srgbClr val="BF414F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矩形 24"/>
          <p:cNvSpPr/>
          <p:nvPr/>
        </p:nvSpPr>
        <p:spPr>
          <a:xfrm rot="2700000">
            <a:off x="4496435" y="1447800"/>
            <a:ext cx="755015" cy="784860"/>
          </a:xfrm>
          <a:prstGeom prst="rect">
            <a:avLst/>
          </a:prstGeom>
          <a:solidFill>
            <a:srgbClr val="BF4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4519295" y="1518285"/>
            <a:ext cx="58166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测</a:t>
            </a:r>
            <a:endParaRPr lang="zh-CN" altLang="en-US" sz="3600" b="1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7" name="矩形 26"/>
          <p:cNvSpPr/>
          <p:nvPr/>
        </p:nvSpPr>
        <p:spPr>
          <a:xfrm rot="2700000">
            <a:off x="5553710" y="1447800"/>
            <a:ext cx="755015" cy="784860"/>
          </a:xfrm>
          <a:prstGeom prst="rect">
            <a:avLst/>
          </a:prstGeom>
          <a:solidFill>
            <a:srgbClr val="BF4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 rot="2700000">
            <a:off x="6642735" y="1447800"/>
            <a:ext cx="755015" cy="784860"/>
          </a:xfrm>
          <a:prstGeom prst="rect">
            <a:avLst/>
          </a:prstGeom>
          <a:solidFill>
            <a:srgbClr val="BF4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6729095" y="1518285"/>
            <a:ext cx="58166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测</a:t>
            </a:r>
            <a:endParaRPr lang="zh-CN" altLang="en-US" sz="3600" b="1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640070" y="1517650"/>
            <a:ext cx="58166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一</a:t>
            </a:r>
            <a:endParaRPr lang="zh-CN" altLang="en-US" sz="3600" b="1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8072755" y="19050"/>
            <a:ext cx="4276725" cy="370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  <a:p>
            <a:pPr algn="ctr"/>
            <a:endParaRPr lang="zh-CN" altLang="en-US" kern="100" dirty="0">
              <a:solidFill>
                <a:schemeClr val="bg1"/>
              </a:solidFill>
              <a:ea typeface="江城圆体 300W" panose="020B0300000000000000" pitchFamily="34" charset="-122"/>
              <a:cs typeface="+mn-ea"/>
              <a:sym typeface="+mn-lt"/>
            </a:endParaRPr>
          </a:p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950" y="4136390"/>
            <a:ext cx="3519170" cy="15252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:random/>
      </p:transition>
    </mc:Choice>
    <mc:Fallback>
      <p:transition spd="slow" advTm="6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commondata" val="eyJjb3VudCI6MSwiaGRpZCI6ImExOTVkMGQwMTBjMTk1ZDRhNTI0Yzc3NTMwMzdkMTAyIiwidXNlckNvdW50Ijox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这不是阿燊">
      <a:majorFont>
        <a:latin typeface="Montserrat Black"/>
        <a:ea typeface="优设标题黑"/>
        <a:cs typeface=""/>
      </a:majorFont>
      <a:minorFont>
        <a:latin typeface="Montserrat Black"/>
        <a:ea typeface="江城圆体 300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优设标题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优设标题黑"/>
        <a:ea typeface=""/>
        <a:cs typeface=""/>
        <a:font script="Jpan" typeface="ＭＳ Ｐゴシック"/>
        <a:font script="Hang" typeface="맑은 고딕"/>
        <a:font script="Hans" typeface="优设标题黑"/>
        <a:font script="Hant" typeface="新細明體"/>
        <a:font script="Arab" typeface="优设标题黑"/>
        <a:font script="Hebr" typeface="优设标题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优设标题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优设标题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优设标题黑"/>
        <a:ea typeface=""/>
        <a:cs typeface=""/>
        <a:font script="Jpan" typeface="ＭＳ Ｐゴシック"/>
        <a:font script="Hang" typeface="맑은 고딕"/>
        <a:font script="Hans" typeface="优设标题黑"/>
        <a:font script="Hant" typeface="新細明體"/>
        <a:font script="Arab" typeface="优设标题黑"/>
        <a:font script="Hebr" typeface="优设标题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优设标题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2005</Words>
  <Application>WPS 演示</Application>
  <PresentationFormat>宽屏</PresentationFormat>
  <Paragraphs>253</Paragraphs>
  <Slides>22</Slides>
  <Notes>1</Notes>
  <HiddenSlides>1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49" baseType="lpstr">
      <vt:lpstr>Arial</vt:lpstr>
      <vt:lpstr>宋体</vt:lpstr>
      <vt:lpstr>Wingdings</vt:lpstr>
      <vt:lpstr>优设标题黑</vt:lpstr>
      <vt:lpstr>微软雅黑</vt:lpstr>
      <vt:lpstr>思源黑体 CN Regular</vt:lpstr>
      <vt:lpstr>黑体</vt:lpstr>
      <vt:lpstr>江城圆体 300W</vt:lpstr>
      <vt:lpstr>Arial Unicode MS</vt:lpstr>
      <vt:lpstr>Montserrat Black</vt:lpstr>
      <vt:lpstr>Segoe Print</vt:lpstr>
      <vt:lpstr>苹方 特粗</vt:lpstr>
      <vt:lpstr>思源黑体 CN Normal</vt:lpstr>
      <vt:lpstr>思源黑体 CN Medium</vt:lpstr>
      <vt:lpstr>阿里巴巴普惠体</vt:lpstr>
      <vt:lpstr>新宋体</vt:lpstr>
      <vt:lpstr>汉仪正圆-55W</vt:lpstr>
      <vt:lpstr>Microsoft YaHei UI</vt:lpstr>
      <vt:lpstr>江城圆体 300W</vt:lpstr>
      <vt:lpstr>Wingdings</vt:lpstr>
      <vt:lpstr>思源黑体 CN Medium</vt:lpstr>
      <vt:lpstr>思源黑体 CN Normal</vt:lpstr>
      <vt:lpstr>思源黑体 CN Regular</vt:lpstr>
      <vt:lpstr>汉仪正圆-55W</vt:lpstr>
      <vt:lpstr>阿里巴巴普惠体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奕燊 王</dc:creator>
  <cp:lastModifiedBy>英英</cp:lastModifiedBy>
  <cp:revision>150</cp:revision>
  <dcterms:created xsi:type="dcterms:W3CDTF">2024-05-08T01:57:00Z</dcterms:created>
  <dcterms:modified xsi:type="dcterms:W3CDTF">2026-05-08T08:06:08Z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4B866508D7B144E198FE04F4E24F57ED_13</vt:lpwstr>
  </property>
  <property fmtid="{D5CDD505-2E9C-101B-9397-08002B2CF9AE}" pid="3" name="KSOProductBuildVer">
    <vt:lpwstr>2052-12.1.0.25225</vt:lpwstr>
  </property>
  <property fmtid="{D5CDD505-2E9C-101B-9397-08002B2CF9AE}" pid="4" name="KSOTemplateUUID">
    <vt:lpwstr>v1.0_mb_5m4UchEKUjUyueFQj2EYPg==</vt:lpwstr>
  </property>
</Properties>
</file>