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media/image10.svg" ContentType="image/svg+xml"/>
  <Override PartName="/ppt/media/image12.svg" ContentType="image/svg+xml"/>
  <Override PartName="/ppt/media/image14.svg" ContentType="image/svg+xml"/>
  <Override PartName="/ppt/media/image17.svg" ContentType="image/svg+xml"/>
  <Override PartName="/ppt/media/image19.svg" ContentType="image/svg+xml"/>
  <Override PartName="/ppt/media/image2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7.svg" ContentType="image/svg+xml"/>
  <Override PartName="/ppt/media/image29.svg" ContentType="image/svg+xml"/>
  <Override PartName="/ppt/media/image31.svg" ContentType="image/svg+xml"/>
  <Override PartName="/ppt/media/image33.svg" ContentType="image/svg+xml"/>
  <Override PartName="/ppt/media/image35.svg" ContentType="image/svg+xml"/>
  <Override PartName="/ppt/media/image37.svg" ContentType="image/svg+xml"/>
  <Override PartName="/ppt/media/image39.svg" ContentType="image/svg+xml"/>
  <Override PartName="/ppt/media/image4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49.svg" ContentType="image/svg+xml"/>
  <Override PartName="/ppt/media/image51.svg" ContentType="image/svg+xml"/>
  <Override PartName="/ppt/media/image53.svg" ContentType="image/svg+xml"/>
  <Override PartName="/ppt/media/image57.svg" ContentType="image/svg+xml"/>
  <Override PartName="/ppt/media/image59.svg" ContentType="image/svg+xml"/>
  <Override PartName="/ppt/media/image6.svg" ContentType="image/svg+xml"/>
  <Override PartName="/ppt/media/image61.svg" ContentType="image/svg+xml"/>
  <Override PartName="/ppt/media/image63.svg" ContentType="image/svg+xml"/>
  <Override PartName="/ppt/media/image65.svg" ContentType="image/svg+xml"/>
  <Override PartName="/ppt/media/image67.svg" ContentType="image/svg+xml"/>
  <Override PartName="/ppt/media/image71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79.svg" ContentType="image/svg+xml"/>
  <Override PartName="/ppt/media/image8.svg" ContentType="image/svg+xml"/>
  <Override PartName="/ppt/media/image81.svg" ContentType="image/svg+xml"/>
  <Override PartName="/ppt/media/image83.svg" ContentType="image/svg+xml"/>
  <Override PartName="/ppt/media/image85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5143500"/>
  <p:notesSz cx="5143500" cy="9144000"/>
  <p:embeddedFontLst>
    <p:embeddedFont>
      <p:font typeface="SourceHanSansSC-Medium" panose="020B0600000000000000" charset="-122"/>
      <p:regular r:id="rId30"/>
    </p:embeddedFont>
    <p:embeddedFont>
      <p:font typeface="SourceHanSansSC-Heavy" panose="020B0A00000000000000" charset="-122"/>
      <p:bold r:id="rId31"/>
    </p:embeddedFont>
    <p:embeddedFont>
      <p:font typeface="SourceHanSansSC-Regular" panose="020B0500000000000000" charset="-122"/>
      <p:regular r:id="rId32"/>
    </p:embeddedFont>
    <p:embeddedFont>
      <p:font typeface="tsangeryuyangt-w04" panose="02020400000000000000" charset="-122"/>
      <p:regular r:id="rId33"/>
    </p:embeddedFont>
    <p:embeddedFont>
      <p:font typeface="Calibri" panose="020F0502020204030204" charset="0"/>
      <p:regular r:id="rId34"/>
      <p:bold r:id="rId35"/>
      <p:italic r:id="rId36"/>
      <p:boldItalic r:id="rId3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7" Type="http://schemas.openxmlformats.org/officeDocument/2006/relationships/font" Target="fonts/font8.fntdata"/><Relationship Id="rId36" Type="http://schemas.openxmlformats.org/officeDocument/2006/relationships/font" Target="fonts/font7.fntdata"/><Relationship Id="rId35" Type="http://schemas.openxmlformats.org/officeDocument/2006/relationships/font" Target="fonts/font6.fntdata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2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7.sv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svg"/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image" Target="../media/image25.svg"/><Relationship Id="rId7" Type="http://schemas.openxmlformats.org/officeDocument/2006/relationships/image" Target="../media/image24.png"/><Relationship Id="rId6" Type="http://schemas.openxmlformats.org/officeDocument/2006/relationships/image" Target="../media/image23.svg"/><Relationship Id="rId5" Type="http://schemas.openxmlformats.org/officeDocument/2006/relationships/image" Target="../media/image22.png"/><Relationship Id="rId4" Type="http://schemas.openxmlformats.org/officeDocument/2006/relationships/image" Target="../media/image21.svg"/><Relationship Id="rId3" Type="http://schemas.openxmlformats.org/officeDocument/2006/relationships/image" Target="../media/image20.png"/><Relationship Id="rId20" Type="http://schemas.openxmlformats.org/officeDocument/2006/relationships/notesSlide" Target="../notesSlides/notesSlide17.xml"/><Relationship Id="rId2" Type="http://schemas.openxmlformats.org/officeDocument/2006/relationships/image" Target="../media/image19.svg"/><Relationship Id="rId19" Type="http://schemas.openxmlformats.org/officeDocument/2006/relationships/slideLayout" Target="../slideLayouts/slideLayout1.xml"/><Relationship Id="rId18" Type="http://schemas.openxmlformats.org/officeDocument/2006/relationships/image" Target="../media/image35.svg"/><Relationship Id="rId17" Type="http://schemas.openxmlformats.org/officeDocument/2006/relationships/image" Target="../media/image34.png"/><Relationship Id="rId16" Type="http://schemas.openxmlformats.org/officeDocument/2006/relationships/image" Target="../media/image33.svg"/><Relationship Id="rId15" Type="http://schemas.openxmlformats.org/officeDocument/2006/relationships/image" Target="../media/image32.png"/><Relationship Id="rId14" Type="http://schemas.openxmlformats.org/officeDocument/2006/relationships/image" Target="../media/image31.svg"/><Relationship Id="rId13" Type="http://schemas.openxmlformats.org/officeDocument/2006/relationships/image" Target="../media/image30.png"/><Relationship Id="rId12" Type="http://schemas.openxmlformats.org/officeDocument/2006/relationships/image" Target="../media/image29.svg"/><Relationship Id="rId11" Type="http://schemas.openxmlformats.org/officeDocument/2006/relationships/image" Target="../media/image28.png"/><Relationship Id="rId10" Type="http://schemas.openxmlformats.org/officeDocument/2006/relationships/image" Target="../media/image27.svg"/><Relationship Id="rId1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png"/><Relationship Id="rId8" Type="http://schemas.openxmlformats.org/officeDocument/2006/relationships/image" Target="../media/image43.svg"/><Relationship Id="rId7" Type="http://schemas.openxmlformats.org/officeDocument/2006/relationships/image" Target="../media/image42.png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svg"/><Relationship Id="rId3" Type="http://schemas.openxmlformats.org/officeDocument/2006/relationships/image" Target="../media/image38.png"/><Relationship Id="rId2" Type="http://schemas.openxmlformats.org/officeDocument/2006/relationships/image" Target="../media/image37.svg"/><Relationship Id="rId16" Type="http://schemas.openxmlformats.org/officeDocument/2006/relationships/notesSlide" Target="../notesSlides/notesSlide19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49.svg"/><Relationship Id="rId13" Type="http://schemas.openxmlformats.org/officeDocument/2006/relationships/image" Target="../media/image48.png"/><Relationship Id="rId12" Type="http://schemas.openxmlformats.org/officeDocument/2006/relationships/image" Target="../media/image47.svg"/><Relationship Id="rId11" Type="http://schemas.openxmlformats.org/officeDocument/2006/relationships/image" Target="../media/image46.png"/><Relationship Id="rId10" Type="http://schemas.openxmlformats.org/officeDocument/2006/relationships/image" Target="../media/image45.svg"/><Relationship Id="rId1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58.png"/><Relationship Id="rId8" Type="http://schemas.openxmlformats.org/officeDocument/2006/relationships/image" Target="../media/image57.svg"/><Relationship Id="rId7" Type="http://schemas.openxmlformats.org/officeDocument/2006/relationships/image" Target="../media/image56.png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svg"/><Relationship Id="rId3" Type="http://schemas.openxmlformats.org/officeDocument/2006/relationships/image" Target="../media/image52.png"/><Relationship Id="rId2" Type="http://schemas.openxmlformats.org/officeDocument/2006/relationships/image" Target="../media/image51.svg"/><Relationship Id="rId16" Type="http://schemas.openxmlformats.org/officeDocument/2006/relationships/notesSlide" Target="../notesSlides/notesSlide20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63.svg"/><Relationship Id="rId13" Type="http://schemas.openxmlformats.org/officeDocument/2006/relationships/image" Target="../media/image62.png"/><Relationship Id="rId12" Type="http://schemas.openxmlformats.org/officeDocument/2006/relationships/image" Target="../media/image61.svg"/><Relationship Id="rId11" Type="http://schemas.openxmlformats.org/officeDocument/2006/relationships/image" Target="../media/image60.png"/><Relationship Id="rId10" Type="http://schemas.openxmlformats.org/officeDocument/2006/relationships/image" Target="../media/image59.svg"/><Relationship Id="rId1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2.png"/><Relationship Id="rId8" Type="http://schemas.openxmlformats.org/officeDocument/2006/relationships/image" Target="../media/image71.svg"/><Relationship Id="rId7" Type="http://schemas.openxmlformats.org/officeDocument/2006/relationships/image" Target="../media/image70.png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svg"/><Relationship Id="rId3" Type="http://schemas.openxmlformats.org/officeDocument/2006/relationships/image" Target="../media/image66.png"/><Relationship Id="rId2" Type="http://schemas.openxmlformats.org/officeDocument/2006/relationships/image" Target="../media/image65.svg"/><Relationship Id="rId16" Type="http://schemas.openxmlformats.org/officeDocument/2006/relationships/notesSlide" Target="../notesSlides/notesSlide21.xml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77.svg"/><Relationship Id="rId13" Type="http://schemas.openxmlformats.org/officeDocument/2006/relationships/image" Target="../media/image76.png"/><Relationship Id="rId12" Type="http://schemas.openxmlformats.org/officeDocument/2006/relationships/image" Target="../media/image75.svg"/><Relationship Id="rId11" Type="http://schemas.openxmlformats.org/officeDocument/2006/relationships/image" Target="../media/image74.png"/><Relationship Id="rId10" Type="http://schemas.openxmlformats.org/officeDocument/2006/relationships/image" Target="../media/image73.svg"/><Relationship Id="rId1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85.svg"/><Relationship Id="rId7" Type="http://schemas.openxmlformats.org/officeDocument/2006/relationships/image" Target="../media/image84.png"/><Relationship Id="rId6" Type="http://schemas.openxmlformats.org/officeDocument/2006/relationships/image" Target="../media/image83.svg"/><Relationship Id="rId5" Type="http://schemas.openxmlformats.org/officeDocument/2006/relationships/image" Target="../media/image82.png"/><Relationship Id="rId4" Type="http://schemas.openxmlformats.org/officeDocument/2006/relationships/image" Target="../media/image81.svg"/><Relationship Id="rId3" Type="http://schemas.openxmlformats.org/officeDocument/2006/relationships/image" Target="../media/image80.png"/><Relationship Id="rId2" Type="http://schemas.openxmlformats.org/officeDocument/2006/relationships/image" Target="../media/image79.svg"/><Relationship Id="rId10" Type="http://schemas.openxmlformats.org/officeDocument/2006/relationships/notesSlide" Target="../notesSlides/notesSlide22.xml"/><Relationship Id="rId1" Type="http://schemas.openxmlformats.org/officeDocument/2006/relationships/image" Target="../media/image7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10.svg"/><Relationship Id="rId7" Type="http://schemas.openxmlformats.org/officeDocument/2006/relationships/image" Target="../media/image9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0" Type="http://schemas.openxmlformats.org/officeDocument/2006/relationships/notesSlide" Target="../notesSlides/notesSlide5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87822" y="948521"/>
            <a:ext cx="2759611" cy="2378974"/>
          </a:xfrm>
          <a:custGeom>
            <a:avLst/>
            <a:gdLst/>
            <a:ahLst/>
            <a:cxnLst/>
            <a:rect l="l" t="t" r="r" b="b"/>
            <a:pathLst>
              <a:path w="2759611" h="2378974">
                <a:moveTo>
                  <a:pt x="1379805" y="0"/>
                </a:moveTo>
                <a:lnTo>
                  <a:pt x="0" y="2378974"/>
                </a:lnTo>
                <a:lnTo>
                  <a:pt x="2759611" y="2378974"/>
                </a:lnTo>
                <a:lnTo>
                  <a:pt x="1379805" y="0"/>
                </a:lnTo>
                <a:close/>
              </a:path>
            </a:pathLst>
          </a:custGeom>
          <a:solidFill>
            <a:srgbClr val="F2F2F2"/>
          </a:solidFill>
        </p:spPr>
      </p:sp>
      <p:sp>
        <p:nvSpPr>
          <p:cNvPr id="3" name="Text 1"/>
          <p:cNvSpPr txBox="1"/>
          <p:nvPr/>
        </p:nvSpPr>
        <p:spPr>
          <a:xfrm>
            <a:off x="2677464" y="3815607"/>
            <a:ext cx="1713530" cy="21971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汇报人：谢兴胜</a:t>
            </a:r>
            <a:endParaRPr lang="en-US" altLang="zh-CN" sz="1425" dirty="0">
              <a:solidFill>
                <a:srgbClr val="262626"/>
              </a:solidFill>
              <a:latin typeface="SourceHanSansSC-Medium" panose="020B0600000000000000" charset="-122"/>
              <a:ea typeface="SourceHanSansSC-Medium" panose="020B0600000000000000" charset="-122"/>
              <a:cs typeface="SourceHanSansSC-Medium" panose="020B0600000000000000" charset="-122"/>
            </a:endParaRPr>
          </a:p>
        </p:txBody>
      </p:sp>
      <p:sp>
        <p:nvSpPr>
          <p:cNvPr id="4" name="Text 2"/>
          <p:cNvSpPr txBox="1"/>
          <p:nvPr/>
        </p:nvSpPr>
        <p:spPr>
          <a:xfrm>
            <a:off x="229464" y="2250827"/>
            <a:ext cx="8700550" cy="1037731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5365" dirty="0">
                <a:solidFill>
                  <a:srgbClr val="404040"/>
                </a:solidFill>
                <a:latin typeface="SourceHanSansSC-Heavy" panose="020B0A00000000000000" charset="-122"/>
                <a:ea typeface="SourceHanSansSC-Heavy" panose="020B0A00000000000000" charset="-122"/>
                <a:cs typeface="SourceHanSansSC-Heavy" panose="020B0A00000000000000" charset="-122"/>
              </a:rPr>
              <a:t>肺结核健康讲座</a:t>
            </a:r>
            <a:endParaRPr lang="en-US" sz="5365" dirty="0"/>
          </a:p>
        </p:txBody>
      </p:sp>
      <p:sp>
        <p:nvSpPr>
          <p:cNvPr id="5" name="Text 3"/>
          <p:cNvSpPr txBox="1"/>
          <p:nvPr/>
        </p:nvSpPr>
        <p:spPr>
          <a:xfrm>
            <a:off x="4652207" y="3815607"/>
            <a:ext cx="1909640" cy="21971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日期：</a:t>
            </a:r>
            <a:r>
              <a:rPr 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2026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年</a:t>
            </a:r>
            <a:r>
              <a:rPr lang="en-US" altLang="zh-CN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5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月</a:t>
            </a:r>
            <a:r>
              <a:rPr lang="en-US" altLang="zh-CN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12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日</a:t>
            </a:r>
            <a:endParaRPr lang="en-US" sz="1425" dirty="0"/>
          </a:p>
        </p:txBody>
      </p:sp>
      <p:sp>
        <p:nvSpPr>
          <p:cNvPr id="7" name="Shape 5"/>
          <p:cNvSpPr/>
          <p:nvPr/>
        </p:nvSpPr>
        <p:spPr>
          <a:xfrm>
            <a:off x="0" y="4805736"/>
            <a:ext cx="2281627" cy="339625"/>
          </a:xfrm>
          <a:custGeom>
            <a:avLst/>
            <a:gdLst/>
            <a:ahLst/>
            <a:cxnLst/>
            <a:rect l="l" t="t" r="r" b="b"/>
            <a:pathLst>
              <a:path w="2281627" h="339625">
                <a:moveTo>
                  <a:pt x="0" y="169567"/>
                </a:moveTo>
                <a:lnTo>
                  <a:pt x="84784" y="0"/>
                </a:lnTo>
                <a:lnTo>
                  <a:pt x="2196751" y="0"/>
                </a:lnTo>
                <a:lnTo>
                  <a:pt x="2281534" y="169567"/>
                </a:lnTo>
                <a:lnTo>
                  <a:pt x="2196751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8" name="Shape 6"/>
          <p:cNvSpPr/>
          <p:nvPr/>
        </p:nvSpPr>
        <p:spPr>
          <a:xfrm>
            <a:off x="2281627" y="4805736"/>
            <a:ext cx="2298112" cy="339625"/>
          </a:xfrm>
          <a:custGeom>
            <a:avLst/>
            <a:gdLst/>
            <a:ahLst/>
            <a:cxnLst/>
            <a:rect l="l" t="t" r="r" b="b"/>
            <a:pathLst>
              <a:path w="2298112" h="339625">
                <a:moveTo>
                  <a:pt x="0" y="169567"/>
                </a:moveTo>
                <a:lnTo>
                  <a:pt x="84784" y="0"/>
                </a:lnTo>
                <a:lnTo>
                  <a:pt x="2212946" y="0"/>
                </a:lnTo>
                <a:lnTo>
                  <a:pt x="2297729" y="169567"/>
                </a:lnTo>
                <a:lnTo>
                  <a:pt x="2212946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9" name="Shape 7"/>
          <p:cNvSpPr/>
          <p:nvPr/>
        </p:nvSpPr>
        <p:spPr>
          <a:xfrm>
            <a:off x="4572000" y="4805736"/>
            <a:ext cx="2286000" cy="339625"/>
          </a:xfrm>
          <a:custGeom>
            <a:avLst/>
            <a:gdLst/>
            <a:ahLst/>
            <a:cxnLst/>
            <a:rect l="l" t="t" r="r" b="b"/>
            <a:pathLst>
              <a:path w="2286000" h="339625">
                <a:moveTo>
                  <a:pt x="0" y="169567"/>
                </a:moveTo>
                <a:lnTo>
                  <a:pt x="84784" y="0"/>
                </a:lnTo>
                <a:lnTo>
                  <a:pt x="2201514" y="0"/>
                </a:lnTo>
                <a:lnTo>
                  <a:pt x="2286298" y="169567"/>
                </a:lnTo>
                <a:lnTo>
                  <a:pt x="2201514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0" name="Shape 8"/>
          <p:cNvSpPr/>
          <p:nvPr/>
        </p:nvSpPr>
        <p:spPr>
          <a:xfrm>
            <a:off x="6857999" y="4805736"/>
            <a:ext cx="2286000" cy="339625"/>
          </a:xfrm>
          <a:custGeom>
            <a:avLst/>
            <a:gdLst/>
            <a:ahLst/>
            <a:cxnLst/>
            <a:rect l="l" t="t" r="r" b="b"/>
            <a:pathLst>
              <a:path w="2286000" h="339625">
                <a:moveTo>
                  <a:pt x="0" y="169567"/>
                </a:moveTo>
                <a:lnTo>
                  <a:pt x="84784" y="0"/>
                </a:lnTo>
                <a:lnTo>
                  <a:pt x="2201514" y="0"/>
                </a:lnTo>
                <a:lnTo>
                  <a:pt x="2286298" y="169567"/>
                </a:lnTo>
                <a:lnTo>
                  <a:pt x="2201514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1" name="Shape 9"/>
          <p:cNvSpPr/>
          <p:nvPr/>
        </p:nvSpPr>
        <p:spPr>
          <a:xfrm flipV="1">
            <a:off x="0" y="0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2" name="Shape 10"/>
          <p:cNvSpPr/>
          <p:nvPr/>
        </p:nvSpPr>
        <p:spPr>
          <a:xfrm flipV="1">
            <a:off x="2281627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3" name="Shape 11"/>
          <p:cNvSpPr/>
          <p:nvPr/>
        </p:nvSpPr>
        <p:spPr>
          <a:xfrm flipV="1">
            <a:off x="4563255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4" name="Shape 12"/>
          <p:cNvSpPr/>
          <p:nvPr/>
        </p:nvSpPr>
        <p:spPr>
          <a:xfrm flipV="1">
            <a:off x="6858000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5" name="Text 13"/>
          <p:cNvSpPr txBox="1"/>
          <p:nvPr/>
        </p:nvSpPr>
        <p:spPr>
          <a:xfrm>
            <a:off x="2018850" y="997801"/>
            <a:ext cx="5121778" cy="1140207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en-US" sz="9375" dirty="0">
                <a:solidFill>
                  <a:srgbClr val="319095"/>
                </a:solidFill>
                <a:latin typeface="SourceHanSansSC-Heavy" panose="020B0A00000000000000" charset="-122"/>
                <a:ea typeface="SourceHanSansSC-Heavy" panose="020B0A00000000000000" charset="-122"/>
                <a:cs typeface="SourceHanSansSC-Heavy" panose="020B0A00000000000000" charset="-122"/>
              </a:rPr>
              <a:t>2026</a:t>
            </a:r>
            <a:endParaRPr lang="en-US" sz="93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治疗原则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67267" y="1286074"/>
            <a:ext cx="1384343" cy="1375654"/>
          </a:xfrm>
          <a:custGeom>
            <a:avLst/>
            <a:gdLst/>
            <a:ahLst/>
            <a:cxnLst/>
            <a:rect l="l" t="t" r="r" b="b"/>
            <a:pathLst>
              <a:path w="1384343" h="1375654">
                <a:moveTo>
                  <a:pt x="820878" y="0"/>
                </a:moveTo>
                <a:cubicBezTo>
                  <a:pt x="960654" y="0"/>
                  <a:pt x="1074575" y="109881"/>
                  <a:pt x="1080230" y="248041"/>
                </a:cubicBezTo>
                <a:lnTo>
                  <a:pt x="1241821" y="248041"/>
                </a:lnTo>
                <a:cubicBezTo>
                  <a:pt x="1320192" y="248041"/>
                  <a:pt x="1384020" y="311869"/>
                  <a:pt x="1384020" y="390240"/>
                </a:cubicBezTo>
                <a:lnTo>
                  <a:pt x="1384020" y="554254"/>
                </a:lnTo>
                <a:lnTo>
                  <a:pt x="1367053" y="552638"/>
                </a:lnTo>
                <a:cubicBezTo>
                  <a:pt x="1223238" y="552638"/>
                  <a:pt x="1106085" y="669791"/>
                  <a:pt x="1106085" y="813607"/>
                </a:cubicBezTo>
                <a:cubicBezTo>
                  <a:pt x="1106085" y="958230"/>
                  <a:pt x="1223238" y="1075383"/>
                  <a:pt x="1367053" y="1075383"/>
                </a:cubicBezTo>
                <a:cubicBezTo>
                  <a:pt x="1373517" y="1075383"/>
                  <a:pt x="1379172" y="1075383"/>
                  <a:pt x="1384020" y="1073767"/>
                </a:cubicBezTo>
                <a:lnTo>
                  <a:pt x="1384020" y="1232933"/>
                </a:lnTo>
                <a:cubicBezTo>
                  <a:pt x="1384020" y="1312112"/>
                  <a:pt x="1320192" y="1375940"/>
                  <a:pt x="1241821" y="1375940"/>
                </a:cubicBezTo>
                <a:lnTo>
                  <a:pt x="1081038" y="1375940"/>
                </a:lnTo>
                <a:lnTo>
                  <a:pt x="1081846" y="1363013"/>
                </a:lnTo>
                <a:cubicBezTo>
                  <a:pt x="1081846" y="1219198"/>
                  <a:pt x="964693" y="1102045"/>
                  <a:pt x="820878" y="1102045"/>
                </a:cubicBezTo>
                <a:cubicBezTo>
                  <a:pt x="676255" y="1102045"/>
                  <a:pt x="559102" y="1219198"/>
                  <a:pt x="559102" y="1363013"/>
                </a:cubicBezTo>
                <a:cubicBezTo>
                  <a:pt x="559102" y="1367053"/>
                  <a:pt x="559102" y="1371901"/>
                  <a:pt x="560718" y="1375940"/>
                </a:cubicBezTo>
                <a:lnTo>
                  <a:pt x="387008" y="1375940"/>
                </a:lnTo>
                <a:cubicBezTo>
                  <a:pt x="307829" y="1375940"/>
                  <a:pt x="244001" y="1312112"/>
                  <a:pt x="244001" y="1232933"/>
                </a:cubicBezTo>
                <a:lnTo>
                  <a:pt x="244001" y="1073767"/>
                </a:lnTo>
                <a:cubicBezTo>
                  <a:pt x="107457" y="1065687"/>
                  <a:pt x="0" y="952574"/>
                  <a:pt x="0" y="813607"/>
                </a:cubicBezTo>
                <a:cubicBezTo>
                  <a:pt x="0" y="675447"/>
                  <a:pt x="107457" y="562334"/>
                  <a:pt x="244001" y="554254"/>
                </a:cubicBezTo>
                <a:lnTo>
                  <a:pt x="244001" y="390240"/>
                </a:lnTo>
                <a:cubicBezTo>
                  <a:pt x="244001" y="311869"/>
                  <a:pt x="307829" y="248041"/>
                  <a:pt x="387008" y="248041"/>
                </a:cubicBezTo>
                <a:lnTo>
                  <a:pt x="560718" y="248041"/>
                </a:lnTo>
                <a:cubicBezTo>
                  <a:pt x="566374" y="109881"/>
                  <a:pt x="681103" y="0"/>
                  <a:pt x="820878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0" name="Shape 8"/>
          <p:cNvSpPr/>
          <p:nvPr/>
        </p:nvSpPr>
        <p:spPr>
          <a:xfrm flipH="1">
            <a:off x="4719213" y="1286074"/>
            <a:ext cx="1384343" cy="1375654"/>
          </a:xfrm>
          <a:custGeom>
            <a:avLst/>
            <a:gdLst/>
            <a:ahLst/>
            <a:cxnLst/>
            <a:rect l="l" t="t" r="r" b="b"/>
            <a:pathLst>
              <a:path w="1384343" h="1375654">
                <a:moveTo>
                  <a:pt x="820878" y="0"/>
                </a:moveTo>
                <a:cubicBezTo>
                  <a:pt x="960654" y="0"/>
                  <a:pt x="1074575" y="109881"/>
                  <a:pt x="1080230" y="248041"/>
                </a:cubicBezTo>
                <a:lnTo>
                  <a:pt x="1241821" y="248041"/>
                </a:lnTo>
                <a:cubicBezTo>
                  <a:pt x="1320192" y="248041"/>
                  <a:pt x="1384020" y="311869"/>
                  <a:pt x="1384020" y="390240"/>
                </a:cubicBezTo>
                <a:lnTo>
                  <a:pt x="1384020" y="554254"/>
                </a:lnTo>
                <a:lnTo>
                  <a:pt x="1367053" y="552638"/>
                </a:lnTo>
                <a:cubicBezTo>
                  <a:pt x="1223238" y="552638"/>
                  <a:pt x="1106085" y="669791"/>
                  <a:pt x="1106085" y="813607"/>
                </a:cubicBezTo>
                <a:cubicBezTo>
                  <a:pt x="1106085" y="958230"/>
                  <a:pt x="1223238" y="1075383"/>
                  <a:pt x="1367053" y="1075383"/>
                </a:cubicBezTo>
                <a:cubicBezTo>
                  <a:pt x="1373517" y="1075383"/>
                  <a:pt x="1379172" y="1075383"/>
                  <a:pt x="1384020" y="1073767"/>
                </a:cubicBezTo>
                <a:lnTo>
                  <a:pt x="1384020" y="1232933"/>
                </a:lnTo>
                <a:cubicBezTo>
                  <a:pt x="1384020" y="1312112"/>
                  <a:pt x="1320192" y="1375940"/>
                  <a:pt x="1241821" y="1375940"/>
                </a:cubicBezTo>
                <a:lnTo>
                  <a:pt x="1081038" y="1375940"/>
                </a:lnTo>
                <a:lnTo>
                  <a:pt x="1081846" y="1363013"/>
                </a:lnTo>
                <a:cubicBezTo>
                  <a:pt x="1081846" y="1219198"/>
                  <a:pt x="964693" y="1102045"/>
                  <a:pt x="820878" y="1102045"/>
                </a:cubicBezTo>
                <a:cubicBezTo>
                  <a:pt x="676255" y="1102045"/>
                  <a:pt x="559102" y="1219198"/>
                  <a:pt x="559102" y="1363013"/>
                </a:cubicBezTo>
                <a:cubicBezTo>
                  <a:pt x="559102" y="1367053"/>
                  <a:pt x="559102" y="1371901"/>
                  <a:pt x="560718" y="1375940"/>
                </a:cubicBezTo>
                <a:lnTo>
                  <a:pt x="387008" y="1375940"/>
                </a:lnTo>
                <a:cubicBezTo>
                  <a:pt x="307829" y="1375940"/>
                  <a:pt x="244001" y="1312112"/>
                  <a:pt x="244001" y="1232933"/>
                </a:cubicBezTo>
                <a:lnTo>
                  <a:pt x="244001" y="1073767"/>
                </a:lnTo>
                <a:cubicBezTo>
                  <a:pt x="107457" y="1065687"/>
                  <a:pt x="0" y="952574"/>
                  <a:pt x="0" y="813607"/>
                </a:cubicBezTo>
                <a:cubicBezTo>
                  <a:pt x="0" y="675447"/>
                  <a:pt x="107457" y="562334"/>
                  <a:pt x="244001" y="554254"/>
                </a:cubicBezTo>
                <a:lnTo>
                  <a:pt x="244001" y="390240"/>
                </a:lnTo>
                <a:cubicBezTo>
                  <a:pt x="244001" y="311869"/>
                  <a:pt x="307829" y="248041"/>
                  <a:pt x="387008" y="248041"/>
                </a:cubicBezTo>
                <a:lnTo>
                  <a:pt x="560718" y="248041"/>
                </a:lnTo>
                <a:cubicBezTo>
                  <a:pt x="566374" y="109881"/>
                  <a:pt x="681103" y="0"/>
                  <a:pt x="820878" y="0"/>
                </a:cubicBezTo>
                <a:close/>
              </a:path>
            </a:pathLst>
          </a:custGeom>
          <a:solidFill>
            <a:srgbClr val="A0BF0D"/>
          </a:solidFill>
        </p:spPr>
      </p:sp>
      <p:sp>
        <p:nvSpPr>
          <p:cNvPr id="11" name="Shape 9"/>
          <p:cNvSpPr/>
          <p:nvPr/>
        </p:nvSpPr>
        <p:spPr>
          <a:xfrm flipH="1" flipV="1">
            <a:off x="4719214" y="2748600"/>
            <a:ext cx="1384343" cy="1375654"/>
          </a:xfrm>
          <a:custGeom>
            <a:avLst/>
            <a:gdLst/>
            <a:ahLst/>
            <a:cxnLst/>
            <a:rect l="l" t="t" r="r" b="b"/>
            <a:pathLst>
              <a:path w="1384343" h="1375654">
                <a:moveTo>
                  <a:pt x="820878" y="0"/>
                </a:moveTo>
                <a:cubicBezTo>
                  <a:pt x="960654" y="0"/>
                  <a:pt x="1074575" y="109881"/>
                  <a:pt x="1080230" y="248041"/>
                </a:cubicBezTo>
                <a:lnTo>
                  <a:pt x="1241821" y="248041"/>
                </a:lnTo>
                <a:cubicBezTo>
                  <a:pt x="1320192" y="248041"/>
                  <a:pt x="1384020" y="311869"/>
                  <a:pt x="1384020" y="390240"/>
                </a:cubicBezTo>
                <a:lnTo>
                  <a:pt x="1384020" y="554254"/>
                </a:lnTo>
                <a:lnTo>
                  <a:pt x="1367053" y="552638"/>
                </a:lnTo>
                <a:cubicBezTo>
                  <a:pt x="1223238" y="552638"/>
                  <a:pt x="1106085" y="669791"/>
                  <a:pt x="1106085" y="813607"/>
                </a:cubicBezTo>
                <a:cubicBezTo>
                  <a:pt x="1106085" y="958230"/>
                  <a:pt x="1223238" y="1075383"/>
                  <a:pt x="1367053" y="1075383"/>
                </a:cubicBezTo>
                <a:cubicBezTo>
                  <a:pt x="1373517" y="1075383"/>
                  <a:pt x="1379172" y="1075383"/>
                  <a:pt x="1384020" y="1073767"/>
                </a:cubicBezTo>
                <a:lnTo>
                  <a:pt x="1384020" y="1232933"/>
                </a:lnTo>
                <a:cubicBezTo>
                  <a:pt x="1384020" y="1312112"/>
                  <a:pt x="1320192" y="1375940"/>
                  <a:pt x="1241821" y="1375940"/>
                </a:cubicBezTo>
                <a:lnTo>
                  <a:pt x="1081038" y="1375940"/>
                </a:lnTo>
                <a:lnTo>
                  <a:pt x="1081846" y="1363013"/>
                </a:lnTo>
                <a:cubicBezTo>
                  <a:pt x="1081846" y="1219198"/>
                  <a:pt x="964693" y="1102045"/>
                  <a:pt x="820878" y="1102045"/>
                </a:cubicBezTo>
                <a:cubicBezTo>
                  <a:pt x="676255" y="1102045"/>
                  <a:pt x="559102" y="1219198"/>
                  <a:pt x="559102" y="1363013"/>
                </a:cubicBezTo>
                <a:cubicBezTo>
                  <a:pt x="559102" y="1367053"/>
                  <a:pt x="559102" y="1371901"/>
                  <a:pt x="560718" y="1375940"/>
                </a:cubicBezTo>
                <a:lnTo>
                  <a:pt x="387008" y="1375940"/>
                </a:lnTo>
                <a:cubicBezTo>
                  <a:pt x="307829" y="1375940"/>
                  <a:pt x="244001" y="1312112"/>
                  <a:pt x="244001" y="1232933"/>
                </a:cubicBezTo>
                <a:lnTo>
                  <a:pt x="244001" y="1073767"/>
                </a:lnTo>
                <a:cubicBezTo>
                  <a:pt x="107457" y="1065687"/>
                  <a:pt x="0" y="952574"/>
                  <a:pt x="0" y="813607"/>
                </a:cubicBezTo>
                <a:cubicBezTo>
                  <a:pt x="0" y="675447"/>
                  <a:pt x="107457" y="562334"/>
                  <a:pt x="244001" y="554254"/>
                </a:cubicBezTo>
                <a:lnTo>
                  <a:pt x="244001" y="390240"/>
                </a:lnTo>
                <a:cubicBezTo>
                  <a:pt x="244001" y="311869"/>
                  <a:pt x="307829" y="248041"/>
                  <a:pt x="387008" y="248041"/>
                </a:cubicBezTo>
                <a:lnTo>
                  <a:pt x="560718" y="248041"/>
                </a:lnTo>
                <a:cubicBezTo>
                  <a:pt x="566374" y="109881"/>
                  <a:pt x="681103" y="0"/>
                  <a:pt x="820878" y="0"/>
                </a:cubicBezTo>
                <a:close/>
              </a:path>
            </a:pathLst>
          </a:custGeom>
          <a:solidFill>
            <a:srgbClr val="319095"/>
          </a:solidFill>
        </p:spPr>
      </p:sp>
      <p:sp>
        <p:nvSpPr>
          <p:cNvPr id="12" name="Shape 10"/>
          <p:cNvSpPr/>
          <p:nvPr/>
        </p:nvSpPr>
        <p:spPr>
          <a:xfrm flipV="1">
            <a:off x="3267267" y="2752531"/>
            <a:ext cx="1384343" cy="1375654"/>
          </a:xfrm>
          <a:custGeom>
            <a:avLst/>
            <a:gdLst/>
            <a:ahLst/>
            <a:cxnLst/>
            <a:rect l="l" t="t" r="r" b="b"/>
            <a:pathLst>
              <a:path w="1384343" h="1375654">
                <a:moveTo>
                  <a:pt x="820878" y="0"/>
                </a:moveTo>
                <a:cubicBezTo>
                  <a:pt x="960654" y="0"/>
                  <a:pt x="1074575" y="109881"/>
                  <a:pt x="1080230" y="248041"/>
                </a:cubicBezTo>
                <a:lnTo>
                  <a:pt x="1241821" y="248041"/>
                </a:lnTo>
                <a:cubicBezTo>
                  <a:pt x="1320192" y="248041"/>
                  <a:pt x="1384020" y="311869"/>
                  <a:pt x="1384020" y="390240"/>
                </a:cubicBezTo>
                <a:lnTo>
                  <a:pt x="1384020" y="554254"/>
                </a:lnTo>
                <a:lnTo>
                  <a:pt x="1367053" y="552638"/>
                </a:lnTo>
                <a:cubicBezTo>
                  <a:pt x="1223238" y="552638"/>
                  <a:pt x="1106085" y="669791"/>
                  <a:pt x="1106085" y="813607"/>
                </a:cubicBezTo>
                <a:cubicBezTo>
                  <a:pt x="1106085" y="958230"/>
                  <a:pt x="1223238" y="1075383"/>
                  <a:pt x="1367053" y="1075383"/>
                </a:cubicBezTo>
                <a:cubicBezTo>
                  <a:pt x="1373517" y="1075383"/>
                  <a:pt x="1379172" y="1075383"/>
                  <a:pt x="1384020" y="1073767"/>
                </a:cubicBezTo>
                <a:lnTo>
                  <a:pt x="1384020" y="1232933"/>
                </a:lnTo>
                <a:cubicBezTo>
                  <a:pt x="1384020" y="1312112"/>
                  <a:pt x="1320192" y="1375940"/>
                  <a:pt x="1241821" y="1375940"/>
                </a:cubicBezTo>
                <a:lnTo>
                  <a:pt x="1081038" y="1375940"/>
                </a:lnTo>
                <a:lnTo>
                  <a:pt x="1081846" y="1363013"/>
                </a:lnTo>
                <a:cubicBezTo>
                  <a:pt x="1081846" y="1219198"/>
                  <a:pt x="964693" y="1102045"/>
                  <a:pt x="820878" y="1102045"/>
                </a:cubicBezTo>
                <a:cubicBezTo>
                  <a:pt x="676255" y="1102045"/>
                  <a:pt x="559102" y="1219198"/>
                  <a:pt x="559102" y="1363013"/>
                </a:cubicBezTo>
                <a:cubicBezTo>
                  <a:pt x="559102" y="1367053"/>
                  <a:pt x="559102" y="1371901"/>
                  <a:pt x="560718" y="1375940"/>
                </a:cubicBezTo>
                <a:lnTo>
                  <a:pt x="387008" y="1375940"/>
                </a:lnTo>
                <a:cubicBezTo>
                  <a:pt x="307829" y="1375940"/>
                  <a:pt x="244001" y="1312112"/>
                  <a:pt x="244001" y="1232933"/>
                </a:cubicBezTo>
                <a:lnTo>
                  <a:pt x="244001" y="1073767"/>
                </a:lnTo>
                <a:cubicBezTo>
                  <a:pt x="107457" y="1065687"/>
                  <a:pt x="0" y="952574"/>
                  <a:pt x="0" y="813607"/>
                </a:cubicBezTo>
                <a:cubicBezTo>
                  <a:pt x="0" y="675447"/>
                  <a:pt x="107457" y="562334"/>
                  <a:pt x="244001" y="554254"/>
                </a:cubicBezTo>
                <a:lnTo>
                  <a:pt x="244001" y="390240"/>
                </a:lnTo>
                <a:cubicBezTo>
                  <a:pt x="244001" y="311869"/>
                  <a:pt x="307829" y="248041"/>
                  <a:pt x="387008" y="248041"/>
                </a:cubicBezTo>
                <a:lnTo>
                  <a:pt x="560718" y="248041"/>
                </a:lnTo>
                <a:cubicBezTo>
                  <a:pt x="566374" y="109881"/>
                  <a:pt x="681103" y="0"/>
                  <a:pt x="820878" y="0"/>
                </a:cubicBezTo>
                <a:close/>
              </a:path>
            </a:pathLst>
          </a:custGeom>
          <a:solidFill>
            <a:srgbClr val="F5841C"/>
          </a:solidFill>
        </p:spPr>
      </p:sp>
      <p:sp>
        <p:nvSpPr>
          <p:cNvPr id="13" name="Shape 11"/>
          <p:cNvSpPr/>
          <p:nvPr/>
        </p:nvSpPr>
        <p:spPr>
          <a:xfrm>
            <a:off x="2877520" y="2112654"/>
            <a:ext cx="770236" cy="0"/>
          </a:xfrm>
          <a:custGeom>
            <a:avLst/>
            <a:gdLst/>
            <a:ahLst/>
            <a:cxnLst/>
            <a:rect l="l" t="t" r="r" b="b"/>
            <a:pathLst>
              <a:path w="770236">
                <a:moveTo>
                  <a:pt x="770236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7D0F29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5863035" y="2112654"/>
            <a:ext cx="551100" cy="0"/>
          </a:xfrm>
          <a:custGeom>
            <a:avLst/>
            <a:gdLst/>
            <a:ahLst/>
            <a:cxnLst/>
            <a:rect l="l" t="t" r="r" b="b"/>
            <a:pathLst>
              <a:path w="551100">
                <a:moveTo>
                  <a:pt x="551100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7D0F29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5863035" y="3299226"/>
            <a:ext cx="551100" cy="0"/>
          </a:xfrm>
          <a:custGeom>
            <a:avLst/>
            <a:gdLst/>
            <a:ahLst/>
            <a:cxnLst/>
            <a:rect l="l" t="t" r="r" b="b"/>
            <a:pathLst>
              <a:path w="551100">
                <a:moveTo>
                  <a:pt x="551100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7D0F29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2877520" y="3299226"/>
            <a:ext cx="770236" cy="0"/>
          </a:xfrm>
          <a:custGeom>
            <a:avLst/>
            <a:gdLst/>
            <a:ahLst/>
            <a:cxnLst/>
            <a:rect l="l" t="t" r="r" b="b"/>
            <a:pathLst>
              <a:path w="770236">
                <a:moveTo>
                  <a:pt x="770236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7D0F29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7" name="Text 15"/>
          <p:cNvSpPr txBox="1"/>
          <p:nvPr/>
        </p:nvSpPr>
        <p:spPr>
          <a:xfrm>
            <a:off x="664861" y="1223011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早期治疗重要性</a:t>
            </a:r>
            <a:endParaRPr lang="en-US" sz="1350" dirty="0"/>
          </a:p>
        </p:txBody>
      </p:sp>
      <p:sp>
        <p:nvSpPr>
          <p:cNvPr id="18" name="Text 16"/>
          <p:cNvSpPr txBox="1"/>
          <p:nvPr/>
        </p:nvSpPr>
        <p:spPr>
          <a:xfrm>
            <a:off x="664861" y="1682210"/>
            <a:ext cx="2014538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早期治疗至关重要。早期病灶局限，细菌数量少，身体抵抗力较强，此时及时用药可迅速杀灭结核菌，控制病情发展，减少并发症和后遗症的发生，还能降低传染给他人的风险，提高治愈率，让患者更快恢复健康，回归正常生活。</a:t>
            </a:r>
            <a:endParaRPr lang="en-US" sz="900" dirty="0"/>
          </a:p>
        </p:txBody>
      </p:sp>
      <p:sp>
        <p:nvSpPr>
          <p:cNvPr id="19" name="Text 17"/>
          <p:cNvSpPr txBox="1"/>
          <p:nvPr/>
        </p:nvSpPr>
        <p:spPr>
          <a:xfrm>
            <a:off x="664861" y="3135809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联合用药方案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64861" y="3595008"/>
            <a:ext cx="2014538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联合用药是肺结核治疗的核心原则。通常选用多种抗结核药物协同作用，如异烟肼、利福平、吡嗪酰胺等联合，可增强杀菌效果，减少耐药菌产生。不同药物作用机制不同，联合使用能全面抑制结核菌生长繁殖，提高治疗效果，降低复发率。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6633828" y="1229226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适量用药标准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6633828" y="1688425"/>
            <a:ext cx="2014538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适量用药需根据患者年龄、体重、病情严重程度等因素确定。药物剂量过小，无法有效杀灭结核菌，易导致治疗失败和耐药产生；剂量过大，则可能增加药物副作用，损害身体器官。医生会综合考虑各种因素，制定个体化用药方案，确保用药安全有效。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6633828" y="3142024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全程治疗要求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6633828" y="3601223"/>
            <a:ext cx="2014538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治疗必须全程规律用药，一般初治患者疗程为6 - 9个月，复治患者疗程更长。即使症状消失、病情好转，也不能擅自停药，否则结核菌可能未被完全杀灭，导致病情复发和耐药，增加治疗难度。患者要严格遵医嘱，坚持完成整个疗程。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治疗药物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4626721" y="3267383"/>
            <a:ext cx="863713" cy="938335"/>
          </a:xfrm>
          <a:custGeom>
            <a:avLst/>
            <a:gdLst/>
            <a:ahLst/>
            <a:cxnLst/>
            <a:rect l="l" t="t" r="r" b="b"/>
            <a:pathLst>
              <a:path w="863713" h="938335">
                <a:moveTo>
                  <a:pt x="0" y="29531"/>
                </a:moveTo>
                <a:lnTo>
                  <a:pt x="0" y="484886"/>
                </a:lnTo>
                <a:lnTo>
                  <a:pt x="864030" y="938335"/>
                </a:lnTo>
                <a:lnTo>
                  <a:pt x="702084" y="0"/>
                </a:lnTo>
                <a:lnTo>
                  <a:pt x="372476" y="0"/>
                </a:lnTo>
                <a:lnTo>
                  <a:pt x="416297" y="248635"/>
                </a:lnTo>
                <a:lnTo>
                  <a:pt x="0" y="29531"/>
                </a:lnTo>
              </a:path>
            </a:pathLst>
          </a:custGeom>
          <a:noFill/>
        </p:spPr>
      </p:sp>
      <p:sp>
        <p:nvSpPr>
          <p:cNvPr id="10" name="Shape 8"/>
          <p:cNvSpPr/>
          <p:nvPr/>
        </p:nvSpPr>
        <p:spPr>
          <a:xfrm>
            <a:off x="3620116" y="3267383"/>
            <a:ext cx="866888" cy="938335"/>
          </a:xfrm>
          <a:custGeom>
            <a:avLst/>
            <a:gdLst/>
            <a:ahLst/>
            <a:cxnLst/>
            <a:rect l="l" t="t" r="r" b="b"/>
            <a:pathLst>
              <a:path w="866888" h="938335">
                <a:moveTo>
                  <a:pt x="866888" y="29531"/>
                </a:moveTo>
                <a:lnTo>
                  <a:pt x="450591" y="248635"/>
                </a:lnTo>
                <a:lnTo>
                  <a:pt x="491554" y="0"/>
                </a:lnTo>
                <a:lnTo>
                  <a:pt x="161946" y="0"/>
                </a:lnTo>
                <a:lnTo>
                  <a:pt x="0" y="938335"/>
                </a:lnTo>
                <a:lnTo>
                  <a:pt x="866888" y="484886"/>
                </a:lnTo>
                <a:lnTo>
                  <a:pt x="866888" y="29531"/>
                </a:lnTo>
              </a:path>
            </a:pathLst>
          </a:custGeom>
          <a:noFill/>
        </p:spPr>
      </p:sp>
      <p:sp>
        <p:nvSpPr>
          <p:cNvPr id="11" name="Shape 9"/>
          <p:cNvSpPr/>
          <p:nvPr/>
        </p:nvSpPr>
        <p:spPr>
          <a:xfrm>
            <a:off x="4626721" y="3267383"/>
            <a:ext cx="863713" cy="938335"/>
          </a:xfrm>
          <a:custGeom>
            <a:avLst/>
            <a:gdLst/>
            <a:ahLst/>
            <a:cxnLst/>
            <a:rect l="l" t="t" r="r" b="b"/>
            <a:pathLst>
              <a:path w="863713" h="938335">
                <a:moveTo>
                  <a:pt x="0" y="29531"/>
                </a:moveTo>
                <a:lnTo>
                  <a:pt x="0" y="484886"/>
                </a:lnTo>
                <a:lnTo>
                  <a:pt x="864030" y="938335"/>
                </a:lnTo>
                <a:lnTo>
                  <a:pt x="702084" y="0"/>
                </a:lnTo>
                <a:lnTo>
                  <a:pt x="372476" y="0"/>
                </a:lnTo>
                <a:lnTo>
                  <a:pt x="416297" y="248635"/>
                </a:lnTo>
                <a:lnTo>
                  <a:pt x="0" y="29531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2" name="Shape 10"/>
          <p:cNvSpPr/>
          <p:nvPr/>
        </p:nvSpPr>
        <p:spPr>
          <a:xfrm>
            <a:off x="3620116" y="3267383"/>
            <a:ext cx="866888" cy="938335"/>
          </a:xfrm>
          <a:custGeom>
            <a:avLst/>
            <a:gdLst/>
            <a:ahLst/>
            <a:cxnLst/>
            <a:rect l="l" t="t" r="r" b="b"/>
            <a:pathLst>
              <a:path w="866888" h="938335">
                <a:moveTo>
                  <a:pt x="866888" y="29531"/>
                </a:moveTo>
                <a:lnTo>
                  <a:pt x="450591" y="248635"/>
                </a:lnTo>
                <a:lnTo>
                  <a:pt x="491554" y="0"/>
                </a:lnTo>
                <a:lnTo>
                  <a:pt x="161946" y="0"/>
                </a:lnTo>
                <a:lnTo>
                  <a:pt x="0" y="938335"/>
                </a:lnTo>
                <a:lnTo>
                  <a:pt x="866888" y="484886"/>
                </a:lnTo>
                <a:lnTo>
                  <a:pt x="866888" y="29531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3" name="Shape 11"/>
          <p:cNvSpPr/>
          <p:nvPr/>
        </p:nvSpPr>
        <p:spPr>
          <a:xfrm>
            <a:off x="4555274" y="1330381"/>
            <a:ext cx="1512997" cy="1778232"/>
          </a:xfrm>
          <a:custGeom>
            <a:avLst/>
            <a:gdLst/>
            <a:ahLst/>
            <a:cxnLst/>
            <a:rect l="l" t="t" r="r" b="b"/>
            <a:pathLst>
              <a:path w="1512997" h="1778232">
                <a:moveTo>
                  <a:pt x="467738" y="947861"/>
                </a:moveTo>
                <a:lnTo>
                  <a:pt x="0" y="0"/>
                </a:lnTo>
                <a:lnTo>
                  <a:pt x="0" y="689700"/>
                </a:lnTo>
                <a:lnTo>
                  <a:pt x="242919" y="1183159"/>
                </a:lnTo>
                <a:lnTo>
                  <a:pt x="786867" y="1261274"/>
                </a:lnTo>
                <a:lnTo>
                  <a:pt x="394386" y="1646134"/>
                </a:lnTo>
                <a:lnTo>
                  <a:pt x="416297" y="1778549"/>
                </a:lnTo>
                <a:lnTo>
                  <a:pt x="814494" y="1778549"/>
                </a:lnTo>
                <a:lnTo>
                  <a:pt x="1512767" y="1100281"/>
                </a:lnTo>
                <a:lnTo>
                  <a:pt x="467738" y="947861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4" name="Shape 12"/>
          <p:cNvSpPr/>
          <p:nvPr/>
        </p:nvSpPr>
        <p:spPr>
          <a:xfrm>
            <a:off x="3043777" y="1330381"/>
            <a:ext cx="1512997" cy="1778232"/>
          </a:xfrm>
          <a:custGeom>
            <a:avLst/>
            <a:gdLst/>
            <a:ahLst/>
            <a:cxnLst/>
            <a:rect l="l" t="t" r="r" b="b"/>
            <a:pathLst>
              <a:path w="1512997" h="1778232">
                <a:moveTo>
                  <a:pt x="1045029" y="947861"/>
                </a:moveTo>
                <a:lnTo>
                  <a:pt x="0" y="1100281"/>
                </a:lnTo>
                <a:lnTo>
                  <a:pt x="698273" y="1778549"/>
                </a:lnTo>
                <a:lnTo>
                  <a:pt x="1096470" y="1778549"/>
                </a:lnTo>
                <a:lnTo>
                  <a:pt x="1120286" y="1646134"/>
                </a:lnTo>
                <a:lnTo>
                  <a:pt x="725899" y="1261274"/>
                </a:lnTo>
                <a:lnTo>
                  <a:pt x="1270800" y="1183159"/>
                </a:lnTo>
                <a:lnTo>
                  <a:pt x="1512767" y="689700"/>
                </a:lnTo>
                <a:lnTo>
                  <a:pt x="1512767" y="0"/>
                </a:lnTo>
                <a:lnTo>
                  <a:pt x="1045029" y="947861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5" name="Shape 13"/>
          <p:cNvSpPr/>
          <p:nvPr/>
        </p:nvSpPr>
        <p:spPr>
          <a:xfrm>
            <a:off x="6420831" y="1352609"/>
            <a:ext cx="1724249" cy="344226"/>
          </a:xfrm>
          <a:custGeom>
            <a:avLst/>
            <a:gdLst/>
            <a:ahLst/>
            <a:cxnLst/>
            <a:rect l="l" t="t" r="r" b="b"/>
            <a:pathLst>
              <a:path w="1724249" h="344226">
                <a:moveTo>
                  <a:pt x="0" y="0"/>
                </a:moveTo>
                <a:lnTo>
                  <a:pt x="1724249" y="0"/>
                </a:lnTo>
                <a:lnTo>
                  <a:pt x="1724249" y="344226"/>
                </a:lnTo>
                <a:lnTo>
                  <a:pt x="0" y="344226"/>
                </a:lnTo>
                <a:close/>
              </a:path>
            </a:pathLst>
          </a:custGeom>
          <a:noFill/>
        </p:spPr>
      </p:sp>
      <p:sp>
        <p:nvSpPr>
          <p:cNvPr id="16" name="Shape 14"/>
          <p:cNvSpPr/>
          <p:nvPr/>
        </p:nvSpPr>
        <p:spPr>
          <a:xfrm>
            <a:off x="6187437" y="1452635"/>
            <a:ext cx="268323" cy="234981"/>
          </a:xfrm>
          <a:custGeom>
            <a:avLst/>
            <a:gdLst/>
            <a:ahLst/>
            <a:cxnLst/>
            <a:rect l="l" t="t" r="r" b="b"/>
            <a:pathLst>
              <a:path w="268323" h="234981">
                <a:moveTo>
                  <a:pt x="268640" y="40010"/>
                </a:moveTo>
                <a:lnTo>
                  <a:pt x="268640" y="40010"/>
                </a:lnTo>
                <a:lnTo>
                  <a:pt x="268640" y="31437"/>
                </a:lnTo>
                <a:lnTo>
                  <a:pt x="265782" y="24768"/>
                </a:lnTo>
                <a:lnTo>
                  <a:pt x="261972" y="17147"/>
                </a:lnTo>
                <a:lnTo>
                  <a:pt x="257208" y="11431"/>
                </a:lnTo>
                <a:lnTo>
                  <a:pt x="251493" y="6668"/>
                </a:lnTo>
                <a:lnTo>
                  <a:pt x="243872" y="1905"/>
                </a:lnTo>
                <a:lnTo>
                  <a:pt x="237203" y="0"/>
                </a:lnTo>
                <a:lnTo>
                  <a:pt x="227677" y="0"/>
                </a:lnTo>
                <a:lnTo>
                  <a:pt x="220056" y="0"/>
                </a:lnTo>
                <a:lnTo>
                  <a:pt x="212435" y="1905"/>
                </a:lnTo>
                <a:lnTo>
                  <a:pt x="205767" y="6668"/>
                </a:lnTo>
                <a:lnTo>
                  <a:pt x="200051" y="11431"/>
                </a:lnTo>
                <a:lnTo>
                  <a:pt x="195288" y="17147"/>
                </a:lnTo>
                <a:lnTo>
                  <a:pt x="190525" y="24768"/>
                </a:lnTo>
                <a:lnTo>
                  <a:pt x="188620" y="31437"/>
                </a:lnTo>
                <a:lnTo>
                  <a:pt x="188620" y="40010"/>
                </a:lnTo>
                <a:lnTo>
                  <a:pt x="188620" y="48584"/>
                </a:lnTo>
                <a:lnTo>
                  <a:pt x="192430" y="56205"/>
                </a:lnTo>
                <a:lnTo>
                  <a:pt x="195288" y="62873"/>
                </a:lnTo>
                <a:lnTo>
                  <a:pt x="201004" y="69542"/>
                </a:lnTo>
                <a:lnTo>
                  <a:pt x="155278" y="178141"/>
                </a:lnTo>
                <a:lnTo>
                  <a:pt x="117173" y="94310"/>
                </a:lnTo>
                <a:lnTo>
                  <a:pt x="82878" y="89547"/>
                </a:lnTo>
                <a:lnTo>
                  <a:pt x="54300" y="126699"/>
                </a:lnTo>
                <a:lnTo>
                  <a:pt x="46679" y="123841"/>
                </a:lnTo>
                <a:lnTo>
                  <a:pt x="40010" y="123841"/>
                </a:lnTo>
                <a:lnTo>
                  <a:pt x="32389" y="123841"/>
                </a:lnTo>
                <a:lnTo>
                  <a:pt x="24768" y="126699"/>
                </a:lnTo>
                <a:lnTo>
                  <a:pt x="18100" y="130509"/>
                </a:lnTo>
                <a:lnTo>
                  <a:pt x="12384" y="135273"/>
                </a:lnTo>
                <a:lnTo>
                  <a:pt x="7621" y="140988"/>
                </a:lnTo>
                <a:lnTo>
                  <a:pt x="3810" y="147657"/>
                </a:lnTo>
                <a:lnTo>
                  <a:pt x="953" y="155278"/>
                </a:lnTo>
                <a:lnTo>
                  <a:pt x="0" y="162899"/>
                </a:lnTo>
                <a:lnTo>
                  <a:pt x="953" y="172425"/>
                </a:lnTo>
                <a:lnTo>
                  <a:pt x="3810" y="179093"/>
                </a:lnTo>
                <a:lnTo>
                  <a:pt x="7621" y="186714"/>
                </a:lnTo>
                <a:lnTo>
                  <a:pt x="12384" y="192430"/>
                </a:lnTo>
                <a:lnTo>
                  <a:pt x="18100" y="197193"/>
                </a:lnTo>
                <a:lnTo>
                  <a:pt x="24768" y="201004"/>
                </a:lnTo>
                <a:lnTo>
                  <a:pt x="32389" y="203862"/>
                </a:lnTo>
                <a:lnTo>
                  <a:pt x="40010" y="203862"/>
                </a:lnTo>
                <a:lnTo>
                  <a:pt x="49536" y="203862"/>
                </a:lnTo>
                <a:lnTo>
                  <a:pt x="56205" y="201004"/>
                </a:lnTo>
                <a:lnTo>
                  <a:pt x="62873" y="197193"/>
                </a:lnTo>
                <a:lnTo>
                  <a:pt x="69542" y="192430"/>
                </a:lnTo>
                <a:lnTo>
                  <a:pt x="74305" y="186714"/>
                </a:lnTo>
                <a:lnTo>
                  <a:pt x="77163" y="179093"/>
                </a:lnTo>
                <a:lnTo>
                  <a:pt x="80973" y="172425"/>
                </a:lnTo>
                <a:lnTo>
                  <a:pt x="80973" y="162899"/>
                </a:lnTo>
                <a:lnTo>
                  <a:pt x="80973" y="155278"/>
                </a:lnTo>
                <a:lnTo>
                  <a:pt x="94310" y="139083"/>
                </a:lnTo>
                <a:lnTo>
                  <a:pt x="137178" y="235298"/>
                </a:lnTo>
                <a:lnTo>
                  <a:pt x="172425" y="233393"/>
                </a:lnTo>
                <a:lnTo>
                  <a:pt x="239109" y="78115"/>
                </a:lnTo>
                <a:lnTo>
                  <a:pt x="244824" y="76210"/>
                </a:lnTo>
                <a:lnTo>
                  <a:pt x="251493" y="72399"/>
                </a:lnTo>
                <a:lnTo>
                  <a:pt x="256256" y="69542"/>
                </a:lnTo>
                <a:lnTo>
                  <a:pt x="260066" y="63826"/>
                </a:lnTo>
                <a:lnTo>
                  <a:pt x="263877" y="59063"/>
                </a:lnTo>
                <a:lnTo>
                  <a:pt x="265782" y="52394"/>
                </a:lnTo>
                <a:lnTo>
                  <a:pt x="268640" y="46679"/>
                </a:lnTo>
                <a:lnTo>
                  <a:pt x="268640" y="40010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17" name="Shape 15"/>
          <p:cNvSpPr/>
          <p:nvPr/>
        </p:nvSpPr>
        <p:spPr>
          <a:xfrm>
            <a:off x="1498460" y="1352609"/>
            <a:ext cx="1724249" cy="344226"/>
          </a:xfrm>
          <a:custGeom>
            <a:avLst/>
            <a:gdLst/>
            <a:ahLst/>
            <a:cxnLst/>
            <a:rect l="l" t="t" r="r" b="b"/>
            <a:pathLst>
              <a:path w="1724249" h="344226">
                <a:moveTo>
                  <a:pt x="0" y="0"/>
                </a:moveTo>
                <a:lnTo>
                  <a:pt x="1724249" y="0"/>
                </a:lnTo>
                <a:lnTo>
                  <a:pt x="1724249" y="344226"/>
                </a:lnTo>
                <a:lnTo>
                  <a:pt x="0" y="344226"/>
                </a:lnTo>
                <a:close/>
              </a:path>
            </a:pathLst>
          </a:custGeom>
          <a:noFill/>
        </p:spPr>
      </p:sp>
      <p:sp>
        <p:nvSpPr>
          <p:cNvPr id="18" name="Shape 16"/>
          <p:cNvSpPr/>
          <p:nvPr/>
        </p:nvSpPr>
        <p:spPr>
          <a:xfrm>
            <a:off x="1234901" y="1483429"/>
            <a:ext cx="77262" cy="75616"/>
          </a:xfrm>
          <a:custGeom>
            <a:avLst/>
            <a:gdLst/>
            <a:ahLst/>
            <a:cxnLst/>
            <a:rect l="l" t="t" r="r" b="b"/>
            <a:pathLst>
              <a:path w="77262" h="75616">
                <a:moveTo>
                  <a:pt x="0" y="0"/>
                </a:moveTo>
                <a:lnTo>
                  <a:pt x="77262" y="0"/>
                </a:lnTo>
                <a:lnTo>
                  <a:pt x="77262" y="75616"/>
                </a:lnTo>
                <a:lnTo>
                  <a:pt x="0" y="75616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19" name="Shape 17"/>
          <p:cNvSpPr/>
          <p:nvPr/>
        </p:nvSpPr>
        <p:spPr>
          <a:xfrm>
            <a:off x="1330957" y="1463749"/>
            <a:ext cx="96056" cy="95296"/>
          </a:xfrm>
          <a:custGeom>
            <a:avLst/>
            <a:gdLst/>
            <a:ahLst/>
            <a:cxnLst/>
            <a:rect l="l" t="t" r="r" b="b"/>
            <a:pathLst>
              <a:path w="96056" h="95296">
                <a:moveTo>
                  <a:pt x="0" y="0"/>
                </a:moveTo>
                <a:lnTo>
                  <a:pt x="96056" y="0"/>
                </a:lnTo>
                <a:lnTo>
                  <a:pt x="96056" y="95296"/>
                </a:lnTo>
                <a:lnTo>
                  <a:pt x="0" y="95296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0" name="Shape 18"/>
          <p:cNvSpPr/>
          <p:nvPr/>
        </p:nvSpPr>
        <p:spPr>
          <a:xfrm>
            <a:off x="1234901" y="1581833"/>
            <a:ext cx="77262" cy="75616"/>
          </a:xfrm>
          <a:custGeom>
            <a:avLst/>
            <a:gdLst/>
            <a:ahLst/>
            <a:cxnLst/>
            <a:rect l="l" t="t" r="r" b="b"/>
            <a:pathLst>
              <a:path w="77262" h="75616">
                <a:moveTo>
                  <a:pt x="0" y="0"/>
                </a:moveTo>
                <a:lnTo>
                  <a:pt x="77262" y="0"/>
                </a:lnTo>
                <a:lnTo>
                  <a:pt x="77262" y="75616"/>
                </a:lnTo>
                <a:lnTo>
                  <a:pt x="0" y="75616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1" name="Shape 19"/>
          <p:cNvSpPr/>
          <p:nvPr/>
        </p:nvSpPr>
        <p:spPr>
          <a:xfrm>
            <a:off x="1330957" y="1581833"/>
            <a:ext cx="76219" cy="75616"/>
          </a:xfrm>
          <a:custGeom>
            <a:avLst/>
            <a:gdLst/>
            <a:ahLst/>
            <a:cxnLst/>
            <a:rect l="l" t="t" r="r" b="b"/>
            <a:pathLst>
              <a:path w="76219" h="75616">
                <a:moveTo>
                  <a:pt x="0" y="0"/>
                </a:moveTo>
                <a:lnTo>
                  <a:pt x="76219" y="0"/>
                </a:lnTo>
                <a:lnTo>
                  <a:pt x="76219" y="75616"/>
                </a:lnTo>
                <a:lnTo>
                  <a:pt x="0" y="75616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2" name="Shape 20"/>
          <p:cNvSpPr/>
          <p:nvPr/>
        </p:nvSpPr>
        <p:spPr>
          <a:xfrm>
            <a:off x="6420831" y="2872045"/>
            <a:ext cx="1724249" cy="344226"/>
          </a:xfrm>
          <a:custGeom>
            <a:avLst/>
            <a:gdLst/>
            <a:ahLst/>
            <a:cxnLst/>
            <a:rect l="l" t="t" r="r" b="b"/>
            <a:pathLst>
              <a:path w="1724249" h="344226">
                <a:moveTo>
                  <a:pt x="0" y="0"/>
                </a:moveTo>
                <a:lnTo>
                  <a:pt x="1724249" y="0"/>
                </a:lnTo>
                <a:lnTo>
                  <a:pt x="1724249" y="344226"/>
                </a:lnTo>
                <a:lnTo>
                  <a:pt x="0" y="344226"/>
                </a:lnTo>
                <a:close/>
              </a:path>
            </a:pathLst>
          </a:custGeom>
          <a:noFill/>
        </p:spPr>
      </p:sp>
      <p:sp>
        <p:nvSpPr>
          <p:cNvPr id="23" name="Shape 21"/>
          <p:cNvSpPr/>
          <p:nvPr/>
        </p:nvSpPr>
        <p:spPr>
          <a:xfrm>
            <a:off x="6216016" y="3019865"/>
            <a:ext cx="196602" cy="195124"/>
          </a:xfrm>
          <a:custGeom>
            <a:avLst/>
            <a:gdLst/>
            <a:ahLst/>
            <a:cxnLst/>
            <a:rect l="l" t="t" r="r" b="b"/>
            <a:pathLst>
              <a:path w="196602" h="195124">
                <a:moveTo>
                  <a:pt x="91452" y="0"/>
                </a:moveTo>
                <a:lnTo>
                  <a:pt x="91452" y="0"/>
                </a:lnTo>
                <a:lnTo>
                  <a:pt x="72399" y="1905"/>
                </a:lnTo>
                <a:lnTo>
                  <a:pt x="56205" y="8574"/>
                </a:lnTo>
                <a:lnTo>
                  <a:pt x="41915" y="16195"/>
                </a:lnTo>
                <a:lnTo>
                  <a:pt x="27626" y="28579"/>
                </a:lnTo>
                <a:lnTo>
                  <a:pt x="14289" y="43821"/>
                </a:lnTo>
                <a:lnTo>
                  <a:pt x="5716" y="60968"/>
                </a:lnTo>
                <a:lnTo>
                  <a:pt x="0" y="79068"/>
                </a:lnTo>
                <a:lnTo>
                  <a:pt x="0" y="97168"/>
                </a:lnTo>
                <a:lnTo>
                  <a:pt x="0" y="115268"/>
                </a:lnTo>
                <a:lnTo>
                  <a:pt x="5716" y="133367"/>
                </a:lnTo>
                <a:lnTo>
                  <a:pt x="14289" y="151467"/>
                </a:lnTo>
                <a:lnTo>
                  <a:pt x="27626" y="165757"/>
                </a:lnTo>
                <a:lnTo>
                  <a:pt x="43821" y="179093"/>
                </a:lnTo>
                <a:lnTo>
                  <a:pt x="60015" y="187667"/>
                </a:lnTo>
                <a:lnTo>
                  <a:pt x="78115" y="193383"/>
                </a:lnTo>
                <a:lnTo>
                  <a:pt x="98120" y="195288"/>
                </a:lnTo>
                <a:lnTo>
                  <a:pt x="116220" y="193383"/>
                </a:lnTo>
                <a:lnTo>
                  <a:pt x="134320" y="187667"/>
                </a:lnTo>
                <a:lnTo>
                  <a:pt x="153372" y="179093"/>
                </a:lnTo>
                <a:lnTo>
                  <a:pt x="167662" y="165757"/>
                </a:lnTo>
                <a:lnTo>
                  <a:pt x="180046" y="153372"/>
                </a:lnTo>
                <a:lnTo>
                  <a:pt x="187667" y="137178"/>
                </a:lnTo>
                <a:lnTo>
                  <a:pt x="193383" y="120983"/>
                </a:lnTo>
                <a:lnTo>
                  <a:pt x="196241" y="104789"/>
                </a:lnTo>
                <a:lnTo>
                  <a:pt x="91452" y="104789"/>
                </a:lnTo>
                <a:lnTo>
                  <a:pt x="91452" y="0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4" name="Shape 22"/>
          <p:cNvSpPr/>
          <p:nvPr/>
        </p:nvSpPr>
        <p:spPr>
          <a:xfrm>
            <a:off x="6319778" y="3005412"/>
            <a:ext cx="107403" cy="104789"/>
          </a:xfrm>
          <a:custGeom>
            <a:avLst/>
            <a:gdLst/>
            <a:ahLst/>
            <a:cxnLst/>
            <a:rect l="l" t="t" r="r" b="b"/>
            <a:pathLst>
              <a:path w="107403" h="104789">
                <a:moveTo>
                  <a:pt x="78115" y="28579"/>
                </a:moveTo>
                <a:lnTo>
                  <a:pt x="78115" y="28579"/>
                </a:lnTo>
                <a:lnTo>
                  <a:pt x="71447" y="21910"/>
                </a:lnTo>
                <a:lnTo>
                  <a:pt x="61921" y="14289"/>
                </a:lnTo>
                <a:lnTo>
                  <a:pt x="51442" y="8574"/>
                </a:lnTo>
                <a:lnTo>
                  <a:pt x="41915" y="5716"/>
                </a:lnTo>
                <a:lnTo>
                  <a:pt x="32389" y="1905"/>
                </a:lnTo>
                <a:lnTo>
                  <a:pt x="21910" y="0"/>
                </a:lnTo>
                <a:lnTo>
                  <a:pt x="10479" y="0"/>
                </a:lnTo>
                <a:lnTo>
                  <a:pt x="0" y="0"/>
                </a:lnTo>
                <a:lnTo>
                  <a:pt x="0" y="104789"/>
                </a:lnTo>
                <a:lnTo>
                  <a:pt x="107647" y="104789"/>
                </a:lnTo>
                <a:lnTo>
                  <a:pt x="107647" y="96215"/>
                </a:lnTo>
                <a:lnTo>
                  <a:pt x="107647" y="84784"/>
                </a:lnTo>
                <a:lnTo>
                  <a:pt x="103836" y="74305"/>
                </a:lnTo>
                <a:lnTo>
                  <a:pt x="101931" y="64778"/>
                </a:lnTo>
                <a:lnTo>
                  <a:pt x="98120" y="54300"/>
                </a:lnTo>
                <a:lnTo>
                  <a:pt x="92405" y="44773"/>
                </a:lnTo>
                <a:lnTo>
                  <a:pt x="85736" y="36200"/>
                </a:lnTo>
                <a:lnTo>
                  <a:pt x="78115" y="28579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25" name="Shape 23"/>
          <p:cNvSpPr/>
          <p:nvPr/>
        </p:nvSpPr>
        <p:spPr>
          <a:xfrm>
            <a:off x="1461976" y="2873632"/>
            <a:ext cx="1724249" cy="344226"/>
          </a:xfrm>
          <a:custGeom>
            <a:avLst/>
            <a:gdLst/>
            <a:ahLst/>
            <a:cxnLst/>
            <a:rect l="l" t="t" r="r" b="b"/>
            <a:pathLst>
              <a:path w="1724249" h="344226">
                <a:moveTo>
                  <a:pt x="0" y="0"/>
                </a:moveTo>
                <a:lnTo>
                  <a:pt x="1724249" y="0"/>
                </a:lnTo>
                <a:lnTo>
                  <a:pt x="1724249" y="344226"/>
                </a:lnTo>
                <a:lnTo>
                  <a:pt x="0" y="344226"/>
                </a:lnTo>
                <a:close/>
              </a:path>
            </a:pathLst>
          </a:custGeom>
          <a:noFill/>
        </p:spPr>
      </p:sp>
      <p:sp>
        <p:nvSpPr>
          <p:cNvPr id="26" name="Shape 24"/>
          <p:cNvSpPr/>
          <p:nvPr/>
        </p:nvSpPr>
        <p:spPr>
          <a:xfrm>
            <a:off x="1226049" y="3013667"/>
            <a:ext cx="34034" cy="179094"/>
          </a:xfrm>
          <a:custGeom>
            <a:avLst/>
            <a:gdLst/>
            <a:ahLst/>
            <a:cxnLst/>
            <a:rect l="l" t="t" r="r" b="b"/>
            <a:pathLst>
              <a:path w="34034" h="179094">
                <a:moveTo>
                  <a:pt x="0" y="0"/>
                </a:moveTo>
                <a:lnTo>
                  <a:pt x="34034" y="0"/>
                </a:lnTo>
                <a:lnTo>
                  <a:pt x="34034" y="179094"/>
                </a:lnTo>
                <a:lnTo>
                  <a:pt x="0" y="179094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7" name="Shape 25"/>
          <p:cNvSpPr/>
          <p:nvPr/>
        </p:nvSpPr>
        <p:spPr>
          <a:xfrm>
            <a:off x="1286001" y="2986532"/>
            <a:ext cx="34034" cy="206229"/>
          </a:xfrm>
          <a:custGeom>
            <a:avLst/>
            <a:gdLst/>
            <a:ahLst/>
            <a:cxnLst/>
            <a:rect l="l" t="t" r="r" b="b"/>
            <a:pathLst>
              <a:path w="34034" h="206229">
                <a:moveTo>
                  <a:pt x="0" y="0"/>
                </a:moveTo>
                <a:lnTo>
                  <a:pt x="34034" y="0"/>
                </a:lnTo>
                <a:lnTo>
                  <a:pt x="34034" y="206229"/>
                </a:lnTo>
                <a:lnTo>
                  <a:pt x="0" y="206229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8" name="Shape 26"/>
          <p:cNvSpPr/>
          <p:nvPr/>
        </p:nvSpPr>
        <p:spPr>
          <a:xfrm>
            <a:off x="1342480" y="2968894"/>
            <a:ext cx="35825" cy="223867"/>
          </a:xfrm>
          <a:custGeom>
            <a:avLst/>
            <a:gdLst/>
            <a:ahLst/>
            <a:cxnLst/>
            <a:rect l="l" t="t" r="r" b="b"/>
            <a:pathLst>
              <a:path w="35825" h="223867">
                <a:moveTo>
                  <a:pt x="0" y="0"/>
                </a:moveTo>
                <a:lnTo>
                  <a:pt x="35825" y="0"/>
                </a:lnTo>
                <a:lnTo>
                  <a:pt x="35825" y="223867"/>
                </a:lnTo>
                <a:lnTo>
                  <a:pt x="0" y="223867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29" name="Shape 27"/>
          <p:cNvSpPr/>
          <p:nvPr/>
        </p:nvSpPr>
        <p:spPr>
          <a:xfrm>
            <a:off x="1401592" y="3080149"/>
            <a:ext cx="34034" cy="112612"/>
          </a:xfrm>
          <a:custGeom>
            <a:avLst/>
            <a:gdLst/>
            <a:ahLst/>
            <a:cxnLst/>
            <a:rect l="l" t="t" r="r" b="b"/>
            <a:pathLst>
              <a:path w="34034" h="112612">
                <a:moveTo>
                  <a:pt x="0" y="0"/>
                </a:moveTo>
                <a:lnTo>
                  <a:pt x="34034" y="0"/>
                </a:lnTo>
                <a:lnTo>
                  <a:pt x="34034" y="112612"/>
                </a:lnTo>
                <a:lnTo>
                  <a:pt x="0" y="112612"/>
                </a:lnTo>
                <a:close/>
              </a:path>
            </a:pathLst>
          </a:custGeom>
          <a:solidFill>
            <a:srgbClr val="666666"/>
          </a:solidFill>
        </p:spPr>
      </p:sp>
      <p:sp>
        <p:nvSpPr>
          <p:cNvPr id="30" name="Shape 28"/>
          <p:cNvSpPr/>
          <p:nvPr/>
        </p:nvSpPr>
        <p:spPr>
          <a:xfrm flipH="1">
            <a:off x="1115166" y="1735247"/>
            <a:ext cx="2974910" cy="616030"/>
          </a:xfrm>
          <a:custGeom>
            <a:avLst/>
            <a:gdLst/>
            <a:ahLst/>
            <a:cxnLst/>
            <a:rect l="l" t="t" r="r" b="b"/>
            <a:pathLst>
              <a:path w="2974910" h="616030">
                <a:moveTo>
                  <a:pt x="0" y="616348"/>
                </a:moveTo>
                <a:lnTo>
                  <a:pt x="341992" y="0"/>
                </a:lnTo>
                <a:lnTo>
                  <a:pt x="2975045" y="0"/>
                </a:lnTo>
              </a:path>
            </a:pathLst>
          </a:custGeom>
          <a:noFill/>
          <a:ln w="9526">
            <a:solidFill>
              <a:srgbClr val="808080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4047208" y="2314759"/>
            <a:ext cx="82561" cy="82561"/>
          </a:xfrm>
          <a:custGeom>
            <a:avLst/>
            <a:gdLst/>
            <a:ahLst/>
            <a:cxnLst/>
            <a:rect l="l" t="t" r="r" b="b"/>
            <a:pathLst>
              <a:path w="82561" h="82561">
                <a:moveTo>
                  <a:pt x="41280" y="0"/>
                </a:moveTo>
                <a:cubicBezTo>
                  <a:pt x="64064" y="0"/>
                  <a:pt x="82561" y="18497"/>
                  <a:pt x="82561" y="41280"/>
                </a:cubicBezTo>
                <a:cubicBezTo>
                  <a:pt x="82561" y="64064"/>
                  <a:pt x="64064" y="82561"/>
                  <a:pt x="41280" y="82561"/>
                </a:cubicBezTo>
                <a:cubicBezTo>
                  <a:pt x="18497" y="82561"/>
                  <a:pt x="0" y="64064"/>
                  <a:pt x="0" y="41280"/>
                </a:cubicBezTo>
                <a:cubicBezTo>
                  <a:pt x="0" y="18497"/>
                  <a:pt x="18497" y="0"/>
                  <a:pt x="41280" y="0"/>
                </a:cubicBezTo>
                <a:close/>
              </a:path>
            </a:pathLst>
          </a:custGeom>
          <a:solidFill>
            <a:srgbClr val="000000"/>
          </a:solidFill>
          <a:effectLst>
            <a:outerShdw blurRad="47631" algn="bl" rotWithShape="0">
              <a:srgbClr val="000000">
                <a:alpha val="4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203058" y="1744773"/>
            <a:ext cx="2737206" cy="616030"/>
          </a:xfrm>
          <a:custGeom>
            <a:avLst/>
            <a:gdLst/>
            <a:ahLst/>
            <a:cxnLst/>
            <a:rect l="l" t="t" r="r" b="b"/>
            <a:pathLst>
              <a:path w="2737206" h="616030">
                <a:moveTo>
                  <a:pt x="0" y="616348"/>
                </a:moveTo>
                <a:lnTo>
                  <a:pt x="315319" y="0"/>
                </a:lnTo>
                <a:lnTo>
                  <a:pt x="2736889" y="0"/>
                </a:lnTo>
              </a:path>
            </a:pathLst>
          </a:custGeom>
          <a:noFill/>
          <a:ln w="9526">
            <a:solidFill>
              <a:srgbClr val="808080"/>
            </a:solidFill>
            <a:prstDash val="dash"/>
          </a:ln>
        </p:spPr>
      </p:sp>
      <p:sp>
        <p:nvSpPr>
          <p:cNvPr id="33" name="Shape 31"/>
          <p:cNvSpPr/>
          <p:nvPr/>
        </p:nvSpPr>
        <p:spPr>
          <a:xfrm>
            <a:off x="5155427" y="2321110"/>
            <a:ext cx="82561" cy="82561"/>
          </a:xfrm>
          <a:custGeom>
            <a:avLst/>
            <a:gdLst/>
            <a:ahLst/>
            <a:cxnLst/>
            <a:rect l="l" t="t" r="r" b="b"/>
            <a:pathLst>
              <a:path w="82561" h="82561">
                <a:moveTo>
                  <a:pt x="41280" y="0"/>
                </a:moveTo>
                <a:cubicBezTo>
                  <a:pt x="64064" y="0"/>
                  <a:pt x="82561" y="18497"/>
                  <a:pt x="82561" y="41280"/>
                </a:cubicBezTo>
                <a:cubicBezTo>
                  <a:pt x="82561" y="64064"/>
                  <a:pt x="64064" y="82561"/>
                  <a:pt x="41280" y="82561"/>
                </a:cubicBezTo>
                <a:cubicBezTo>
                  <a:pt x="18497" y="82561"/>
                  <a:pt x="0" y="64064"/>
                  <a:pt x="0" y="41280"/>
                </a:cubicBezTo>
                <a:cubicBezTo>
                  <a:pt x="0" y="18497"/>
                  <a:pt x="18497" y="0"/>
                  <a:pt x="41280" y="0"/>
                </a:cubicBezTo>
                <a:close/>
              </a:path>
            </a:pathLst>
          </a:custGeom>
          <a:solidFill>
            <a:srgbClr val="000000"/>
          </a:solidFill>
          <a:effectLst>
            <a:outerShdw blurRad="47631" algn="bl" rotWithShape="0">
              <a:srgbClr val="000000">
                <a:alpha val="40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5247514" y="3261033"/>
            <a:ext cx="2713391" cy="620794"/>
          </a:xfrm>
          <a:custGeom>
            <a:avLst/>
            <a:gdLst/>
            <a:ahLst/>
            <a:cxnLst/>
            <a:rect l="l" t="t" r="r" b="b"/>
            <a:pathLst>
              <a:path w="2713391" h="620794">
                <a:moveTo>
                  <a:pt x="0" y="621111"/>
                </a:moveTo>
                <a:lnTo>
                  <a:pt x="358187" y="6668"/>
                </a:lnTo>
                <a:lnTo>
                  <a:pt x="2713073" y="0"/>
                </a:lnTo>
              </a:path>
            </a:pathLst>
          </a:custGeom>
          <a:noFill/>
          <a:ln w="9526">
            <a:solidFill>
              <a:srgbClr val="808080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5203058" y="3840546"/>
            <a:ext cx="82561" cy="82561"/>
          </a:xfrm>
          <a:custGeom>
            <a:avLst/>
            <a:gdLst/>
            <a:ahLst/>
            <a:cxnLst/>
            <a:rect l="l" t="t" r="r" b="b"/>
            <a:pathLst>
              <a:path w="82561" h="82561">
                <a:moveTo>
                  <a:pt x="41280" y="0"/>
                </a:moveTo>
                <a:cubicBezTo>
                  <a:pt x="64064" y="0"/>
                  <a:pt x="82561" y="18497"/>
                  <a:pt x="82561" y="41280"/>
                </a:cubicBezTo>
                <a:cubicBezTo>
                  <a:pt x="82561" y="64064"/>
                  <a:pt x="64064" y="82561"/>
                  <a:pt x="41280" y="82561"/>
                </a:cubicBezTo>
                <a:cubicBezTo>
                  <a:pt x="18497" y="82561"/>
                  <a:pt x="0" y="64064"/>
                  <a:pt x="0" y="41280"/>
                </a:cubicBezTo>
                <a:cubicBezTo>
                  <a:pt x="0" y="18497"/>
                  <a:pt x="18497" y="0"/>
                  <a:pt x="41280" y="0"/>
                </a:cubicBezTo>
                <a:close/>
              </a:path>
            </a:pathLst>
          </a:custGeom>
          <a:solidFill>
            <a:srgbClr val="000000"/>
          </a:solidFill>
          <a:effectLst>
            <a:outerShdw blurRad="47631" algn="bl" rotWithShape="0">
              <a:srgbClr val="000000">
                <a:alpha val="40000"/>
              </a:srgbClr>
            </a:outerShdw>
          </a:effectLst>
        </p:spPr>
      </p:sp>
      <p:sp>
        <p:nvSpPr>
          <p:cNvPr id="36" name="Shape 34"/>
          <p:cNvSpPr/>
          <p:nvPr/>
        </p:nvSpPr>
        <p:spPr>
          <a:xfrm flipH="1">
            <a:off x="1115166" y="3261033"/>
            <a:ext cx="2681184" cy="620794"/>
          </a:xfrm>
          <a:custGeom>
            <a:avLst/>
            <a:gdLst/>
            <a:ahLst/>
            <a:cxnLst/>
            <a:rect l="l" t="t" r="r" b="b"/>
            <a:pathLst>
              <a:path w="2681184" h="620794">
                <a:moveTo>
                  <a:pt x="0" y="621111"/>
                </a:moveTo>
                <a:lnTo>
                  <a:pt x="353424" y="6668"/>
                </a:lnTo>
                <a:lnTo>
                  <a:pt x="2681637" y="0"/>
                </a:lnTo>
              </a:path>
            </a:pathLst>
          </a:custGeom>
          <a:noFill/>
          <a:ln w="9526">
            <a:solidFill>
              <a:srgbClr val="808080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3763009" y="3840546"/>
            <a:ext cx="82561" cy="82561"/>
          </a:xfrm>
          <a:custGeom>
            <a:avLst/>
            <a:gdLst/>
            <a:ahLst/>
            <a:cxnLst/>
            <a:rect l="l" t="t" r="r" b="b"/>
            <a:pathLst>
              <a:path w="82561" h="82561">
                <a:moveTo>
                  <a:pt x="41280" y="0"/>
                </a:moveTo>
                <a:cubicBezTo>
                  <a:pt x="64064" y="0"/>
                  <a:pt x="82561" y="18497"/>
                  <a:pt x="82561" y="41280"/>
                </a:cubicBezTo>
                <a:cubicBezTo>
                  <a:pt x="82561" y="64064"/>
                  <a:pt x="64064" y="82561"/>
                  <a:pt x="41280" y="82561"/>
                </a:cubicBezTo>
                <a:cubicBezTo>
                  <a:pt x="18497" y="82561"/>
                  <a:pt x="0" y="64064"/>
                  <a:pt x="0" y="41280"/>
                </a:cubicBezTo>
                <a:cubicBezTo>
                  <a:pt x="0" y="18497"/>
                  <a:pt x="18497" y="0"/>
                  <a:pt x="41280" y="0"/>
                </a:cubicBezTo>
                <a:close/>
              </a:path>
            </a:pathLst>
          </a:custGeom>
          <a:solidFill>
            <a:srgbClr val="000000"/>
          </a:solidFill>
          <a:effectLst>
            <a:outerShdw blurRad="47631" algn="bl" rotWithShape="0">
              <a:srgbClr val="000000">
                <a:alpha val="40000"/>
              </a:srgbClr>
            </a:outerShdw>
          </a:effectLst>
        </p:spPr>
      </p:sp>
      <p:sp>
        <p:nvSpPr>
          <p:cNvPr id="38" name="Text 36"/>
          <p:cNvSpPr txBox="1"/>
          <p:nvPr/>
        </p:nvSpPr>
        <p:spPr>
          <a:xfrm>
            <a:off x="6420831" y="1855165"/>
            <a:ext cx="2195513" cy="8078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一线抗结核药物是治疗肺结核的首选，包括异烟肼、利福平、吡嗪酰胺、乙胺丁醇等。异烟肼杀菌力强，能穿透细胞进入结核菌体内；利福平对多种结核菌有效；吡嗪酰胺可杀灭酸性环境中的结核菌；乙胺丁醇主要抑制结核菌生长。它们疗效确切、副作用相对较小。</a:t>
            </a:r>
            <a:endParaRPr lang="en-US" sz="900" dirty="0"/>
          </a:p>
        </p:txBody>
      </p:sp>
      <p:sp>
        <p:nvSpPr>
          <p:cNvPr id="39" name="Text 37"/>
          <p:cNvSpPr txBox="1"/>
          <p:nvPr/>
        </p:nvSpPr>
        <p:spPr>
          <a:xfrm>
            <a:off x="6455760" y="3372220"/>
            <a:ext cx="2195513" cy="80781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当一线药物出现耐药或患者不耐受时，会使用二线抗结核药物，如对氨基水杨酸、丙硫异烟胺、卡那霉素等。这些药物疗效相对较弱，副作用较大，价格也较高，通常不作为首选，但在特定情况下对控制病情、治疗耐药结核有重要作用。</a:t>
            </a:r>
            <a:endParaRPr lang="en-US" sz="900" dirty="0"/>
          </a:p>
        </p:txBody>
      </p:sp>
      <p:sp>
        <p:nvSpPr>
          <p:cNvPr id="40" name="Text 38"/>
          <p:cNvSpPr txBox="1"/>
          <p:nvPr/>
        </p:nvSpPr>
        <p:spPr>
          <a:xfrm>
            <a:off x="655363" y="1855165"/>
            <a:ext cx="2195513" cy="76052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抗结核药物可能带来多种副作用。异烟肼可能引起周围神经炎、肝功能损害；利福平可导致胃肠道不适、肝功能异常、过敏反应；吡嗪酰胺易引起高尿酸血症、关节痛；乙胺丁醇可能影响视力。患者用药期间要密切观察身体反应，定期检查相关指标。</a:t>
            </a:r>
            <a:endParaRPr lang="en-US" sz="900" dirty="0"/>
          </a:p>
        </p:txBody>
      </p:sp>
      <p:sp>
        <p:nvSpPr>
          <p:cNvPr id="41" name="Text 39"/>
          <p:cNvSpPr txBox="1"/>
          <p:nvPr/>
        </p:nvSpPr>
        <p:spPr>
          <a:xfrm>
            <a:off x="655363" y="3397188"/>
            <a:ext cx="2195513" cy="8472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服药时要注意规律用药，每天固定时间服用，避免漏服。部分药物需空腹服用，如利福平，以增加吸收；异烟肼宜饭后服用，减少胃肠道刺激。同时，要避免饮酒，酒精可能加重药物副作用。患者还应严格按照医嘱调整剂量，不可自行增减或停药。</a:t>
            </a:r>
            <a:endParaRPr lang="en-US" sz="900" dirty="0"/>
          </a:p>
        </p:txBody>
      </p:sp>
      <p:sp>
        <p:nvSpPr>
          <p:cNvPr id="42" name="Text 40"/>
          <p:cNvSpPr txBox="1"/>
          <p:nvPr/>
        </p:nvSpPr>
        <p:spPr>
          <a:xfrm>
            <a:off x="1522273" y="1177311"/>
            <a:ext cx="2340194" cy="51952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一线抗结核药物</a:t>
            </a:r>
            <a:endParaRPr lang="en-US" sz="1350" dirty="0"/>
          </a:p>
        </p:txBody>
      </p:sp>
      <p:sp>
        <p:nvSpPr>
          <p:cNvPr id="43" name="Text 41"/>
          <p:cNvSpPr txBox="1"/>
          <p:nvPr/>
        </p:nvSpPr>
        <p:spPr>
          <a:xfrm>
            <a:off x="1546414" y="2816334"/>
            <a:ext cx="1914525" cy="41704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二线抗结核药物</a:t>
            </a:r>
            <a:endParaRPr lang="en-US" sz="1350" dirty="0"/>
          </a:p>
        </p:txBody>
      </p:sp>
      <p:sp>
        <p:nvSpPr>
          <p:cNvPr id="44" name="Text 42"/>
          <p:cNvSpPr txBox="1"/>
          <p:nvPr/>
        </p:nvSpPr>
        <p:spPr>
          <a:xfrm>
            <a:off x="6571661" y="1231589"/>
            <a:ext cx="2308663" cy="48011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药物副作用</a:t>
            </a:r>
            <a:endParaRPr lang="en-US" sz="1350" dirty="0"/>
          </a:p>
        </p:txBody>
      </p:sp>
      <p:sp>
        <p:nvSpPr>
          <p:cNvPr id="45" name="Text 43"/>
          <p:cNvSpPr txBox="1"/>
          <p:nvPr/>
        </p:nvSpPr>
        <p:spPr>
          <a:xfrm>
            <a:off x="6571661" y="2736692"/>
            <a:ext cx="2292897" cy="51164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服药注意事项</a:t>
            </a:r>
            <a:endParaRPr lang="en-US" sz="13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治疗周期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19975" y="1460581"/>
            <a:ext cx="2137050" cy="696539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9069" y="1460581"/>
            <a:ext cx="2137050" cy="696539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67881" y="1460581"/>
            <a:ext cx="2137050" cy="696539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86974" y="1460581"/>
            <a:ext cx="2137050" cy="696539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053436" y="1530949"/>
            <a:ext cx="1378938" cy="5462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初治治疗周期</a:t>
            </a:r>
            <a:endParaRPr lang="en-US" sz="1125" dirty="0"/>
          </a:p>
        </p:txBody>
      </p:sp>
      <p:sp>
        <p:nvSpPr>
          <p:cNvPr id="14" name="Text 8"/>
          <p:cNvSpPr txBox="1"/>
          <p:nvPr/>
        </p:nvSpPr>
        <p:spPr>
          <a:xfrm>
            <a:off x="2918125" y="1535712"/>
            <a:ext cx="1378938" cy="5462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复治治疗周期</a:t>
            </a:r>
            <a:endParaRPr lang="en-US" sz="1125" dirty="0"/>
          </a:p>
        </p:txBody>
      </p:sp>
      <p:sp>
        <p:nvSpPr>
          <p:cNvPr id="15" name="Text 9"/>
          <p:cNvSpPr txBox="1"/>
          <p:nvPr/>
        </p:nvSpPr>
        <p:spPr>
          <a:xfrm>
            <a:off x="4846937" y="1535712"/>
            <a:ext cx="1378938" cy="5462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影响治疗周期因素</a:t>
            </a:r>
            <a:endParaRPr lang="en-US" sz="1125" dirty="0"/>
          </a:p>
        </p:txBody>
      </p:sp>
      <p:sp>
        <p:nvSpPr>
          <p:cNvPr id="16" name="Text 10"/>
          <p:cNvSpPr txBox="1"/>
          <p:nvPr/>
        </p:nvSpPr>
        <p:spPr>
          <a:xfrm>
            <a:off x="6766030" y="1535712"/>
            <a:ext cx="1378938" cy="54627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治疗周期调整</a:t>
            </a:r>
            <a:endParaRPr lang="en-US" sz="1125" dirty="0"/>
          </a:p>
        </p:txBody>
      </p:sp>
      <p:sp>
        <p:nvSpPr>
          <p:cNvPr id="17" name="Text 11"/>
          <p:cNvSpPr txBox="1"/>
          <p:nvPr/>
        </p:nvSpPr>
        <p:spPr>
          <a:xfrm>
            <a:off x="619975" y="2293435"/>
            <a:ext cx="1742735" cy="21385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55555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初治肺结核患者治疗周期一般为6 - 9个月。前2个月为强化期，使用多种抗结核药物联合治疗，迅速杀灭大量结核菌；后4 - 7个月为巩固期，减少药物种类和剂量，继续清除残留结核菌，巩固治疗效果，防止病情复发，确保患者完全康复。</a:t>
            </a:r>
            <a:endParaRPr lang="en-US" sz="900" dirty="0"/>
          </a:p>
        </p:txBody>
      </p:sp>
      <p:sp>
        <p:nvSpPr>
          <p:cNvPr id="18" name="Text 12"/>
          <p:cNvSpPr txBox="1"/>
          <p:nvPr/>
        </p:nvSpPr>
        <p:spPr>
          <a:xfrm>
            <a:off x="2548594" y="2293435"/>
            <a:ext cx="1742735" cy="21385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55555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治肺结核患者治疗周期通常为8 - 12个月甚至更长。由于复治患者可能存在耐药情况，病情相对复杂，需要更长时间的治疗来杀灭结核菌。医生会根据药敏试验结果制定个性化方案，强化期可能延长至3 - 4个月，巩固期也相应延长，以提高治愈率。</a:t>
            </a:r>
            <a:endParaRPr lang="en-US" sz="900" dirty="0"/>
          </a:p>
        </p:txBody>
      </p:sp>
      <p:sp>
        <p:nvSpPr>
          <p:cNvPr id="19" name="Text 13"/>
          <p:cNvSpPr txBox="1"/>
          <p:nvPr/>
        </p:nvSpPr>
        <p:spPr>
          <a:xfrm>
            <a:off x="4467881" y="2293435"/>
            <a:ext cx="1742735" cy="21385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55555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治疗周期受多种因素影响。病情严重程度，病变范围广、有空洞的患者治疗时间可能更长；耐药情况，耐药结核菌会增加治疗难度，延长疗程；患者身体状况，免疫力低下、合并其他疾病的患者恢复慢，治疗周期也会延长；用药依从性，不规律用药易导致病情反复，延长治疗时间。</a:t>
            </a:r>
            <a:endParaRPr lang="en-US" sz="900" dirty="0"/>
          </a:p>
        </p:txBody>
      </p:sp>
      <p:sp>
        <p:nvSpPr>
          <p:cNvPr id="20" name="Text 14"/>
          <p:cNvSpPr txBox="1"/>
          <p:nvPr/>
        </p:nvSpPr>
        <p:spPr>
          <a:xfrm>
            <a:off x="6386974" y="2293435"/>
            <a:ext cx="1742735" cy="213850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55555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治疗过程中，医生会根据患者病情变化和治疗效果调整治疗周期。若患者症状改善快、痰菌转阴早、肺部病灶吸收好，可适当缩短疗程；若病情反复、出现耐药或出现严重并发症，则需延长治疗时间，更换治疗方案。患者要定期复查，配合医生调整治疗。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80001" y="1600446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3" name="Text 1"/>
          <p:cNvSpPr txBox="1"/>
          <p:nvPr/>
        </p:nvSpPr>
        <p:spPr>
          <a:xfrm>
            <a:off x="3768369" y="1229628"/>
            <a:ext cx="1608453" cy="941195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6750" dirty="0">
                <a:solidFill>
                  <a:srgbClr val="595959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03</a:t>
            </a:r>
            <a:endParaRPr lang="en-US" sz="675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5190" cy="844263"/>
          </a:xfrm>
          <a:custGeom>
            <a:avLst/>
            <a:gdLst/>
            <a:ahLst/>
            <a:cxnLst/>
            <a:rect l="l" t="t" r="r" b="b"/>
            <a:pathLst>
              <a:path w="9145190" h="844263">
                <a:moveTo>
                  <a:pt x="0" y="0"/>
                </a:moveTo>
                <a:lnTo>
                  <a:pt x="9145190" y="0"/>
                </a:lnTo>
                <a:lnTo>
                  <a:pt x="9145190" y="844263"/>
                </a:lnTo>
                <a:lnTo>
                  <a:pt x="0" y="844263"/>
                </a:lnTo>
                <a:close/>
              </a:path>
            </a:pathLst>
          </a:custGeom>
          <a:solidFill>
            <a:srgbClr val="319095"/>
          </a:solidFill>
          <a:effectLst>
            <a:outerShdw blurRad="38105" dist="28579" dir="5400000" algn="bl" rotWithShape="0">
              <a:srgbClr val="000000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0" y="4962251"/>
            <a:ext cx="2281627" cy="183109"/>
          </a:xfrm>
          <a:custGeom>
            <a:avLst/>
            <a:gdLst/>
            <a:ahLst/>
            <a:cxnLst/>
            <a:rect l="l" t="t" r="r" b="b"/>
            <a:pathLst>
              <a:path w="2281627" h="183109">
                <a:moveTo>
                  <a:pt x="0" y="91452"/>
                </a:moveTo>
                <a:lnTo>
                  <a:pt x="45726" y="0"/>
                </a:lnTo>
                <a:lnTo>
                  <a:pt x="2235809" y="0"/>
                </a:lnTo>
                <a:lnTo>
                  <a:pt x="2281534" y="91452"/>
                </a:lnTo>
                <a:lnTo>
                  <a:pt x="2235809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6" name="Shape 4"/>
          <p:cNvSpPr/>
          <p:nvPr/>
        </p:nvSpPr>
        <p:spPr>
          <a:xfrm>
            <a:off x="2281627" y="4962251"/>
            <a:ext cx="2298112" cy="183109"/>
          </a:xfrm>
          <a:custGeom>
            <a:avLst/>
            <a:gdLst/>
            <a:ahLst/>
            <a:cxnLst/>
            <a:rect l="l" t="t" r="r" b="b"/>
            <a:pathLst>
              <a:path w="2298112" h="183109">
                <a:moveTo>
                  <a:pt x="0" y="91452"/>
                </a:moveTo>
                <a:lnTo>
                  <a:pt x="45726" y="0"/>
                </a:lnTo>
                <a:lnTo>
                  <a:pt x="2252003" y="0"/>
                </a:lnTo>
                <a:lnTo>
                  <a:pt x="2297729" y="91452"/>
                </a:lnTo>
                <a:lnTo>
                  <a:pt x="2252003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7" name="Shape 5"/>
          <p:cNvSpPr/>
          <p:nvPr/>
        </p:nvSpPr>
        <p:spPr>
          <a:xfrm>
            <a:off x="4572000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8" name="Shape 6"/>
          <p:cNvSpPr/>
          <p:nvPr/>
        </p:nvSpPr>
        <p:spPr>
          <a:xfrm>
            <a:off x="6857999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9" name="Text 7"/>
          <p:cNvSpPr txBox="1"/>
          <p:nvPr/>
        </p:nvSpPr>
        <p:spPr>
          <a:xfrm>
            <a:off x="1554506" y="2394661"/>
            <a:ext cx="6036178" cy="206249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6490" dirty="0">
                <a:solidFill>
                  <a:srgbClr val="404040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肺结核预防</a:t>
            </a:r>
            <a:endParaRPr lang="en-US" sz="649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个人预防措施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1046999" y="1507120"/>
            <a:ext cx="662619" cy="662619"/>
          </a:xfrm>
          <a:custGeom>
            <a:avLst/>
            <a:gdLst/>
            <a:ahLst/>
            <a:cxnLst/>
            <a:rect l="l" t="t" r="r" b="b"/>
            <a:pathLst>
              <a:path w="662619" h="662619">
                <a:moveTo>
                  <a:pt x="331310" y="0"/>
                </a:moveTo>
                <a:cubicBezTo>
                  <a:pt x="514164" y="0"/>
                  <a:pt x="662619" y="148455"/>
                  <a:pt x="662619" y="331310"/>
                </a:cubicBezTo>
                <a:cubicBezTo>
                  <a:pt x="662619" y="514164"/>
                  <a:pt x="514164" y="662619"/>
                  <a:pt x="331310" y="662619"/>
                </a:cubicBezTo>
                <a:cubicBezTo>
                  <a:pt x="148455" y="662619"/>
                  <a:pt x="0" y="514164"/>
                  <a:pt x="0" y="331310"/>
                </a:cubicBezTo>
                <a:cubicBezTo>
                  <a:pt x="0" y="148455"/>
                  <a:pt x="148455" y="0"/>
                  <a:pt x="331310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0" name="Text 8"/>
          <p:cNvSpPr txBox="1"/>
          <p:nvPr/>
        </p:nvSpPr>
        <p:spPr>
          <a:xfrm>
            <a:off x="1121133" y="1666980"/>
            <a:ext cx="51435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01</a:t>
            </a:r>
            <a:endParaRPr lang="en-US" sz="2250" dirty="0"/>
          </a:p>
        </p:txBody>
      </p:sp>
      <p:sp>
        <p:nvSpPr>
          <p:cNvPr id="11" name="Text 9"/>
          <p:cNvSpPr txBox="1"/>
          <p:nvPr/>
        </p:nvSpPr>
        <p:spPr>
          <a:xfrm>
            <a:off x="559158" y="2263046"/>
            <a:ext cx="1642126" cy="4150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15151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保持良好卫生习惯</a:t>
            </a:r>
            <a:endParaRPr lang="en-US" sz="1350" dirty="0"/>
          </a:p>
        </p:txBody>
      </p:sp>
      <p:sp>
        <p:nvSpPr>
          <p:cNvPr id="12" name="Text 10"/>
          <p:cNvSpPr txBox="1"/>
          <p:nvPr/>
        </p:nvSpPr>
        <p:spPr>
          <a:xfrm>
            <a:off x="559158" y="2758736"/>
            <a:ext cx="1638300" cy="159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保持良好卫生习惯是预防肺结核的关键。日常生活中，要勤洗</a:t>
            </a:r>
            <a:endParaRPr lang="en-US" sz="900" dirty="0"/>
          </a:p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手，特别是在接触公共物品后；咳嗽、打喷嚏时用纸巾或肘部遮挡口鼻，避免飞沫传播；不随地吐痰，痰液应吐在有消毒液的痰盂里，防止病菌扩散，降低感染风险。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437722" y="1961574"/>
            <a:ext cx="0" cy="2105948"/>
          </a:xfrm>
          <a:custGeom>
            <a:avLst/>
            <a:gdLst/>
            <a:ahLst/>
            <a:cxnLst/>
            <a:rect l="l" t="t" r="r" b="b"/>
            <a:pathLst>
              <a:path h="2105948">
                <a:moveTo>
                  <a:pt x="0" y="0"/>
                </a:moveTo>
                <a:lnTo>
                  <a:pt x="0" y="2105948"/>
                </a:lnTo>
              </a:path>
            </a:pathLst>
          </a:custGeom>
          <a:noFill/>
          <a:ln w="19050">
            <a:solidFill>
              <a:srgbClr val="CDCDCD"/>
            </a:solidFill>
            <a:prstDash val="sysDash"/>
            <a:headEnd type="none"/>
            <a:tailEnd type="none"/>
          </a:ln>
        </p:spPr>
      </p:sp>
      <p:sp>
        <p:nvSpPr>
          <p:cNvPr id="14" name="Shape 12"/>
          <p:cNvSpPr/>
          <p:nvPr/>
        </p:nvSpPr>
        <p:spPr>
          <a:xfrm>
            <a:off x="3170588" y="1507120"/>
            <a:ext cx="662619" cy="662619"/>
          </a:xfrm>
          <a:custGeom>
            <a:avLst/>
            <a:gdLst/>
            <a:ahLst/>
            <a:cxnLst/>
            <a:rect l="l" t="t" r="r" b="b"/>
            <a:pathLst>
              <a:path w="662619" h="662619">
                <a:moveTo>
                  <a:pt x="331310" y="0"/>
                </a:moveTo>
                <a:cubicBezTo>
                  <a:pt x="514164" y="0"/>
                  <a:pt x="662619" y="148455"/>
                  <a:pt x="662619" y="331310"/>
                </a:cubicBezTo>
                <a:cubicBezTo>
                  <a:pt x="662619" y="514164"/>
                  <a:pt x="514164" y="662619"/>
                  <a:pt x="331310" y="662619"/>
                </a:cubicBezTo>
                <a:cubicBezTo>
                  <a:pt x="148455" y="662619"/>
                  <a:pt x="0" y="514164"/>
                  <a:pt x="0" y="331310"/>
                </a:cubicBezTo>
                <a:cubicBezTo>
                  <a:pt x="0" y="148455"/>
                  <a:pt x="148455" y="0"/>
                  <a:pt x="331310" y="0"/>
                </a:cubicBezTo>
                <a:close/>
              </a:path>
            </a:pathLst>
          </a:custGeom>
          <a:solidFill>
            <a:srgbClr val="A0BF0D"/>
          </a:solidFill>
        </p:spPr>
      </p:sp>
      <p:sp>
        <p:nvSpPr>
          <p:cNvPr id="15" name="Text 13"/>
          <p:cNvSpPr txBox="1"/>
          <p:nvPr/>
        </p:nvSpPr>
        <p:spPr>
          <a:xfrm>
            <a:off x="3244722" y="1666980"/>
            <a:ext cx="51435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02</a:t>
            </a:r>
            <a:endParaRPr lang="en-US" sz="2250" dirty="0"/>
          </a:p>
        </p:txBody>
      </p:sp>
      <p:sp>
        <p:nvSpPr>
          <p:cNvPr id="16" name="Text 14"/>
          <p:cNvSpPr txBox="1"/>
          <p:nvPr/>
        </p:nvSpPr>
        <p:spPr>
          <a:xfrm>
            <a:off x="2682747" y="2263046"/>
            <a:ext cx="1635314" cy="4150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15151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增强自身免疫力</a:t>
            </a:r>
            <a:endParaRPr lang="en-US" sz="1125" dirty="0"/>
          </a:p>
        </p:txBody>
      </p:sp>
      <p:sp>
        <p:nvSpPr>
          <p:cNvPr id="17" name="Text 15"/>
          <p:cNvSpPr txBox="1"/>
          <p:nvPr/>
        </p:nvSpPr>
        <p:spPr>
          <a:xfrm>
            <a:off x="2682747" y="2758736"/>
            <a:ext cx="1638300" cy="159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增强自身免疫力能有效抵御肺结核病菌。保持规律作息，每天</a:t>
            </a:r>
            <a:endParaRPr lang="en-US" sz="900" dirty="0"/>
          </a:p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保证7 - 8小时充足睡眠，让身体得到充分休息；坚持适量运动，如慢跑、游泳等，每周至少3次，每次30分钟以上；合理饮食，多吃富含蛋白质、维生素的食物，如瘦肉、蔬果等，为身体提供充足营养。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300154" y="1507120"/>
            <a:ext cx="662619" cy="662619"/>
          </a:xfrm>
          <a:custGeom>
            <a:avLst/>
            <a:gdLst/>
            <a:ahLst/>
            <a:cxnLst/>
            <a:rect l="l" t="t" r="r" b="b"/>
            <a:pathLst>
              <a:path w="662619" h="662619">
                <a:moveTo>
                  <a:pt x="331310" y="0"/>
                </a:moveTo>
                <a:cubicBezTo>
                  <a:pt x="514164" y="0"/>
                  <a:pt x="662619" y="148455"/>
                  <a:pt x="662619" y="331310"/>
                </a:cubicBezTo>
                <a:cubicBezTo>
                  <a:pt x="662619" y="514164"/>
                  <a:pt x="514164" y="662619"/>
                  <a:pt x="331310" y="662619"/>
                </a:cubicBezTo>
                <a:cubicBezTo>
                  <a:pt x="148455" y="662619"/>
                  <a:pt x="0" y="514164"/>
                  <a:pt x="0" y="331310"/>
                </a:cubicBezTo>
                <a:cubicBezTo>
                  <a:pt x="0" y="148455"/>
                  <a:pt x="148455" y="0"/>
                  <a:pt x="331310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9" name="Text 17"/>
          <p:cNvSpPr txBox="1"/>
          <p:nvPr/>
        </p:nvSpPr>
        <p:spPr>
          <a:xfrm>
            <a:off x="5374289" y="1666980"/>
            <a:ext cx="51435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03</a:t>
            </a:r>
            <a:endParaRPr lang="en-US" sz="2250" dirty="0"/>
          </a:p>
        </p:txBody>
      </p:sp>
      <p:sp>
        <p:nvSpPr>
          <p:cNvPr id="20" name="Text 18"/>
          <p:cNvSpPr txBox="1"/>
          <p:nvPr/>
        </p:nvSpPr>
        <p:spPr>
          <a:xfrm>
            <a:off x="4812314" y="2263046"/>
            <a:ext cx="1642126" cy="4150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15151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避免接触传染源</a:t>
            </a:r>
            <a:endParaRPr lang="en-US" sz="1125" dirty="0"/>
          </a:p>
        </p:txBody>
      </p:sp>
      <p:sp>
        <p:nvSpPr>
          <p:cNvPr id="21" name="Text 19"/>
          <p:cNvSpPr txBox="1"/>
          <p:nvPr/>
        </p:nvSpPr>
        <p:spPr>
          <a:xfrm>
            <a:off x="4812314" y="2758736"/>
            <a:ext cx="1638300" cy="159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避免接触传染源是预防肺结核的重要环节。尽量少去人员密集</a:t>
            </a:r>
            <a:endParaRPr lang="en-US" sz="900" dirty="0"/>
          </a:p>
          <a:p>
            <a:pPr marL="0" indent="0" algn="l">
              <a:buNone/>
            </a:pPr>
            <a:r>
              <a:rPr 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、通风不良的场所，如网吧、酒吧等；若身边有肺结核患者，要保持一定距离，避免直接接触其呼吸道分泌物；如必须接触，应佩戴口罩，做好防护措施，降低被感染的几率。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6690877" y="1961574"/>
            <a:ext cx="0" cy="2105948"/>
          </a:xfrm>
          <a:custGeom>
            <a:avLst/>
            <a:gdLst/>
            <a:ahLst/>
            <a:cxnLst/>
            <a:rect l="l" t="t" r="r" b="b"/>
            <a:pathLst>
              <a:path h="2105948">
                <a:moveTo>
                  <a:pt x="0" y="0"/>
                </a:moveTo>
                <a:lnTo>
                  <a:pt x="0" y="2105948"/>
                </a:lnTo>
              </a:path>
            </a:pathLst>
          </a:custGeom>
          <a:noFill/>
          <a:ln w="19050">
            <a:solidFill>
              <a:srgbClr val="CDCDCD"/>
            </a:solidFill>
            <a:prstDash val="sysDash"/>
            <a:headEnd type="none"/>
            <a:tailEnd type="none"/>
          </a:ln>
        </p:spPr>
      </p:sp>
      <p:sp>
        <p:nvSpPr>
          <p:cNvPr id="23" name="Shape 21"/>
          <p:cNvSpPr/>
          <p:nvPr/>
        </p:nvSpPr>
        <p:spPr>
          <a:xfrm>
            <a:off x="7423743" y="1507120"/>
            <a:ext cx="662619" cy="662619"/>
          </a:xfrm>
          <a:custGeom>
            <a:avLst/>
            <a:gdLst/>
            <a:ahLst/>
            <a:cxnLst/>
            <a:rect l="l" t="t" r="r" b="b"/>
            <a:pathLst>
              <a:path w="662619" h="662619">
                <a:moveTo>
                  <a:pt x="331310" y="0"/>
                </a:moveTo>
                <a:cubicBezTo>
                  <a:pt x="514164" y="0"/>
                  <a:pt x="662619" y="148455"/>
                  <a:pt x="662619" y="331310"/>
                </a:cubicBezTo>
                <a:cubicBezTo>
                  <a:pt x="662619" y="514164"/>
                  <a:pt x="514164" y="662619"/>
                  <a:pt x="331310" y="662619"/>
                </a:cubicBezTo>
                <a:cubicBezTo>
                  <a:pt x="148455" y="662619"/>
                  <a:pt x="0" y="514164"/>
                  <a:pt x="0" y="331310"/>
                </a:cubicBezTo>
                <a:cubicBezTo>
                  <a:pt x="0" y="148455"/>
                  <a:pt x="148455" y="0"/>
                  <a:pt x="331310" y="0"/>
                </a:cubicBezTo>
                <a:close/>
              </a:path>
            </a:pathLst>
          </a:custGeom>
          <a:solidFill>
            <a:srgbClr val="A0BF0D"/>
          </a:solidFill>
        </p:spPr>
      </p:sp>
      <p:sp>
        <p:nvSpPr>
          <p:cNvPr id="24" name="Text 22"/>
          <p:cNvSpPr txBox="1"/>
          <p:nvPr/>
        </p:nvSpPr>
        <p:spPr>
          <a:xfrm>
            <a:off x="7497878" y="1666980"/>
            <a:ext cx="51435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2025" b="1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04</a:t>
            </a:r>
            <a:endParaRPr lang="en-US" sz="2250" dirty="0"/>
          </a:p>
        </p:txBody>
      </p:sp>
      <p:sp>
        <p:nvSpPr>
          <p:cNvPr id="25" name="Text 23"/>
          <p:cNvSpPr txBox="1"/>
          <p:nvPr/>
        </p:nvSpPr>
        <p:spPr>
          <a:xfrm>
            <a:off x="6935903" y="2263046"/>
            <a:ext cx="1648939" cy="41506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15151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定期体检筛查</a:t>
            </a:r>
            <a:endParaRPr lang="en-US" sz="1125" dirty="0"/>
          </a:p>
        </p:txBody>
      </p:sp>
      <p:sp>
        <p:nvSpPr>
          <p:cNvPr id="26" name="Text 24"/>
          <p:cNvSpPr txBox="1"/>
          <p:nvPr/>
        </p:nvSpPr>
        <p:spPr>
          <a:xfrm>
            <a:off x="6935903" y="2758736"/>
            <a:ext cx="1638300" cy="1590821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定期体检筛查有助于早期发现肺结核。建议每年进行一次胸部</a:t>
            </a:r>
            <a:endParaRPr lang="en-US" sz="900" dirty="0"/>
          </a:p>
          <a:p>
            <a:pPr marL="0" indent="0" algn="l">
              <a:buNone/>
            </a:pPr>
            <a:r>
              <a:rPr lang="en-GB" altLang="en-US" sz="900" dirty="0">
                <a:solidFill>
                  <a:srgbClr val="262626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X光检查或结核菌素试验，特别是免疫力低下人群、老年人等易感人群更应重视；若出现咳嗽、咳痰超过2周、低热、盗汗等症状，要及时就医检查，做到早发现、早诊断、早治疗。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562587" y="1961574"/>
            <a:ext cx="0" cy="2105948"/>
          </a:xfrm>
          <a:custGeom>
            <a:avLst/>
            <a:gdLst/>
            <a:ahLst/>
            <a:cxnLst/>
            <a:rect l="l" t="t" r="r" b="b"/>
            <a:pathLst>
              <a:path h="2105948">
                <a:moveTo>
                  <a:pt x="0" y="0"/>
                </a:moveTo>
                <a:lnTo>
                  <a:pt x="0" y="2105948"/>
                </a:lnTo>
              </a:path>
            </a:pathLst>
          </a:custGeom>
          <a:noFill/>
          <a:ln w="19050">
            <a:solidFill>
              <a:srgbClr val="CDCDCD"/>
            </a:solidFill>
            <a:prstDash val="sysDash"/>
            <a:headEnd type="none"/>
            <a:tailEnd type="none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家庭预防要点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253787" y="1474184"/>
            <a:ext cx="2663598" cy="2663598"/>
          </a:xfrm>
          <a:custGeom>
            <a:avLst/>
            <a:gdLst/>
            <a:ahLst/>
            <a:cxnLst/>
            <a:rect l="l" t="t" r="r" b="b"/>
            <a:pathLst>
              <a:path w="2663598" h="2663598">
                <a:moveTo>
                  <a:pt x="1331799" y="0"/>
                </a:moveTo>
                <a:cubicBezTo>
                  <a:pt x="2066839" y="0"/>
                  <a:pt x="2663598" y="596759"/>
                  <a:pt x="2663598" y="1331799"/>
                </a:cubicBezTo>
                <a:cubicBezTo>
                  <a:pt x="2663598" y="2066839"/>
                  <a:pt x="2066839" y="2663598"/>
                  <a:pt x="1331799" y="2663598"/>
                </a:cubicBezTo>
                <a:cubicBezTo>
                  <a:pt x="596759" y="2663598"/>
                  <a:pt x="0" y="2066839"/>
                  <a:pt x="0" y="1331799"/>
                </a:cubicBezTo>
                <a:cubicBezTo>
                  <a:pt x="0" y="596759"/>
                  <a:pt x="596759" y="0"/>
                  <a:pt x="1331799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0" name="Shape 8"/>
          <p:cNvSpPr/>
          <p:nvPr/>
        </p:nvSpPr>
        <p:spPr>
          <a:xfrm>
            <a:off x="4542943" y="1250773"/>
            <a:ext cx="85288" cy="3110421"/>
          </a:xfrm>
          <a:custGeom>
            <a:avLst/>
            <a:gdLst/>
            <a:ahLst/>
            <a:cxnLst/>
            <a:rect l="l" t="t" r="r" b="b"/>
            <a:pathLst>
              <a:path w="85288" h="3110421">
                <a:moveTo>
                  <a:pt x="0" y="0"/>
                </a:moveTo>
                <a:lnTo>
                  <a:pt x="85288" y="0"/>
                </a:lnTo>
                <a:lnTo>
                  <a:pt x="85288" y="3110421"/>
                </a:lnTo>
                <a:lnTo>
                  <a:pt x="0" y="3110421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1" name="Shape 9"/>
          <p:cNvSpPr/>
          <p:nvPr/>
        </p:nvSpPr>
        <p:spPr>
          <a:xfrm rot="-5400000">
            <a:off x="4542943" y="1250773"/>
            <a:ext cx="85288" cy="3110421"/>
          </a:xfrm>
          <a:custGeom>
            <a:avLst/>
            <a:gdLst/>
            <a:ahLst/>
            <a:cxnLst/>
            <a:rect l="l" t="t" r="r" b="b"/>
            <a:pathLst>
              <a:path w="85288" h="3110421">
                <a:moveTo>
                  <a:pt x="0" y="0"/>
                </a:moveTo>
                <a:lnTo>
                  <a:pt x="85288" y="0"/>
                </a:lnTo>
                <a:lnTo>
                  <a:pt x="85288" y="3110421"/>
                </a:lnTo>
                <a:lnTo>
                  <a:pt x="0" y="3110421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Shape 10"/>
          <p:cNvSpPr/>
          <p:nvPr/>
        </p:nvSpPr>
        <p:spPr>
          <a:xfrm>
            <a:off x="4024656" y="2245053"/>
            <a:ext cx="1121860" cy="1121860"/>
          </a:xfrm>
          <a:custGeom>
            <a:avLst/>
            <a:gdLst/>
            <a:ahLst/>
            <a:cxnLst/>
            <a:rect l="l" t="t" r="r" b="b"/>
            <a:pathLst>
              <a:path w="1121860" h="1121860">
                <a:moveTo>
                  <a:pt x="560930" y="0"/>
                </a:moveTo>
                <a:cubicBezTo>
                  <a:pt x="870516" y="0"/>
                  <a:pt x="1121860" y="251344"/>
                  <a:pt x="1121860" y="560930"/>
                </a:cubicBezTo>
                <a:cubicBezTo>
                  <a:pt x="1121860" y="870516"/>
                  <a:pt x="870516" y="1121860"/>
                  <a:pt x="560930" y="1121860"/>
                </a:cubicBezTo>
                <a:cubicBezTo>
                  <a:pt x="251344" y="1121860"/>
                  <a:pt x="0" y="870516"/>
                  <a:pt x="0" y="560930"/>
                </a:cubicBezTo>
                <a:cubicBezTo>
                  <a:pt x="0" y="251344"/>
                  <a:pt x="251344" y="0"/>
                  <a:pt x="560930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3" name="Shape 11"/>
          <p:cNvSpPr/>
          <p:nvPr/>
        </p:nvSpPr>
        <p:spPr>
          <a:xfrm>
            <a:off x="3378439" y="1611957"/>
            <a:ext cx="544529" cy="544529"/>
          </a:xfrm>
          <a:custGeom>
            <a:avLst/>
            <a:gdLst/>
            <a:ahLst/>
            <a:cxnLst/>
            <a:rect l="l" t="t" r="r" b="b"/>
            <a:pathLst>
              <a:path w="544529" h="544529">
                <a:moveTo>
                  <a:pt x="272264" y="0"/>
                </a:moveTo>
                <a:cubicBezTo>
                  <a:pt x="422531" y="0"/>
                  <a:pt x="544529" y="121998"/>
                  <a:pt x="544529" y="272264"/>
                </a:cubicBezTo>
                <a:cubicBezTo>
                  <a:pt x="544529" y="422531"/>
                  <a:pt x="422531" y="544529"/>
                  <a:pt x="272264" y="544529"/>
                </a:cubicBezTo>
                <a:cubicBezTo>
                  <a:pt x="121998" y="544529"/>
                  <a:pt x="0" y="422531"/>
                  <a:pt x="0" y="272264"/>
                </a:cubicBezTo>
                <a:cubicBezTo>
                  <a:pt x="0" y="121998"/>
                  <a:pt x="121998" y="0"/>
                  <a:pt x="272264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28575" dist="25647" dir="4091915" algn="bl" rotWithShape="0">
              <a:srgbClr val="2A2A2A">
                <a:alpha val="100000"/>
              </a:srgbClr>
            </a:outerShdw>
          </a:effectLst>
        </p:spPr>
      </p:sp>
      <p:sp>
        <p:nvSpPr>
          <p:cNvPr id="14" name="Text 12"/>
          <p:cNvSpPr txBox="1"/>
          <p:nvPr/>
        </p:nvSpPr>
        <p:spPr>
          <a:xfrm>
            <a:off x="3486397" y="1712771"/>
            <a:ext cx="328613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GB" altLang="en-US" sz="2250" b="1" dirty="0">
                <a:solidFill>
                  <a:srgbClr val="5FCACB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A</a:t>
            </a:r>
            <a:endParaRPr lang="en-US" sz="2250" dirty="0"/>
          </a:p>
        </p:txBody>
      </p:sp>
      <p:sp>
        <p:nvSpPr>
          <p:cNvPr id="15" name="Shape 13"/>
          <p:cNvSpPr/>
          <p:nvPr/>
        </p:nvSpPr>
        <p:spPr>
          <a:xfrm>
            <a:off x="5284411" y="1611957"/>
            <a:ext cx="544529" cy="544529"/>
          </a:xfrm>
          <a:custGeom>
            <a:avLst/>
            <a:gdLst/>
            <a:ahLst/>
            <a:cxnLst/>
            <a:rect l="l" t="t" r="r" b="b"/>
            <a:pathLst>
              <a:path w="544529" h="544529">
                <a:moveTo>
                  <a:pt x="272264" y="0"/>
                </a:moveTo>
                <a:cubicBezTo>
                  <a:pt x="422531" y="0"/>
                  <a:pt x="544529" y="121998"/>
                  <a:pt x="544529" y="272264"/>
                </a:cubicBezTo>
                <a:cubicBezTo>
                  <a:pt x="544529" y="422531"/>
                  <a:pt x="422531" y="544529"/>
                  <a:pt x="272264" y="544529"/>
                </a:cubicBezTo>
                <a:cubicBezTo>
                  <a:pt x="121998" y="544529"/>
                  <a:pt x="0" y="422531"/>
                  <a:pt x="0" y="272264"/>
                </a:cubicBezTo>
                <a:cubicBezTo>
                  <a:pt x="0" y="121998"/>
                  <a:pt x="121998" y="0"/>
                  <a:pt x="272264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28575" dist="25647" dir="4091915" algn="bl" rotWithShape="0">
              <a:srgbClr val="2A2A2A">
                <a:alpha val="100000"/>
              </a:srgbClr>
            </a:outerShdw>
          </a:effectLst>
        </p:spPr>
      </p:sp>
      <p:sp>
        <p:nvSpPr>
          <p:cNvPr id="16" name="Text 14"/>
          <p:cNvSpPr txBox="1"/>
          <p:nvPr/>
        </p:nvSpPr>
        <p:spPr>
          <a:xfrm>
            <a:off x="5392369" y="1712771"/>
            <a:ext cx="328613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GB" altLang="en-US" sz="2250" b="1" dirty="0">
                <a:solidFill>
                  <a:srgbClr val="5FCACB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B</a:t>
            </a:r>
            <a:endParaRPr lang="en-US" sz="2250" dirty="0"/>
          </a:p>
        </p:txBody>
      </p:sp>
      <p:sp>
        <p:nvSpPr>
          <p:cNvPr id="17" name="Shape 15"/>
          <p:cNvSpPr/>
          <p:nvPr/>
        </p:nvSpPr>
        <p:spPr>
          <a:xfrm>
            <a:off x="3378439" y="3399838"/>
            <a:ext cx="544529" cy="544529"/>
          </a:xfrm>
          <a:custGeom>
            <a:avLst/>
            <a:gdLst/>
            <a:ahLst/>
            <a:cxnLst/>
            <a:rect l="l" t="t" r="r" b="b"/>
            <a:pathLst>
              <a:path w="544529" h="544529">
                <a:moveTo>
                  <a:pt x="272264" y="0"/>
                </a:moveTo>
                <a:cubicBezTo>
                  <a:pt x="422531" y="0"/>
                  <a:pt x="544529" y="121998"/>
                  <a:pt x="544529" y="272264"/>
                </a:cubicBezTo>
                <a:cubicBezTo>
                  <a:pt x="544529" y="422531"/>
                  <a:pt x="422531" y="544529"/>
                  <a:pt x="272264" y="544529"/>
                </a:cubicBezTo>
                <a:cubicBezTo>
                  <a:pt x="121998" y="544529"/>
                  <a:pt x="0" y="422531"/>
                  <a:pt x="0" y="272264"/>
                </a:cubicBezTo>
                <a:cubicBezTo>
                  <a:pt x="0" y="121998"/>
                  <a:pt x="121998" y="0"/>
                  <a:pt x="272264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28575" dist="25647" dir="4091915" algn="bl" rotWithShape="0">
              <a:srgbClr val="2A2A2A">
                <a:alpha val="100000"/>
              </a:srgbClr>
            </a:outerShdw>
          </a:effectLst>
        </p:spPr>
      </p:sp>
      <p:sp>
        <p:nvSpPr>
          <p:cNvPr id="18" name="Text 16"/>
          <p:cNvSpPr txBox="1"/>
          <p:nvPr/>
        </p:nvSpPr>
        <p:spPr>
          <a:xfrm>
            <a:off x="3486397" y="3500652"/>
            <a:ext cx="328613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GB" altLang="en-US" sz="2250" b="1" dirty="0">
                <a:solidFill>
                  <a:srgbClr val="5FCACB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C</a:t>
            </a:r>
            <a:endParaRPr lang="en-US" sz="2250" dirty="0"/>
          </a:p>
        </p:txBody>
      </p:sp>
      <p:sp>
        <p:nvSpPr>
          <p:cNvPr id="19" name="Shape 17"/>
          <p:cNvSpPr/>
          <p:nvPr/>
        </p:nvSpPr>
        <p:spPr>
          <a:xfrm>
            <a:off x="5284411" y="3399838"/>
            <a:ext cx="544529" cy="544529"/>
          </a:xfrm>
          <a:custGeom>
            <a:avLst/>
            <a:gdLst/>
            <a:ahLst/>
            <a:cxnLst/>
            <a:rect l="l" t="t" r="r" b="b"/>
            <a:pathLst>
              <a:path w="544529" h="544529">
                <a:moveTo>
                  <a:pt x="272264" y="0"/>
                </a:moveTo>
                <a:cubicBezTo>
                  <a:pt x="422531" y="0"/>
                  <a:pt x="544529" y="121998"/>
                  <a:pt x="544529" y="272264"/>
                </a:cubicBezTo>
                <a:cubicBezTo>
                  <a:pt x="544529" y="422531"/>
                  <a:pt x="422531" y="544529"/>
                  <a:pt x="272264" y="544529"/>
                </a:cubicBezTo>
                <a:cubicBezTo>
                  <a:pt x="121998" y="544529"/>
                  <a:pt x="0" y="422531"/>
                  <a:pt x="0" y="272264"/>
                </a:cubicBezTo>
                <a:cubicBezTo>
                  <a:pt x="0" y="121998"/>
                  <a:pt x="121998" y="0"/>
                  <a:pt x="272264" y="0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28575" dist="25647" dir="4091915" algn="bl" rotWithShape="0">
              <a:srgbClr val="2A2A2A">
                <a:alpha val="100000"/>
              </a:srgbClr>
            </a:outerShdw>
          </a:effectLst>
        </p:spPr>
      </p:sp>
      <p:sp>
        <p:nvSpPr>
          <p:cNvPr id="20" name="Text 18"/>
          <p:cNvSpPr txBox="1"/>
          <p:nvPr/>
        </p:nvSpPr>
        <p:spPr>
          <a:xfrm>
            <a:off x="5392369" y="3500652"/>
            <a:ext cx="328613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GB" altLang="en-US" sz="2250" b="1" dirty="0">
                <a:solidFill>
                  <a:srgbClr val="5FCACB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D</a:t>
            </a:r>
            <a:endParaRPr lang="en-US" sz="2250" dirty="0"/>
          </a:p>
        </p:txBody>
      </p:sp>
      <p:sp>
        <p:nvSpPr>
          <p:cNvPr id="21" name="Text 19"/>
          <p:cNvSpPr txBox="1"/>
          <p:nvPr/>
        </p:nvSpPr>
        <p:spPr>
          <a:xfrm>
            <a:off x="900378" y="1159670"/>
            <a:ext cx="1938937" cy="4522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家庭环境消毒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900378" y="1676688"/>
            <a:ext cx="1954617" cy="7579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庭环境消毒对预防肺结核传播至关重要。可使用含氯消毒剂擦拭家具、地面等，每天至少1次；对于患者接触过的物品，如餐具、毛巾等，可用煮沸或蒸汽消毒的方法，煮沸15 - 30分钟即可杀灭病菌；保持室内空气清新，定期开窗通风。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6289005" y="1159670"/>
            <a:ext cx="1938937" cy="4522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患者隔离措施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6289005" y="1676688"/>
            <a:ext cx="1954617" cy="7579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对肺结核患者采取隔离措施能有效防止病菌传播。患者应单独居住一室，保持室内通风良好；患者的衣物、被褥等要经常清洗、晾晒；患者咳嗽、打喷嚏时，要提醒其用纸巾遮挡口鼻，并及时将纸巾焚烧处理，避免病菌在家庭环境中扩散。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900378" y="3034610"/>
            <a:ext cx="1938937" cy="4522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家人防护方法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900378" y="3551628"/>
            <a:ext cx="1954617" cy="7579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人在照顾肺结核患者时要做好防护。与患者接触时，应佩戴医用外科口罩或N95口罩；接触患者后要及时洗手，用肥皂或洗手液，按照七步洗手法认真清洗；避免与患者共用餐具、毛巾等个人物品，防止交叉感染，保护自身健康。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6289005" y="3034610"/>
            <a:ext cx="1938937" cy="45228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家庭健康监测</a:t>
            </a:r>
            <a:endParaRPr lang="en-US" sz="1350" dirty="0"/>
          </a:p>
        </p:txBody>
      </p:sp>
      <p:sp>
        <p:nvSpPr>
          <p:cNvPr id="28" name="Text 26"/>
          <p:cNvSpPr txBox="1"/>
          <p:nvPr/>
        </p:nvSpPr>
        <p:spPr>
          <a:xfrm>
            <a:off x="6289005" y="3551628"/>
            <a:ext cx="1954617" cy="75796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家庭健康监测可及时发现潜在问题。家人要密切关注患者的病情变化，如体温、咳嗽等症状是否加重；同时也要留意自身健康状况，若出现咳嗽、低热等疑似肺结核症状，要及时就医检查；定期记录患者的体温、用药情况等，为医生治疗提供参考。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公共场所预防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56921" y="3084715"/>
            <a:ext cx="8030158" cy="0"/>
          </a:xfrm>
          <a:custGeom>
            <a:avLst/>
            <a:gdLst/>
            <a:ahLst/>
            <a:cxnLst/>
            <a:rect l="l" t="t" r="r" b="b"/>
            <a:pathLst>
              <a:path w="8030158">
                <a:moveTo>
                  <a:pt x="0" y="0"/>
                </a:moveTo>
                <a:lnTo>
                  <a:pt x="8030158" y="0"/>
                </a:lnTo>
              </a:path>
            </a:pathLst>
          </a:custGeom>
          <a:noFill/>
          <a:ln w="14288">
            <a:solidFill>
              <a:srgbClr val="CDCDCD"/>
            </a:solidFill>
            <a:prstDash val="solid"/>
            <a:headEnd type="none"/>
            <a:tailEnd type="arrow"/>
          </a:ln>
        </p:spPr>
      </p:sp>
      <p:sp>
        <p:nvSpPr>
          <p:cNvPr id="10" name="Shape 8"/>
          <p:cNvSpPr/>
          <p:nvPr/>
        </p:nvSpPr>
        <p:spPr>
          <a:xfrm rot="8100000">
            <a:off x="1195832" y="1373737"/>
            <a:ext cx="1177256" cy="1177256"/>
          </a:xfrm>
          <a:custGeom>
            <a:avLst/>
            <a:gdLst/>
            <a:ahLst/>
            <a:cxnLst/>
            <a:rect l="l" t="t" r="r" b="b"/>
            <a:pathLst>
              <a:path w="1177256" h="1177256">
                <a:moveTo>
                  <a:pt x="588628" y="0"/>
                </a:moveTo>
                <a:cubicBezTo>
                  <a:pt x="263755" y="0"/>
                  <a:pt x="0" y="263755"/>
                  <a:pt x="0" y="588628"/>
                </a:cubicBezTo>
                <a:cubicBezTo>
                  <a:pt x="0" y="913500"/>
                  <a:pt x="263755" y="1177256"/>
                  <a:pt x="588628" y="1177256"/>
                </a:cubicBezTo>
                <a:cubicBezTo>
                  <a:pt x="913500" y="1177256"/>
                  <a:pt x="1177256" y="913500"/>
                  <a:pt x="1177256" y="588628"/>
                </a:cubicBezTo>
                <a:lnTo>
                  <a:pt x="1177256" y="0"/>
                </a:lnTo>
                <a:lnTo>
                  <a:pt x="588628" y="0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1" name="Shape 9"/>
          <p:cNvSpPr/>
          <p:nvPr/>
        </p:nvSpPr>
        <p:spPr>
          <a:xfrm>
            <a:off x="1295446" y="1473351"/>
            <a:ext cx="978028" cy="978028"/>
          </a:xfrm>
          <a:custGeom>
            <a:avLst/>
            <a:gdLst/>
            <a:ahLst/>
            <a:cxnLst/>
            <a:rect l="l" t="t" r="r" b="b"/>
            <a:pathLst>
              <a:path w="978028" h="978028">
                <a:moveTo>
                  <a:pt x="489014" y="0"/>
                </a:moveTo>
                <a:cubicBezTo>
                  <a:pt x="758908" y="0"/>
                  <a:pt x="978028" y="219120"/>
                  <a:pt x="978028" y="489014"/>
                </a:cubicBezTo>
                <a:cubicBezTo>
                  <a:pt x="978028" y="758908"/>
                  <a:pt x="758908" y="978028"/>
                  <a:pt x="489014" y="978028"/>
                </a:cubicBezTo>
                <a:cubicBezTo>
                  <a:pt x="219120" y="978028"/>
                  <a:pt x="0" y="758908"/>
                  <a:pt x="0" y="489014"/>
                </a:cubicBezTo>
                <a:cubicBezTo>
                  <a:pt x="0" y="219120"/>
                  <a:pt x="219120" y="0"/>
                  <a:pt x="489014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2" name="Shape 10"/>
          <p:cNvSpPr/>
          <p:nvPr/>
        </p:nvSpPr>
        <p:spPr>
          <a:xfrm>
            <a:off x="1403945" y="2948984"/>
            <a:ext cx="761028" cy="255863"/>
          </a:xfrm>
          <a:custGeom>
            <a:avLst/>
            <a:gdLst/>
            <a:ahLst/>
            <a:cxnLst/>
            <a:rect l="l" t="t" r="r" b="b"/>
            <a:pathLst>
              <a:path w="761028" h="255863">
                <a:moveTo>
                  <a:pt x="0" y="0"/>
                </a:moveTo>
                <a:lnTo>
                  <a:pt x="761028" y="0"/>
                </a:lnTo>
                <a:lnTo>
                  <a:pt x="761028" y="255863"/>
                </a:lnTo>
                <a:lnTo>
                  <a:pt x="0" y="255863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3" name="Text 11"/>
          <p:cNvSpPr txBox="1"/>
          <p:nvPr/>
        </p:nvSpPr>
        <p:spPr>
          <a:xfrm>
            <a:off x="1308209" y="1643520"/>
            <a:ext cx="952500" cy="72341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通风换气要求</a:t>
            </a:r>
            <a:endParaRPr lang="en-US" sz="1125" dirty="0"/>
          </a:p>
        </p:txBody>
      </p:sp>
      <p:sp>
        <p:nvSpPr>
          <p:cNvPr id="14" name="Text 12"/>
          <p:cNvSpPr txBox="1"/>
          <p:nvPr/>
        </p:nvSpPr>
        <p:spPr>
          <a:xfrm>
            <a:off x="1101041" y="3392164"/>
            <a:ext cx="1366838" cy="14081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公共场所良好的通风换气是预防肺结核的重要措施。商场、车站、学校等人员密集场所，应保证自然通风，每天至少开窗通风2 - 3次，每次30分钟以上；对于不具备自然通风条件的场所，应安装机械通风设备，确保空气流通，降低病菌浓度。</a:t>
            </a:r>
            <a:endParaRPr lang="en-US" sz="900" dirty="0"/>
          </a:p>
        </p:txBody>
      </p:sp>
      <p:sp>
        <p:nvSpPr>
          <p:cNvPr id="15" name="Text 13"/>
          <p:cNvSpPr txBox="1"/>
          <p:nvPr/>
        </p:nvSpPr>
        <p:spPr>
          <a:xfrm>
            <a:off x="1524903" y="2982321"/>
            <a:ext cx="519113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350" kern="0" spc="7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01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 rot="8100000">
            <a:off x="3003395" y="1373737"/>
            <a:ext cx="1177256" cy="1177256"/>
          </a:xfrm>
          <a:custGeom>
            <a:avLst/>
            <a:gdLst/>
            <a:ahLst/>
            <a:cxnLst/>
            <a:rect l="l" t="t" r="r" b="b"/>
            <a:pathLst>
              <a:path w="1177256" h="1177256">
                <a:moveTo>
                  <a:pt x="588628" y="0"/>
                </a:moveTo>
                <a:cubicBezTo>
                  <a:pt x="263755" y="0"/>
                  <a:pt x="0" y="263755"/>
                  <a:pt x="0" y="588628"/>
                </a:cubicBezTo>
                <a:cubicBezTo>
                  <a:pt x="0" y="913500"/>
                  <a:pt x="263755" y="1177256"/>
                  <a:pt x="588628" y="1177256"/>
                </a:cubicBezTo>
                <a:cubicBezTo>
                  <a:pt x="913500" y="1177256"/>
                  <a:pt x="1177256" y="913500"/>
                  <a:pt x="1177256" y="588628"/>
                </a:cubicBezTo>
                <a:lnTo>
                  <a:pt x="1177256" y="0"/>
                </a:lnTo>
                <a:lnTo>
                  <a:pt x="588628" y="0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7" name="Shape 15"/>
          <p:cNvSpPr/>
          <p:nvPr/>
        </p:nvSpPr>
        <p:spPr>
          <a:xfrm>
            <a:off x="3103009" y="1473351"/>
            <a:ext cx="978028" cy="978028"/>
          </a:xfrm>
          <a:custGeom>
            <a:avLst/>
            <a:gdLst/>
            <a:ahLst/>
            <a:cxnLst/>
            <a:rect l="l" t="t" r="r" b="b"/>
            <a:pathLst>
              <a:path w="978028" h="978028">
                <a:moveTo>
                  <a:pt x="489014" y="0"/>
                </a:moveTo>
                <a:cubicBezTo>
                  <a:pt x="758908" y="0"/>
                  <a:pt x="978028" y="219120"/>
                  <a:pt x="978028" y="489014"/>
                </a:cubicBezTo>
                <a:cubicBezTo>
                  <a:pt x="978028" y="758908"/>
                  <a:pt x="758908" y="978028"/>
                  <a:pt x="489014" y="978028"/>
                </a:cubicBezTo>
                <a:cubicBezTo>
                  <a:pt x="219120" y="978028"/>
                  <a:pt x="0" y="758908"/>
                  <a:pt x="0" y="489014"/>
                </a:cubicBezTo>
                <a:cubicBezTo>
                  <a:pt x="0" y="219120"/>
                  <a:pt x="219120" y="0"/>
                  <a:pt x="489014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8" name="Shape 16"/>
          <p:cNvSpPr/>
          <p:nvPr/>
        </p:nvSpPr>
        <p:spPr>
          <a:xfrm>
            <a:off x="3211509" y="2948984"/>
            <a:ext cx="761028" cy="255863"/>
          </a:xfrm>
          <a:custGeom>
            <a:avLst/>
            <a:gdLst/>
            <a:ahLst/>
            <a:cxnLst/>
            <a:rect l="l" t="t" r="r" b="b"/>
            <a:pathLst>
              <a:path w="761028" h="255863">
                <a:moveTo>
                  <a:pt x="0" y="0"/>
                </a:moveTo>
                <a:lnTo>
                  <a:pt x="761028" y="0"/>
                </a:lnTo>
                <a:lnTo>
                  <a:pt x="761028" y="255863"/>
                </a:lnTo>
                <a:lnTo>
                  <a:pt x="0" y="255863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9" name="Text 17"/>
          <p:cNvSpPr txBox="1"/>
          <p:nvPr/>
        </p:nvSpPr>
        <p:spPr>
          <a:xfrm>
            <a:off x="3115773" y="1643520"/>
            <a:ext cx="952500" cy="72341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公共设施消毒</a:t>
            </a:r>
            <a:endParaRPr lang="en-US" sz="1125" dirty="0"/>
          </a:p>
        </p:txBody>
      </p:sp>
      <p:sp>
        <p:nvSpPr>
          <p:cNvPr id="20" name="Text 18"/>
          <p:cNvSpPr txBox="1"/>
          <p:nvPr/>
        </p:nvSpPr>
        <p:spPr>
          <a:xfrm>
            <a:off x="2908604" y="3392164"/>
            <a:ext cx="1366838" cy="14081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公共设施消毒能有效减少病菌传播。电梯按钮、门把手、扶手等高频接触部位，应每天用含氯消毒剂擦拭消毒多次；公共卫生间要定时清洁，马桶、洗手池等用消毒液冲洗；垃圾桶要及时清理，并对周围环境进行消毒，防止病菌滋生和传播。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3332466" y="2982321"/>
            <a:ext cx="519113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350" kern="0" spc="7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02</a:t>
            </a:r>
            <a:endParaRPr lang="en-US" sz="1350" dirty="0"/>
          </a:p>
        </p:txBody>
      </p:sp>
      <p:sp>
        <p:nvSpPr>
          <p:cNvPr id="22" name="Shape 20"/>
          <p:cNvSpPr/>
          <p:nvPr/>
        </p:nvSpPr>
        <p:spPr>
          <a:xfrm rot="8100000">
            <a:off x="4815818" y="1373737"/>
            <a:ext cx="1177256" cy="1177256"/>
          </a:xfrm>
          <a:custGeom>
            <a:avLst/>
            <a:gdLst/>
            <a:ahLst/>
            <a:cxnLst/>
            <a:rect l="l" t="t" r="r" b="b"/>
            <a:pathLst>
              <a:path w="1177256" h="1177256">
                <a:moveTo>
                  <a:pt x="588628" y="0"/>
                </a:moveTo>
                <a:cubicBezTo>
                  <a:pt x="263755" y="0"/>
                  <a:pt x="0" y="263755"/>
                  <a:pt x="0" y="588628"/>
                </a:cubicBezTo>
                <a:cubicBezTo>
                  <a:pt x="0" y="913500"/>
                  <a:pt x="263755" y="1177256"/>
                  <a:pt x="588628" y="1177256"/>
                </a:cubicBezTo>
                <a:cubicBezTo>
                  <a:pt x="913500" y="1177256"/>
                  <a:pt x="1177256" y="913500"/>
                  <a:pt x="1177256" y="588628"/>
                </a:cubicBezTo>
                <a:lnTo>
                  <a:pt x="1177256" y="0"/>
                </a:lnTo>
                <a:lnTo>
                  <a:pt x="588628" y="0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23" name="Shape 21"/>
          <p:cNvSpPr/>
          <p:nvPr/>
        </p:nvSpPr>
        <p:spPr>
          <a:xfrm>
            <a:off x="4915432" y="1473351"/>
            <a:ext cx="978028" cy="978028"/>
          </a:xfrm>
          <a:custGeom>
            <a:avLst/>
            <a:gdLst/>
            <a:ahLst/>
            <a:cxnLst/>
            <a:rect l="l" t="t" r="r" b="b"/>
            <a:pathLst>
              <a:path w="978028" h="978028">
                <a:moveTo>
                  <a:pt x="489014" y="0"/>
                </a:moveTo>
                <a:cubicBezTo>
                  <a:pt x="758908" y="0"/>
                  <a:pt x="978028" y="219120"/>
                  <a:pt x="978028" y="489014"/>
                </a:cubicBezTo>
                <a:cubicBezTo>
                  <a:pt x="978028" y="758908"/>
                  <a:pt x="758908" y="978028"/>
                  <a:pt x="489014" y="978028"/>
                </a:cubicBezTo>
                <a:cubicBezTo>
                  <a:pt x="219120" y="978028"/>
                  <a:pt x="0" y="758908"/>
                  <a:pt x="0" y="489014"/>
                </a:cubicBezTo>
                <a:cubicBezTo>
                  <a:pt x="0" y="219120"/>
                  <a:pt x="219120" y="0"/>
                  <a:pt x="489014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4" name="Shape 22"/>
          <p:cNvSpPr/>
          <p:nvPr/>
        </p:nvSpPr>
        <p:spPr>
          <a:xfrm>
            <a:off x="5023931" y="2948984"/>
            <a:ext cx="761028" cy="255863"/>
          </a:xfrm>
          <a:custGeom>
            <a:avLst/>
            <a:gdLst/>
            <a:ahLst/>
            <a:cxnLst/>
            <a:rect l="l" t="t" r="r" b="b"/>
            <a:pathLst>
              <a:path w="761028" h="255863">
                <a:moveTo>
                  <a:pt x="0" y="0"/>
                </a:moveTo>
                <a:lnTo>
                  <a:pt x="761028" y="0"/>
                </a:lnTo>
                <a:lnTo>
                  <a:pt x="761028" y="255863"/>
                </a:lnTo>
                <a:lnTo>
                  <a:pt x="0" y="255863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25" name="Text 23"/>
          <p:cNvSpPr txBox="1"/>
          <p:nvPr/>
        </p:nvSpPr>
        <p:spPr>
          <a:xfrm>
            <a:off x="4928195" y="1643520"/>
            <a:ext cx="952500" cy="72341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人员密集场所防护</a:t>
            </a:r>
            <a:endParaRPr lang="en-US" sz="1125" dirty="0"/>
          </a:p>
        </p:txBody>
      </p:sp>
      <p:sp>
        <p:nvSpPr>
          <p:cNvPr id="26" name="Text 24"/>
          <p:cNvSpPr txBox="1"/>
          <p:nvPr/>
        </p:nvSpPr>
        <p:spPr>
          <a:xfrm>
            <a:off x="4721027" y="3392164"/>
            <a:ext cx="1366838" cy="14081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在人员密集场所要做好防护。进入商场、影院等场所时，应佩戴口罩，减少飞沫传播的风险；尽量与他人保持1米以上的社交距离，避免近距离接触；减少在人员密集场所停留的时间，降低感染几率；若场所内人员过多，可选择错峰前往。</a:t>
            </a:r>
            <a:endParaRPr lang="en-US" sz="900" dirty="0"/>
          </a:p>
        </p:txBody>
      </p:sp>
      <p:sp>
        <p:nvSpPr>
          <p:cNvPr id="27" name="Text 25"/>
          <p:cNvSpPr txBox="1"/>
          <p:nvPr/>
        </p:nvSpPr>
        <p:spPr>
          <a:xfrm>
            <a:off x="5144889" y="2982321"/>
            <a:ext cx="519113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350" kern="0" spc="7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03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 rot="8100000">
            <a:off x="6624110" y="1373737"/>
            <a:ext cx="1177256" cy="1177256"/>
          </a:xfrm>
          <a:custGeom>
            <a:avLst/>
            <a:gdLst/>
            <a:ahLst/>
            <a:cxnLst/>
            <a:rect l="l" t="t" r="r" b="b"/>
            <a:pathLst>
              <a:path w="1177256" h="1177256">
                <a:moveTo>
                  <a:pt x="588628" y="0"/>
                </a:moveTo>
                <a:cubicBezTo>
                  <a:pt x="263755" y="0"/>
                  <a:pt x="0" y="263755"/>
                  <a:pt x="0" y="588628"/>
                </a:cubicBezTo>
                <a:cubicBezTo>
                  <a:pt x="0" y="913500"/>
                  <a:pt x="263755" y="1177256"/>
                  <a:pt x="588628" y="1177256"/>
                </a:cubicBezTo>
                <a:cubicBezTo>
                  <a:pt x="913500" y="1177256"/>
                  <a:pt x="1177256" y="913500"/>
                  <a:pt x="1177256" y="588628"/>
                </a:cubicBezTo>
                <a:lnTo>
                  <a:pt x="1177256" y="0"/>
                </a:lnTo>
                <a:lnTo>
                  <a:pt x="588628" y="0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29" name="Shape 27"/>
          <p:cNvSpPr/>
          <p:nvPr/>
        </p:nvSpPr>
        <p:spPr>
          <a:xfrm>
            <a:off x="6723724" y="1473351"/>
            <a:ext cx="978028" cy="978028"/>
          </a:xfrm>
          <a:custGeom>
            <a:avLst/>
            <a:gdLst/>
            <a:ahLst/>
            <a:cxnLst/>
            <a:rect l="l" t="t" r="r" b="b"/>
            <a:pathLst>
              <a:path w="978028" h="978028">
                <a:moveTo>
                  <a:pt x="489014" y="0"/>
                </a:moveTo>
                <a:cubicBezTo>
                  <a:pt x="758908" y="0"/>
                  <a:pt x="978028" y="219120"/>
                  <a:pt x="978028" y="489014"/>
                </a:cubicBezTo>
                <a:cubicBezTo>
                  <a:pt x="978028" y="758908"/>
                  <a:pt x="758908" y="978028"/>
                  <a:pt x="489014" y="978028"/>
                </a:cubicBezTo>
                <a:cubicBezTo>
                  <a:pt x="219120" y="978028"/>
                  <a:pt x="0" y="758908"/>
                  <a:pt x="0" y="489014"/>
                </a:cubicBezTo>
                <a:cubicBezTo>
                  <a:pt x="0" y="219120"/>
                  <a:pt x="219120" y="0"/>
                  <a:pt x="489014" y="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0" name="Shape 28"/>
          <p:cNvSpPr/>
          <p:nvPr/>
        </p:nvSpPr>
        <p:spPr>
          <a:xfrm>
            <a:off x="6832224" y="2948984"/>
            <a:ext cx="761028" cy="255863"/>
          </a:xfrm>
          <a:custGeom>
            <a:avLst/>
            <a:gdLst/>
            <a:ahLst/>
            <a:cxnLst/>
            <a:rect l="l" t="t" r="r" b="b"/>
            <a:pathLst>
              <a:path w="761028" h="255863">
                <a:moveTo>
                  <a:pt x="0" y="0"/>
                </a:moveTo>
                <a:lnTo>
                  <a:pt x="761028" y="0"/>
                </a:lnTo>
                <a:lnTo>
                  <a:pt x="761028" y="255863"/>
                </a:lnTo>
                <a:lnTo>
                  <a:pt x="0" y="255863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31" name="Text 29"/>
          <p:cNvSpPr txBox="1"/>
          <p:nvPr/>
        </p:nvSpPr>
        <p:spPr>
          <a:xfrm>
            <a:off x="6736488" y="1643520"/>
            <a:ext cx="952500" cy="723414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125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宣传教育工作</a:t>
            </a:r>
            <a:endParaRPr lang="en-US" sz="1125" dirty="0"/>
          </a:p>
        </p:txBody>
      </p:sp>
      <p:sp>
        <p:nvSpPr>
          <p:cNvPr id="32" name="Text 30"/>
          <p:cNvSpPr txBox="1"/>
          <p:nvPr/>
        </p:nvSpPr>
        <p:spPr>
          <a:xfrm>
            <a:off x="6529319" y="3392164"/>
            <a:ext cx="1366838" cy="14081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3C3C3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加强宣传教育工作能提高公众预防意识。通过张贴宣传海报、播放宣传视频、举办健康讲座等方式，向公众普及肺结核的传播途径、症状、预防方法等知识；利用社交媒体、官方网站等平台，发布肺结核防治信息，引导公众养成良好的卫生习惯，共同预防肺结核。</a:t>
            </a:r>
            <a:endParaRPr lang="en-US" sz="900" dirty="0"/>
          </a:p>
        </p:txBody>
      </p:sp>
      <p:sp>
        <p:nvSpPr>
          <p:cNvPr id="33" name="Text 31"/>
          <p:cNvSpPr txBox="1"/>
          <p:nvPr/>
        </p:nvSpPr>
        <p:spPr>
          <a:xfrm>
            <a:off x="6953181" y="2982321"/>
            <a:ext cx="519113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1350" kern="0" spc="75" dirty="0">
                <a:solidFill>
                  <a:srgbClr val="FFFFFF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04</a:t>
            </a:r>
            <a:endParaRPr lang="en-US" sz="13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学校预防策略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27189" y="1769258"/>
            <a:ext cx="1717173" cy="1481294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226427" y="1891960"/>
            <a:ext cx="1717173" cy="1481294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-10800000">
            <a:off x="4103725" y="2788647"/>
            <a:ext cx="1717173" cy="1481294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-5400000">
            <a:off x="3204487" y="2661182"/>
            <a:ext cx="1717173" cy="1481294"/>
          </a:xfrm>
          <a:prstGeom prst="rect">
            <a:avLst/>
          </a:prstGeom>
        </p:spPr>
      </p:pic>
      <p:sp>
        <p:nvSpPr>
          <p:cNvPr id="13" name="Shape 7"/>
          <p:cNvSpPr/>
          <p:nvPr/>
        </p:nvSpPr>
        <p:spPr>
          <a:xfrm>
            <a:off x="3958585" y="2414928"/>
            <a:ext cx="1226830" cy="1226830"/>
          </a:xfrm>
          <a:custGeom>
            <a:avLst/>
            <a:gdLst/>
            <a:ahLst/>
            <a:cxnLst/>
            <a:rect l="l" t="t" r="r" b="b"/>
            <a:pathLst>
              <a:path w="1226830" h="1226830">
                <a:moveTo>
                  <a:pt x="613415" y="0"/>
                </a:moveTo>
                <a:cubicBezTo>
                  <a:pt x="951968" y="0"/>
                  <a:pt x="1226830" y="274862"/>
                  <a:pt x="1226830" y="613415"/>
                </a:cubicBezTo>
                <a:cubicBezTo>
                  <a:pt x="1226830" y="951968"/>
                  <a:pt x="951968" y="1226830"/>
                  <a:pt x="613415" y="1226830"/>
                </a:cubicBezTo>
                <a:cubicBezTo>
                  <a:pt x="274862" y="1226830"/>
                  <a:pt x="0" y="951968"/>
                  <a:pt x="0" y="613415"/>
                </a:cubicBezTo>
                <a:cubicBezTo>
                  <a:pt x="0" y="274862"/>
                  <a:pt x="274862" y="0"/>
                  <a:pt x="613415" y="0"/>
                </a:cubicBezTo>
                <a:close/>
              </a:path>
            </a:pathLst>
          </a:custGeom>
          <a:gradFill>
            <a:gsLst>
              <a:gs pos="0">
                <a:srgbClr val="A0BF0D">
                  <a:alpha val="100000"/>
                </a:srgbClr>
              </a:gs>
              <a:gs pos="100000">
                <a:srgbClr val="5FCACB">
                  <a:alpha val="100000"/>
                </a:srgbClr>
              </a:gs>
            </a:gsLst>
            <a:lin ang="0" scaled="1"/>
          </a:gradFill>
        </p:spPr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29718" y="2008536"/>
            <a:ext cx="273844" cy="273844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22446" y="2123735"/>
            <a:ext cx="319768" cy="319768"/>
          </a:xfrm>
          <a:prstGeom prst="rect">
            <a:avLst/>
          </a:prstGeom>
        </p:spPr>
      </p:pic>
      <p:pic>
        <p:nvPicPr>
          <p:cNvPr id="16" name="Image 6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581777" y="3661172"/>
            <a:ext cx="293526" cy="293526"/>
          </a:xfrm>
          <a:prstGeom prst="rect">
            <a:avLst/>
          </a:prstGeom>
        </p:spPr>
      </p:pic>
      <p:pic>
        <p:nvPicPr>
          <p:cNvPr id="17" name="Image 7" descr="preencoded.png"/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219809" y="3763711"/>
            <a:ext cx="267283" cy="267283"/>
          </a:xfrm>
          <a:prstGeom prst="rect">
            <a:avLst/>
          </a:prstGeom>
        </p:spPr>
      </p:pic>
      <p:pic>
        <p:nvPicPr>
          <p:cNvPr id="18" name="Image 8" descr="preencoded.png"/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300586" y="2756929"/>
            <a:ext cx="542828" cy="542828"/>
          </a:xfrm>
          <a:prstGeom prst="rect">
            <a:avLst/>
          </a:prstGeom>
        </p:spPr>
      </p:pic>
      <p:sp>
        <p:nvSpPr>
          <p:cNvPr id="19" name="Text 8"/>
          <p:cNvSpPr txBox="1"/>
          <p:nvPr/>
        </p:nvSpPr>
        <p:spPr>
          <a:xfrm>
            <a:off x="811034" y="1437244"/>
            <a:ext cx="2034997" cy="4147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学生健康管理</a:t>
            </a:r>
            <a:endParaRPr lang="en-US" sz="1350" dirty="0"/>
          </a:p>
        </p:txBody>
      </p:sp>
      <p:sp>
        <p:nvSpPr>
          <p:cNvPr id="20" name="Text 9"/>
          <p:cNvSpPr txBox="1"/>
          <p:nvPr/>
        </p:nvSpPr>
        <p:spPr>
          <a:xfrm>
            <a:off x="811034" y="1876493"/>
            <a:ext cx="2062163" cy="823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学校要加强学生健康管理。建立学生健康档案，记录学生的健康状况、疫苗接种情况等；每天对学生进行晨午检，测量体温，观察是否有咳嗽、咳痰等症状；对于因病缺勤的学生，要及时了解病因，做好追踪登记，防止肺结核在校园内传播。</a:t>
            </a:r>
            <a:endParaRPr lang="en-US" sz="900" dirty="0"/>
          </a:p>
        </p:txBody>
      </p:sp>
      <p:sp>
        <p:nvSpPr>
          <p:cNvPr id="21" name="Text 10"/>
          <p:cNvSpPr txBox="1"/>
          <p:nvPr/>
        </p:nvSpPr>
        <p:spPr>
          <a:xfrm>
            <a:off x="6297969" y="1437244"/>
            <a:ext cx="2034997" cy="4147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zh-CN" altLang="en-US" sz="135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教室卫生要求</a:t>
            </a:r>
            <a:endParaRPr lang="en-US" sz="1350" dirty="0"/>
          </a:p>
        </p:txBody>
      </p:sp>
      <p:sp>
        <p:nvSpPr>
          <p:cNvPr id="22" name="Text 11"/>
          <p:cNvSpPr txBox="1"/>
          <p:nvPr/>
        </p:nvSpPr>
        <p:spPr>
          <a:xfrm>
            <a:off x="6270803" y="1876493"/>
            <a:ext cx="2062163" cy="823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教室卫生对预防肺结核至关重要。保持教室整洁，定期打扫地面、擦拭桌椅；每天至少开窗通风2 - 3次，每次30分钟以上，保持空气清新；合理安排座位，避免学生过于密集；定期对教室进行消毒，可使用紫外线灯照射或含氯消毒剂擦拭。</a:t>
            </a:r>
            <a:endParaRPr lang="en-US" sz="900" dirty="0"/>
          </a:p>
        </p:txBody>
      </p:sp>
      <p:sp>
        <p:nvSpPr>
          <p:cNvPr id="23" name="Text 12"/>
          <p:cNvSpPr txBox="1"/>
          <p:nvPr/>
        </p:nvSpPr>
        <p:spPr>
          <a:xfrm>
            <a:off x="811034" y="3231502"/>
            <a:ext cx="2034997" cy="4147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疫情防控措施</a:t>
            </a:r>
            <a:endParaRPr lang="en-US" sz="1350" dirty="0"/>
          </a:p>
        </p:txBody>
      </p:sp>
      <p:sp>
        <p:nvSpPr>
          <p:cNvPr id="24" name="Text 13"/>
          <p:cNvSpPr txBox="1"/>
          <p:nvPr/>
        </p:nvSpPr>
        <p:spPr>
          <a:xfrm>
            <a:off x="811034" y="3670751"/>
            <a:ext cx="2062163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学校要制定完善的疫情防控措施。一旦发现肺结核疑似病例，要立即隔离患者，并通知家长带其就医检查；对与患者密切接触的学生进行筛查，如结核菌素试验等；加强校园环境消毒，增加消毒频次；暂停举办大型集体活动，减少人员聚集，防止疫情扩散。</a:t>
            </a:r>
            <a:endParaRPr lang="en-US" sz="900" dirty="0"/>
          </a:p>
        </p:txBody>
      </p:sp>
      <p:sp>
        <p:nvSpPr>
          <p:cNvPr id="25" name="Text 14"/>
          <p:cNvSpPr txBox="1"/>
          <p:nvPr/>
        </p:nvSpPr>
        <p:spPr>
          <a:xfrm>
            <a:off x="6297969" y="3231502"/>
            <a:ext cx="2034997" cy="41472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zh-CN" altLang="en-US" sz="135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健康教育活动</a:t>
            </a:r>
            <a:endParaRPr lang="en-US" sz="1350" dirty="0"/>
          </a:p>
        </p:txBody>
      </p:sp>
      <p:sp>
        <p:nvSpPr>
          <p:cNvPr id="26" name="Text 15"/>
          <p:cNvSpPr txBox="1"/>
          <p:nvPr/>
        </p:nvSpPr>
        <p:spPr>
          <a:xfrm>
            <a:off x="6270803" y="3670751"/>
            <a:ext cx="2062163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学校应开展健康教育活动。通过主题班会、健康课程等形式，向学生普及肺结核防治知识，让学生了解肺结核的危害、传播途径和预防方法；邀请专业医生进校举办讲座，解答学生的疑问；开展手卫生、咳嗽礼仪等实践活动，培养学生良好的卫生习惯，提高自我防护能力。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80001" y="1600446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3" name="Text 1"/>
          <p:cNvSpPr txBox="1"/>
          <p:nvPr/>
        </p:nvSpPr>
        <p:spPr>
          <a:xfrm>
            <a:off x="3768369" y="1229628"/>
            <a:ext cx="1608453" cy="941195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6750" dirty="0">
                <a:solidFill>
                  <a:srgbClr val="595959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04</a:t>
            </a:r>
            <a:endParaRPr lang="en-US" sz="675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5190" cy="844263"/>
          </a:xfrm>
          <a:custGeom>
            <a:avLst/>
            <a:gdLst/>
            <a:ahLst/>
            <a:cxnLst/>
            <a:rect l="l" t="t" r="r" b="b"/>
            <a:pathLst>
              <a:path w="9145190" h="844263">
                <a:moveTo>
                  <a:pt x="0" y="0"/>
                </a:moveTo>
                <a:lnTo>
                  <a:pt x="9145190" y="0"/>
                </a:lnTo>
                <a:lnTo>
                  <a:pt x="9145190" y="844263"/>
                </a:lnTo>
                <a:lnTo>
                  <a:pt x="0" y="844263"/>
                </a:lnTo>
                <a:close/>
              </a:path>
            </a:pathLst>
          </a:custGeom>
          <a:solidFill>
            <a:srgbClr val="319095"/>
          </a:solidFill>
          <a:effectLst>
            <a:outerShdw blurRad="38105" dist="28579" dir="5400000" algn="bl" rotWithShape="0">
              <a:srgbClr val="000000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0" y="4962251"/>
            <a:ext cx="2281627" cy="183109"/>
          </a:xfrm>
          <a:custGeom>
            <a:avLst/>
            <a:gdLst/>
            <a:ahLst/>
            <a:cxnLst/>
            <a:rect l="l" t="t" r="r" b="b"/>
            <a:pathLst>
              <a:path w="2281627" h="183109">
                <a:moveTo>
                  <a:pt x="0" y="91452"/>
                </a:moveTo>
                <a:lnTo>
                  <a:pt x="45726" y="0"/>
                </a:lnTo>
                <a:lnTo>
                  <a:pt x="2235809" y="0"/>
                </a:lnTo>
                <a:lnTo>
                  <a:pt x="2281534" y="91452"/>
                </a:lnTo>
                <a:lnTo>
                  <a:pt x="2235809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6" name="Shape 4"/>
          <p:cNvSpPr/>
          <p:nvPr/>
        </p:nvSpPr>
        <p:spPr>
          <a:xfrm>
            <a:off x="2281627" y="4962251"/>
            <a:ext cx="2298112" cy="183109"/>
          </a:xfrm>
          <a:custGeom>
            <a:avLst/>
            <a:gdLst/>
            <a:ahLst/>
            <a:cxnLst/>
            <a:rect l="l" t="t" r="r" b="b"/>
            <a:pathLst>
              <a:path w="2298112" h="183109">
                <a:moveTo>
                  <a:pt x="0" y="91452"/>
                </a:moveTo>
                <a:lnTo>
                  <a:pt x="45726" y="0"/>
                </a:lnTo>
                <a:lnTo>
                  <a:pt x="2252003" y="0"/>
                </a:lnTo>
                <a:lnTo>
                  <a:pt x="2297729" y="91452"/>
                </a:lnTo>
                <a:lnTo>
                  <a:pt x="2252003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7" name="Shape 5"/>
          <p:cNvSpPr/>
          <p:nvPr/>
        </p:nvSpPr>
        <p:spPr>
          <a:xfrm>
            <a:off x="4572000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8" name="Shape 6"/>
          <p:cNvSpPr/>
          <p:nvPr/>
        </p:nvSpPr>
        <p:spPr>
          <a:xfrm>
            <a:off x="6857999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9" name="Text 7"/>
          <p:cNvSpPr txBox="1"/>
          <p:nvPr/>
        </p:nvSpPr>
        <p:spPr>
          <a:xfrm>
            <a:off x="1554506" y="2394661"/>
            <a:ext cx="6036178" cy="206249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6490" dirty="0">
                <a:solidFill>
                  <a:srgbClr val="404040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肺结核康复与护理</a:t>
            </a:r>
            <a:endParaRPr lang="en-US" sz="649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康复注意事项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94055" y="1115383"/>
            <a:ext cx="760663" cy="1063929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1409441" y="1953570"/>
            <a:ext cx="760663" cy="1063929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481495" y="2687377"/>
            <a:ext cx="760663" cy="1063929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3541181" y="3544853"/>
            <a:ext cx="760663" cy="1063929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437200" y="1189995"/>
            <a:ext cx="4029075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合理饮食搭配</a:t>
            </a:r>
            <a:endParaRPr lang="en-US" sz="1350" dirty="0"/>
          </a:p>
        </p:txBody>
      </p:sp>
      <p:sp>
        <p:nvSpPr>
          <p:cNvPr id="14" name="Text 8"/>
          <p:cNvSpPr txBox="1"/>
          <p:nvPr/>
        </p:nvSpPr>
        <p:spPr>
          <a:xfrm>
            <a:off x="1437200" y="1475897"/>
            <a:ext cx="6015038" cy="4095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康复期需保证营养均衡，多吃富含蛋白质的食物如瘦肉、鱼虾，增强免疫力；搭配新鲜蔬果，补充维生素与矿物质。避免食用辛辣、油腻、刺激性食物，减少对呼吸道的刺激，同时戒烟戒酒，防止加重病情，为身体康复提供良好的营养支持。</a:t>
            </a:r>
            <a:endParaRPr lang="en-US" sz="9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5395" y="1468356"/>
            <a:ext cx="357983" cy="357983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615273" y="2311035"/>
            <a:ext cx="349000" cy="349000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714273" y="3071788"/>
            <a:ext cx="295107" cy="295107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3747012" y="3902318"/>
            <a:ext cx="349000" cy="349000"/>
          </a:xfrm>
          <a:prstGeom prst="rect">
            <a:avLst/>
          </a:prstGeom>
        </p:spPr>
      </p:pic>
      <p:sp>
        <p:nvSpPr>
          <p:cNvPr id="19" name="Text 9"/>
          <p:cNvSpPr txBox="1"/>
          <p:nvPr/>
        </p:nvSpPr>
        <p:spPr>
          <a:xfrm>
            <a:off x="2481495" y="1953570"/>
            <a:ext cx="4029075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适当运动方式</a:t>
            </a:r>
            <a:endParaRPr lang="en-US" sz="1350" dirty="0"/>
          </a:p>
        </p:txBody>
      </p:sp>
      <p:sp>
        <p:nvSpPr>
          <p:cNvPr id="20" name="Text 10"/>
          <p:cNvSpPr txBox="1"/>
          <p:nvPr/>
        </p:nvSpPr>
        <p:spPr>
          <a:xfrm>
            <a:off x="2481495" y="2239473"/>
            <a:ext cx="5924550" cy="40957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康复期可选择温和运动，如散步，每天坚持30分钟左右，能促进血液循环，增强体质；也可练习太极拳，其动作舒缓，有助于调节呼吸，增强肺部功能。运动要循序渐进，避免过度劳累，以身体微微出汗、不感到疲劳为宜，促进身体恢复。</a:t>
            </a:r>
            <a:endParaRPr lang="en-US" sz="900" dirty="0"/>
          </a:p>
        </p:txBody>
      </p:sp>
      <p:sp>
        <p:nvSpPr>
          <p:cNvPr id="21" name="Text 11"/>
          <p:cNvSpPr txBox="1"/>
          <p:nvPr/>
        </p:nvSpPr>
        <p:spPr>
          <a:xfrm>
            <a:off x="3541181" y="2741198"/>
            <a:ext cx="4029075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规律作息安排</a:t>
            </a:r>
            <a:endParaRPr lang="en-US" sz="1350" dirty="0"/>
          </a:p>
        </p:txBody>
      </p:sp>
      <p:sp>
        <p:nvSpPr>
          <p:cNvPr id="22" name="Text 12"/>
          <p:cNvSpPr txBox="1"/>
          <p:nvPr/>
        </p:nvSpPr>
        <p:spPr>
          <a:xfrm>
            <a:off x="3541181" y="3027101"/>
            <a:ext cx="4962525" cy="4000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保持规律的作息对肺结核康复至关重要。每天应保证7 - 8小时的充足睡眠，晚上尽量在11点前入睡，利于身体各器官的修复。白天可适当午休，30分钟左右即可，避免长时间熬夜或过度劳累，维持身体正常代谢，提高康复效率。</a:t>
            </a:r>
            <a:endParaRPr lang="en-US" sz="900" dirty="0"/>
          </a:p>
        </p:txBody>
      </p:sp>
      <p:sp>
        <p:nvSpPr>
          <p:cNvPr id="23" name="Text 13"/>
          <p:cNvSpPr txBox="1"/>
          <p:nvPr/>
        </p:nvSpPr>
        <p:spPr>
          <a:xfrm>
            <a:off x="4496032" y="3698716"/>
            <a:ext cx="4029075" cy="20478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心理调节方法</a:t>
            </a:r>
            <a:endParaRPr lang="en-US" sz="1350" dirty="0"/>
          </a:p>
        </p:txBody>
      </p:sp>
      <p:sp>
        <p:nvSpPr>
          <p:cNvPr id="24" name="Text 14"/>
          <p:cNvSpPr txBox="1"/>
          <p:nvPr/>
        </p:nvSpPr>
        <p:spPr>
          <a:xfrm>
            <a:off x="4496032" y="3984618"/>
            <a:ext cx="4310063" cy="4000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康复过程可能较长，患者易产生焦虑、抑郁情绪。可通过听音乐、阅读等方式放松心情，转移注意力。与家人朋友多沟通交流，分享内心感受，获得情感支持。也可参加病友互助活动，增强战胜疾病的信心，保持积极乐观的心态。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806844" y="1523507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3" name="Text 1"/>
          <p:cNvSpPr txBox="1"/>
          <p:nvPr/>
        </p:nvSpPr>
        <p:spPr>
          <a:xfrm>
            <a:off x="2806844" y="1523507"/>
            <a:ext cx="599460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2775" dirty="0">
                <a:solidFill>
                  <a:srgbClr val="555555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01</a:t>
            </a:r>
            <a:endParaRPr lang="en-US" sz="2775" dirty="0"/>
          </a:p>
        </p:txBody>
      </p:sp>
      <p:sp>
        <p:nvSpPr>
          <p:cNvPr id="4" name="Shape 2"/>
          <p:cNvSpPr/>
          <p:nvPr/>
        </p:nvSpPr>
        <p:spPr>
          <a:xfrm>
            <a:off x="3466159" y="1576464"/>
            <a:ext cx="0" cy="417494"/>
          </a:xfrm>
          <a:custGeom>
            <a:avLst/>
            <a:gdLst/>
            <a:ahLst/>
            <a:cxnLst/>
            <a:rect l="l" t="t" r="r" b="b"/>
            <a:pathLst>
              <a:path h="417494">
                <a:moveTo>
                  <a:pt x="0" y="0"/>
                </a:moveTo>
                <a:lnTo>
                  <a:pt x="0" y="417494"/>
                </a:lnTo>
              </a:path>
            </a:pathLst>
          </a:custGeom>
          <a:noFill/>
          <a:ln w="7145">
            <a:solidFill>
              <a:srgbClr val="595959"/>
            </a:solidFill>
            <a:prstDash val="solid"/>
            <a:headEnd type="none"/>
            <a:tailEnd type="none"/>
          </a:ln>
        </p:spPr>
      </p:sp>
      <p:sp>
        <p:nvSpPr>
          <p:cNvPr id="5" name="Text 3"/>
          <p:cNvSpPr txBox="1"/>
          <p:nvPr/>
        </p:nvSpPr>
        <p:spPr>
          <a:xfrm>
            <a:off x="3591907" y="1523507"/>
            <a:ext cx="5318569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025" b="1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认识肺结核</a:t>
            </a:r>
            <a:endParaRPr lang="en-US" sz="2025" dirty="0"/>
          </a:p>
        </p:txBody>
      </p:sp>
      <p:sp>
        <p:nvSpPr>
          <p:cNvPr id="6" name="Shape 4"/>
          <p:cNvSpPr/>
          <p:nvPr/>
        </p:nvSpPr>
        <p:spPr>
          <a:xfrm>
            <a:off x="2806844" y="2295866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7" name="Text 5"/>
          <p:cNvSpPr txBox="1"/>
          <p:nvPr/>
        </p:nvSpPr>
        <p:spPr>
          <a:xfrm>
            <a:off x="2806844" y="2295866"/>
            <a:ext cx="599460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2775" dirty="0">
                <a:solidFill>
                  <a:srgbClr val="555555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02</a:t>
            </a:r>
            <a:endParaRPr lang="en-US" sz="2775" dirty="0"/>
          </a:p>
        </p:txBody>
      </p:sp>
      <p:sp>
        <p:nvSpPr>
          <p:cNvPr id="8" name="Shape 6"/>
          <p:cNvSpPr/>
          <p:nvPr/>
        </p:nvSpPr>
        <p:spPr>
          <a:xfrm>
            <a:off x="3466159" y="2348824"/>
            <a:ext cx="0" cy="417494"/>
          </a:xfrm>
          <a:custGeom>
            <a:avLst/>
            <a:gdLst/>
            <a:ahLst/>
            <a:cxnLst/>
            <a:rect l="l" t="t" r="r" b="b"/>
            <a:pathLst>
              <a:path h="417494">
                <a:moveTo>
                  <a:pt x="0" y="0"/>
                </a:moveTo>
                <a:lnTo>
                  <a:pt x="0" y="417494"/>
                </a:lnTo>
              </a:path>
            </a:pathLst>
          </a:custGeom>
          <a:noFill/>
          <a:ln w="7145">
            <a:solidFill>
              <a:srgbClr val="595959"/>
            </a:solidFill>
            <a:prstDash val="solid"/>
            <a:headEnd type="none"/>
            <a:tailEnd type="none"/>
          </a:ln>
        </p:spPr>
      </p:sp>
      <p:sp>
        <p:nvSpPr>
          <p:cNvPr id="9" name="Shape 7"/>
          <p:cNvSpPr/>
          <p:nvPr/>
        </p:nvSpPr>
        <p:spPr>
          <a:xfrm>
            <a:off x="2806844" y="3068511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10" name="Text 8"/>
          <p:cNvSpPr txBox="1"/>
          <p:nvPr/>
        </p:nvSpPr>
        <p:spPr>
          <a:xfrm>
            <a:off x="2806844" y="3068511"/>
            <a:ext cx="599460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2775" dirty="0">
                <a:solidFill>
                  <a:srgbClr val="555555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03</a:t>
            </a:r>
            <a:endParaRPr lang="en-US" sz="2775" dirty="0"/>
          </a:p>
        </p:txBody>
      </p:sp>
      <p:sp>
        <p:nvSpPr>
          <p:cNvPr id="11" name="Shape 9"/>
          <p:cNvSpPr/>
          <p:nvPr/>
        </p:nvSpPr>
        <p:spPr>
          <a:xfrm>
            <a:off x="3466159" y="3121468"/>
            <a:ext cx="0" cy="417494"/>
          </a:xfrm>
          <a:custGeom>
            <a:avLst/>
            <a:gdLst/>
            <a:ahLst/>
            <a:cxnLst/>
            <a:rect l="l" t="t" r="r" b="b"/>
            <a:pathLst>
              <a:path h="417494">
                <a:moveTo>
                  <a:pt x="0" y="0"/>
                </a:moveTo>
                <a:lnTo>
                  <a:pt x="0" y="417494"/>
                </a:lnTo>
              </a:path>
            </a:pathLst>
          </a:custGeom>
          <a:noFill/>
          <a:ln w="7145">
            <a:solidFill>
              <a:srgbClr val="595959"/>
            </a:solidFill>
            <a:prstDash val="solid"/>
            <a:headEnd type="none"/>
            <a:tailEnd type="none"/>
          </a:ln>
        </p:spPr>
      </p:sp>
      <p:sp>
        <p:nvSpPr>
          <p:cNvPr id="12" name="Shape 10"/>
          <p:cNvSpPr/>
          <p:nvPr/>
        </p:nvSpPr>
        <p:spPr>
          <a:xfrm>
            <a:off x="2806844" y="3834010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13" name="Text 11"/>
          <p:cNvSpPr txBox="1"/>
          <p:nvPr/>
        </p:nvSpPr>
        <p:spPr>
          <a:xfrm>
            <a:off x="2806844" y="3834010"/>
            <a:ext cx="599460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2775" dirty="0">
                <a:solidFill>
                  <a:srgbClr val="555555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04</a:t>
            </a:r>
            <a:endParaRPr lang="en-US" sz="2775" dirty="0"/>
          </a:p>
        </p:txBody>
      </p:sp>
      <p:sp>
        <p:nvSpPr>
          <p:cNvPr id="14" name="Shape 12"/>
          <p:cNvSpPr/>
          <p:nvPr/>
        </p:nvSpPr>
        <p:spPr>
          <a:xfrm>
            <a:off x="3466159" y="3886968"/>
            <a:ext cx="0" cy="417494"/>
          </a:xfrm>
          <a:custGeom>
            <a:avLst/>
            <a:gdLst/>
            <a:ahLst/>
            <a:cxnLst/>
            <a:rect l="l" t="t" r="r" b="b"/>
            <a:pathLst>
              <a:path h="417494">
                <a:moveTo>
                  <a:pt x="0" y="0"/>
                </a:moveTo>
                <a:lnTo>
                  <a:pt x="0" y="417494"/>
                </a:lnTo>
              </a:path>
            </a:pathLst>
          </a:custGeom>
          <a:noFill/>
          <a:ln w="7145">
            <a:solidFill>
              <a:srgbClr val="595959"/>
            </a:solidFill>
            <a:prstDash val="solid"/>
            <a:headEnd type="none"/>
            <a:tailEnd type="none"/>
          </a:ln>
        </p:spPr>
      </p:sp>
      <p:sp>
        <p:nvSpPr>
          <p:cNvPr id="15" name="Shape 13"/>
          <p:cNvSpPr/>
          <p:nvPr/>
        </p:nvSpPr>
        <p:spPr>
          <a:xfrm>
            <a:off x="0" y="0"/>
            <a:ext cx="9145190" cy="844263"/>
          </a:xfrm>
          <a:custGeom>
            <a:avLst/>
            <a:gdLst/>
            <a:ahLst/>
            <a:cxnLst/>
            <a:rect l="l" t="t" r="r" b="b"/>
            <a:pathLst>
              <a:path w="9145190" h="844263">
                <a:moveTo>
                  <a:pt x="0" y="0"/>
                </a:moveTo>
                <a:lnTo>
                  <a:pt x="9145190" y="0"/>
                </a:lnTo>
                <a:lnTo>
                  <a:pt x="9145190" y="844263"/>
                </a:lnTo>
                <a:lnTo>
                  <a:pt x="0" y="844263"/>
                </a:lnTo>
                <a:close/>
              </a:path>
            </a:pathLst>
          </a:custGeom>
          <a:solidFill>
            <a:srgbClr val="319095"/>
          </a:solidFill>
          <a:effectLst>
            <a:outerShdw blurRad="38105" dist="28579" dir="5400000" algn="bl" rotWithShape="0">
              <a:srgbClr val="000000">
                <a:alpha val="40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0" y="4962251"/>
            <a:ext cx="2281627" cy="183109"/>
          </a:xfrm>
          <a:custGeom>
            <a:avLst/>
            <a:gdLst/>
            <a:ahLst/>
            <a:cxnLst/>
            <a:rect l="l" t="t" r="r" b="b"/>
            <a:pathLst>
              <a:path w="2281627" h="183109">
                <a:moveTo>
                  <a:pt x="0" y="91452"/>
                </a:moveTo>
                <a:lnTo>
                  <a:pt x="45726" y="0"/>
                </a:lnTo>
                <a:lnTo>
                  <a:pt x="2235809" y="0"/>
                </a:lnTo>
                <a:lnTo>
                  <a:pt x="2281534" y="91452"/>
                </a:lnTo>
                <a:lnTo>
                  <a:pt x="2235809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7" name="Shape 15"/>
          <p:cNvSpPr/>
          <p:nvPr/>
        </p:nvSpPr>
        <p:spPr>
          <a:xfrm>
            <a:off x="2281627" y="4962251"/>
            <a:ext cx="2298112" cy="183109"/>
          </a:xfrm>
          <a:custGeom>
            <a:avLst/>
            <a:gdLst/>
            <a:ahLst/>
            <a:cxnLst/>
            <a:rect l="l" t="t" r="r" b="b"/>
            <a:pathLst>
              <a:path w="2298112" h="183109">
                <a:moveTo>
                  <a:pt x="0" y="91452"/>
                </a:moveTo>
                <a:lnTo>
                  <a:pt x="45726" y="0"/>
                </a:lnTo>
                <a:lnTo>
                  <a:pt x="2252003" y="0"/>
                </a:lnTo>
                <a:lnTo>
                  <a:pt x="2297729" y="91452"/>
                </a:lnTo>
                <a:lnTo>
                  <a:pt x="2252003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8" name="Shape 16"/>
          <p:cNvSpPr/>
          <p:nvPr/>
        </p:nvSpPr>
        <p:spPr>
          <a:xfrm>
            <a:off x="4572000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9" name="Shape 17"/>
          <p:cNvSpPr/>
          <p:nvPr/>
        </p:nvSpPr>
        <p:spPr>
          <a:xfrm>
            <a:off x="6857999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20" name="Text 18"/>
          <p:cNvSpPr txBox="1"/>
          <p:nvPr/>
        </p:nvSpPr>
        <p:spPr>
          <a:xfrm>
            <a:off x="3591907" y="2295866"/>
            <a:ext cx="5318569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025" b="1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肺结核诊断与治疗</a:t>
            </a:r>
            <a:endParaRPr lang="en-US" sz="2025" dirty="0"/>
          </a:p>
        </p:txBody>
      </p:sp>
      <p:sp>
        <p:nvSpPr>
          <p:cNvPr id="21" name="Text 19"/>
          <p:cNvSpPr txBox="1"/>
          <p:nvPr/>
        </p:nvSpPr>
        <p:spPr>
          <a:xfrm>
            <a:off x="3591907" y="3068511"/>
            <a:ext cx="5318569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025" b="1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肺结核预防</a:t>
            </a:r>
            <a:endParaRPr lang="en-US" sz="2025" dirty="0"/>
          </a:p>
        </p:txBody>
      </p:sp>
      <p:sp>
        <p:nvSpPr>
          <p:cNvPr id="22" name="Text 20"/>
          <p:cNvSpPr txBox="1"/>
          <p:nvPr/>
        </p:nvSpPr>
        <p:spPr>
          <a:xfrm>
            <a:off x="3591907" y="3834010"/>
            <a:ext cx="5318569" cy="523409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025" b="1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肺结核康复与护理</a:t>
            </a:r>
            <a:endParaRPr lang="en-US" sz="2025" dirty="0"/>
          </a:p>
        </p:txBody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flipH="1">
            <a:off x="82441" y="1797118"/>
            <a:ext cx="2523140" cy="2523140"/>
          </a:xfrm>
          <a:prstGeom prst="rect">
            <a:avLst/>
          </a:prstGeom>
        </p:spPr>
      </p:pic>
      <p:sp>
        <p:nvSpPr>
          <p:cNvPr id="24" name="Text 21"/>
          <p:cNvSpPr txBox="1"/>
          <p:nvPr/>
        </p:nvSpPr>
        <p:spPr>
          <a:xfrm>
            <a:off x="1215806" y="133554"/>
            <a:ext cx="6713578" cy="577156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3300" dirty="0">
                <a:solidFill>
                  <a:srgbClr val="FFFFFF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目录CONTENTS</a:t>
            </a:r>
            <a:endParaRPr lang="en-US" sz="33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护理要点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37481" y="2299166"/>
            <a:ext cx="1484277" cy="835475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54056" y="2299166"/>
            <a:ext cx="1484277" cy="835475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470631" y="2299166"/>
            <a:ext cx="1484277" cy="835475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87207" y="2299166"/>
            <a:ext cx="1484277" cy="835475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92044" y="2536527"/>
            <a:ext cx="360754" cy="360754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76195" y="2536527"/>
            <a:ext cx="360754" cy="360754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15818" y="2536527"/>
            <a:ext cx="360754" cy="360754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250089" y="2536527"/>
            <a:ext cx="360754" cy="360754"/>
          </a:xfrm>
          <a:prstGeom prst="rect">
            <a:avLst/>
          </a:prstGeom>
        </p:spPr>
      </p:pic>
      <p:sp>
        <p:nvSpPr>
          <p:cNvPr id="17" name="Text 7"/>
          <p:cNvSpPr txBox="1"/>
          <p:nvPr/>
        </p:nvSpPr>
        <p:spPr>
          <a:xfrm>
            <a:off x="637481" y="3424061"/>
            <a:ext cx="2052637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症状观察内容</a:t>
            </a:r>
            <a:endParaRPr lang="en-US" sz="1350" dirty="0"/>
          </a:p>
        </p:txBody>
      </p:sp>
      <p:sp>
        <p:nvSpPr>
          <p:cNvPr id="18" name="Text 8"/>
          <p:cNvSpPr txBox="1"/>
          <p:nvPr/>
        </p:nvSpPr>
        <p:spPr>
          <a:xfrm>
            <a:off x="637481" y="3879155"/>
            <a:ext cx="2119313" cy="823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密切观察患者咳嗽、咳痰情况，注意痰液颜色、量及性质变化，若出现痰中带血、咳脓痰增多等，可能病情加重。观察体温变化，有无发热及发热程度。留意呼吸频率、节律，是否出现呼吸困难、胸痛等症状，及时发现问题并处理。</a:t>
            </a:r>
            <a:endParaRPr lang="en-US" sz="900" dirty="0"/>
          </a:p>
        </p:txBody>
      </p:sp>
      <p:sp>
        <p:nvSpPr>
          <p:cNvPr id="19" name="Text 9"/>
          <p:cNvSpPr txBox="1"/>
          <p:nvPr/>
        </p:nvSpPr>
        <p:spPr>
          <a:xfrm>
            <a:off x="2444583" y="1002380"/>
            <a:ext cx="2052637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用药护理措施</a:t>
            </a:r>
            <a:endParaRPr lang="en-US" sz="1350" dirty="0"/>
          </a:p>
        </p:txBody>
      </p:sp>
      <p:sp>
        <p:nvSpPr>
          <p:cNvPr id="20" name="Text 10"/>
          <p:cNvSpPr txBox="1"/>
          <p:nvPr/>
        </p:nvSpPr>
        <p:spPr>
          <a:xfrm>
            <a:off x="2444583" y="1457474"/>
            <a:ext cx="2119313" cy="823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严格按照医嘱按时、按量服药，确保治疗效果。告知患者药物可能的不良反应，如胃肠道不适、肝功能损害等，出现不适及时告知医生。监督患者不可自行停药或增减药量，防止产生耐药性，影响康复进程，保证治疗顺利完成。</a:t>
            </a:r>
            <a:endParaRPr lang="en-US" sz="900" dirty="0"/>
          </a:p>
        </p:txBody>
      </p:sp>
      <p:sp>
        <p:nvSpPr>
          <p:cNvPr id="21" name="Text 11"/>
          <p:cNvSpPr txBox="1"/>
          <p:nvPr/>
        </p:nvSpPr>
        <p:spPr>
          <a:xfrm>
            <a:off x="4471357" y="3424061"/>
            <a:ext cx="2052637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生活护理细节</a:t>
            </a:r>
            <a:endParaRPr lang="en-US" sz="1350" dirty="0"/>
          </a:p>
        </p:txBody>
      </p:sp>
      <p:sp>
        <p:nvSpPr>
          <p:cNvPr id="22" name="Text 12"/>
          <p:cNvSpPr txBox="1"/>
          <p:nvPr/>
        </p:nvSpPr>
        <p:spPr>
          <a:xfrm>
            <a:off x="4471357" y="3879155"/>
            <a:ext cx="2119313" cy="5334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保持居住环境清洁、通风良好，每天至少通风2 - 3次，每次30分钟左右，降低病菌浓度。患者的衣物、被褥要定期清洗、晾晒。督促患者注意个人卫生，勤洗手、洗脸，避免交叉感染。鼓励患者多饮水，保持呼吸道湿润。</a:t>
            </a:r>
            <a:endParaRPr lang="en-US" sz="900" dirty="0"/>
          </a:p>
        </p:txBody>
      </p:sp>
      <p:sp>
        <p:nvSpPr>
          <p:cNvPr id="23" name="Text 13"/>
          <p:cNvSpPr txBox="1"/>
          <p:nvPr/>
        </p:nvSpPr>
        <p:spPr>
          <a:xfrm>
            <a:off x="6387207" y="1002380"/>
            <a:ext cx="2052637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并发症护理</a:t>
            </a:r>
            <a:endParaRPr lang="en-US" sz="1350" dirty="0"/>
          </a:p>
        </p:txBody>
      </p:sp>
      <p:sp>
        <p:nvSpPr>
          <p:cNvPr id="24" name="Text 14"/>
          <p:cNvSpPr txBox="1"/>
          <p:nvPr/>
        </p:nvSpPr>
        <p:spPr>
          <a:xfrm>
            <a:off x="6387207" y="1457474"/>
            <a:ext cx="2119313" cy="96202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若出现咯血并发症，要让患者取患侧卧位，保持呼吸道通畅，防止血液流入健侧肺。安慰患者，减轻其紧张情绪。若出现气胸，患者会有突发胸痛、呼吸困难等症状，应立即就医。对于肺心病等并发症，要密切观察患者生命体征，遵医嘱给予相应护理。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定期复查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75438" y="1563039"/>
            <a:ext cx="947829" cy="947829"/>
          </a:xfrm>
          <a:prstGeom prst="rect">
            <a:avLst/>
          </a:prstGeom>
        </p:spPr>
      </p:pic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5400000">
            <a:off x="4603024" y="1563039"/>
            <a:ext cx="947829" cy="947829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-5400000">
            <a:off x="3375438" y="2712974"/>
            <a:ext cx="947829" cy="947829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4603024" y="2712974"/>
            <a:ext cx="947829" cy="947829"/>
          </a:xfrm>
          <a:prstGeom prst="rect">
            <a:avLst/>
          </a:prstGeom>
        </p:spPr>
      </p:pic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15536" y="1903136"/>
            <a:ext cx="267634" cy="267634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31658" y="1891672"/>
            <a:ext cx="290562" cy="290562"/>
          </a:xfrm>
          <a:prstGeom prst="rect">
            <a:avLst/>
          </a:prstGeom>
        </p:spPr>
      </p:pic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719357" y="3038097"/>
            <a:ext cx="259991" cy="259991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88978" y="3038097"/>
            <a:ext cx="298205" cy="298205"/>
          </a:xfrm>
          <a:prstGeom prst="rect">
            <a:avLst/>
          </a:prstGeom>
        </p:spPr>
      </p:pic>
      <p:sp>
        <p:nvSpPr>
          <p:cNvPr id="17" name="Text 7"/>
          <p:cNvSpPr txBox="1"/>
          <p:nvPr/>
        </p:nvSpPr>
        <p:spPr>
          <a:xfrm>
            <a:off x="1164222" y="1231654"/>
            <a:ext cx="1978816" cy="53733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复查项目内容</a:t>
            </a:r>
            <a:endParaRPr lang="en-US" sz="905" dirty="0"/>
          </a:p>
        </p:txBody>
      </p:sp>
      <p:sp>
        <p:nvSpPr>
          <p:cNvPr id="18" name="Text 8"/>
          <p:cNvSpPr txBox="1"/>
          <p:nvPr/>
        </p:nvSpPr>
        <p:spPr>
          <a:xfrm>
            <a:off x="1136000" y="1785482"/>
            <a:ext cx="2007037" cy="6027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定期复查项目包括胸部X光或CT检查，观察肺部病变吸收情况；痰涂片检查，判断是否还有结核菌排出；血常规、肝肾功能检查，了解身体基本状况及药物对肝肾的影响；血沉检查，辅助判断病情活动程度，全面评估康复情况。</a:t>
            </a:r>
            <a:endParaRPr lang="en-US" sz="650" dirty="0"/>
          </a:p>
        </p:txBody>
      </p:sp>
      <p:sp>
        <p:nvSpPr>
          <p:cNvPr id="19" name="Text 9"/>
          <p:cNvSpPr txBox="1"/>
          <p:nvPr/>
        </p:nvSpPr>
        <p:spPr>
          <a:xfrm>
            <a:off x="1145568" y="2819212"/>
            <a:ext cx="1997469" cy="6299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复查时间安排</a:t>
            </a:r>
            <a:endParaRPr lang="en-US" sz="905" dirty="0"/>
          </a:p>
        </p:txBody>
      </p:sp>
      <p:sp>
        <p:nvSpPr>
          <p:cNvPr id="20" name="Text 10"/>
          <p:cNvSpPr txBox="1"/>
          <p:nvPr/>
        </p:nvSpPr>
        <p:spPr>
          <a:xfrm>
            <a:off x="1160098" y="3449123"/>
            <a:ext cx="1982939" cy="5853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治疗初期，每1 - 2个月复查一次，及时调整治疗方案。随着病情好转，复查间隔可适当延长，每3 - 6个月复查一次。康复后，每年至少复查1 - 2次，持续关注肺部健康，确保病情无复发，保障身体健康。</a:t>
            </a:r>
            <a:endParaRPr lang="en-US" sz="650" dirty="0"/>
          </a:p>
        </p:txBody>
      </p:sp>
      <p:sp>
        <p:nvSpPr>
          <p:cNvPr id="21" name="Text 11"/>
          <p:cNvSpPr txBox="1"/>
          <p:nvPr/>
        </p:nvSpPr>
        <p:spPr>
          <a:xfrm>
            <a:off x="5862109" y="1231654"/>
            <a:ext cx="1978816" cy="53733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复查结果解读</a:t>
            </a:r>
            <a:endParaRPr lang="en-US" sz="905" dirty="0"/>
          </a:p>
        </p:txBody>
      </p:sp>
      <p:sp>
        <p:nvSpPr>
          <p:cNvPr id="22" name="Text 12"/>
          <p:cNvSpPr txBox="1"/>
          <p:nvPr/>
        </p:nvSpPr>
        <p:spPr>
          <a:xfrm>
            <a:off x="5862463" y="1785482"/>
            <a:ext cx="2007037" cy="60270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若复查显示肺部病变吸收良好，痰涂片阴性，血沉正常，说明治疗有效，病情好转。若肺部病变无变化或加重，痰涂片仍阳性，血沉增快，可能病情未控制或出现耐药，需医生进一步评估，调整治疗方案，确保康复顺利进行。</a:t>
            </a:r>
            <a:endParaRPr lang="en-US" sz="650" dirty="0"/>
          </a:p>
        </p:txBody>
      </p:sp>
      <p:sp>
        <p:nvSpPr>
          <p:cNvPr id="23" name="Text 13"/>
          <p:cNvSpPr txBox="1"/>
          <p:nvPr/>
        </p:nvSpPr>
        <p:spPr>
          <a:xfrm>
            <a:off x="5862109" y="2819212"/>
            <a:ext cx="1997469" cy="62991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复查异常处理</a:t>
            </a:r>
            <a:endParaRPr lang="en-US" sz="905" dirty="0"/>
          </a:p>
        </p:txBody>
      </p:sp>
      <p:sp>
        <p:nvSpPr>
          <p:cNvPr id="24" name="Text 14"/>
          <p:cNvSpPr txBox="1"/>
          <p:nvPr/>
        </p:nvSpPr>
        <p:spPr>
          <a:xfrm>
            <a:off x="5867114" y="3449123"/>
            <a:ext cx="1982939" cy="5853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40404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若复查出现异常，如肝功能损害，医生会根据损害程度调整药物剂量或更换药物，同时给予保肝治疗。若发现耐药情况，会进行药敏试验，选择敏感药物重新制定治疗方案。患者要积极配合医生治疗，按时复查，确保病情得到有效控制。</a:t>
            </a:r>
            <a:endParaRPr lang="en-US" sz="6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回归社会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611308" y="1190337"/>
            <a:ext cx="1610815" cy="1610815"/>
          </a:xfrm>
          <a:custGeom>
            <a:avLst/>
            <a:gdLst/>
            <a:ahLst/>
            <a:cxnLst/>
            <a:rect l="l" t="t" r="r" b="b"/>
            <a:pathLst>
              <a:path w="1610815" h="1610815">
                <a:moveTo>
                  <a:pt x="805408" y="0"/>
                </a:moveTo>
                <a:cubicBezTo>
                  <a:pt x="1249924" y="0"/>
                  <a:pt x="1610815" y="360891"/>
                  <a:pt x="1610815" y="805408"/>
                </a:cubicBezTo>
                <a:cubicBezTo>
                  <a:pt x="1610815" y="1249924"/>
                  <a:pt x="1249924" y="1610815"/>
                  <a:pt x="805408" y="1610815"/>
                </a:cubicBezTo>
                <a:cubicBezTo>
                  <a:pt x="360891" y="1610815"/>
                  <a:pt x="0" y="1249924"/>
                  <a:pt x="0" y="805408"/>
                </a:cubicBezTo>
                <a:cubicBezTo>
                  <a:pt x="0" y="360891"/>
                  <a:pt x="360891" y="0"/>
                  <a:pt x="805408" y="0"/>
                </a:cubicBezTo>
                <a:close/>
              </a:path>
            </a:pathLst>
          </a:custGeom>
          <a:noFill/>
          <a:ln w="9525">
            <a:gradFill>
              <a:gsLst>
                <a:gs pos="0">
                  <a:srgbClr val="5FCACB">
                    <a:alpha val="100000"/>
                  </a:srgbClr>
                </a:gs>
                <a:gs pos="100000">
                  <a:srgbClr val="A0BF0D">
                    <a:alpha val="100000"/>
                  </a:srgbClr>
                </a:gs>
              </a:gsLst>
              <a:lin ang="5400000" scaled="1"/>
            </a:gra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2717299" y="1190337"/>
            <a:ext cx="1610815" cy="1610815"/>
          </a:xfrm>
          <a:custGeom>
            <a:avLst/>
            <a:gdLst/>
            <a:ahLst/>
            <a:cxnLst/>
            <a:rect l="l" t="t" r="r" b="b"/>
            <a:pathLst>
              <a:path w="1610815" h="1610815">
                <a:moveTo>
                  <a:pt x="805408" y="0"/>
                </a:moveTo>
                <a:cubicBezTo>
                  <a:pt x="1249924" y="0"/>
                  <a:pt x="1610815" y="360891"/>
                  <a:pt x="1610815" y="805408"/>
                </a:cubicBezTo>
                <a:cubicBezTo>
                  <a:pt x="1610815" y="1249924"/>
                  <a:pt x="1249924" y="1610815"/>
                  <a:pt x="805408" y="1610815"/>
                </a:cubicBezTo>
                <a:cubicBezTo>
                  <a:pt x="360891" y="1610815"/>
                  <a:pt x="0" y="1249924"/>
                  <a:pt x="0" y="805408"/>
                </a:cubicBezTo>
                <a:cubicBezTo>
                  <a:pt x="0" y="360891"/>
                  <a:pt x="360891" y="0"/>
                  <a:pt x="805408" y="0"/>
                </a:cubicBezTo>
                <a:close/>
              </a:path>
            </a:pathLst>
          </a:custGeom>
          <a:noFill/>
          <a:ln w="9525">
            <a:gradFill>
              <a:gsLst>
                <a:gs pos="0">
                  <a:srgbClr val="5FCACB">
                    <a:alpha val="100000"/>
                  </a:srgbClr>
                </a:gs>
                <a:gs pos="100000">
                  <a:srgbClr val="A0BF0D">
                    <a:alpha val="100000"/>
                  </a:srgbClr>
                </a:gs>
              </a:gsLst>
              <a:lin ang="5400000" scaled="1"/>
            </a:gra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823291" y="1190337"/>
            <a:ext cx="1610815" cy="1610815"/>
          </a:xfrm>
          <a:custGeom>
            <a:avLst/>
            <a:gdLst/>
            <a:ahLst/>
            <a:cxnLst/>
            <a:rect l="l" t="t" r="r" b="b"/>
            <a:pathLst>
              <a:path w="1610815" h="1610815">
                <a:moveTo>
                  <a:pt x="805408" y="0"/>
                </a:moveTo>
                <a:cubicBezTo>
                  <a:pt x="1249924" y="0"/>
                  <a:pt x="1610815" y="360891"/>
                  <a:pt x="1610815" y="805408"/>
                </a:cubicBezTo>
                <a:cubicBezTo>
                  <a:pt x="1610815" y="1249924"/>
                  <a:pt x="1249924" y="1610815"/>
                  <a:pt x="805408" y="1610815"/>
                </a:cubicBezTo>
                <a:cubicBezTo>
                  <a:pt x="360891" y="1610815"/>
                  <a:pt x="0" y="1249924"/>
                  <a:pt x="0" y="805408"/>
                </a:cubicBezTo>
                <a:cubicBezTo>
                  <a:pt x="0" y="360891"/>
                  <a:pt x="360891" y="0"/>
                  <a:pt x="805408" y="0"/>
                </a:cubicBezTo>
                <a:close/>
              </a:path>
            </a:pathLst>
          </a:custGeom>
          <a:noFill/>
          <a:ln w="9525">
            <a:gradFill>
              <a:gsLst>
                <a:gs pos="0">
                  <a:srgbClr val="5FCACB">
                    <a:alpha val="100000"/>
                  </a:srgbClr>
                </a:gs>
                <a:gs pos="100000">
                  <a:srgbClr val="A0BF0D">
                    <a:alpha val="100000"/>
                  </a:srgbClr>
                </a:gs>
              </a:gsLst>
              <a:lin ang="5400000" scaled="1"/>
            </a:gra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918174" y="1190337"/>
            <a:ext cx="1610815" cy="1610815"/>
          </a:xfrm>
          <a:custGeom>
            <a:avLst/>
            <a:gdLst/>
            <a:ahLst/>
            <a:cxnLst/>
            <a:rect l="l" t="t" r="r" b="b"/>
            <a:pathLst>
              <a:path w="1610815" h="1610815">
                <a:moveTo>
                  <a:pt x="805408" y="0"/>
                </a:moveTo>
                <a:cubicBezTo>
                  <a:pt x="1249924" y="0"/>
                  <a:pt x="1610815" y="360891"/>
                  <a:pt x="1610815" y="805408"/>
                </a:cubicBezTo>
                <a:cubicBezTo>
                  <a:pt x="1610815" y="1249924"/>
                  <a:pt x="1249924" y="1610815"/>
                  <a:pt x="805408" y="1610815"/>
                </a:cubicBezTo>
                <a:cubicBezTo>
                  <a:pt x="360891" y="1610815"/>
                  <a:pt x="0" y="1249924"/>
                  <a:pt x="0" y="805408"/>
                </a:cubicBezTo>
                <a:cubicBezTo>
                  <a:pt x="0" y="360891"/>
                  <a:pt x="360891" y="0"/>
                  <a:pt x="805408" y="0"/>
                </a:cubicBezTo>
                <a:close/>
              </a:path>
            </a:pathLst>
          </a:custGeom>
          <a:noFill/>
          <a:ln w="9525">
            <a:gradFill>
              <a:gsLst>
                <a:gs pos="0">
                  <a:srgbClr val="5FCACB">
                    <a:alpha val="100000"/>
                  </a:srgbClr>
                </a:gs>
                <a:gs pos="100000">
                  <a:srgbClr val="A0BF0D">
                    <a:alpha val="100000"/>
                  </a:srgbClr>
                </a:gs>
              </a:gsLst>
              <a:lin ang="5400000" scaled="1"/>
            </a:gradFill>
            <a:prstDash val="solid"/>
          </a:ln>
        </p:spPr>
      </p:sp>
      <p:sp>
        <p:nvSpPr>
          <p:cNvPr id="13" name="Text 11"/>
          <p:cNvSpPr txBox="1"/>
          <p:nvPr/>
        </p:nvSpPr>
        <p:spPr>
          <a:xfrm>
            <a:off x="1330723" y="961428"/>
            <a:ext cx="952500" cy="11430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7500" b="1" dirty="0">
                <a:solidFill>
                  <a:srgbClr val="A0BF0D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1</a:t>
            </a:r>
            <a:endParaRPr lang="en-US" sz="7500" dirty="0"/>
          </a:p>
        </p:txBody>
      </p:sp>
      <p:sp>
        <p:nvSpPr>
          <p:cNvPr id="14" name="Text 12"/>
          <p:cNvSpPr txBox="1"/>
          <p:nvPr/>
        </p:nvSpPr>
        <p:spPr>
          <a:xfrm>
            <a:off x="3408942" y="961428"/>
            <a:ext cx="952500" cy="11430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7500" b="1" dirty="0">
                <a:solidFill>
                  <a:srgbClr val="A0BF0D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2</a:t>
            </a:r>
            <a:endParaRPr lang="en-US" sz="7500" dirty="0"/>
          </a:p>
        </p:txBody>
      </p:sp>
      <p:sp>
        <p:nvSpPr>
          <p:cNvPr id="15" name="Text 13"/>
          <p:cNvSpPr txBox="1"/>
          <p:nvPr/>
        </p:nvSpPr>
        <p:spPr>
          <a:xfrm>
            <a:off x="5521826" y="961428"/>
            <a:ext cx="952500" cy="11430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7500" b="1" dirty="0">
                <a:solidFill>
                  <a:srgbClr val="A0BF0D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3</a:t>
            </a:r>
            <a:endParaRPr lang="en-US" sz="7500" dirty="0"/>
          </a:p>
        </p:txBody>
      </p:sp>
      <p:sp>
        <p:nvSpPr>
          <p:cNvPr id="16" name="Text 14"/>
          <p:cNvSpPr txBox="1"/>
          <p:nvPr/>
        </p:nvSpPr>
        <p:spPr>
          <a:xfrm>
            <a:off x="7632035" y="961428"/>
            <a:ext cx="952500" cy="11430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96000"/>
              </a:lnSpc>
              <a:buNone/>
            </a:pPr>
            <a:r>
              <a:rPr lang="en-US" sz="7500" b="1" dirty="0">
                <a:solidFill>
                  <a:srgbClr val="A0BF0D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4</a:t>
            </a:r>
            <a:endParaRPr lang="en-US" sz="7500" dirty="0"/>
          </a:p>
        </p:txBody>
      </p:sp>
      <p:sp>
        <p:nvSpPr>
          <p:cNvPr id="17" name="Shape 15"/>
          <p:cNvSpPr/>
          <p:nvPr/>
        </p:nvSpPr>
        <p:spPr>
          <a:xfrm>
            <a:off x="991793" y="1570823"/>
            <a:ext cx="849844" cy="849844"/>
          </a:xfrm>
          <a:custGeom>
            <a:avLst/>
            <a:gdLst/>
            <a:ahLst/>
            <a:cxnLst/>
            <a:rect l="l" t="t" r="r" b="b"/>
            <a:pathLst>
              <a:path w="849844" h="849844">
                <a:moveTo>
                  <a:pt x="424922" y="0"/>
                </a:moveTo>
                <a:cubicBezTo>
                  <a:pt x="659443" y="0"/>
                  <a:pt x="849844" y="190401"/>
                  <a:pt x="849844" y="424922"/>
                </a:cubicBezTo>
                <a:cubicBezTo>
                  <a:pt x="849844" y="659443"/>
                  <a:pt x="659443" y="849844"/>
                  <a:pt x="424922" y="849844"/>
                </a:cubicBezTo>
                <a:cubicBezTo>
                  <a:pt x="190401" y="849844"/>
                  <a:pt x="0" y="659443"/>
                  <a:pt x="0" y="424922"/>
                </a:cubicBezTo>
                <a:cubicBezTo>
                  <a:pt x="0" y="190401"/>
                  <a:pt x="190401" y="0"/>
                  <a:pt x="424922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8" name="Shape 16"/>
          <p:cNvSpPr/>
          <p:nvPr/>
        </p:nvSpPr>
        <p:spPr>
          <a:xfrm>
            <a:off x="3097785" y="1570823"/>
            <a:ext cx="849844" cy="849844"/>
          </a:xfrm>
          <a:custGeom>
            <a:avLst/>
            <a:gdLst/>
            <a:ahLst/>
            <a:cxnLst/>
            <a:rect l="l" t="t" r="r" b="b"/>
            <a:pathLst>
              <a:path w="849844" h="849844">
                <a:moveTo>
                  <a:pt x="424922" y="0"/>
                </a:moveTo>
                <a:cubicBezTo>
                  <a:pt x="659443" y="0"/>
                  <a:pt x="849844" y="190401"/>
                  <a:pt x="849844" y="424922"/>
                </a:cubicBezTo>
                <a:cubicBezTo>
                  <a:pt x="849844" y="659443"/>
                  <a:pt x="659443" y="849844"/>
                  <a:pt x="424922" y="849844"/>
                </a:cubicBezTo>
                <a:cubicBezTo>
                  <a:pt x="190401" y="849844"/>
                  <a:pt x="0" y="659443"/>
                  <a:pt x="0" y="424922"/>
                </a:cubicBezTo>
                <a:cubicBezTo>
                  <a:pt x="0" y="190401"/>
                  <a:pt x="190401" y="0"/>
                  <a:pt x="424922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9" name="Shape 17"/>
          <p:cNvSpPr/>
          <p:nvPr/>
        </p:nvSpPr>
        <p:spPr>
          <a:xfrm>
            <a:off x="5203777" y="1570823"/>
            <a:ext cx="849844" cy="849844"/>
          </a:xfrm>
          <a:custGeom>
            <a:avLst/>
            <a:gdLst/>
            <a:ahLst/>
            <a:cxnLst/>
            <a:rect l="l" t="t" r="r" b="b"/>
            <a:pathLst>
              <a:path w="849844" h="849844">
                <a:moveTo>
                  <a:pt x="424922" y="0"/>
                </a:moveTo>
                <a:cubicBezTo>
                  <a:pt x="659443" y="0"/>
                  <a:pt x="849844" y="190401"/>
                  <a:pt x="849844" y="424922"/>
                </a:cubicBezTo>
                <a:cubicBezTo>
                  <a:pt x="849844" y="659443"/>
                  <a:pt x="659443" y="849844"/>
                  <a:pt x="424922" y="849844"/>
                </a:cubicBezTo>
                <a:cubicBezTo>
                  <a:pt x="190401" y="849844"/>
                  <a:pt x="0" y="659443"/>
                  <a:pt x="0" y="424922"/>
                </a:cubicBezTo>
                <a:cubicBezTo>
                  <a:pt x="0" y="190401"/>
                  <a:pt x="190401" y="0"/>
                  <a:pt x="424922" y="0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20" name="Shape 18"/>
          <p:cNvSpPr/>
          <p:nvPr/>
        </p:nvSpPr>
        <p:spPr>
          <a:xfrm>
            <a:off x="7298660" y="1570823"/>
            <a:ext cx="849844" cy="849844"/>
          </a:xfrm>
          <a:custGeom>
            <a:avLst/>
            <a:gdLst/>
            <a:ahLst/>
            <a:cxnLst/>
            <a:rect l="l" t="t" r="r" b="b"/>
            <a:pathLst>
              <a:path w="849844" h="849844">
                <a:moveTo>
                  <a:pt x="424922" y="0"/>
                </a:moveTo>
                <a:cubicBezTo>
                  <a:pt x="659443" y="0"/>
                  <a:pt x="849844" y="190401"/>
                  <a:pt x="849844" y="424922"/>
                </a:cubicBezTo>
                <a:cubicBezTo>
                  <a:pt x="849844" y="659443"/>
                  <a:pt x="659443" y="849844"/>
                  <a:pt x="424922" y="849844"/>
                </a:cubicBezTo>
                <a:cubicBezTo>
                  <a:pt x="190401" y="849844"/>
                  <a:pt x="0" y="659443"/>
                  <a:pt x="0" y="424922"/>
                </a:cubicBezTo>
                <a:cubicBezTo>
                  <a:pt x="0" y="190401"/>
                  <a:pt x="190401" y="0"/>
                  <a:pt x="424922" y="0"/>
                </a:cubicBezTo>
                <a:close/>
              </a:path>
            </a:pathLst>
          </a:custGeom>
          <a:solidFill>
            <a:srgbClr val="5FCACB"/>
          </a:solidFill>
        </p:spPr>
      </p:sp>
      <p:pic>
        <p:nvPicPr>
          <p:cNvPr id="21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4180" y="1793210"/>
            <a:ext cx="405070" cy="405070"/>
          </a:xfrm>
          <a:prstGeom prst="rect">
            <a:avLst/>
          </a:prstGeom>
        </p:spPr>
      </p:pic>
      <p:pic>
        <p:nvPicPr>
          <p:cNvPr id="22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00731" y="1773769"/>
            <a:ext cx="443951" cy="443951"/>
          </a:xfrm>
          <a:prstGeom prst="rect">
            <a:avLst/>
          </a:prstGeom>
        </p:spPr>
      </p:pic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406723" y="1773769"/>
            <a:ext cx="443951" cy="443951"/>
          </a:xfrm>
          <a:prstGeom prst="rect">
            <a:avLst/>
          </a:prstGeom>
        </p:spPr>
      </p:pic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476611" y="1748774"/>
            <a:ext cx="493942" cy="493942"/>
          </a:xfrm>
          <a:prstGeom prst="rect">
            <a:avLst/>
          </a:prstGeom>
        </p:spPr>
      </p:pic>
      <p:sp>
        <p:nvSpPr>
          <p:cNvPr id="25" name="Text 19"/>
          <p:cNvSpPr txBox="1"/>
          <p:nvPr/>
        </p:nvSpPr>
        <p:spPr>
          <a:xfrm>
            <a:off x="559465" y="3056661"/>
            <a:ext cx="171450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工作学习安排</a:t>
            </a:r>
            <a:endParaRPr lang="en-US" sz="1350" dirty="0"/>
          </a:p>
        </p:txBody>
      </p:sp>
      <p:sp>
        <p:nvSpPr>
          <p:cNvPr id="26" name="Text 20"/>
          <p:cNvSpPr txBox="1"/>
          <p:nvPr/>
        </p:nvSpPr>
        <p:spPr>
          <a:xfrm>
            <a:off x="611308" y="3496272"/>
            <a:ext cx="160180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回归工作学习时，要根据身体恢复情况合理安排任务量，避免过度劳累。初期可选择轻松的工作或学习内容，逐渐增加强度。工作学习间隙要适当休息，保证充足睡眠，提高工作学习效率，同时注意劳逸结合，促进身体全面康复。</a:t>
            </a:r>
            <a:endParaRPr lang="en-US" sz="900" dirty="0"/>
          </a:p>
        </p:txBody>
      </p:sp>
      <p:sp>
        <p:nvSpPr>
          <p:cNvPr id="27" name="Text 21"/>
          <p:cNvSpPr txBox="1"/>
          <p:nvPr/>
        </p:nvSpPr>
        <p:spPr>
          <a:xfrm>
            <a:off x="2665457" y="3056661"/>
            <a:ext cx="171450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社交活动注意</a:t>
            </a:r>
            <a:endParaRPr lang="en-US" sz="1350" dirty="0"/>
          </a:p>
        </p:txBody>
      </p:sp>
      <p:sp>
        <p:nvSpPr>
          <p:cNvPr id="28" name="Text 22"/>
          <p:cNvSpPr txBox="1"/>
          <p:nvPr/>
        </p:nvSpPr>
        <p:spPr>
          <a:xfrm>
            <a:off x="2717299" y="3496272"/>
            <a:ext cx="160180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参加社交活动时，要注意避免与他人过于密切接触，防止结核菌传播。在人员密集场所可佩戴口罩，保持社交距离。若身体出现不适，如咳嗽、发热等，应暂时避免参加社交活动，及时就医检查，确保自身及他人健康安全。</a:t>
            </a:r>
            <a:endParaRPr lang="en-US" sz="900" dirty="0"/>
          </a:p>
        </p:txBody>
      </p:sp>
      <p:sp>
        <p:nvSpPr>
          <p:cNvPr id="29" name="Text 23"/>
          <p:cNvSpPr txBox="1"/>
          <p:nvPr/>
        </p:nvSpPr>
        <p:spPr>
          <a:xfrm>
            <a:off x="4771449" y="3056661"/>
            <a:ext cx="171450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健康生活维持</a:t>
            </a:r>
            <a:endParaRPr lang="en-US" sz="1350" dirty="0"/>
          </a:p>
        </p:txBody>
      </p:sp>
      <p:sp>
        <p:nvSpPr>
          <p:cNvPr id="30" name="Text 24"/>
          <p:cNvSpPr txBox="1"/>
          <p:nvPr/>
        </p:nvSpPr>
        <p:spPr>
          <a:xfrm>
            <a:off x="4832302" y="3496272"/>
            <a:ext cx="160180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回归社会后，要继续保持健康生活方式。坚持合理饮食，保证营养均衡；适当运动，增强体质；规律作息，保证充足睡眠。避免吸烟、酗酒等不良习惯，减少对身体的伤害，维持良好的身体状态，预防疾病复发。</a:t>
            </a:r>
            <a:endParaRPr lang="en-US" sz="900" dirty="0"/>
          </a:p>
        </p:txBody>
      </p:sp>
      <p:sp>
        <p:nvSpPr>
          <p:cNvPr id="31" name="Text 25"/>
          <p:cNvSpPr txBox="1"/>
          <p:nvPr/>
        </p:nvSpPr>
        <p:spPr>
          <a:xfrm>
            <a:off x="6866332" y="3056661"/>
            <a:ext cx="171450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预防复发措施</a:t>
            </a:r>
            <a:endParaRPr lang="en-US" sz="1350" dirty="0"/>
          </a:p>
        </p:txBody>
      </p:sp>
      <p:sp>
        <p:nvSpPr>
          <p:cNvPr id="32" name="Text 26"/>
          <p:cNvSpPr txBox="1"/>
          <p:nvPr/>
        </p:nvSpPr>
        <p:spPr>
          <a:xfrm>
            <a:off x="6982730" y="3496272"/>
            <a:ext cx="1601805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预防肺结核复发，要严格按照医嘱完成全程治疗，不可擅自停药。加强营养，提高身体免疫力。注意个人卫生，保持居住环境通风良好。定期复查，及时发现病情变化。避免接触结核病患者，减少感染机会，降低复发风险。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805736"/>
            <a:ext cx="2281627" cy="339625"/>
          </a:xfrm>
          <a:custGeom>
            <a:avLst/>
            <a:gdLst/>
            <a:ahLst/>
            <a:cxnLst/>
            <a:rect l="l" t="t" r="r" b="b"/>
            <a:pathLst>
              <a:path w="2281627" h="339625">
                <a:moveTo>
                  <a:pt x="0" y="169567"/>
                </a:moveTo>
                <a:lnTo>
                  <a:pt x="84784" y="0"/>
                </a:lnTo>
                <a:lnTo>
                  <a:pt x="2196751" y="0"/>
                </a:lnTo>
                <a:lnTo>
                  <a:pt x="2281534" y="169567"/>
                </a:lnTo>
                <a:lnTo>
                  <a:pt x="2196751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3" name="Shape 1"/>
          <p:cNvSpPr/>
          <p:nvPr/>
        </p:nvSpPr>
        <p:spPr>
          <a:xfrm>
            <a:off x="2281627" y="4805736"/>
            <a:ext cx="2298112" cy="339625"/>
          </a:xfrm>
          <a:custGeom>
            <a:avLst/>
            <a:gdLst/>
            <a:ahLst/>
            <a:cxnLst/>
            <a:rect l="l" t="t" r="r" b="b"/>
            <a:pathLst>
              <a:path w="2298112" h="339625">
                <a:moveTo>
                  <a:pt x="0" y="169567"/>
                </a:moveTo>
                <a:lnTo>
                  <a:pt x="84784" y="0"/>
                </a:lnTo>
                <a:lnTo>
                  <a:pt x="2212946" y="0"/>
                </a:lnTo>
                <a:lnTo>
                  <a:pt x="2297729" y="169567"/>
                </a:lnTo>
                <a:lnTo>
                  <a:pt x="2212946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4" name="Shape 2"/>
          <p:cNvSpPr/>
          <p:nvPr/>
        </p:nvSpPr>
        <p:spPr>
          <a:xfrm>
            <a:off x="4572000" y="4805736"/>
            <a:ext cx="2286000" cy="339625"/>
          </a:xfrm>
          <a:custGeom>
            <a:avLst/>
            <a:gdLst/>
            <a:ahLst/>
            <a:cxnLst/>
            <a:rect l="l" t="t" r="r" b="b"/>
            <a:pathLst>
              <a:path w="2286000" h="339625">
                <a:moveTo>
                  <a:pt x="0" y="169567"/>
                </a:moveTo>
                <a:lnTo>
                  <a:pt x="84784" y="0"/>
                </a:lnTo>
                <a:lnTo>
                  <a:pt x="2201514" y="0"/>
                </a:lnTo>
                <a:lnTo>
                  <a:pt x="2286298" y="169567"/>
                </a:lnTo>
                <a:lnTo>
                  <a:pt x="2201514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5" name="Shape 3"/>
          <p:cNvSpPr/>
          <p:nvPr/>
        </p:nvSpPr>
        <p:spPr>
          <a:xfrm>
            <a:off x="6857999" y="4805736"/>
            <a:ext cx="2286000" cy="339625"/>
          </a:xfrm>
          <a:custGeom>
            <a:avLst/>
            <a:gdLst/>
            <a:ahLst/>
            <a:cxnLst/>
            <a:rect l="l" t="t" r="r" b="b"/>
            <a:pathLst>
              <a:path w="2286000" h="339625">
                <a:moveTo>
                  <a:pt x="0" y="169567"/>
                </a:moveTo>
                <a:lnTo>
                  <a:pt x="84784" y="0"/>
                </a:lnTo>
                <a:lnTo>
                  <a:pt x="2201514" y="0"/>
                </a:lnTo>
                <a:lnTo>
                  <a:pt x="2286298" y="169567"/>
                </a:lnTo>
                <a:lnTo>
                  <a:pt x="2201514" y="340087"/>
                </a:lnTo>
                <a:lnTo>
                  <a:pt x="84784" y="340087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6" name="Shape 4"/>
          <p:cNvSpPr/>
          <p:nvPr/>
        </p:nvSpPr>
        <p:spPr>
          <a:xfrm flipV="1">
            <a:off x="0" y="0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5FCACB"/>
          </a:solidFill>
        </p:spPr>
      </p:sp>
      <p:pic>
        <p:nvPicPr>
          <p:cNvPr id="8" name="Image 0" descr="//img2.tukuppt.com/aippt_tpl_uploads/25/07/01/6863a8691c4a3.png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9314804" y="4648628"/>
            <a:ext cx="609600" cy="60982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 flipV="1">
            <a:off x="2281627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0" name="Shape 7"/>
          <p:cNvSpPr/>
          <p:nvPr/>
        </p:nvSpPr>
        <p:spPr>
          <a:xfrm flipV="1">
            <a:off x="4563255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1" name="Shape 8"/>
          <p:cNvSpPr/>
          <p:nvPr/>
        </p:nvSpPr>
        <p:spPr>
          <a:xfrm flipV="1">
            <a:off x="6858000" y="1974"/>
            <a:ext cx="2286000" cy="70060"/>
          </a:xfrm>
          <a:custGeom>
            <a:avLst/>
            <a:gdLst/>
            <a:ahLst/>
            <a:cxnLst/>
            <a:rect l="l" t="t" r="r" b="b"/>
            <a:pathLst>
              <a:path w="2286000" h="70060">
                <a:moveTo>
                  <a:pt x="0" y="35247"/>
                </a:moveTo>
                <a:lnTo>
                  <a:pt x="17147" y="0"/>
                </a:lnTo>
                <a:lnTo>
                  <a:pt x="2268198" y="0"/>
                </a:lnTo>
                <a:lnTo>
                  <a:pt x="2286298" y="35247"/>
                </a:lnTo>
                <a:lnTo>
                  <a:pt x="2268198" y="70494"/>
                </a:lnTo>
                <a:lnTo>
                  <a:pt x="17147" y="7049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2" name="Shape 9"/>
          <p:cNvSpPr/>
          <p:nvPr/>
        </p:nvSpPr>
        <p:spPr>
          <a:xfrm>
            <a:off x="3187822" y="948521"/>
            <a:ext cx="2759611" cy="2378974"/>
          </a:xfrm>
          <a:custGeom>
            <a:avLst/>
            <a:gdLst/>
            <a:ahLst/>
            <a:cxnLst/>
            <a:rect l="l" t="t" r="r" b="b"/>
            <a:pathLst>
              <a:path w="2759611" h="2378974">
                <a:moveTo>
                  <a:pt x="1379805" y="0"/>
                </a:moveTo>
                <a:lnTo>
                  <a:pt x="0" y="2378974"/>
                </a:lnTo>
                <a:lnTo>
                  <a:pt x="2759611" y="2378974"/>
                </a:lnTo>
                <a:lnTo>
                  <a:pt x="1379805" y="0"/>
                </a:lnTo>
                <a:close/>
              </a:path>
            </a:pathLst>
          </a:custGeom>
          <a:solidFill>
            <a:srgbClr val="F2F2F2"/>
          </a:solidFill>
        </p:spPr>
      </p:sp>
      <p:sp>
        <p:nvSpPr>
          <p:cNvPr id="13" name="Text 10"/>
          <p:cNvSpPr txBox="1"/>
          <p:nvPr/>
        </p:nvSpPr>
        <p:spPr>
          <a:xfrm>
            <a:off x="2677464" y="3815607"/>
            <a:ext cx="1713530" cy="21971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汇报人：谢兴胜</a:t>
            </a:r>
            <a:endParaRPr lang="en-US" sz="1425" dirty="0"/>
          </a:p>
        </p:txBody>
      </p:sp>
      <p:sp>
        <p:nvSpPr>
          <p:cNvPr id="14" name="Text 11"/>
          <p:cNvSpPr txBox="1"/>
          <p:nvPr/>
        </p:nvSpPr>
        <p:spPr>
          <a:xfrm>
            <a:off x="229464" y="2250827"/>
            <a:ext cx="8700550" cy="1037731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5365" dirty="0">
                <a:solidFill>
                  <a:srgbClr val="404040"/>
                </a:solidFill>
                <a:latin typeface="SourceHanSansSC-Heavy" panose="020B0A00000000000000" charset="-122"/>
                <a:ea typeface="SourceHanSansSC-Heavy" panose="020B0A00000000000000" charset="-122"/>
                <a:cs typeface="SourceHanSansSC-Heavy" panose="020B0A00000000000000" charset="-122"/>
              </a:rPr>
              <a:t>非常感谢各位的倾听与观看</a:t>
            </a:r>
            <a:endParaRPr lang="en-US" sz="5365" dirty="0"/>
          </a:p>
        </p:txBody>
      </p:sp>
      <p:sp>
        <p:nvSpPr>
          <p:cNvPr id="15" name="Text 12"/>
          <p:cNvSpPr txBox="1"/>
          <p:nvPr/>
        </p:nvSpPr>
        <p:spPr>
          <a:xfrm>
            <a:off x="4652207" y="3815607"/>
            <a:ext cx="1909640" cy="21971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日期：</a:t>
            </a:r>
            <a:r>
              <a:rPr 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2026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年</a:t>
            </a:r>
            <a:r>
              <a:rPr lang="en-US" altLang="zh-CN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5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月</a:t>
            </a:r>
            <a:r>
              <a:rPr lang="en-US" altLang="zh-CN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12</a:t>
            </a:r>
            <a:r>
              <a:rPr lang="zh-CN" altLang="en-US" sz="1425" dirty="0">
                <a:solidFill>
                  <a:srgbClr val="26262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日</a:t>
            </a:r>
            <a:endParaRPr lang="en-US" sz="1425" dirty="0"/>
          </a:p>
        </p:txBody>
      </p:sp>
      <p:sp>
        <p:nvSpPr>
          <p:cNvPr id="16" name="Text 13"/>
          <p:cNvSpPr txBox="1"/>
          <p:nvPr/>
        </p:nvSpPr>
        <p:spPr>
          <a:xfrm>
            <a:off x="2018850" y="997801"/>
            <a:ext cx="5121778" cy="1140207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en-US" sz="9375" dirty="0">
                <a:solidFill>
                  <a:srgbClr val="319095"/>
                </a:solidFill>
                <a:latin typeface="SourceHanSansSC-Heavy" panose="020B0A00000000000000" charset="-122"/>
                <a:ea typeface="SourceHanSansSC-Heavy" panose="020B0A00000000000000" charset="-122"/>
                <a:cs typeface="SourceHanSansSC-Heavy" panose="020B0A00000000000000" charset="-122"/>
              </a:rPr>
              <a:t>2026</a:t>
            </a:r>
            <a:endParaRPr lang="en-US" sz="937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80001" y="1600446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3" name="Text 1"/>
          <p:cNvSpPr txBox="1"/>
          <p:nvPr/>
        </p:nvSpPr>
        <p:spPr>
          <a:xfrm>
            <a:off x="3768369" y="1229628"/>
            <a:ext cx="1608453" cy="941195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6750" dirty="0">
                <a:solidFill>
                  <a:srgbClr val="595959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01</a:t>
            </a:r>
            <a:endParaRPr lang="en-US" sz="675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5190" cy="844263"/>
          </a:xfrm>
          <a:custGeom>
            <a:avLst/>
            <a:gdLst/>
            <a:ahLst/>
            <a:cxnLst/>
            <a:rect l="l" t="t" r="r" b="b"/>
            <a:pathLst>
              <a:path w="9145190" h="844263">
                <a:moveTo>
                  <a:pt x="0" y="0"/>
                </a:moveTo>
                <a:lnTo>
                  <a:pt x="9145190" y="0"/>
                </a:lnTo>
                <a:lnTo>
                  <a:pt x="9145190" y="844263"/>
                </a:lnTo>
                <a:lnTo>
                  <a:pt x="0" y="844263"/>
                </a:lnTo>
                <a:close/>
              </a:path>
            </a:pathLst>
          </a:custGeom>
          <a:solidFill>
            <a:srgbClr val="319095"/>
          </a:solidFill>
          <a:effectLst>
            <a:outerShdw blurRad="38105" dist="28579" dir="5400000" algn="bl" rotWithShape="0">
              <a:srgbClr val="000000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0" y="4962251"/>
            <a:ext cx="2281627" cy="183109"/>
          </a:xfrm>
          <a:custGeom>
            <a:avLst/>
            <a:gdLst/>
            <a:ahLst/>
            <a:cxnLst/>
            <a:rect l="l" t="t" r="r" b="b"/>
            <a:pathLst>
              <a:path w="2281627" h="183109">
                <a:moveTo>
                  <a:pt x="0" y="91452"/>
                </a:moveTo>
                <a:lnTo>
                  <a:pt x="45726" y="0"/>
                </a:lnTo>
                <a:lnTo>
                  <a:pt x="2235809" y="0"/>
                </a:lnTo>
                <a:lnTo>
                  <a:pt x="2281534" y="91452"/>
                </a:lnTo>
                <a:lnTo>
                  <a:pt x="2235809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6" name="Shape 4"/>
          <p:cNvSpPr/>
          <p:nvPr/>
        </p:nvSpPr>
        <p:spPr>
          <a:xfrm>
            <a:off x="2281627" y="4962251"/>
            <a:ext cx="2298112" cy="183109"/>
          </a:xfrm>
          <a:custGeom>
            <a:avLst/>
            <a:gdLst/>
            <a:ahLst/>
            <a:cxnLst/>
            <a:rect l="l" t="t" r="r" b="b"/>
            <a:pathLst>
              <a:path w="2298112" h="183109">
                <a:moveTo>
                  <a:pt x="0" y="91452"/>
                </a:moveTo>
                <a:lnTo>
                  <a:pt x="45726" y="0"/>
                </a:lnTo>
                <a:lnTo>
                  <a:pt x="2252003" y="0"/>
                </a:lnTo>
                <a:lnTo>
                  <a:pt x="2297729" y="91452"/>
                </a:lnTo>
                <a:lnTo>
                  <a:pt x="2252003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7" name="Shape 5"/>
          <p:cNvSpPr/>
          <p:nvPr/>
        </p:nvSpPr>
        <p:spPr>
          <a:xfrm>
            <a:off x="4572000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8" name="Shape 6"/>
          <p:cNvSpPr/>
          <p:nvPr/>
        </p:nvSpPr>
        <p:spPr>
          <a:xfrm>
            <a:off x="6857999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9" name="Text 7"/>
          <p:cNvSpPr txBox="1"/>
          <p:nvPr/>
        </p:nvSpPr>
        <p:spPr>
          <a:xfrm>
            <a:off x="1554506" y="2394661"/>
            <a:ext cx="6036178" cy="206249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6490" dirty="0">
                <a:solidFill>
                  <a:srgbClr val="404040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认识肺结核</a:t>
            </a:r>
            <a:endParaRPr lang="en-US" sz="649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肺结核简介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5652109" y="1546433"/>
            <a:ext cx="1228055" cy="1265508"/>
          </a:xfrm>
          <a:custGeom>
            <a:avLst/>
            <a:gdLst/>
            <a:ahLst/>
            <a:cxnLst/>
            <a:rect l="l" t="t" r="r" b="b"/>
            <a:pathLst>
              <a:path w="1228055" h="1265508">
                <a:moveTo>
                  <a:pt x="0" y="1265085"/>
                </a:moveTo>
                <a:cubicBezTo>
                  <a:pt x="174330" y="331513"/>
                  <a:pt x="839262" y="60968"/>
                  <a:pt x="1227932" y="0"/>
                </a:cubicBezTo>
                <a:cubicBezTo>
                  <a:pt x="1039313" y="241014"/>
                  <a:pt x="1065034" y="455354"/>
                  <a:pt x="1212690" y="681126"/>
                </a:cubicBezTo>
                <a:cubicBezTo>
                  <a:pt x="588722" y="676363"/>
                  <a:pt x="266735" y="936429"/>
                  <a:pt x="0" y="1265085"/>
                </a:cubicBezTo>
                <a:close/>
              </a:path>
            </a:pathLst>
          </a:custGeom>
          <a:solidFill>
            <a:srgbClr val="5FCACB"/>
          </a:solidFill>
        </p:spPr>
      </p:sp>
      <p:sp>
        <p:nvSpPr>
          <p:cNvPr id="10" name="Shape 8"/>
          <p:cNvSpPr/>
          <p:nvPr/>
        </p:nvSpPr>
        <p:spPr>
          <a:xfrm>
            <a:off x="5662754" y="2332990"/>
            <a:ext cx="1215969" cy="677218"/>
          </a:xfrm>
          <a:custGeom>
            <a:avLst/>
            <a:gdLst/>
            <a:ahLst/>
            <a:cxnLst/>
            <a:rect l="l" t="t" r="r" b="b"/>
            <a:pathLst>
              <a:path w="1215969" h="677218">
                <a:moveTo>
                  <a:pt x="0" y="677316"/>
                </a:moveTo>
                <a:cubicBezTo>
                  <a:pt x="286740" y="126699"/>
                  <a:pt x="822115" y="953"/>
                  <a:pt x="1213643" y="0"/>
                </a:cubicBezTo>
                <a:cubicBezTo>
                  <a:pt x="1025976" y="241014"/>
                  <a:pt x="1067892" y="451544"/>
                  <a:pt x="1215548" y="677316"/>
                </a:cubicBezTo>
                <a:lnTo>
                  <a:pt x="0" y="677316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1" name="Shape 9"/>
          <p:cNvSpPr/>
          <p:nvPr/>
        </p:nvSpPr>
        <p:spPr>
          <a:xfrm flipV="1">
            <a:off x="5652109" y="3103681"/>
            <a:ext cx="1215969" cy="677218"/>
          </a:xfrm>
          <a:custGeom>
            <a:avLst/>
            <a:gdLst/>
            <a:ahLst/>
            <a:cxnLst/>
            <a:rect l="l" t="t" r="r" b="b"/>
            <a:pathLst>
              <a:path w="1215969" h="677218">
                <a:moveTo>
                  <a:pt x="0" y="677316"/>
                </a:moveTo>
                <a:cubicBezTo>
                  <a:pt x="286740" y="126699"/>
                  <a:pt x="822115" y="953"/>
                  <a:pt x="1213643" y="0"/>
                </a:cubicBezTo>
                <a:cubicBezTo>
                  <a:pt x="1025976" y="241014"/>
                  <a:pt x="1067892" y="451544"/>
                  <a:pt x="1215548" y="677316"/>
                </a:cubicBezTo>
                <a:lnTo>
                  <a:pt x="0" y="677316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2" name="Shape 10"/>
          <p:cNvSpPr/>
          <p:nvPr/>
        </p:nvSpPr>
        <p:spPr>
          <a:xfrm flipV="1">
            <a:off x="5662754" y="3305654"/>
            <a:ext cx="1228055" cy="1265508"/>
          </a:xfrm>
          <a:custGeom>
            <a:avLst/>
            <a:gdLst/>
            <a:ahLst/>
            <a:cxnLst/>
            <a:rect l="l" t="t" r="r" b="b"/>
            <a:pathLst>
              <a:path w="1228055" h="1265508">
                <a:moveTo>
                  <a:pt x="0" y="1265085"/>
                </a:moveTo>
                <a:cubicBezTo>
                  <a:pt x="174330" y="331513"/>
                  <a:pt x="839262" y="60968"/>
                  <a:pt x="1227932" y="0"/>
                </a:cubicBezTo>
                <a:cubicBezTo>
                  <a:pt x="1039313" y="241014"/>
                  <a:pt x="1065034" y="455354"/>
                  <a:pt x="1212690" y="681126"/>
                </a:cubicBezTo>
                <a:cubicBezTo>
                  <a:pt x="588722" y="676363"/>
                  <a:pt x="266735" y="936429"/>
                  <a:pt x="0" y="1265085"/>
                </a:cubicBezTo>
                <a:close/>
              </a:path>
            </a:pathLst>
          </a:custGeom>
          <a:solidFill>
            <a:srgbClr val="F5841C"/>
          </a:solidFill>
        </p:spPr>
      </p:sp>
      <p:sp>
        <p:nvSpPr>
          <p:cNvPr id="13" name="Shape 11"/>
          <p:cNvSpPr/>
          <p:nvPr/>
        </p:nvSpPr>
        <p:spPr>
          <a:xfrm>
            <a:off x="5379155" y="3010208"/>
            <a:ext cx="195857" cy="93471"/>
          </a:xfrm>
          <a:custGeom>
            <a:avLst/>
            <a:gdLst/>
            <a:ahLst/>
            <a:cxnLst/>
            <a:rect l="l" t="t" r="r" b="b"/>
            <a:pathLst>
              <a:path w="195857" h="93471">
                <a:moveTo>
                  <a:pt x="42868" y="0"/>
                </a:moveTo>
                <a:lnTo>
                  <a:pt x="196241" y="0"/>
                </a:lnTo>
                <a:lnTo>
                  <a:pt x="196241" y="93357"/>
                </a:lnTo>
                <a:lnTo>
                  <a:pt x="42868" y="93357"/>
                </a:lnTo>
                <a:cubicBezTo>
                  <a:pt x="19052" y="93357"/>
                  <a:pt x="0" y="72399"/>
                  <a:pt x="0" y="46679"/>
                </a:cubicBezTo>
                <a:cubicBezTo>
                  <a:pt x="0" y="20958"/>
                  <a:pt x="19052" y="0"/>
                  <a:pt x="42868" y="0"/>
                </a:cubicBezTo>
                <a:close/>
              </a:path>
            </a:pathLst>
          </a:custGeom>
          <a:solidFill>
            <a:srgbClr val="808080"/>
          </a:solidFill>
        </p:spPr>
      </p:sp>
      <p:sp>
        <p:nvSpPr>
          <p:cNvPr id="14" name="Shape 12"/>
          <p:cNvSpPr/>
          <p:nvPr/>
        </p:nvSpPr>
        <p:spPr>
          <a:xfrm rot="5400000">
            <a:off x="7329356" y="2228241"/>
            <a:ext cx="501533" cy="1196254"/>
          </a:xfrm>
          <a:custGeom>
            <a:avLst/>
            <a:gdLst/>
            <a:ahLst/>
            <a:cxnLst/>
            <a:rect l="l" t="t" r="r" b="b"/>
            <a:pathLst>
              <a:path w="501533" h="1196254">
                <a:moveTo>
                  <a:pt x="500128" y="1196496"/>
                </a:moveTo>
                <a:lnTo>
                  <a:pt x="501080" y="1193638"/>
                </a:lnTo>
                <a:lnTo>
                  <a:pt x="501080" y="1196496"/>
                </a:lnTo>
                <a:moveTo>
                  <a:pt x="423918" y="1191733"/>
                </a:moveTo>
                <a:lnTo>
                  <a:pt x="427728" y="1196496"/>
                </a:lnTo>
                <a:lnTo>
                  <a:pt x="423918" y="1196496"/>
                </a:lnTo>
                <a:cubicBezTo>
                  <a:pt x="423918" y="1194590"/>
                  <a:pt x="423918" y="1192685"/>
                  <a:pt x="423918" y="1191733"/>
                </a:cubicBezTo>
                <a:moveTo>
                  <a:pt x="0" y="276261"/>
                </a:moveTo>
                <a:lnTo>
                  <a:pt x="953" y="274356"/>
                </a:lnTo>
                <a:lnTo>
                  <a:pt x="0" y="274356"/>
                </a:lnTo>
                <a:cubicBezTo>
                  <a:pt x="0" y="171472"/>
                  <a:pt x="52394" y="78115"/>
                  <a:pt x="137178" y="30484"/>
                </a:cubicBezTo>
                <a:cubicBezTo>
                  <a:pt x="221009" y="-16195"/>
                  <a:pt x="322940" y="-8574"/>
                  <a:pt x="400102" y="50489"/>
                </a:cubicBezTo>
                <a:cubicBezTo>
                  <a:pt x="459165" y="96215"/>
                  <a:pt x="497270" y="166709"/>
                  <a:pt x="501080" y="242919"/>
                </a:cubicBezTo>
                <a:lnTo>
                  <a:pt x="501080" y="1145054"/>
                </a:lnTo>
                <a:cubicBezTo>
                  <a:pt x="494412" y="1129812"/>
                  <a:pt x="480122" y="1120286"/>
                  <a:pt x="463928" y="1120286"/>
                </a:cubicBezTo>
                <a:cubicBezTo>
                  <a:pt x="444875" y="1120286"/>
                  <a:pt x="428681" y="1132670"/>
                  <a:pt x="422012" y="1150770"/>
                </a:cubicBezTo>
                <a:cubicBezTo>
                  <a:pt x="421060" y="1137433"/>
                  <a:pt x="420107" y="1123144"/>
                  <a:pt x="420107" y="1108854"/>
                </a:cubicBezTo>
                <a:lnTo>
                  <a:pt x="420107" y="300077"/>
                </a:lnTo>
                <a:lnTo>
                  <a:pt x="420107" y="300077"/>
                </a:lnTo>
                <a:lnTo>
                  <a:pt x="420107" y="251493"/>
                </a:lnTo>
                <a:lnTo>
                  <a:pt x="420107" y="251493"/>
                </a:lnTo>
                <a:cubicBezTo>
                  <a:pt x="414391" y="201956"/>
                  <a:pt x="389623" y="156230"/>
                  <a:pt x="350566" y="125746"/>
                </a:cubicBezTo>
                <a:cubicBezTo>
                  <a:pt x="299124" y="86689"/>
                  <a:pt x="232440" y="80973"/>
                  <a:pt x="176235" y="112410"/>
                </a:cubicBezTo>
                <a:cubicBezTo>
                  <a:pt x="120031" y="143846"/>
                  <a:pt x="85736" y="205767"/>
                  <a:pt x="84784" y="274356"/>
                </a:cubicBezTo>
                <a:cubicBezTo>
                  <a:pt x="85736" y="275308"/>
                  <a:pt x="85736" y="276261"/>
                  <a:pt x="85736" y="276261"/>
                </a:cubicBezTo>
                <a:cubicBezTo>
                  <a:pt x="85736" y="303887"/>
                  <a:pt x="66684" y="325797"/>
                  <a:pt x="42868" y="325797"/>
                </a:cubicBezTo>
                <a:cubicBezTo>
                  <a:pt x="19052" y="325797"/>
                  <a:pt x="0" y="303887"/>
                  <a:pt x="0" y="276261"/>
                </a:cubicBezTo>
                <a:close/>
              </a:path>
            </a:pathLst>
          </a:custGeom>
          <a:solidFill>
            <a:srgbClr val="808080"/>
          </a:solidFill>
        </p:spPr>
      </p:sp>
      <p:sp>
        <p:nvSpPr>
          <p:cNvPr id="15" name="Shape 13"/>
          <p:cNvSpPr/>
          <p:nvPr/>
        </p:nvSpPr>
        <p:spPr>
          <a:xfrm>
            <a:off x="4516312" y="1931717"/>
            <a:ext cx="779898" cy="0"/>
          </a:xfrm>
          <a:custGeom>
            <a:avLst/>
            <a:gdLst/>
            <a:ahLst/>
            <a:cxnLst/>
            <a:rect l="l" t="t" r="r" b="b"/>
            <a:pathLst>
              <a:path w="779898">
                <a:moveTo>
                  <a:pt x="779898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000000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6" name="Shape 14"/>
          <p:cNvSpPr/>
          <p:nvPr/>
        </p:nvSpPr>
        <p:spPr>
          <a:xfrm>
            <a:off x="4516312" y="2707245"/>
            <a:ext cx="779898" cy="0"/>
          </a:xfrm>
          <a:custGeom>
            <a:avLst/>
            <a:gdLst/>
            <a:ahLst/>
            <a:cxnLst/>
            <a:rect l="l" t="t" r="r" b="b"/>
            <a:pathLst>
              <a:path w="779898">
                <a:moveTo>
                  <a:pt x="779898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000000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7" name="Shape 15"/>
          <p:cNvSpPr/>
          <p:nvPr/>
        </p:nvSpPr>
        <p:spPr>
          <a:xfrm>
            <a:off x="4516312" y="3482773"/>
            <a:ext cx="779898" cy="0"/>
          </a:xfrm>
          <a:custGeom>
            <a:avLst/>
            <a:gdLst/>
            <a:ahLst/>
            <a:cxnLst/>
            <a:rect l="l" t="t" r="r" b="b"/>
            <a:pathLst>
              <a:path w="779898">
                <a:moveTo>
                  <a:pt x="779898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000000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4516312" y="4258302"/>
            <a:ext cx="779898" cy="0"/>
          </a:xfrm>
          <a:custGeom>
            <a:avLst/>
            <a:gdLst/>
            <a:ahLst/>
            <a:cxnLst/>
            <a:rect l="l" t="t" r="r" b="b"/>
            <a:pathLst>
              <a:path w="779898">
                <a:moveTo>
                  <a:pt x="779898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000000">
                <a:alpha val="99000"/>
              </a:srgbClr>
            </a:solidFill>
            <a:prstDash val="sysDash"/>
            <a:headEnd type="none"/>
            <a:tailEnd type="none"/>
          </a:ln>
        </p:spPr>
      </p:sp>
      <p:sp>
        <p:nvSpPr>
          <p:cNvPr id="19" name="Text 17"/>
          <p:cNvSpPr txBox="1"/>
          <p:nvPr/>
        </p:nvSpPr>
        <p:spPr>
          <a:xfrm>
            <a:off x="630255" y="1409060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肺结核定义</a:t>
            </a:r>
            <a:endParaRPr lang="en-US" sz="1350" dirty="0"/>
          </a:p>
        </p:txBody>
      </p:sp>
      <p:sp>
        <p:nvSpPr>
          <p:cNvPr id="20" name="Text 18"/>
          <p:cNvSpPr txBox="1"/>
          <p:nvPr/>
        </p:nvSpPr>
        <p:spPr>
          <a:xfrm>
            <a:off x="630255" y="1699642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是由结核分枝杆菌引发的慢性传染病，主要侵犯肺部，也可累及全身多个器官。它通过呼吸道传播，感染后若未及时治疗，会对肺部造成严重损害，影响呼吸功能，甚至危及生命，是当前全球关注的重大公共卫生问题之一。</a:t>
            </a:r>
            <a:endParaRPr lang="en-US" sz="900" dirty="0"/>
          </a:p>
        </p:txBody>
      </p:sp>
      <p:sp>
        <p:nvSpPr>
          <p:cNvPr id="21" name="Text 19"/>
          <p:cNvSpPr txBox="1"/>
          <p:nvPr/>
        </p:nvSpPr>
        <p:spPr>
          <a:xfrm>
            <a:off x="630255" y="2274263"/>
            <a:ext cx="3426334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全球发病情况</a:t>
            </a:r>
            <a:endParaRPr lang="en-US" sz="1350" dirty="0"/>
          </a:p>
        </p:txBody>
      </p:sp>
      <p:sp>
        <p:nvSpPr>
          <p:cNvPr id="22" name="Text 20"/>
          <p:cNvSpPr txBox="1"/>
          <p:nvPr/>
        </p:nvSpPr>
        <p:spPr>
          <a:xfrm>
            <a:off x="630255" y="2564846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全球每年新发肺结核病例众多，在许多发展中国家，肺结核仍是常见传染病。部分地区因医疗资源有限、人口密集等因素，发病率居高不下。不过，随着全球防控措施加强，部分国家发病率有所下降，但整体防控形势依然严峻。</a:t>
            </a:r>
            <a:endParaRPr lang="en-US" sz="900" dirty="0"/>
          </a:p>
        </p:txBody>
      </p:sp>
      <p:sp>
        <p:nvSpPr>
          <p:cNvPr id="23" name="Text 21"/>
          <p:cNvSpPr txBox="1"/>
          <p:nvPr/>
        </p:nvSpPr>
        <p:spPr>
          <a:xfrm>
            <a:off x="630255" y="3139466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国内发病现状</a:t>
            </a:r>
            <a:endParaRPr lang="en-US" sz="1350" dirty="0"/>
          </a:p>
        </p:txBody>
      </p:sp>
      <p:sp>
        <p:nvSpPr>
          <p:cNvPr id="24" name="Text 22"/>
          <p:cNvSpPr txBox="1"/>
          <p:nvPr/>
        </p:nvSpPr>
        <p:spPr>
          <a:xfrm>
            <a:off x="630255" y="3430049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我国肺结核发病率虽呈下降趋势，但仍是传染病中的主要病种。每年仍有不少新发病例，尤其在农村、西部地区及流动人口中发病率较高。不过，通过积极防控和治疗，患者治愈率不断提高，疫情得到有效控制。</a:t>
            </a:r>
            <a:endParaRPr lang="en-US" sz="900" dirty="0"/>
          </a:p>
        </p:txBody>
      </p:sp>
      <p:sp>
        <p:nvSpPr>
          <p:cNvPr id="25" name="Text 23"/>
          <p:cNvSpPr txBox="1"/>
          <p:nvPr/>
        </p:nvSpPr>
        <p:spPr>
          <a:xfrm>
            <a:off x="630255" y="4004669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肺结核的危害</a:t>
            </a:r>
            <a:endParaRPr lang="en-US" sz="1350" dirty="0"/>
          </a:p>
        </p:txBody>
      </p:sp>
      <p:sp>
        <p:nvSpPr>
          <p:cNvPr id="26" name="Text 24"/>
          <p:cNvSpPr txBox="1"/>
          <p:nvPr/>
        </p:nvSpPr>
        <p:spPr>
          <a:xfrm>
            <a:off x="630255" y="4295252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对个人健康危害极大，会导致咳嗽、咯血、呼吸困难等症状，严重影响生活质量。若不及时治疗，可能引发多种并发症，甚至死亡。同时，它具有传染性，会对家人、朋友等周围人群造成威胁，增加社会负担。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结核菌特性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3821512" y="1862272"/>
            <a:ext cx="1336667" cy="1113189"/>
          </a:xfrm>
          <a:custGeom>
            <a:avLst/>
            <a:gdLst/>
            <a:ahLst/>
            <a:cxnLst/>
            <a:rect l="l" t="t" r="r" b="b"/>
            <a:pathLst>
              <a:path w="1336667" h="1113189">
                <a:moveTo>
                  <a:pt x="0" y="556956"/>
                </a:moveTo>
                <a:lnTo>
                  <a:pt x="278478" y="0"/>
                </a:lnTo>
                <a:lnTo>
                  <a:pt x="1058385" y="0"/>
                </a:lnTo>
                <a:lnTo>
                  <a:pt x="1336862" y="556956"/>
                </a:lnTo>
                <a:lnTo>
                  <a:pt x="1058385" y="1113071"/>
                </a:lnTo>
                <a:lnTo>
                  <a:pt x="278478" y="1113071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5FCACB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931850" y="1954163"/>
            <a:ext cx="1115992" cy="929407"/>
          </a:xfrm>
          <a:custGeom>
            <a:avLst/>
            <a:gdLst/>
            <a:ahLst/>
            <a:cxnLst/>
            <a:rect l="l" t="t" r="r" b="b"/>
            <a:pathLst>
              <a:path w="1115992" h="929407">
                <a:moveTo>
                  <a:pt x="0" y="464410"/>
                </a:moveTo>
                <a:lnTo>
                  <a:pt x="232205" y="0"/>
                </a:lnTo>
                <a:lnTo>
                  <a:pt x="883389" y="0"/>
                </a:lnTo>
                <a:lnTo>
                  <a:pt x="1115594" y="464410"/>
                </a:lnTo>
                <a:lnTo>
                  <a:pt x="883389" y="929662"/>
                </a:lnTo>
                <a:lnTo>
                  <a:pt x="232205" y="929662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1" name="Shape 9"/>
          <p:cNvSpPr/>
          <p:nvPr/>
        </p:nvSpPr>
        <p:spPr>
          <a:xfrm>
            <a:off x="2672787" y="2481348"/>
            <a:ext cx="1336667" cy="1113189"/>
          </a:xfrm>
          <a:custGeom>
            <a:avLst/>
            <a:gdLst/>
            <a:ahLst/>
            <a:cxnLst/>
            <a:rect l="l" t="t" r="r" b="b"/>
            <a:pathLst>
              <a:path w="1336667" h="1113189">
                <a:moveTo>
                  <a:pt x="0" y="556956"/>
                </a:moveTo>
                <a:lnTo>
                  <a:pt x="278478" y="0"/>
                </a:lnTo>
                <a:lnTo>
                  <a:pt x="1058385" y="0"/>
                </a:lnTo>
                <a:lnTo>
                  <a:pt x="1336862" y="556956"/>
                </a:lnTo>
                <a:lnTo>
                  <a:pt x="1058385" y="1113071"/>
                </a:lnTo>
                <a:lnTo>
                  <a:pt x="278478" y="1113071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A0BF0D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783124" y="2573239"/>
            <a:ext cx="1115992" cy="929407"/>
          </a:xfrm>
          <a:custGeom>
            <a:avLst/>
            <a:gdLst/>
            <a:ahLst/>
            <a:cxnLst/>
            <a:rect l="l" t="t" r="r" b="b"/>
            <a:pathLst>
              <a:path w="1115992" h="929407">
                <a:moveTo>
                  <a:pt x="0" y="464410"/>
                </a:moveTo>
                <a:lnTo>
                  <a:pt x="232205" y="0"/>
                </a:lnTo>
                <a:lnTo>
                  <a:pt x="883389" y="0"/>
                </a:lnTo>
                <a:lnTo>
                  <a:pt x="1115594" y="464410"/>
                </a:lnTo>
                <a:lnTo>
                  <a:pt x="883389" y="929662"/>
                </a:lnTo>
                <a:lnTo>
                  <a:pt x="232205" y="929662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3" name="Shape 11"/>
          <p:cNvSpPr/>
          <p:nvPr/>
        </p:nvSpPr>
        <p:spPr>
          <a:xfrm>
            <a:off x="3821512" y="3096756"/>
            <a:ext cx="1336667" cy="1113189"/>
          </a:xfrm>
          <a:custGeom>
            <a:avLst/>
            <a:gdLst/>
            <a:ahLst/>
            <a:cxnLst/>
            <a:rect l="l" t="t" r="r" b="b"/>
            <a:pathLst>
              <a:path w="1336667" h="1113189">
                <a:moveTo>
                  <a:pt x="0" y="556956"/>
                </a:moveTo>
                <a:lnTo>
                  <a:pt x="278478" y="0"/>
                </a:lnTo>
                <a:lnTo>
                  <a:pt x="1058385" y="0"/>
                </a:lnTo>
                <a:lnTo>
                  <a:pt x="1336862" y="556956"/>
                </a:lnTo>
                <a:lnTo>
                  <a:pt x="1058385" y="1113071"/>
                </a:lnTo>
                <a:lnTo>
                  <a:pt x="278478" y="1113071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F5841C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931850" y="3188647"/>
            <a:ext cx="1115992" cy="929407"/>
          </a:xfrm>
          <a:custGeom>
            <a:avLst/>
            <a:gdLst/>
            <a:ahLst/>
            <a:cxnLst/>
            <a:rect l="l" t="t" r="r" b="b"/>
            <a:pathLst>
              <a:path w="1115992" h="929407">
                <a:moveTo>
                  <a:pt x="0" y="464410"/>
                </a:moveTo>
                <a:lnTo>
                  <a:pt x="232205" y="0"/>
                </a:lnTo>
                <a:lnTo>
                  <a:pt x="883389" y="0"/>
                </a:lnTo>
                <a:lnTo>
                  <a:pt x="1115594" y="464410"/>
                </a:lnTo>
                <a:lnTo>
                  <a:pt x="883389" y="929662"/>
                </a:lnTo>
                <a:lnTo>
                  <a:pt x="232205" y="929662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5" name="Shape 13"/>
          <p:cNvSpPr/>
          <p:nvPr/>
        </p:nvSpPr>
        <p:spPr>
          <a:xfrm>
            <a:off x="4969642" y="2481348"/>
            <a:ext cx="1336667" cy="1113189"/>
          </a:xfrm>
          <a:custGeom>
            <a:avLst/>
            <a:gdLst/>
            <a:ahLst/>
            <a:cxnLst/>
            <a:rect l="l" t="t" r="r" b="b"/>
            <a:pathLst>
              <a:path w="1336667" h="1113189">
                <a:moveTo>
                  <a:pt x="0" y="556956"/>
                </a:moveTo>
                <a:lnTo>
                  <a:pt x="278478" y="0"/>
                </a:lnTo>
                <a:lnTo>
                  <a:pt x="1058385" y="0"/>
                </a:lnTo>
                <a:lnTo>
                  <a:pt x="1336862" y="556956"/>
                </a:lnTo>
                <a:lnTo>
                  <a:pt x="1058385" y="1113071"/>
                </a:lnTo>
                <a:lnTo>
                  <a:pt x="278478" y="1113071"/>
                </a:lnTo>
                <a:close/>
              </a:path>
            </a:pathLst>
          </a:custGeom>
          <a:solidFill>
            <a:srgbClr val="FFFFFF"/>
          </a:solidFill>
          <a:ln w="4763">
            <a:solidFill>
              <a:srgbClr val="319095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079980" y="2573239"/>
            <a:ext cx="1115992" cy="929407"/>
          </a:xfrm>
          <a:custGeom>
            <a:avLst/>
            <a:gdLst/>
            <a:ahLst/>
            <a:cxnLst/>
            <a:rect l="l" t="t" r="r" b="b"/>
            <a:pathLst>
              <a:path w="1115992" h="929407">
                <a:moveTo>
                  <a:pt x="0" y="464410"/>
                </a:moveTo>
                <a:lnTo>
                  <a:pt x="232205" y="0"/>
                </a:lnTo>
                <a:lnTo>
                  <a:pt x="883389" y="0"/>
                </a:lnTo>
                <a:lnTo>
                  <a:pt x="1115594" y="464410"/>
                </a:lnTo>
                <a:lnTo>
                  <a:pt x="883389" y="929662"/>
                </a:lnTo>
                <a:lnTo>
                  <a:pt x="232205" y="929662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7" name="Shape 15"/>
          <p:cNvSpPr/>
          <p:nvPr/>
        </p:nvSpPr>
        <p:spPr>
          <a:xfrm>
            <a:off x="773501" y="1569236"/>
            <a:ext cx="1872208" cy="0"/>
          </a:xfrm>
          <a:custGeom>
            <a:avLst/>
            <a:gdLst/>
            <a:ahLst/>
            <a:cxnLst/>
            <a:rect l="l" t="t" r="r" b="b"/>
            <a:pathLst>
              <a:path w="1872208">
                <a:moveTo>
                  <a:pt x="0" y="0"/>
                </a:moveTo>
                <a:lnTo>
                  <a:pt x="1872208" y="0"/>
                </a:lnTo>
              </a:path>
            </a:pathLst>
          </a:custGeom>
          <a:noFill/>
          <a:ln w="7145">
            <a:solidFill>
              <a:srgbClr val="A0BF0D"/>
            </a:solidFill>
            <a:prstDash val="solid"/>
            <a:headEnd type="none"/>
            <a:tailEnd type="none"/>
          </a:ln>
        </p:spPr>
      </p:sp>
      <p:sp>
        <p:nvSpPr>
          <p:cNvPr id="18" name="Shape 16"/>
          <p:cNvSpPr/>
          <p:nvPr/>
        </p:nvSpPr>
        <p:spPr>
          <a:xfrm>
            <a:off x="2633621" y="1581969"/>
            <a:ext cx="773253" cy="999459"/>
          </a:xfrm>
          <a:custGeom>
            <a:avLst/>
            <a:gdLst/>
            <a:ahLst/>
            <a:cxnLst/>
            <a:rect l="l" t="t" r="r" b="b"/>
            <a:pathLst>
              <a:path w="773253" h="999459">
                <a:moveTo>
                  <a:pt x="0" y="0"/>
                </a:moveTo>
                <a:lnTo>
                  <a:pt x="773253" y="999459"/>
                </a:lnTo>
              </a:path>
            </a:pathLst>
          </a:custGeom>
          <a:noFill/>
          <a:ln w="7145">
            <a:solidFill>
              <a:srgbClr val="A0BF0D"/>
            </a:solidFill>
            <a:prstDash val="solid"/>
            <a:headEnd type="none"/>
            <a:tailEnd type="none"/>
          </a:ln>
        </p:spPr>
      </p:sp>
      <p:sp>
        <p:nvSpPr>
          <p:cNvPr id="19" name="Shape 17"/>
          <p:cNvSpPr/>
          <p:nvPr/>
        </p:nvSpPr>
        <p:spPr>
          <a:xfrm>
            <a:off x="5502128" y="1611925"/>
            <a:ext cx="2864699" cy="0"/>
          </a:xfrm>
          <a:custGeom>
            <a:avLst/>
            <a:gdLst/>
            <a:ahLst/>
            <a:cxnLst/>
            <a:rect l="l" t="t" r="r" b="b"/>
            <a:pathLst>
              <a:path w="2864699">
                <a:moveTo>
                  <a:pt x="2864699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5FCACB"/>
            </a:solidFill>
            <a:prstDash val="solid"/>
            <a:headEnd type="none"/>
            <a:tailEnd type="none"/>
          </a:ln>
        </p:spPr>
      </p:sp>
      <p:sp>
        <p:nvSpPr>
          <p:cNvPr id="20" name="Shape 18"/>
          <p:cNvSpPr/>
          <p:nvPr/>
        </p:nvSpPr>
        <p:spPr>
          <a:xfrm>
            <a:off x="5047841" y="1611925"/>
            <a:ext cx="447670" cy="453698"/>
          </a:xfrm>
          <a:custGeom>
            <a:avLst/>
            <a:gdLst/>
            <a:ahLst/>
            <a:cxnLst/>
            <a:rect l="l" t="t" r="r" b="b"/>
            <a:pathLst>
              <a:path w="447670" h="453698">
                <a:moveTo>
                  <a:pt x="447670" y="0"/>
                </a:moveTo>
                <a:lnTo>
                  <a:pt x="0" y="453698"/>
                </a:lnTo>
              </a:path>
            </a:pathLst>
          </a:custGeom>
          <a:noFill/>
          <a:ln w="7145">
            <a:solidFill>
              <a:srgbClr val="5FCACB"/>
            </a:solidFill>
            <a:prstDash val="solid"/>
            <a:headEnd type="none"/>
            <a:tailEnd type="none"/>
          </a:ln>
        </p:spPr>
      </p:sp>
      <p:sp>
        <p:nvSpPr>
          <p:cNvPr id="21" name="Shape 19"/>
          <p:cNvSpPr/>
          <p:nvPr/>
        </p:nvSpPr>
        <p:spPr>
          <a:xfrm>
            <a:off x="1184942" y="3994880"/>
            <a:ext cx="3168352" cy="0"/>
          </a:xfrm>
          <a:custGeom>
            <a:avLst/>
            <a:gdLst/>
            <a:ahLst/>
            <a:cxnLst/>
            <a:rect l="l" t="t" r="r" b="b"/>
            <a:pathLst>
              <a:path w="3168352">
                <a:moveTo>
                  <a:pt x="0" y="0"/>
                </a:moveTo>
                <a:lnTo>
                  <a:pt x="3168352" y="0"/>
                </a:lnTo>
              </a:path>
            </a:pathLst>
          </a:custGeom>
          <a:noFill/>
          <a:ln w="7145">
            <a:solidFill>
              <a:srgbClr val="F5841C"/>
            </a:solidFill>
            <a:prstDash val="solid"/>
            <a:headEnd type="none"/>
            <a:tailEnd type="none"/>
          </a:ln>
        </p:spPr>
      </p:sp>
      <p:sp>
        <p:nvSpPr>
          <p:cNvPr id="22" name="Shape 20"/>
          <p:cNvSpPr/>
          <p:nvPr/>
        </p:nvSpPr>
        <p:spPr>
          <a:xfrm>
            <a:off x="6195972" y="3594537"/>
            <a:ext cx="2132459" cy="0"/>
          </a:xfrm>
          <a:custGeom>
            <a:avLst/>
            <a:gdLst/>
            <a:ahLst/>
            <a:cxnLst/>
            <a:rect l="l" t="t" r="r" b="b"/>
            <a:pathLst>
              <a:path w="2132459">
                <a:moveTo>
                  <a:pt x="2132459" y="0"/>
                </a:moveTo>
                <a:lnTo>
                  <a:pt x="0" y="0"/>
                </a:lnTo>
              </a:path>
            </a:pathLst>
          </a:custGeom>
          <a:noFill/>
          <a:ln w="7145">
            <a:solidFill>
              <a:srgbClr val="319095"/>
            </a:solidFill>
            <a:prstDash val="solid"/>
            <a:headEnd type="none"/>
            <a:tailEnd type="none"/>
          </a:ln>
        </p:spPr>
      </p:sp>
      <p:pic>
        <p:nvPicPr>
          <p:cNvPr id="23" name="Image 0" descr="preencoded.png"/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35451" y="2164472"/>
            <a:ext cx="508789" cy="508789"/>
          </a:xfrm>
          <a:prstGeom prst="rect">
            <a:avLst/>
          </a:prstGeom>
        </p:spPr>
      </p:pic>
      <p:pic>
        <p:nvPicPr>
          <p:cNvPr id="24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73139" y="2773106"/>
            <a:ext cx="529675" cy="529675"/>
          </a:xfrm>
          <a:prstGeom prst="rect">
            <a:avLst/>
          </a:prstGeom>
        </p:spPr>
      </p:pic>
      <p:pic>
        <p:nvPicPr>
          <p:cNvPr id="25" name="Image 2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6726" y="2773517"/>
            <a:ext cx="508789" cy="528851"/>
          </a:xfrm>
          <a:prstGeom prst="rect">
            <a:avLst/>
          </a:prstGeom>
        </p:spPr>
      </p:pic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83238" y="3346742"/>
            <a:ext cx="613216" cy="613216"/>
          </a:xfrm>
          <a:prstGeom prst="rect">
            <a:avLst/>
          </a:prstGeom>
        </p:spPr>
      </p:pic>
      <p:sp>
        <p:nvSpPr>
          <p:cNvPr id="27" name="Text 21"/>
          <p:cNvSpPr txBox="1"/>
          <p:nvPr/>
        </p:nvSpPr>
        <p:spPr>
          <a:xfrm>
            <a:off x="611466" y="1073143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结核菌形态</a:t>
            </a:r>
            <a:endParaRPr lang="en-US" sz="1350" dirty="0"/>
          </a:p>
        </p:txBody>
      </p:sp>
      <p:sp>
        <p:nvSpPr>
          <p:cNvPr id="28" name="Text 22"/>
          <p:cNvSpPr txBox="1"/>
          <p:nvPr/>
        </p:nvSpPr>
        <p:spPr>
          <a:xfrm>
            <a:off x="511453" y="1709796"/>
            <a:ext cx="2014538" cy="666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结核菌呈细长略弯曲的杆菌，大小约为(0.2 - 0.6)μm×(1 - 4)μm。单个散在，有时呈V形或短链排列。在显微镜下观察，其形态独特，这种形态结构使其能够在特定环境中生存和繁殖。</a:t>
            </a:r>
            <a:endParaRPr lang="en-US" sz="900" dirty="0"/>
          </a:p>
        </p:txBody>
      </p:sp>
      <p:sp>
        <p:nvSpPr>
          <p:cNvPr id="29" name="Text 23"/>
          <p:cNvSpPr txBox="1"/>
          <p:nvPr/>
        </p:nvSpPr>
        <p:spPr>
          <a:xfrm>
            <a:off x="802348" y="3502647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生存环境要求</a:t>
            </a:r>
            <a:endParaRPr lang="en-US" sz="1350" dirty="0"/>
          </a:p>
        </p:txBody>
      </p:sp>
      <p:sp>
        <p:nvSpPr>
          <p:cNvPr id="30" name="Text 24"/>
          <p:cNvSpPr txBox="1"/>
          <p:nvPr/>
        </p:nvSpPr>
        <p:spPr>
          <a:xfrm>
            <a:off x="702336" y="4139299"/>
            <a:ext cx="2014538" cy="666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r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结核菌对环境适应能力较强，在干燥痰内可存活6 - 8个月，在阴暗潮湿环境中能存活数月。但对紫外线敏感，阳光直射2 - 7小时可被杀死，在70%酒精中2分钟死亡，煮沸5分钟也能将其杀灭。</a:t>
            </a:r>
            <a:endParaRPr lang="en-US" sz="900" dirty="0"/>
          </a:p>
        </p:txBody>
      </p:sp>
      <p:sp>
        <p:nvSpPr>
          <p:cNvPr id="31" name="Text 25"/>
          <p:cNvSpPr txBox="1"/>
          <p:nvPr/>
        </p:nvSpPr>
        <p:spPr>
          <a:xfrm>
            <a:off x="5794290" y="1073143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传播方式</a:t>
            </a:r>
            <a:endParaRPr lang="en-US" sz="1350" dirty="0"/>
          </a:p>
        </p:txBody>
      </p:sp>
      <p:sp>
        <p:nvSpPr>
          <p:cNvPr id="32" name="Text 26"/>
          <p:cNvSpPr txBox="1"/>
          <p:nvPr/>
        </p:nvSpPr>
        <p:spPr>
          <a:xfrm>
            <a:off x="5794290" y="1709796"/>
            <a:ext cx="2014538" cy="82391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肺结核主要通过空气传播。当患者咳嗽、打喷嚏、大声说话时，会喷出含有结核菌的飞沫，健康人吸入这些飞沫后，就可能被感染。在通风不良、人员密集的场所，这种传播方式更容易发生。</a:t>
            </a:r>
            <a:endParaRPr lang="en-US" sz="900" dirty="0"/>
          </a:p>
        </p:txBody>
      </p:sp>
      <p:sp>
        <p:nvSpPr>
          <p:cNvPr id="33" name="Text 27"/>
          <p:cNvSpPr txBox="1"/>
          <p:nvPr/>
        </p:nvSpPr>
        <p:spPr>
          <a:xfrm>
            <a:off x="6391921" y="3096756"/>
            <a:ext cx="1914525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感染途径</a:t>
            </a:r>
            <a:endParaRPr lang="en-US" sz="1350" dirty="0"/>
          </a:p>
        </p:txBody>
      </p:sp>
      <p:sp>
        <p:nvSpPr>
          <p:cNvPr id="34" name="Text 28"/>
          <p:cNvSpPr txBox="1"/>
          <p:nvPr/>
        </p:nvSpPr>
        <p:spPr>
          <a:xfrm>
            <a:off x="6391921" y="3733408"/>
            <a:ext cx="2014538" cy="66675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96000"/>
              </a:lnSpc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感染途径主要是呼吸道吸入结核菌飞沫。此外，极少数情况下，结核菌可通过消化道进入人体，如饮用未经消毒的带有结核菌的牛奶等。但呼吸道传播是最主要、最常见的感染途径。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肺结核症状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 rot="10800000" flipH="1">
            <a:off x="956264" y="1695769"/>
            <a:ext cx="1149621" cy="1149621"/>
          </a:xfrm>
          <a:custGeom>
            <a:avLst/>
            <a:gdLst/>
            <a:ahLst/>
            <a:cxnLst/>
            <a:rect l="l" t="t" r="r" b="b"/>
            <a:pathLst>
              <a:path w="1149621" h="1149621">
                <a:moveTo>
                  <a:pt x="464310" y="1028410"/>
                </a:moveTo>
                <a:cubicBezTo>
                  <a:pt x="274628" y="1028410"/>
                  <a:pt x="121232" y="875014"/>
                  <a:pt x="121232" y="685332"/>
                </a:cubicBezTo>
                <a:cubicBezTo>
                  <a:pt x="121232" y="494824"/>
                  <a:pt x="274628" y="341429"/>
                  <a:pt x="464310" y="341429"/>
                </a:cubicBezTo>
                <a:cubicBezTo>
                  <a:pt x="654818" y="341429"/>
                  <a:pt x="808213" y="494824"/>
                  <a:pt x="808213" y="685332"/>
                </a:cubicBezTo>
                <a:cubicBezTo>
                  <a:pt x="808213" y="875014"/>
                  <a:pt x="654818" y="1028410"/>
                  <a:pt x="464310" y="1028410"/>
                </a:cubicBezTo>
                <a:moveTo>
                  <a:pt x="574821" y="1149642"/>
                </a:moveTo>
                <a:cubicBezTo>
                  <a:pt x="892333" y="1149642"/>
                  <a:pt x="1149642" y="892333"/>
                  <a:pt x="1149642" y="574821"/>
                </a:cubicBezTo>
                <a:lnTo>
                  <a:pt x="1149642" y="0"/>
                </a:lnTo>
                <a:lnTo>
                  <a:pt x="574821" y="0"/>
                </a:lnTo>
                <a:cubicBezTo>
                  <a:pt x="257309" y="0"/>
                  <a:pt x="0" y="257309"/>
                  <a:pt x="0" y="574821"/>
                </a:cubicBezTo>
                <a:cubicBezTo>
                  <a:pt x="0" y="892333"/>
                  <a:pt x="257309" y="1149642"/>
                  <a:pt x="574821" y="1149642"/>
                </a:cubicBezTo>
                <a:close/>
              </a:path>
            </a:pathLst>
          </a:custGeom>
          <a:solidFill>
            <a:srgbClr val="A0BF0D"/>
          </a:solidFill>
        </p:spPr>
      </p:sp>
      <p:sp>
        <p:nvSpPr>
          <p:cNvPr id="10" name="Shape 8"/>
          <p:cNvSpPr/>
          <p:nvPr/>
        </p:nvSpPr>
        <p:spPr>
          <a:xfrm>
            <a:off x="1124828" y="1983788"/>
            <a:ext cx="513791" cy="392290"/>
          </a:xfrm>
          <a:custGeom>
            <a:avLst/>
            <a:gdLst/>
            <a:ahLst/>
            <a:cxnLst/>
            <a:rect l="l" t="t" r="r" b="b"/>
            <a:pathLst>
              <a:path w="513791" h="392290">
                <a:moveTo>
                  <a:pt x="0" y="0"/>
                </a:moveTo>
                <a:lnTo>
                  <a:pt x="513791" y="0"/>
                </a:lnTo>
                <a:lnTo>
                  <a:pt x="513791" y="392290"/>
                </a:lnTo>
                <a:lnTo>
                  <a:pt x="0" y="392290"/>
                </a:lnTo>
                <a:close/>
              </a:path>
            </a:pathLst>
          </a:custGeom>
          <a:noFill/>
        </p:spPr>
      </p:sp>
      <p:sp>
        <p:nvSpPr>
          <p:cNvPr id="11" name="Text 9"/>
          <p:cNvSpPr txBox="1"/>
          <p:nvPr/>
        </p:nvSpPr>
        <p:spPr>
          <a:xfrm>
            <a:off x="1124828" y="1983788"/>
            <a:ext cx="513791" cy="392290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US" sz="1690" dirty="0">
                <a:solidFill>
                  <a:srgbClr val="00000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35%</a:t>
            </a:r>
            <a:endParaRPr lang="en-US" sz="1545" dirty="0"/>
          </a:p>
        </p:txBody>
      </p:sp>
      <p:sp>
        <p:nvSpPr>
          <p:cNvPr id="12" name="Shape 10"/>
          <p:cNvSpPr/>
          <p:nvPr/>
        </p:nvSpPr>
        <p:spPr>
          <a:xfrm>
            <a:off x="806491" y="2875568"/>
            <a:ext cx="1285317" cy="1286404"/>
          </a:xfrm>
          <a:custGeom>
            <a:avLst/>
            <a:gdLst/>
            <a:ahLst/>
            <a:cxnLst/>
            <a:rect l="l" t="t" r="r" b="b"/>
            <a:pathLst>
              <a:path w="1285317" h="1286404">
                <a:moveTo>
                  <a:pt x="555028" y="311739"/>
                </a:moveTo>
                <a:cubicBezTo>
                  <a:pt x="323285" y="311739"/>
                  <a:pt x="135252" y="499773"/>
                  <a:pt x="135252" y="731515"/>
                </a:cubicBezTo>
                <a:cubicBezTo>
                  <a:pt x="135252" y="963258"/>
                  <a:pt x="323285" y="1150467"/>
                  <a:pt x="555028" y="1150467"/>
                </a:cubicBezTo>
                <a:cubicBezTo>
                  <a:pt x="785946" y="1150467"/>
                  <a:pt x="973979" y="963258"/>
                  <a:pt x="973979" y="731515"/>
                </a:cubicBezTo>
                <a:cubicBezTo>
                  <a:pt x="973979" y="499773"/>
                  <a:pt x="785946" y="311739"/>
                  <a:pt x="555028" y="311739"/>
                </a:cubicBezTo>
                <a:moveTo>
                  <a:pt x="642447" y="0"/>
                </a:moveTo>
                <a:lnTo>
                  <a:pt x="1285719" y="0"/>
                </a:lnTo>
                <a:lnTo>
                  <a:pt x="1285719" y="643272"/>
                </a:lnTo>
                <a:cubicBezTo>
                  <a:pt x="1285719" y="998720"/>
                  <a:pt x="997896" y="1286543"/>
                  <a:pt x="642447" y="1286543"/>
                </a:cubicBezTo>
                <a:cubicBezTo>
                  <a:pt x="287823" y="1286543"/>
                  <a:pt x="0" y="998720"/>
                  <a:pt x="0" y="643272"/>
                </a:cubicBezTo>
                <a:lnTo>
                  <a:pt x="0" y="643272"/>
                </a:lnTo>
                <a:cubicBezTo>
                  <a:pt x="0" y="287823"/>
                  <a:pt x="287823" y="0"/>
                  <a:pt x="642447" y="0"/>
                </a:cubicBezTo>
                <a:close/>
              </a:path>
            </a:pathLst>
          </a:custGeom>
          <a:solidFill>
            <a:srgbClr val="319095"/>
          </a:solidFill>
        </p:spPr>
      </p:sp>
      <p:sp>
        <p:nvSpPr>
          <p:cNvPr id="13" name="Shape 11"/>
          <p:cNvSpPr/>
          <p:nvPr/>
        </p:nvSpPr>
        <p:spPr>
          <a:xfrm>
            <a:off x="1051240" y="3413269"/>
            <a:ext cx="531499" cy="392290"/>
          </a:xfrm>
          <a:custGeom>
            <a:avLst/>
            <a:gdLst/>
            <a:ahLst/>
            <a:cxnLst/>
            <a:rect l="l" t="t" r="r" b="b"/>
            <a:pathLst>
              <a:path w="531499" h="392290">
                <a:moveTo>
                  <a:pt x="0" y="0"/>
                </a:moveTo>
                <a:lnTo>
                  <a:pt x="531499" y="0"/>
                </a:lnTo>
                <a:lnTo>
                  <a:pt x="531499" y="392290"/>
                </a:lnTo>
                <a:lnTo>
                  <a:pt x="0" y="392290"/>
                </a:lnTo>
                <a:close/>
              </a:path>
            </a:pathLst>
          </a:custGeom>
          <a:noFill/>
        </p:spPr>
      </p:sp>
      <p:sp>
        <p:nvSpPr>
          <p:cNvPr id="14" name="Text 12"/>
          <p:cNvSpPr txBox="1"/>
          <p:nvPr/>
        </p:nvSpPr>
        <p:spPr>
          <a:xfrm>
            <a:off x="1100716" y="3413269"/>
            <a:ext cx="531499" cy="392290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1690" dirty="0">
                <a:solidFill>
                  <a:srgbClr val="00000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50%</a:t>
            </a:r>
            <a:endParaRPr lang="en-US" sz="1545" dirty="0"/>
          </a:p>
        </p:txBody>
      </p:sp>
      <p:sp>
        <p:nvSpPr>
          <p:cNvPr id="15" name="Shape 13"/>
          <p:cNvSpPr/>
          <p:nvPr/>
        </p:nvSpPr>
        <p:spPr>
          <a:xfrm rot="16200000" flipH="1">
            <a:off x="2122023" y="1513935"/>
            <a:ext cx="1330912" cy="1331997"/>
          </a:xfrm>
          <a:custGeom>
            <a:avLst/>
            <a:gdLst/>
            <a:ahLst/>
            <a:cxnLst/>
            <a:rect l="l" t="t" r="r" b="b"/>
            <a:pathLst>
              <a:path w="1330912" h="1331997">
                <a:moveTo>
                  <a:pt x="140200" y="784297"/>
                </a:moveTo>
                <a:cubicBezTo>
                  <a:pt x="140200" y="559976"/>
                  <a:pt x="322461" y="377716"/>
                  <a:pt x="546781" y="377716"/>
                </a:cubicBezTo>
                <a:cubicBezTo>
                  <a:pt x="771101" y="377716"/>
                  <a:pt x="953362" y="559976"/>
                  <a:pt x="953362" y="784297"/>
                </a:cubicBezTo>
                <a:cubicBezTo>
                  <a:pt x="953362" y="1009442"/>
                  <a:pt x="771101" y="1191702"/>
                  <a:pt x="546781" y="1191702"/>
                </a:cubicBezTo>
                <a:cubicBezTo>
                  <a:pt x="322461" y="1191702"/>
                  <a:pt x="140200" y="1009442"/>
                  <a:pt x="140200" y="784297"/>
                </a:cubicBezTo>
                <a:moveTo>
                  <a:pt x="0" y="666363"/>
                </a:moveTo>
                <a:cubicBezTo>
                  <a:pt x="0" y="1034183"/>
                  <a:pt x="297719" y="1331902"/>
                  <a:pt x="665539" y="1331902"/>
                </a:cubicBezTo>
                <a:cubicBezTo>
                  <a:pt x="1033358" y="1331902"/>
                  <a:pt x="1331077" y="1034183"/>
                  <a:pt x="1331077" y="666363"/>
                </a:cubicBezTo>
                <a:lnTo>
                  <a:pt x="1331077" y="0"/>
                </a:lnTo>
                <a:lnTo>
                  <a:pt x="665539" y="0"/>
                </a:lnTo>
                <a:cubicBezTo>
                  <a:pt x="297719" y="0"/>
                  <a:pt x="0" y="298544"/>
                  <a:pt x="0" y="666363"/>
                </a:cubicBezTo>
                <a:lnTo>
                  <a:pt x="0" y="666363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6" name="Shape 14"/>
          <p:cNvSpPr/>
          <p:nvPr/>
        </p:nvSpPr>
        <p:spPr>
          <a:xfrm>
            <a:off x="2580923" y="1887406"/>
            <a:ext cx="531499" cy="392290"/>
          </a:xfrm>
          <a:custGeom>
            <a:avLst/>
            <a:gdLst/>
            <a:ahLst/>
            <a:cxnLst/>
            <a:rect l="l" t="t" r="r" b="b"/>
            <a:pathLst>
              <a:path w="531499" h="392290">
                <a:moveTo>
                  <a:pt x="0" y="0"/>
                </a:moveTo>
                <a:lnTo>
                  <a:pt x="531499" y="0"/>
                </a:lnTo>
                <a:lnTo>
                  <a:pt x="531499" y="392290"/>
                </a:lnTo>
                <a:lnTo>
                  <a:pt x="0" y="392290"/>
                </a:lnTo>
                <a:close/>
              </a:path>
            </a:pathLst>
          </a:custGeom>
          <a:noFill/>
        </p:spPr>
      </p:sp>
      <p:sp>
        <p:nvSpPr>
          <p:cNvPr id="17" name="Text 15"/>
          <p:cNvSpPr txBox="1"/>
          <p:nvPr/>
        </p:nvSpPr>
        <p:spPr>
          <a:xfrm>
            <a:off x="2671629" y="1862668"/>
            <a:ext cx="531499" cy="392290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US" sz="1690" dirty="0">
                <a:solidFill>
                  <a:srgbClr val="00000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50%</a:t>
            </a:r>
            <a:endParaRPr lang="en-US" sz="1545" dirty="0"/>
          </a:p>
        </p:txBody>
      </p:sp>
      <p:sp>
        <p:nvSpPr>
          <p:cNvPr id="18" name="Shape 16"/>
          <p:cNvSpPr/>
          <p:nvPr/>
        </p:nvSpPr>
        <p:spPr>
          <a:xfrm flipH="1">
            <a:off x="2122282" y="2875567"/>
            <a:ext cx="1467693" cy="1467693"/>
          </a:xfrm>
          <a:custGeom>
            <a:avLst/>
            <a:gdLst/>
            <a:ahLst/>
            <a:cxnLst/>
            <a:rect l="l" t="t" r="r" b="b"/>
            <a:pathLst>
              <a:path w="1467693" h="1467693">
                <a:moveTo>
                  <a:pt x="598737" y="424724"/>
                </a:moveTo>
                <a:cubicBezTo>
                  <a:pt x="843675" y="424724"/>
                  <a:pt x="1042430" y="623479"/>
                  <a:pt x="1042430" y="869241"/>
                </a:cubicBezTo>
                <a:cubicBezTo>
                  <a:pt x="1042430" y="1114179"/>
                  <a:pt x="843675" y="1312934"/>
                  <a:pt x="598737" y="1312934"/>
                </a:cubicBezTo>
                <a:cubicBezTo>
                  <a:pt x="353799" y="1312934"/>
                  <a:pt x="155045" y="1114179"/>
                  <a:pt x="155045" y="869241"/>
                </a:cubicBezTo>
                <a:cubicBezTo>
                  <a:pt x="155045" y="623479"/>
                  <a:pt x="353799" y="424724"/>
                  <a:pt x="598737" y="424724"/>
                </a:cubicBezTo>
                <a:moveTo>
                  <a:pt x="1467979" y="0"/>
                </a:moveTo>
                <a:lnTo>
                  <a:pt x="733989" y="0"/>
                </a:lnTo>
                <a:cubicBezTo>
                  <a:pt x="328233" y="0"/>
                  <a:pt x="0" y="328233"/>
                  <a:pt x="0" y="733989"/>
                </a:cubicBezTo>
                <a:cubicBezTo>
                  <a:pt x="0" y="1138921"/>
                  <a:pt x="328233" y="1467979"/>
                  <a:pt x="733989" y="1467979"/>
                </a:cubicBezTo>
                <a:cubicBezTo>
                  <a:pt x="1138921" y="1467979"/>
                  <a:pt x="1467979" y="1138921"/>
                  <a:pt x="1467979" y="733989"/>
                </a:cubicBezTo>
                <a:lnTo>
                  <a:pt x="1467979" y="0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9" name="Shape 17"/>
          <p:cNvSpPr/>
          <p:nvPr/>
        </p:nvSpPr>
        <p:spPr>
          <a:xfrm>
            <a:off x="2620216" y="3547825"/>
            <a:ext cx="542396" cy="392290"/>
          </a:xfrm>
          <a:custGeom>
            <a:avLst/>
            <a:gdLst/>
            <a:ahLst/>
            <a:cxnLst/>
            <a:rect l="l" t="t" r="r" b="b"/>
            <a:pathLst>
              <a:path w="542396" h="392290">
                <a:moveTo>
                  <a:pt x="0" y="0"/>
                </a:moveTo>
                <a:lnTo>
                  <a:pt x="542396" y="0"/>
                </a:lnTo>
                <a:lnTo>
                  <a:pt x="542396" y="392290"/>
                </a:lnTo>
                <a:lnTo>
                  <a:pt x="0" y="392290"/>
                </a:lnTo>
                <a:close/>
              </a:path>
            </a:pathLst>
          </a:custGeom>
          <a:noFill/>
        </p:spPr>
      </p:sp>
      <p:sp>
        <p:nvSpPr>
          <p:cNvPr id="20" name="Text 18"/>
          <p:cNvSpPr txBox="1"/>
          <p:nvPr/>
        </p:nvSpPr>
        <p:spPr>
          <a:xfrm>
            <a:off x="2739783" y="3547825"/>
            <a:ext cx="542396" cy="392290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1690" dirty="0">
                <a:solidFill>
                  <a:srgbClr val="00000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80%</a:t>
            </a:r>
            <a:endParaRPr lang="en-US" sz="1545" dirty="0"/>
          </a:p>
        </p:txBody>
      </p:sp>
      <p:sp>
        <p:nvSpPr>
          <p:cNvPr id="21" name="Shape 19"/>
          <p:cNvSpPr/>
          <p:nvPr/>
        </p:nvSpPr>
        <p:spPr>
          <a:xfrm>
            <a:off x="4047913" y="1316020"/>
            <a:ext cx="492383" cy="497057"/>
          </a:xfrm>
          <a:custGeom>
            <a:avLst/>
            <a:gdLst/>
            <a:ahLst/>
            <a:cxnLst/>
            <a:rect l="l" t="t" r="r" b="b"/>
            <a:pathLst>
              <a:path w="492383" h="497057">
                <a:moveTo>
                  <a:pt x="492507" y="132415"/>
                </a:moveTo>
                <a:cubicBezTo>
                  <a:pt x="492507" y="361044"/>
                  <a:pt x="492507" y="361044"/>
                  <a:pt x="492507" y="361044"/>
                </a:cubicBezTo>
                <a:cubicBezTo>
                  <a:pt x="492507" y="434397"/>
                  <a:pt x="433444" y="497270"/>
                  <a:pt x="360092" y="497270"/>
                </a:cubicBezTo>
                <a:cubicBezTo>
                  <a:pt x="132415" y="497270"/>
                  <a:pt x="132415" y="497270"/>
                  <a:pt x="132415" y="497270"/>
                </a:cubicBezTo>
                <a:cubicBezTo>
                  <a:pt x="59063" y="497270"/>
                  <a:pt x="0" y="434397"/>
                  <a:pt x="0" y="361044"/>
                </a:cubicBezTo>
                <a:cubicBezTo>
                  <a:pt x="0" y="132415"/>
                  <a:pt x="0" y="132415"/>
                  <a:pt x="0" y="132415"/>
                </a:cubicBezTo>
                <a:cubicBezTo>
                  <a:pt x="0" y="59063"/>
                  <a:pt x="59063" y="0"/>
                  <a:pt x="132415" y="0"/>
                </a:cubicBezTo>
                <a:cubicBezTo>
                  <a:pt x="492507" y="0"/>
                  <a:pt x="492507" y="0"/>
                  <a:pt x="492507" y="0"/>
                </a:cubicBezTo>
                <a:lnTo>
                  <a:pt x="492507" y="132415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22" name="Shape 20"/>
          <p:cNvSpPr/>
          <p:nvPr/>
        </p:nvSpPr>
        <p:spPr>
          <a:xfrm>
            <a:off x="4113357" y="1370556"/>
            <a:ext cx="364613" cy="202563"/>
          </a:xfrm>
          <a:custGeom>
            <a:avLst/>
            <a:gdLst/>
            <a:ahLst/>
            <a:cxnLst/>
            <a:rect l="l" t="t" r="r" b="b"/>
            <a:pathLst>
              <a:path w="364613" h="202563">
                <a:moveTo>
                  <a:pt x="357234" y="161946"/>
                </a:moveTo>
                <a:cubicBezTo>
                  <a:pt x="183856" y="0"/>
                  <a:pt x="183856" y="0"/>
                  <a:pt x="183856" y="0"/>
                </a:cubicBezTo>
                <a:cubicBezTo>
                  <a:pt x="11431" y="161946"/>
                  <a:pt x="11431" y="161946"/>
                  <a:pt x="11431" y="161946"/>
                </a:cubicBezTo>
                <a:cubicBezTo>
                  <a:pt x="3810" y="169567"/>
                  <a:pt x="0" y="183856"/>
                  <a:pt x="11431" y="195288"/>
                </a:cubicBezTo>
                <a:cubicBezTo>
                  <a:pt x="14289" y="199098"/>
                  <a:pt x="21910" y="202909"/>
                  <a:pt x="29531" y="202909"/>
                </a:cubicBezTo>
                <a:cubicBezTo>
                  <a:pt x="33342" y="202909"/>
                  <a:pt x="40963" y="199098"/>
                  <a:pt x="43821" y="195288"/>
                </a:cubicBezTo>
                <a:cubicBezTo>
                  <a:pt x="183856" y="66684"/>
                  <a:pt x="183856" y="66684"/>
                  <a:pt x="183856" y="66684"/>
                </a:cubicBezTo>
                <a:cubicBezTo>
                  <a:pt x="320082" y="195288"/>
                  <a:pt x="320082" y="195288"/>
                  <a:pt x="320082" y="195288"/>
                </a:cubicBezTo>
                <a:cubicBezTo>
                  <a:pt x="327703" y="199098"/>
                  <a:pt x="331513" y="202909"/>
                  <a:pt x="339134" y="202909"/>
                </a:cubicBezTo>
                <a:cubicBezTo>
                  <a:pt x="345803" y="202909"/>
                  <a:pt x="353424" y="199098"/>
                  <a:pt x="357234" y="195288"/>
                </a:cubicBezTo>
                <a:cubicBezTo>
                  <a:pt x="364855" y="183856"/>
                  <a:pt x="364855" y="169567"/>
                  <a:pt x="357234" y="161946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23" name="Shape 21"/>
          <p:cNvSpPr/>
          <p:nvPr/>
        </p:nvSpPr>
        <p:spPr>
          <a:xfrm>
            <a:off x="4172567" y="1456256"/>
            <a:ext cx="250866" cy="260215"/>
          </a:xfrm>
          <a:custGeom>
            <a:avLst/>
            <a:gdLst/>
            <a:ahLst/>
            <a:cxnLst/>
            <a:rect l="l" t="t" r="r" b="b"/>
            <a:pathLst>
              <a:path w="250866" h="260215">
                <a:moveTo>
                  <a:pt x="0" y="117173"/>
                </a:moveTo>
                <a:cubicBezTo>
                  <a:pt x="0" y="249587"/>
                  <a:pt x="0" y="249587"/>
                  <a:pt x="0" y="249587"/>
                </a:cubicBezTo>
                <a:cubicBezTo>
                  <a:pt x="0" y="256256"/>
                  <a:pt x="7621" y="260066"/>
                  <a:pt x="18100" y="260066"/>
                </a:cubicBezTo>
                <a:cubicBezTo>
                  <a:pt x="80973" y="260066"/>
                  <a:pt x="80973" y="260066"/>
                  <a:pt x="80973" y="260066"/>
                </a:cubicBezTo>
                <a:cubicBezTo>
                  <a:pt x="80973" y="160993"/>
                  <a:pt x="80973" y="160993"/>
                  <a:pt x="80973" y="160993"/>
                </a:cubicBezTo>
                <a:cubicBezTo>
                  <a:pt x="169567" y="160993"/>
                  <a:pt x="169567" y="160993"/>
                  <a:pt x="169567" y="160993"/>
                </a:cubicBezTo>
                <a:cubicBezTo>
                  <a:pt x="169567" y="260066"/>
                  <a:pt x="169567" y="260066"/>
                  <a:pt x="169567" y="260066"/>
                </a:cubicBezTo>
                <a:cubicBezTo>
                  <a:pt x="232440" y="260066"/>
                  <a:pt x="232440" y="260066"/>
                  <a:pt x="232440" y="260066"/>
                </a:cubicBezTo>
                <a:cubicBezTo>
                  <a:pt x="243872" y="260066"/>
                  <a:pt x="250540" y="256256"/>
                  <a:pt x="250540" y="249587"/>
                </a:cubicBezTo>
                <a:cubicBezTo>
                  <a:pt x="250540" y="117173"/>
                  <a:pt x="250540" y="117173"/>
                  <a:pt x="250540" y="117173"/>
                </a:cubicBezTo>
                <a:cubicBezTo>
                  <a:pt x="125746" y="0"/>
                  <a:pt x="125746" y="0"/>
                  <a:pt x="125746" y="0"/>
                </a:cubicBezTo>
                <a:lnTo>
                  <a:pt x="0" y="117173"/>
                </a:lnTo>
                <a:close/>
              </a:path>
            </a:pathLst>
          </a:custGeom>
          <a:solidFill>
            <a:srgbClr val="ECECEB"/>
          </a:solidFill>
        </p:spPr>
      </p:sp>
      <p:sp>
        <p:nvSpPr>
          <p:cNvPr id="24" name="Shape 22"/>
          <p:cNvSpPr/>
          <p:nvPr/>
        </p:nvSpPr>
        <p:spPr>
          <a:xfrm>
            <a:off x="4047913" y="2192182"/>
            <a:ext cx="497058" cy="497057"/>
          </a:xfrm>
          <a:custGeom>
            <a:avLst/>
            <a:gdLst/>
            <a:ahLst/>
            <a:cxnLst/>
            <a:rect l="l" t="t" r="r" b="b"/>
            <a:pathLst>
              <a:path w="497058" h="497057">
                <a:moveTo>
                  <a:pt x="497270" y="132415"/>
                </a:moveTo>
                <a:cubicBezTo>
                  <a:pt x="497270" y="361044"/>
                  <a:pt x="497270" y="361044"/>
                  <a:pt x="497270" y="361044"/>
                </a:cubicBezTo>
                <a:cubicBezTo>
                  <a:pt x="497270" y="434397"/>
                  <a:pt x="434397" y="497270"/>
                  <a:pt x="361044" y="497270"/>
                </a:cubicBezTo>
                <a:cubicBezTo>
                  <a:pt x="136225" y="497270"/>
                  <a:pt x="136225" y="497270"/>
                  <a:pt x="136225" y="497270"/>
                </a:cubicBezTo>
                <a:cubicBezTo>
                  <a:pt x="59063" y="497270"/>
                  <a:pt x="0" y="434397"/>
                  <a:pt x="0" y="361044"/>
                </a:cubicBezTo>
                <a:cubicBezTo>
                  <a:pt x="0" y="132415"/>
                  <a:pt x="0" y="132415"/>
                  <a:pt x="0" y="132415"/>
                </a:cubicBezTo>
                <a:cubicBezTo>
                  <a:pt x="0" y="59063"/>
                  <a:pt x="59063" y="0"/>
                  <a:pt x="136225" y="0"/>
                </a:cubicBezTo>
                <a:cubicBezTo>
                  <a:pt x="497270" y="0"/>
                  <a:pt x="497270" y="0"/>
                  <a:pt x="497270" y="0"/>
                </a:cubicBezTo>
                <a:lnTo>
                  <a:pt x="497270" y="132415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25" name="Shape 23"/>
          <p:cNvSpPr/>
          <p:nvPr/>
        </p:nvSpPr>
        <p:spPr>
          <a:xfrm>
            <a:off x="4205290" y="2302812"/>
            <a:ext cx="172958" cy="102840"/>
          </a:xfrm>
          <a:custGeom>
            <a:avLst/>
            <a:gdLst/>
            <a:ahLst/>
            <a:cxnLst/>
            <a:rect l="l" t="t" r="r" b="b"/>
            <a:pathLst>
              <a:path w="172958" h="102840">
                <a:moveTo>
                  <a:pt x="173378" y="0"/>
                </a:moveTo>
                <a:lnTo>
                  <a:pt x="85736" y="0"/>
                </a:lnTo>
                <a:lnTo>
                  <a:pt x="85736" y="83831"/>
                </a:lnTo>
                <a:lnTo>
                  <a:pt x="21910" y="83831"/>
                </a:lnTo>
                <a:lnTo>
                  <a:pt x="21910" y="0"/>
                </a:lnTo>
                <a:lnTo>
                  <a:pt x="0" y="0"/>
                </a:lnTo>
                <a:lnTo>
                  <a:pt x="0" y="102883"/>
                </a:lnTo>
                <a:lnTo>
                  <a:pt x="173378" y="102883"/>
                </a:lnTo>
                <a:lnTo>
                  <a:pt x="173378" y="0"/>
                </a:lnTo>
                <a:close/>
              </a:path>
            </a:pathLst>
          </a:custGeom>
          <a:solidFill>
            <a:srgbClr val="ECECEB"/>
          </a:solidFill>
        </p:spPr>
      </p:sp>
      <p:sp>
        <p:nvSpPr>
          <p:cNvPr id="26" name="Shape 24"/>
          <p:cNvSpPr/>
          <p:nvPr/>
        </p:nvSpPr>
        <p:spPr>
          <a:xfrm>
            <a:off x="4153869" y="2302812"/>
            <a:ext cx="283588" cy="272680"/>
          </a:xfrm>
          <a:custGeom>
            <a:avLst/>
            <a:gdLst/>
            <a:ahLst/>
            <a:cxnLst/>
            <a:rect l="l" t="t" r="r" b="b"/>
            <a:pathLst>
              <a:path w="283588" h="272680">
                <a:moveTo>
                  <a:pt x="264829" y="0"/>
                </a:moveTo>
                <a:cubicBezTo>
                  <a:pt x="235298" y="0"/>
                  <a:pt x="235298" y="0"/>
                  <a:pt x="235298" y="0"/>
                </a:cubicBezTo>
                <a:cubicBezTo>
                  <a:pt x="235298" y="114315"/>
                  <a:pt x="235298" y="114315"/>
                  <a:pt x="235298" y="114315"/>
                </a:cubicBezTo>
                <a:cubicBezTo>
                  <a:pt x="37152" y="114315"/>
                  <a:pt x="37152" y="114315"/>
                  <a:pt x="37152" y="114315"/>
                </a:cubicBezTo>
                <a:cubicBezTo>
                  <a:pt x="37152" y="0"/>
                  <a:pt x="37152" y="0"/>
                  <a:pt x="37152" y="0"/>
                </a:cubicBezTo>
                <a:cubicBezTo>
                  <a:pt x="18100" y="0"/>
                  <a:pt x="18100" y="0"/>
                  <a:pt x="18100" y="0"/>
                </a:cubicBezTo>
                <a:cubicBezTo>
                  <a:pt x="7621" y="0"/>
                  <a:pt x="0" y="11431"/>
                  <a:pt x="0" y="21910"/>
                </a:cubicBezTo>
                <a:cubicBezTo>
                  <a:pt x="0" y="250540"/>
                  <a:pt x="0" y="250540"/>
                  <a:pt x="0" y="250540"/>
                </a:cubicBezTo>
                <a:cubicBezTo>
                  <a:pt x="0" y="265782"/>
                  <a:pt x="7621" y="272450"/>
                  <a:pt x="18100" y="272450"/>
                </a:cubicBezTo>
                <a:cubicBezTo>
                  <a:pt x="264829" y="272450"/>
                  <a:pt x="264829" y="272450"/>
                  <a:pt x="264829" y="272450"/>
                </a:cubicBezTo>
                <a:cubicBezTo>
                  <a:pt x="276261" y="272450"/>
                  <a:pt x="283882" y="265782"/>
                  <a:pt x="283882" y="250540"/>
                </a:cubicBezTo>
                <a:cubicBezTo>
                  <a:pt x="283882" y="21910"/>
                  <a:pt x="283882" y="21910"/>
                  <a:pt x="283882" y="21910"/>
                </a:cubicBezTo>
                <a:cubicBezTo>
                  <a:pt x="283882" y="11431"/>
                  <a:pt x="276261" y="0"/>
                  <a:pt x="264829" y="0"/>
                </a:cubicBezTo>
                <a:moveTo>
                  <a:pt x="140036" y="239109"/>
                </a:moveTo>
                <a:cubicBezTo>
                  <a:pt x="106694" y="239109"/>
                  <a:pt x="80973" y="213388"/>
                  <a:pt x="80973" y="180999"/>
                </a:cubicBezTo>
                <a:cubicBezTo>
                  <a:pt x="80973" y="147657"/>
                  <a:pt x="106694" y="121936"/>
                  <a:pt x="140036" y="121936"/>
                </a:cubicBezTo>
                <a:cubicBezTo>
                  <a:pt x="169567" y="121936"/>
                  <a:pt x="199098" y="147657"/>
                  <a:pt x="199098" y="180999"/>
                </a:cubicBezTo>
                <a:cubicBezTo>
                  <a:pt x="199098" y="213388"/>
                  <a:pt x="169567" y="239109"/>
                  <a:pt x="140036" y="239109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27" name="Shape 25"/>
          <p:cNvSpPr/>
          <p:nvPr/>
        </p:nvSpPr>
        <p:spPr>
          <a:xfrm>
            <a:off x="4253593" y="2443048"/>
            <a:ext cx="81025" cy="81025"/>
          </a:xfrm>
          <a:custGeom>
            <a:avLst/>
            <a:gdLst/>
            <a:ahLst/>
            <a:cxnLst/>
            <a:rect l="l" t="t" r="r" b="b"/>
            <a:pathLst>
              <a:path w="81025" h="81025">
                <a:moveTo>
                  <a:pt x="40513" y="0"/>
                </a:moveTo>
                <a:cubicBezTo>
                  <a:pt x="62872" y="0"/>
                  <a:pt x="81025" y="18153"/>
                  <a:pt x="81025" y="40513"/>
                </a:cubicBezTo>
                <a:cubicBezTo>
                  <a:pt x="81025" y="62872"/>
                  <a:pt x="62872" y="81025"/>
                  <a:pt x="40513" y="81025"/>
                </a:cubicBezTo>
                <a:cubicBezTo>
                  <a:pt x="18153" y="81025"/>
                  <a:pt x="0" y="62872"/>
                  <a:pt x="0" y="40513"/>
                </a:cubicBezTo>
                <a:cubicBezTo>
                  <a:pt x="0" y="18153"/>
                  <a:pt x="18153" y="0"/>
                  <a:pt x="40513" y="0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28" name="Shape 26"/>
          <p:cNvSpPr/>
          <p:nvPr/>
        </p:nvSpPr>
        <p:spPr>
          <a:xfrm>
            <a:off x="4052587" y="3107406"/>
            <a:ext cx="492383" cy="497058"/>
          </a:xfrm>
          <a:custGeom>
            <a:avLst/>
            <a:gdLst/>
            <a:ahLst/>
            <a:cxnLst/>
            <a:rect l="l" t="t" r="r" b="b"/>
            <a:pathLst>
              <a:path w="492383" h="497058">
                <a:moveTo>
                  <a:pt x="492507" y="136225"/>
                </a:moveTo>
                <a:cubicBezTo>
                  <a:pt x="492507" y="361044"/>
                  <a:pt x="492507" y="361044"/>
                  <a:pt x="492507" y="361044"/>
                </a:cubicBezTo>
                <a:cubicBezTo>
                  <a:pt x="492507" y="434397"/>
                  <a:pt x="433444" y="497270"/>
                  <a:pt x="360092" y="497270"/>
                </a:cubicBezTo>
                <a:cubicBezTo>
                  <a:pt x="132415" y="497270"/>
                  <a:pt x="132415" y="497270"/>
                  <a:pt x="132415" y="497270"/>
                </a:cubicBezTo>
                <a:cubicBezTo>
                  <a:pt x="59063" y="497270"/>
                  <a:pt x="0" y="434397"/>
                  <a:pt x="0" y="361044"/>
                </a:cubicBezTo>
                <a:cubicBezTo>
                  <a:pt x="0" y="136225"/>
                  <a:pt x="0" y="136225"/>
                  <a:pt x="0" y="136225"/>
                </a:cubicBezTo>
                <a:cubicBezTo>
                  <a:pt x="0" y="59063"/>
                  <a:pt x="59063" y="0"/>
                  <a:pt x="132415" y="0"/>
                </a:cubicBezTo>
                <a:cubicBezTo>
                  <a:pt x="492507" y="0"/>
                  <a:pt x="492507" y="0"/>
                  <a:pt x="492507" y="0"/>
                </a:cubicBezTo>
                <a:lnTo>
                  <a:pt x="492507" y="136225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29" name="Shape 27"/>
          <p:cNvSpPr/>
          <p:nvPr/>
        </p:nvSpPr>
        <p:spPr>
          <a:xfrm>
            <a:off x="4158542" y="3405018"/>
            <a:ext cx="96607" cy="96607"/>
          </a:xfrm>
          <a:custGeom>
            <a:avLst/>
            <a:gdLst/>
            <a:ahLst/>
            <a:cxnLst/>
            <a:rect l="l" t="t" r="r" b="b"/>
            <a:pathLst>
              <a:path w="96607" h="96607">
                <a:moveTo>
                  <a:pt x="48303" y="0"/>
                </a:moveTo>
                <a:cubicBezTo>
                  <a:pt x="74963" y="0"/>
                  <a:pt x="96607" y="21644"/>
                  <a:pt x="96607" y="48303"/>
                </a:cubicBezTo>
                <a:cubicBezTo>
                  <a:pt x="96607" y="74963"/>
                  <a:pt x="74963" y="96607"/>
                  <a:pt x="48303" y="96607"/>
                </a:cubicBezTo>
                <a:cubicBezTo>
                  <a:pt x="21644" y="96607"/>
                  <a:pt x="0" y="74963"/>
                  <a:pt x="0" y="48303"/>
                </a:cubicBezTo>
                <a:cubicBezTo>
                  <a:pt x="0" y="21644"/>
                  <a:pt x="21644" y="0"/>
                  <a:pt x="48303" y="0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30" name="Shape 28"/>
          <p:cNvSpPr/>
          <p:nvPr/>
        </p:nvSpPr>
        <p:spPr>
          <a:xfrm>
            <a:off x="4169450" y="3306852"/>
            <a:ext cx="177632" cy="176074"/>
          </a:xfrm>
          <a:custGeom>
            <a:avLst/>
            <a:gdLst/>
            <a:ahLst/>
            <a:cxnLst/>
            <a:rect l="l" t="t" r="r" b="b"/>
            <a:pathLst>
              <a:path w="177632" h="176074">
                <a:moveTo>
                  <a:pt x="21910" y="0"/>
                </a:moveTo>
                <a:cubicBezTo>
                  <a:pt x="11431" y="0"/>
                  <a:pt x="0" y="11431"/>
                  <a:pt x="0" y="25721"/>
                </a:cubicBezTo>
                <a:cubicBezTo>
                  <a:pt x="0" y="37152"/>
                  <a:pt x="11431" y="47631"/>
                  <a:pt x="21910" y="47631"/>
                </a:cubicBezTo>
                <a:cubicBezTo>
                  <a:pt x="80973" y="47631"/>
                  <a:pt x="129557" y="95262"/>
                  <a:pt x="129557" y="154325"/>
                </a:cubicBezTo>
                <a:cubicBezTo>
                  <a:pt x="129557" y="164804"/>
                  <a:pt x="140988" y="176235"/>
                  <a:pt x="155278" y="176235"/>
                </a:cubicBezTo>
                <a:cubicBezTo>
                  <a:pt x="166709" y="176235"/>
                  <a:pt x="177188" y="164804"/>
                  <a:pt x="177188" y="154325"/>
                </a:cubicBezTo>
                <a:cubicBezTo>
                  <a:pt x="177188" y="69542"/>
                  <a:pt x="107647" y="0"/>
                  <a:pt x="21910" y="0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31" name="Shape 29"/>
          <p:cNvSpPr/>
          <p:nvPr/>
        </p:nvSpPr>
        <p:spPr>
          <a:xfrm>
            <a:off x="4169450" y="3210245"/>
            <a:ext cx="272681" cy="272681"/>
          </a:xfrm>
          <a:custGeom>
            <a:avLst/>
            <a:gdLst/>
            <a:ahLst/>
            <a:cxnLst/>
            <a:rect l="l" t="t" r="r" b="b"/>
            <a:pathLst>
              <a:path w="272681" h="272681">
                <a:moveTo>
                  <a:pt x="21910" y="0"/>
                </a:moveTo>
                <a:cubicBezTo>
                  <a:pt x="11431" y="0"/>
                  <a:pt x="0" y="11431"/>
                  <a:pt x="0" y="25721"/>
                </a:cubicBezTo>
                <a:cubicBezTo>
                  <a:pt x="0" y="37152"/>
                  <a:pt x="11431" y="47631"/>
                  <a:pt x="21910" y="47631"/>
                </a:cubicBezTo>
                <a:cubicBezTo>
                  <a:pt x="136225" y="47631"/>
                  <a:pt x="224819" y="140036"/>
                  <a:pt x="224819" y="250540"/>
                </a:cubicBezTo>
                <a:cubicBezTo>
                  <a:pt x="224819" y="261972"/>
                  <a:pt x="236251" y="272450"/>
                  <a:pt x="250540" y="272450"/>
                </a:cubicBezTo>
                <a:cubicBezTo>
                  <a:pt x="261972" y="272450"/>
                  <a:pt x="272450" y="261972"/>
                  <a:pt x="272450" y="250540"/>
                </a:cubicBezTo>
                <a:cubicBezTo>
                  <a:pt x="272450" y="110504"/>
                  <a:pt x="161946" y="0"/>
                  <a:pt x="21910" y="0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32" name="Shape 30"/>
          <p:cNvSpPr/>
          <p:nvPr/>
        </p:nvSpPr>
        <p:spPr>
          <a:xfrm>
            <a:off x="4047913" y="4060729"/>
            <a:ext cx="497058" cy="497057"/>
          </a:xfrm>
          <a:custGeom>
            <a:avLst/>
            <a:gdLst/>
            <a:ahLst/>
            <a:cxnLst/>
            <a:rect l="l" t="t" r="r" b="b"/>
            <a:pathLst>
              <a:path w="497058" h="497057">
                <a:moveTo>
                  <a:pt x="497270" y="132415"/>
                </a:moveTo>
                <a:cubicBezTo>
                  <a:pt x="497270" y="361044"/>
                  <a:pt x="497270" y="361044"/>
                  <a:pt x="497270" y="361044"/>
                </a:cubicBezTo>
                <a:cubicBezTo>
                  <a:pt x="497270" y="434397"/>
                  <a:pt x="434397" y="497270"/>
                  <a:pt x="361044" y="497270"/>
                </a:cubicBezTo>
                <a:cubicBezTo>
                  <a:pt x="132415" y="497270"/>
                  <a:pt x="132415" y="497270"/>
                  <a:pt x="132415" y="497270"/>
                </a:cubicBezTo>
                <a:cubicBezTo>
                  <a:pt x="59063" y="497270"/>
                  <a:pt x="0" y="434397"/>
                  <a:pt x="0" y="361044"/>
                </a:cubicBezTo>
                <a:cubicBezTo>
                  <a:pt x="0" y="132415"/>
                  <a:pt x="0" y="132415"/>
                  <a:pt x="0" y="132415"/>
                </a:cubicBezTo>
                <a:cubicBezTo>
                  <a:pt x="0" y="59063"/>
                  <a:pt x="59063" y="0"/>
                  <a:pt x="132415" y="0"/>
                </a:cubicBezTo>
                <a:cubicBezTo>
                  <a:pt x="497270" y="0"/>
                  <a:pt x="497270" y="0"/>
                  <a:pt x="497270" y="0"/>
                </a:cubicBezTo>
                <a:lnTo>
                  <a:pt x="497270" y="132415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33" name="Shape 31"/>
          <p:cNvSpPr/>
          <p:nvPr/>
        </p:nvSpPr>
        <p:spPr>
          <a:xfrm>
            <a:off x="4118032" y="4138638"/>
            <a:ext cx="320984" cy="319425"/>
          </a:xfrm>
          <a:custGeom>
            <a:avLst/>
            <a:gdLst/>
            <a:ahLst/>
            <a:cxnLst/>
            <a:rect l="l" t="t" r="r" b="b"/>
            <a:pathLst>
              <a:path w="320984" h="319425">
                <a:moveTo>
                  <a:pt x="236251" y="51442"/>
                </a:moveTo>
                <a:cubicBezTo>
                  <a:pt x="184809" y="0"/>
                  <a:pt x="102883" y="0"/>
                  <a:pt x="51442" y="51442"/>
                </a:cubicBezTo>
                <a:cubicBezTo>
                  <a:pt x="0" y="102883"/>
                  <a:pt x="0" y="187667"/>
                  <a:pt x="51442" y="235298"/>
                </a:cubicBezTo>
                <a:cubicBezTo>
                  <a:pt x="96215" y="282929"/>
                  <a:pt x="165757" y="286740"/>
                  <a:pt x="218151" y="253398"/>
                </a:cubicBezTo>
                <a:cubicBezTo>
                  <a:pt x="273403" y="308650"/>
                  <a:pt x="273403" y="308650"/>
                  <a:pt x="273403" y="308650"/>
                </a:cubicBezTo>
                <a:cubicBezTo>
                  <a:pt x="280071" y="319129"/>
                  <a:pt x="295313" y="319129"/>
                  <a:pt x="305792" y="308650"/>
                </a:cubicBezTo>
                <a:cubicBezTo>
                  <a:pt x="309603" y="304840"/>
                  <a:pt x="309603" y="304840"/>
                  <a:pt x="309603" y="304840"/>
                </a:cubicBezTo>
                <a:cubicBezTo>
                  <a:pt x="321034" y="297219"/>
                  <a:pt x="321034" y="282929"/>
                  <a:pt x="309603" y="271498"/>
                </a:cubicBezTo>
                <a:cubicBezTo>
                  <a:pt x="254351" y="216246"/>
                  <a:pt x="254351" y="216246"/>
                  <a:pt x="254351" y="216246"/>
                </a:cubicBezTo>
                <a:cubicBezTo>
                  <a:pt x="287692" y="164804"/>
                  <a:pt x="280071" y="95262"/>
                  <a:pt x="236251" y="51442"/>
                </a:cubicBezTo>
                <a:moveTo>
                  <a:pt x="214340" y="213388"/>
                </a:moveTo>
                <a:cubicBezTo>
                  <a:pt x="173378" y="249587"/>
                  <a:pt x="114315" y="249587"/>
                  <a:pt x="73352" y="213388"/>
                </a:cubicBezTo>
                <a:cubicBezTo>
                  <a:pt x="37152" y="176235"/>
                  <a:pt x="37152" y="113362"/>
                  <a:pt x="73352" y="77163"/>
                </a:cubicBezTo>
                <a:cubicBezTo>
                  <a:pt x="114315" y="37152"/>
                  <a:pt x="173378" y="37152"/>
                  <a:pt x="214340" y="77163"/>
                </a:cubicBezTo>
                <a:cubicBezTo>
                  <a:pt x="250540" y="113362"/>
                  <a:pt x="250540" y="176235"/>
                  <a:pt x="214340" y="213388"/>
                </a:cubicBezTo>
                <a:close/>
              </a:path>
            </a:pathLst>
          </a:custGeom>
          <a:solidFill>
            <a:srgbClr val="ECECEB"/>
          </a:solidFill>
        </p:spPr>
      </p:sp>
      <p:sp>
        <p:nvSpPr>
          <p:cNvPr id="34" name="Text 32"/>
          <p:cNvSpPr txBox="1"/>
          <p:nvPr/>
        </p:nvSpPr>
        <p:spPr>
          <a:xfrm>
            <a:off x="4737059" y="1562708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肺结核常见症状有咳嗽、咳痰，一般咳嗽较轻，多为干咳或少量白色黏液痰。若病情发展，痰中可能带血，甚至咯血。还常伴有午后低热、盗汗、乏力、消瘦等全身症状，严重影响患者日常生活。</a:t>
            </a:r>
            <a:endParaRPr lang="en-US" sz="900" dirty="0"/>
          </a:p>
        </p:txBody>
      </p:sp>
      <p:sp>
        <p:nvSpPr>
          <p:cNvPr id="35" name="Text 33"/>
          <p:cNvSpPr txBox="1"/>
          <p:nvPr/>
        </p:nvSpPr>
        <p:spPr>
          <a:xfrm>
            <a:off x="4737059" y="1257147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常见症状表现</a:t>
            </a:r>
            <a:endParaRPr lang="en-US" sz="1350" dirty="0"/>
          </a:p>
        </p:txBody>
      </p:sp>
      <p:sp>
        <p:nvSpPr>
          <p:cNvPr id="36" name="Text 34"/>
          <p:cNvSpPr txBox="1"/>
          <p:nvPr/>
        </p:nvSpPr>
        <p:spPr>
          <a:xfrm>
            <a:off x="4737059" y="2444550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肺结核早期症状不典型，容易被忽视。可能仅表现为轻微咳嗽、低热，体温一般在37.5 - 38℃之间，午后或傍晚开始升高，次日凌晨降至正常。部分患者还会感到全身乏力、食欲减退，这些症状易与其他疾病混淆。</a:t>
            </a:r>
            <a:endParaRPr lang="en-US" sz="900" dirty="0"/>
          </a:p>
        </p:txBody>
      </p:sp>
      <p:sp>
        <p:nvSpPr>
          <p:cNvPr id="37" name="Text 35"/>
          <p:cNvSpPr txBox="1"/>
          <p:nvPr/>
        </p:nvSpPr>
        <p:spPr>
          <a:xfrm>
            <a:off x="4737059" y="2138989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早期症状特点</a:t>
            </a:r>
            <a:endParaRPr lang="en-US" sz="1350" dirty="0"/>
          </a:p>
        </p:txBody>
      </p:sp>
      <p:sp>
        <p:nvSpPr>
          <p:cNvPr id="38" name="Text 36"/>
          <p:cNvSpPr txBox="1"/>
          <p:nvPr/>
        </p:nvSpPr>
        <p:spPr>
          <a:xfrm>
            <a:off x="4737059" y="3326392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全身症状中，低热是常见表现，多为长期午后潮热，即下午或傍晚开始升高，翌晨降至正常。盗汗也较突出，患者入睡后出汗，醒后汗止。还会出现食欲不振、体重减轻、女性月经失调等症状，导致身体虚弱。</a:t>
            </a:r>
            <a:endParaRPr lang="en-US" sz="900" dirty="0"/>
          </a:p>
        </p:txBody>
      </p:sp>
      <p:sp>
        <p:nvSpPr>
          <p:cNvPr id="39" name="Text 37"/>
          <p:cNvSpPr txBox="1"/>
          <p:nvPr/>
        </p:nvSpPr>
        <p:spPr>
          <a:xfrm>
            <a:off x="4737059" y="3020830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全身症状特征</a:t>
            </a:r>
            <a:endParaRPr lang="en-US" sz="1350" dirty="0"/>
          </a:p>
        </p:txBody>
      </p:sp>
      <p:sp>
        <p:nvSpPr>
          <p:cNvPr id="40" name="Text 38"/>
          <p:cNvSpPr txBox="1"/>
          <p:nvPr/>
        </p:nvSpPr>
        <p:spPr>
          <a:xfrm>
            <a:off x="4737059" y="4208234"/>
            <a:ext cx="3600450" cy="40957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局部症状因病变部位和范围不同而有所差异。肺部病变广泛时，患者会感到胸闷、气短，甚至呼吸困难。若侵犯胸膜，可引起胸痛，疼痛性质多为刺痛，咳嗽或深呼吸时加重。咯血也是局部症状之一，严重时可危及生命。</a:t>
            </a:r>
            <a:endParaRPr lang="en-US" sz="900" dirty="0"/>
          </a:p>
        </p:txBody>
      </p:sp>
      <p:sp>
        <p:nvSpPr>
          <p:cNvPr id="41" name="Text 39"/>
          <p:cNvSpPr txBox="1"/>
          <p:nvPr/>
        </p:nvSpPr>
        <p:spPr>
          <a:xfrm>
            <a:off x="4737059" y="3902672"/>
            <a:ext cx="3386920" cy="2461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局部症状差异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肺结核分类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 rot="2160000">
            <a:off x="786919" y="1404585"/>
            <a:ext cx="1349619" cy="1349620"/>
          </a:xfrm>
          <a:custGeom>
            <a:avLst/>
            <a:gdLst/>
            <a:ahLst/>
            <a:cxnLst/>
            <a:rect l="l" t="t" r="r" b="b"/>
            <a:pathLst>
              <a:path w="1349619" h="1349620">
                <a:moveTo>
                  <a:pt x="277214" y="129557"/>
                </a:moveTo>
                <a:lnTo>
                  <a:pt x="277214" y="129557"/>
                </a:lnTo>
                <a:lnTo>
                  <a:pt x="277214" y="129557"/>
                </a:lnTo>
                <a:lnTo>
                  <a:pt x="286740" y="122888"/>
                </a:lnTo>
                <a:lnTo>
                  <a:pt x="296266" y="116220"/>
                </a:lnTo>
                <a:lnTo>
                  <a:pt x="306745" y="109552"/>
                </a:lnTo>
                <a:lnTo>
                  <a:pt x="316271" y="102883"/>
                </a:lnTo>
                <a:lnTo>
                  <a:pt x="325797" y="97168"/>
                </a:lnTo>
                <a:lnTo>
                  <a:pt x="336276" y="91452"/>
                </a:lnTo>
                <a:lnTo>
                  <a:pt x="346755" y="84784"/>
                </a:lnTo>
                <a:lnTo>
                  <a:pt x="357234" y="80020"/>
                </a:lnTo>
                <a:lnTo>
                  <a:pt x="367713" y="74305"/>
                </a:lnTo>
                <a:lnTo>
                  <a:pt x="378192" y="68589"/>
                </a:lnTo>
                <a:lnTo>
                  <a:pt x="388671" y="63826"/>
                </a:lnTo>
                <a:lnTo>
                  <a:pt x="399149" y="59063"/>
                </a:lnTo>
                <a:lnTo>
                  <a:pt x="409628" y="54300"/>
                </a:lnTo>
                <a:lnTo>
                  <a:pt x="421060" y="49536"/>
                </a:lnTo>
                <a:lnTo>
                  <a:pt x="431539" y="45726"/>
                </a:lnTo>
                <a:lnTo>
                  <a:pt x="442970" y="40963"/>
                </a:lnTo>
                <a:lnTo>
                  <a:pt x="454402" y="37152"/>
                </a:lnTo>
                <a:lnTo>
                  <a:pt x="464881" y="33342"/>
                </a:lnTo>
                <a:lnTo>
                  <a:pt x="476312" y="29531"/>
                </a:lnTo>
                <a:lnTo>
                  <a:pt x="487743" y="26673"/>
                </a:lnTo>
                <a:lnTo>
                  <a:pt x="499175" y="22863"/>
                </a:lnTo>
                <a:lnTo>
                  <a:pt x="510606" y="20005"/>
                </a:lnTo>
                <a:lnTo>
                  <a:pt x="522038" y="17147"/>
                </a:lnTo>
                <a:lnTo>
                  <a:pt x="533469" y="15242"/>
                </a:lnTo>
                <a:lnTo>
                  <a:pt x="544901" y="12384"/>
                </a:lnTo>
                <a:lnTo>
                  <a:pt x="556332" y="10479"/>
                </a:lnTo>
                <a:lnTo>
                  <a:pt x="567764" y="8574"/>
                </a:lnTo>
                <a:lnTo>
                  <a:pt x="580148" y="6668"/>
                </a:lnTo>
                <a:lnTo>
                  <a:pt x="591580" y="4763"/>
                </a:lnTo>
                <a:lnTo>
                  <a:pt x="603011" y="3810"/>
                </a:lnTo>
                <a:lnTo>
                  <a:pt x="614442" y="2858"/>
                </a:lnTo>
                <a:lnTo>
                  <a:pt x="626827" y="1905"/>
                </a:lnTo>
                <a:lnTo>
                  <a:pt x="638258" y="953"/>
                </a:lnTo>
                <a:lnTo>
                  <a:pt x="649690" y="0"/>
                </a:lnTo>
                <a:lnTo>
                  <a:pt x="662074" y="0"/>
                </a:lnTo>
                <a:lnTo>
                  <a:pt x="673505" y="0"/>
                </a:lnTo>
                <a:lnTo>
                  <a:pt x="684937" y="0"/>
                </a:lnTo>
                <a:lnTo>
                  <a:pt x="697321" y="0"/>
                </a:lnTo>
                <a:lnTo>
                  <a:pt x="708752" y="953"/>
                </a:lnTo>
                <a:lnTo>
                  <a:pt x="721136" y="1905"/>
                </a:lnTo>
                <a:lnTo>
                  <a:pt x="732568" y="2858"/>
                </a:lnTo>
                <a:lnTo>
                  <a:pt x="743999" y="3810"/>
                </a:lnTo>
                <a:lnTo>
                  <a:pt x="755431" y="4763"/>
                </a:lnTo>
                <a:lnTo>
                  <a:pt x="767815" y="6668"/>
                </a:lnTo>
                <a:lnTo>
                  <a:pt x="779246" y="8574"/>
                </a:lnTo>
                <a:lnTo>
                  <a:pt x="790678" y="10479"/>
                </a:lnTo>
                <a:lnTo>
                  <a:pt x="802109" y="12384"/>
                </a:lnTo>
                <a:lnTo>
                  <a:pt x="813541" y="14289"/>
                </a:lnTo>
                <a:lnTo>
                  <a:pt x="824972" y="17147"/>
                </a:lnTo>
                <a:lnTo>
                  <a:pt x="837356" y="20005"/>
                </a:lnTo>
                <a:lnTo>
                  <a:pt x="847835" y="22863"/>
                </a:lnTo>
                <a:lnTo>
                  <a:pt x="859267" y="25721"/>
                </a:lnTo>
                <a:lnTo>
                  <a:pt x="870698" y="29531"/>
                </a:lnTo>
                <a:lnTo>
                  <a:pt x="882130" y="32389"/>
                </a:lnTo>
                <a:lnTo>
                  <a:pt x="893561" y="36200"/>
                </a:lnTo>
                <a:lnTo>
                  <a:pt x="904040" y="40010"/>
                </a:lnTo>
                <a:lnTo>
                  <a:pt x="915472" y="44773"/>
                </a:lnTo>
                <a:lnTo>
                  <a:pt x="926903" y="48584"/>
                </a:lnTo>
                <a:lnTo>
                  <a:pt x="937382" y="53347"/>
                </a:lnTo>
                <a:lnTo>
                  <a:pt x="947861" y="58110"/>
                </a:lnTo>
                <a:lnTo>
                  <a:pt x="959292" y="62873"/>
                </a:lnTo>
                <a:lnTo>
                  <a:pt x="969771" y="67636"/>
                </a:lnTo>
                <a:lnTo>
                  <a:pt x="980250" y="73352"/>
                </a:lnTo>
                <a:lnTo>
                  <a:pt x="990729" y="78115"/>
                </a:lnTo>
                <a:lnTo>
                  <a:pt x="1001208" y="83831"/>
                </a:lnTo>
                <a:lnTo>
                  <a:pt x="1010734" y="89547"/>
                </a:lnTo>
                <a:lnTo>
                  <a:pt x="1021213" y="96215"/>
                </a:lnTo>
                <a:lnTo>
                  <a:pt x="1031692" y="101931"/>
                </a:lnTo>
                <a:lnTo>
                  <a:pt x="1041218" y="108599"/>
                </a:lnTo>
                <a:lnTo>
                  <a:pt x="1050744" y="114315"/>
                </a:lnTo>
                <a:lnTo>
                  <a:pt x="1061223" y="120983"/>
                </a:lnTo>
                <a:lnTo>
                  <a:pt x="1070749" y="128604"/>
                </a:lnTo>
                <a:lnTo>
                  <a:pt x="1080276" y="135273"/>
                </a:lnTo>
                <a:lnTo>
                  <a:pt x="1088849" y="141941"/>
                </a:lnTo>
                <a:lnTo>
                  <a:pt x="1098375" y="149562"/>
                </a:lnTo>
                <a:lnTo>
                  <a:pt x="1107902" y="157183"/>
                </a:lnTo>
                <a:lnTo>
                  <a:pt x="1116475" y="164804"/>
                </a:lnTo>
                <a:lnTo>
                  <a:pt x="1125049" y="172425"/>
                </a:lnTo>
                <a:lnTo>
                  <a:pt x="1134575" y="180046"/>
                </a:lnTo>
                <a:lnTo>
                  <a:pt x="1143149" y="188620"/>
                </a:lnTo>
                <a:lnTo>
                  <a:pt x="1150770" y="197193"/>
                </a:lnTo>
                <a:lnTo>
                  <a:pt x="1159343" y="204814"/>
                </a:lnTo>
                <a:lnTo>
                  <a:pt x="1167917" y="213388"/>
                </a:lnTo>
                <a:lnTo>
                  <a:pt x="1175538" y="221961"/>
                </a:lnTo>
                <a:lnTo>
                  <a:pt x="1183159" y="231488"/>
                </a:lnTo>
                <a:lnTo>
                  <a:pt x="1190780" y="240061"/>
                </a:lnTo>
                <a:lnTo>
                  <a:pt x="1198401" y="249587"/>
                </a:lnTo>
                <a:lnTo>
                  <a:pt x="1206022" y="258161"/>
                </a:lnTo>
                <a:lnTo>
                  <a:pt x="1212690" y="267687"/>
                </a:lnTo>
                <a:lnTo>
                  <a:pt x="1220311" y="277214"/>
                </a:lnTo>
                <a:lnTo>
                  <a:pt x="1226980" y="286740"/>
                </a:lnTo>
                <a:lnTo>
                  <a:pt x="1233648" y="296266"/>
                </a:lnTo>
                <a:lnTo>
                  <a:pt x="1240316" y="306745"/>
                </a:lnTo>
                <a:lnTo>
                  <a:pt x="1246032" y="316271"/>
                </a:lnTo>
                <a:lnTo>
                  <a:pt x="1252701" y="325797"/>
                </a:lnTo>
                <a:lnTo>
                  <a:pt x="1258416" y="336276"/>
                </a:lnTo>
                <a:lnTo>
                  <a:pt x="1264132" y="346755"/>
                </a:lnTo>
                <a:lnTo>
                  <a:pt x="1269848" y="357234"/>
                </a:lnTo>
                <a:lnTo>
                  <a:pt x="1275564" y="367713"/>
                </a:lnTo>
                <a:lnTo>
                  <a:pt x="1280327" y="378192"/>
                </a:lnTo>
                <a:lnTo>
                  <a:pt x="1286042" y="388671"/>
                </a:lnTo>
                <a:lnTo>
                  <a:pt x="1290806" y="399149"/>
                </a:lnTo>
                <a:lnTo>
                  <a:pt x="1295569" y="409628"/>
                </a:lnTo>
                <a:lnTo>
                  <a:pt x="1300332" y="421060"/>
                </a:lnTo>
                <a:lnTo>
                  <a:pt x="1304142" y="431539"/>
                </a:lnTo>
                <a:lnTo>
                  <a:pt x="1308905" y="442970"/>
                </a:lnTo>
                <a:lnTo>
                  <a:pt x="1312716" y="454402"/>
                </a:lnTo>
                <a:lnTo>
                  <a:pt x="1316526" y="464881"/>
                </a:lnTo>
                <a:lnTo>
                  <a:pt x="1319384" y="476312"/>
                </a:lnTo>
                <a:lnTo>
                  <a:pt x="1323195" y="487743"/>
                </a:lnTo>
                <a:lnTo>
                  <a:pt x="1326053" y="499175"/>
                </a:lnTo>
                <a:lnTo>
                  <a:pt x="1328910" y="510606"/>
                </a:lnTo>
                <a:lnTo>
                  <a:pt x="1331768" y="522038"/>
                </a:lnTo>
                <a:lnTo>
                  <a:pt x="1334626" y="533469"/>
                </a:lnTo>
                <a:lnTo>
                  <a:pt x="1336531" y="544901"/>
                </a:lnTo>
                <a:lnTo>
                  <a:pt x="1339389" y="556332"/>
                </a:lnTo>
                <a:lnTo>
                  <a:pt x="1341295" y="567764"/>
                </a:lnTo>
                <a:lnTo>
                  <a:pt x="1343200" y="580148"/>
                </a:lnTo>
                <a:lnTo>
                  <a:pt x="1344152" y="591580"/>
                </a:lnTo>
                <a:lnTo>
                  <a:pt x="1346058" y="603011"/>
                </a:lnTo>
                <a:lnTo>
                  <a:pt x="1347010" y="614442"/>
                </a:lnTo>
                <a:lnTo>
                  <a:pt x="1347963" y="626827"/>
                </a:lnTo>
                <a:lnTo>
                  <a:pt x="1348916" y="638258"/>
                </a:lnTo>
                <a:lnTo>
                  <a:pt x="1348916" y="649690"/>
                </a:lnTo>
                <a:lnTo>
                  <a:pt x="1349868" y="662074"/>
                </a:lnTo>
                <a:lnTo>
                  <a:pt x="1349868" y="673505"/>
                </a:lnTo>
                <a:lnTo>
                  <a:pt x="1349868" y="684937"/>
                </a:lnTo>
                <a:lnTo>
                  <a:pt x="1348916" y="697321"/>
                </a:lnTo>
                <a:lnTo>
                  <a:pt x="1348916" y="708752"/>
                </a:lnTo>
                <a:lnTo>
                  <a:pt x="1347963" y="721136"/>
                </a:lnTo>
                <a:lnTo>
                  <a:pt x="1347010" y="732568"/>
                </a:lnTo>
                <a:lnTo>
                  <a:pt x="1346058" y="743999"/>
                </a:lnTo>
                <a:lnTo>
                  <a:pt x="1345105" y="755431"/>
                </a:lnTo>
                <a:lnTo>
                  <a:pt x="1343200" y="767815"/>
                </a:lnTo>
                <a:lnTo>
                  <a:pt x="1341295" y="779246"/>
                </a:lnTo>
                <a:lnTo>
                  <a:pt x="1339389" y="790678"/>
                </a:lnTo>
                <a:lnTo>
                  <a:pt x="1337484" y="802109"/>
                </a:lnTo>
                <a:lnTo>
                  <a:pt x="1335579" y="813541"/>
                </a:lnTo>
                <a:lnTo>
                  <a:pt x="1332721" y="824972"/>
                </a:lnTo>
                <a:lnTo>
                  <a:pt x="1329863" y="837356"/>
                </a:lnTo>
                <a:lnTo>
                  <a:pt x="1327005" y="847835"/>
                </a:lnTo>
                <a:lnTo>
                  <a:pt x="1324147" y="859267"/>
                </a:lnTo>
                <a:lnTo>
                  <a:pt x="1320337" y="870698"/>
                </a:lnTo>
                <a:lnTo>
                  <a:pt x="1316526" y="882130"/>
                </a:lnTo>
                <a:lnTo>
                  <a:pt x="1313668" y="893561"/>
                </a:lnTo>
                <a:lnTo>
                  <a:pt x="1308905" y="904040"/>
                </a:lnTo>
                <a:lnTo>
                  <a:pt x="1305095" y="915472"/>
                </a:lnTo>
                <a:lnTo>
                  <a:pt x="1301284" y="926903"/>
                </a:lnTo>
                <a:lnTo>
                  <a:pt x="1296521" y="937382"/>
                </a:lnTo>
                <a:lnTo>
                  <a:pt x="1291758" y="947861"/>
                </a:lnTo>
                <a:lnTo>
                  <a:pt x="1286995" y="959292"/>
                </a:lnTo>
                <a:lnTo>
                  <a:pt x="1282232" y="969771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7453" y="934524"/>
                </a:lnTo>
                <a:lnTo>
                  <a:pt x="1221264" y="924998"/>
                </a:lnTo>
                <a:lnTo>
                  <a:pt x="1226027" y="915472"/>
                </a:lnTo>
                <a:lnTo>
                  <a:pt x="1229838" y="905945"/>
                </a:lnTo>
                <a:lnTo>
                  <a:pt x="1233648" y="896419"/>
                </a:lnTo>
                <a:lnTo>
                  <a:pt x="1237459" y="886893"/>
                </a:lnTo>
                <a:lnTo>
                  <a:pt x="1241269" y="876414"/>
                </a:lnTo>
                <a:lnTo>
                  <a:pt x="1245080" y="866888"/>
                </a:lnTo>
                <a:lnTo>
                  <a:pt x="1247937" y="857362"/>
                </a:lnTo>
                <a:lnTo>
                  <a:pt x="1250795" y="846883"/>
                </a:lnTo>
                <a:lnTo>
                  <a:pt x="1254606" y="836404"/>
                </a:lnTo>
                <a:lnTo>
                  <a:pt x="1256511" y="826878"/>
                </a:lnTo>
                <a:lnTo>
                  <a:pt x="1259369" y="816399"/>
                </a:lnTo>
                <a:lnTo>
                  <a:pt x="1262227" y="805920"/>
                </a:lnTo>
                <a:lnTo>
                  <a:pt x="1264132" y="796394"/>
                </a:lnTo>
                <a:lnTo>
                  <a:pt x="1266037" y="785915"/>
                </a:lnTo>
                <a:lnTo>
                  <a:pt x="1267943" y="775436"/>
                </a:lnTo>
                <a:lnTo>
                  <a:pt x="1269848" y="764957"/>
                </a:lnTo>
                <a:lnTo>
                  <a:pt x="1270800" y="754478"/>
                </a:lnTo>
                <a:lnTo>
                  <a:pt x="1272706" y="743999"/>
                </a:lnTo>
                <a:lnTo>
                  <a:pt x="1273658" y="733520"/>
                </a:lnTo>
                <a:lnTo>
                  <a:pt x="1274611" y="723042"/>
                </a:lnTo>
                <a:lnTo>
                  <a:pt x="1275564" y="712563"/>
                </a:lnTo>
                <a:lnTo>
                  <a:pt x="1275564" y="702084"/>
                </a:lnTo>
                <a:lnTo>
                  <a:pt x="1276516" y="691605"/>
                </a:lnTo>
                <a:lnTo>
                  <a:pt x="1276516" y="681126"/>
                </a:lnTo>
                <a:lnTo>
                  <a:pt x="1276516" y="670647"/>
                </a:lnTo>
                <a:lnTo>
                  <a:pt x="1276516" y="660168"/>
                </a:lnTo>
                <a:lnTo>
                  <a:pt x="1275564" y="649690"/>
                </a:lnTo>
                <a:lnTo>
                  <a:pt x="1275564" y="639211"/>
                </a:lnTo>
                <a:lnTo>
                  <a:pt x="1274611" y="628732"/>
                </a:lnTo>
                <a:lnTo>
                  <a:pt x="1273658" y="618253"/>
                </a:lnTo>
                <a:lnTo>
                  <a:pt x="1272706" y="607774"/>
                </a:lnTo>
                <a:lnTo>
                  <a:pt x="1271753" y="597295"/>
                </a:lnTo>
                <a:lnTo>
                  <a:pt x="1269848" y="586816"/>
                </a:lnTo>
                <a:lnTo>
                  <a:pt x="1267943" y="576338"/>
                </a:lnTo>
                <a:lnTo>
                  <a:pt x="1266990" y="566811"/>
                </a:lnTo>
                <a:lnTo>
                  <a:pt x="1264132" y="556332"/>
                </a:lnTo>
                <a:lnTo>
                  <a:pt x="1262227" y="545854"/>
                </a:lnTo>
                <a:lnTo>
                  <a:pt x="1260322" y="535375"/>
                </a:lnTo>
                <a:lnTo>
                  <a:pt x="1257464" y="525848"/>
                </a:lnTo>
                <a:lnTo>
                  <a:pt x="1254606" y="515370"/>
                </a:lnTo>
                <a:lnTo>
                  <a:pt x="1251748" y="504891"/>
                </a:lnTo>
                <a:lnTo>
                  <a:pt x="1248890" y="495364"/>
                </a:lnTo>
                <a:lnTo>
                  <a:pt x="1246032" y="484886"/>
                </a:lnTo>
                <a:lnTo>
                  <a:pt x="1242222" y="475359"/>
                </a:lnTo>
                <a:lnTo>
                  <a:pt x="1238411" y="464881"/>
                </a:lnTo>
                <a:lnTo>
                  <a:pt x="1234601" y="455354"/>
                </a:lnTo>
                <a:lnTo>
                  <a:pt x="1230790" y="445828"/>
                </a:lnTo>
                <a:lnTo>
                  <a:pt x="1226980" y="436302"/>
                </a:lnTo>
                <a:lnTo>
                  <a:pt x="1223169" y="426776"/>
                </a:lnTo>
                <a:lnTo>
                  <a:pt x="1218406" y="417249"/>
                </a:lnTo>
                <a:lnTo>
                  <a:pt x="1213643" y="407723"/>
                </a:lnTo>
                <a:lnTo>
                  <a:pt x="1208880" y="398197"/>
                </a:lnTo>
                <a:lnTo>
                  <a:pt x="1204117" y="388671"/>
                </a:lnTo>
                <a:lnTo>
                  <a:pt x="1199354" y="380097"/>
                </a:lnTo>
                <a:lnTo>
                  <a:pt x="1193638" y="370571"/>
                </a:lnTo>
                <a:lnTo>
                  <a:pt x="1187922" y="361997"/>
                </a:lnTo>
                <a:lnTo>
                  <a:pt x="1183159" y="352471"/>
                </a:lnTo>
                <a:lnTo>
                  <a:pt x="1177443" y="343897"/>
                </a:lnTo>
                <a:lnTo>
                  <a:pt x="1171728" y="335324"/>
                </a:lnTo>
                <a:lnTo>
                  <a:pt x="1165059" y="326750"/>
                </a:lnTo>
                <a:lnTo>
                  <a:pt x="1159343" y="318176"/>
                </a:lnTo>
                <a:lnTo>
                  <a:pt x="1152675" y="309603"/>
                </a:lnTo>
                <a:lnTo>
                  <a:pt x="1146007" y="301029"/>
                </a:lnTo>
                <a:lnTo>
                  <a:pt x="1139338" y="293408"/>
                </a:lnTo>
                <a:lnTo>
                  <a:pt x="1132670" y="284835"/>
                </a:lnTo>
                <a:lnTo>
                  <a:pt x="1126002" y="277214"/>
                </a:lnTo>
                <a:lnTo>
                  <a:pt x="1119333" y="269593"/>
                </a:lnTo>
                <a:lnTo>
                  <a:pt x="1111712" y="261972"/>
                </a:lnTo>
                <a:lnTo>
                  <a:pt x="1105044" y="254351"/>
                </a:lnTo>
                <a:lnTo>
                  <a:pt x="1097423" y="246730"/>
                </a:lnTo>
                <a:lnTo>
                  <a:pt x="1089802" y="239109"/>
                </a:lnTo>
                <a:lnTo>
                  <a:pt x="1082181" y="232440"/>
                </a:lnTo>
                <a:lnTo>
                  <a:pt x="1074560" y="224819"/>
                </a:lnTo>
                <a:lnTo>
                  <a:pt x="1065986" y="218151"/>
                </a:lnTo>
                <a:lnTo>
                  <a:pt x="1058365" y="211483"/>
                </a:lnTo>
                <a:lnTo>
                  <a:pt x="1050744" y="204814"/>
                </a:lnTo>
                <a:lnTo>
                  <a:pt x="1042171" y="198146"/>
                </a:lnTo>
                <a:lnTo>
                  <a:pt x="1033597" y="192430"/>
                </a:lnTo>
                <a:lnTo>
                  <a:pt x="1025023" y="185762"/>
                </a:lnTo>
                <a:lnTo>
                  <a:pt x="1016450" y="180046"/>
                </a:lnTo>
                <a:lnTo>
                  <a:pt x="1007876" y="174330"/>
                </a:lnTo>
                <a:lnTo>
                  <a:pt x="999303" y="168614"/>
                </a:lnTo>
                <a:lnTo>
                  <a:pt x="989776" y="162899"/>
                </a:lnTo>
                <a:lnTo>
                  <a:pt x="981203" y="157183"/>
                </a:lnTo>
                <a:lnTo>
                  <a:pt x="971676" y="151467"/>
                </a:lnTo>
                <a:lnTo>
                  <a:pt x="963103" y="146704"/>
                </a:lnTo>
                <a:lnTo>
                  <a:pt x="953577" y="141941"/>
                </a:lnTo>
                <a:lnTo>
                  <a:pt x="944050" y="137178"/>
                </a:lnTo>
                <a:lnTo>
                  <a:pt x="934524" y="132415"/>
                </a:lnTo>
                <a:lnTo>
                  <a:pt x="924998" y="127652"/>
                </a:lnTo>
                <a:lnTo>
                  <a:pt x="915472" y="123841"/>
                </a:lnTo>
                <a:lnTo>
                  <a:pt x="905945" y="119078"/>
                </a:lnTo>
                <a:lnTo>
                  <a:pt x="896419" y="115268"/>
                </a:lnTo>
                <a:lnTo>
                  <a:pt x="886893" y="111457"/>
                </a:lnTo>
                <a:lnTo>
                  <a:pt x="876414" y="108599"/>
                </a:lnTo>
                <a:lnTo>
                  <a:pt x="866888" y="104789"/>
                </a:lnTo>
                <a:lnTo>
                  <a:pt x="857362" y="101931"/>
                </a:lnTo>
                <a:lnTo>
                  <a:pt x="846883" y="98120"/>
                </a:lnTo>
                <a:lnTo>
                  <a:pt x="836404" y="95262"/>
                </a:lnTo>
                <a:lnTo>
                  <a:pt x="826878" y="92405"/>
                </a:lnTo>
                <a:lnTo>
                  <a:pt x="816399" y="90499"/>
                </a:lnTo>
                <a:lnTo>
                  <a:pt x="805920" y="87641"/>
                </a:lnTo>
                <a:lnTo>
                  <a:pt x="796394" y="85736"/>
                </a:lnTo>
                <a:lnTo>
                  <a:pt x="785915" y="83831"/>
                </a:lnTo>
                <a:lnTo>
                  <a:pt x="775436" y="81926"/>
                </a:lnTo>
                <a:lnTo>
                  <a:pt x="764957" y="80020"/>
                </a:lnTo>
                <a:lnTo>
                  <a:pt x="754478" y="78115"/>
                </a:lnTo>
                <a:lnTo>
                  <a:pt x="743999" y="77163"/>
                </a:lnTo>
                <a:lnTo>
                  <a:pt x="733520" y="76210"/>
                </a:lnTo>
                <a:lnTo>
                  <a:pt x="723042" y="75257"/>
                </a:lnTo>
                <a:lnTo>
                  <a:pt x="712563" y="74305"/>
                </a:lnTo>
                <a:lnTo>
                  <a:pt x="702084" y="74305"/>
                </a:lnTo>
                <a:lnTo>
                  <a:pt x="691605" y="73352"/>
                </a:lnTo>
                <a:lnTo>
                  <a:pt x="681126" y="73352"/>
                </a:lnTo>
                <a:lnTo>
                  <a:pt x="670647" y="73352"/>
                </a:lnTo>
                <a:lnTo>
                  <a:pt x="660168" y="73352"/>
                </a:lnTo>
                <a:lnTo>
                  <a:pt x="649690" y="73352"/>
                </a:lnTo>
                <a:lnTo>
                  <a:pt x="639211" y="74305"/>
                </a:lnTo>
                <a:lnTo>
                  <a:pt x="628732" y="75257"/>
                </a:lnTo>
                <a:lnTo>
                  <a:pt x="618253" y="76210"/>
                </a:lnTo>
                <a:lnTo>
                  <a:pt x="607774" y="77163"/>
                </a:lnTo>
                <a:lnTo>
                  <a:pt x="597295" y="78115"/>
                </a:lnTo>
                <a:lnTo>
                  <a:pt x="586816" y="80020"/>
                </a:lnTo>
                <a:lnTo>
                  <a:pt x="576338" y="80973"/>
                </a:lnTo>
                <a:lnTo>
                  <a:pt x="566811" y="82878"/>
                </a:lnTo>
                <a:lnTo>
                  <a:pt x="556332" y="84784"/>
                </a:lnTo>
                <a:lnTo>
                  <a:pt x="545854" y="87641"/>
                </a:lnTo>
                <a:lnTo>
                  <a:pt x="535375" y="89547"/>
                </a:lnTo>
                <a:lnTo>
                  <a:pt x="525848" y="92405"/>
                </a:lnTo>
                <a:lnTo>
                  <a:pt x="515370" y="95262"/>
                </a:lnTo>
                <a:lnTo>
                  <a:pt x="504891" y="98120"/>
                </a:lnTo>
                <a:lnTo>
                  <a:pt x="495364" y="100978"/>
                </a:lnTo>
                <a:lnTo>
                  <a:pt x="484886" y="103836"/>
                </a:lnTo>
                <a:lnTo>
                  <a:pt x="475359" y="107647"/>
                </a:lnTo>
                <a:lnTo>
                  <a:pt x="464881" y="110504"/>
                </a:lnTo>
                <a:lnTo>
                  <a:pt x="455354" y="114315"/>
                </a:lnTo>
                <a:lnTo>
                  <a:pt x="445828" y="118125"/>
                </a:lnTo>
                <a:lnTo>
                  <a:pt x="436302" y="122888"/>
                </a:lnTo>
                <a:lnTo>
                  <a:pt x="426776" y="126699"/>
                </a:lnTo>
                <a:lnTo>
                  <a:pt x="417249" y="131462"/>
                </a:lnTo>
                <a:lnTo>
                  <a:pt x="407723" y="136225"/>
                </a:lnTo>
                <a:lnTo>
                  <a:pt x="398197" y="140988"/>
                </a:lnTo>
                <a:lnTo>
                  <a:pt x="388671" y="145751"/>
                </a:lnTo>
                <a:lnTo>
                  <a:pt x="380097" y="150515"/>
                </a:lnTo>
                <a:lnTo>
                  <a:pt x="370571" y="156230"/>
                </a:lnTo>
                <a:lnTo>
                  <a:pt x="361997" y="160993"/>
                </a:lnTo>
                <a:lnTo>
                  <a:pt x="352471" y="166709"/>
                </a:lnTo>
                <a:lnTo>
                  <a:pt x="343897" y="172425"/>
                </a:lnTo>
                <a:lnTo>
                  <a:pt x="335324" y="178141"/>
                </a:lnTo>
                <a:lnTo>
                  <a:pt x="326750" y="184809"/>
                </a:lnTo>
                <a:close/>
              </a:path>
            </a:pathLst>
          </a:custGeom>
          <a:solidFill>
            <a:srgbClr val="808080"/>
          </a:solidFill>
        </p:spPr>
      </p:sp>
      <p:sp>
        <p:nvSpPr>
          <p:cNvPr id="10" name="Shape 8"/>
          <p:cNvSpPr/>
          <p:nvPr/>
        </p:nvSpPr>
        <p:spPr>
          <a:xfrm rot="14580000">
            <a:off x="706987" y="1324654"/>
            <a:ext cx="1509483" cy="1509483"/>
          </a:xfrm>
          <a:custGeom>
            <a:avLst/>
            <a:gdLst/>
            <a:ahLst/>
            <a:cxnLst/>
            <a:rect l="l" t="t" r="r" b="b"/>
            <a:pathLst>
              <a:path w="1509483" h="1509483">
                <a:moveTo>
                  <a:pt x="953" y="783057"/>
                </a:moveTo>
                <a:lnTo>
                  <a:pt x="953" y="783057"/>
                </a:lnTo>
                <a:lnTo>
                  <a:pt x="953" y="783057"/>
                </a:lnTo>
                <a:lnTo>
                  <a:pt x="0" y="770673"/>
                </a:lnTo>
                <a:lnTo>
                  <a:pt x="0" y="757336"/>
                </a:lnTo>
                <a:lnTo>
                  <a:pt x="0" y="743999"/>
                </a:lnTo>
                <a:lnTo>
                  <a:pt x="0" y="730663"/>
                </a:lnTo>
                <a:lnTo>
                  <a:pt x="953" y="717326"/>
                </a:lnTo>
                <a:lnTo>
                  <a:pt x="1905" y="703989"/>
                </a:lnTo>
                <a:lnTo>
                  <a:pt x="2858" y="691605"/>
                </a:lnTo>
                <a:lnTo>
                  <a:pt x="3810" y="678268"/>
                </a:lnTo>
                <a:lnTo>
                  <a:pt x="5716" y="664932"/>
                </a:lnTo>
                <a:lnTo>
                  <a:pt x="6668" y="651595"/>
                </a:lnTo>
                <a:lnTo>
                  <a:pt x="8574" y="639211"/>
                </a:lnTo>
                <a:lnTo>
                  <a:pt x="11431" y="625874"/>
                </a:lnTo>
                <a:lnTo>
                  <a:pt x="13337" y="612537"/>
                </a:lnTo>
                <a:lnTo>
                  <a:pt x="16195" y="600153"/>
                </a:lnTo>
                <a:lnTo>
                  <a:pt x="19052" y="586816"/>
                </a:lnTo>
                <a:lnTo>
                  <a:pt x="21910" y="574432"/>
                </a:lnTo>
                <a:lnTo>
                  <a:pt x="24768" y="562048"/>
                </a:lnTo>
                <a:lnTo>
                  <a:pt x="28579" y="548711"/>
                </a:lnTo>
                <a:lnTo>
                  <a:pt x="32389" y="536327"/>
                </a:lnTo>
                <a:lnTo>
                  <a:pt x="36200" y="523943"/>
                </a:lnTo>
                <a:lnTo>
                  <a:pt x="40010" y="511559"/>
                </a:lnTo>
                <a:lnTo>
                  <a:pt x="44773" y="499175"/>
                </a:lnTo>
                <a:lnTo>
                  <a:pt x="49536" y="486791"/>
                </a:lnTo>
                <a:lnTo>
                  <a:pt x="54300" y="474407"/>
                </a:lnTo>
                <a:lnTo>
                  <a:pt x="59063" y="462023"/>
                </a:lnTo>
                <a:lnTo>
                  <a:pt x="64778" y="449639"/>
                </a:lnTo>
                <a:lnTo>
                  <a:pt x="69542" y="438207"/>
                </a:lnTo>
                <a:lnTo>
                  <a:pt x="75257" y="425823"/>
                </a:lnTo>
                <a:lnTo>
                  <a:pt x="80973" y="414391"/>
                </a:lnTo>
                <a:lnTo>
                  <a:pt x="87641" y="402007"/>
                </a:lnTo>
                <a:lnTo>
                  <a:pt x="93357" y="390576"/>
                </a:lnTo>
                <a:lnTo>
                  <a:pt x="100026" y="379144"/>
                </a:lnTo>
                <a:lnTo>
                  <a:pt x="106694" y="367713"/>
                </a:lnTo>
                <a:lnTo>
                  <a:pt x="113362" y="356281"/>
                </a:lnTo>
                <a:lnTo>
                  <a:pt x="120983" y="345803"/>
                </a:lnTo>
                <a:lnTo>
                  <a:pt x="127652" y="334371"/>
                </a:lnTo>
                <a:lnTo>
                  <a:pt x="135273" y="323892"/>
                </a:lnTo>
                <a:lnTo>
                  <a:pt x="142894" y="313413"/>
                </a:lnTo>
                <a:lnTo>
                  <a:pt x="150515" y="301982"/>
                </a:lnTo>
                <a:lnTo>
                  <a:pt x="158136" y="291503"/>
                </a:lnTo>
                <a:lnTo>
                  <a:pt x="166709" y="281977"/>
                </a:lnTo>
                <a:lnTo>
                  <a:pt x="175283" y="271498"/>
                </a:lnTo>
                <a:lnTo>
                  <a:pt x="183856" y="261019"/>
                </a:lnTo>
                <a:lnTo>
                  <a:pt x="192430" y="251493"/>
                </a:lnTo>
                <a:lnTo>
                  <a:pt x="201004" y="241966"/>
                </a:lnTo>
                <a:lnTo>
                  <a:pt x="210530" y="232440"/>
                </a:lnTo>
                <a:lnTo>
                  <a:pt x="219104" y="222914"/>
                </a:lnTo>
                <a:lnTo>
                  <a:pt x="228630" y="213388"/>
                </a:lnTo>
                <a:lnTo>
                  <a:pt x="238156" y="203862"/>
                </a:lnTo>
                <a:lnTo>
                  <a:pt x="247682" y="195288"/>
                </a:lnTo>
                <a:lnTo>
                  <a:pt x="258161" y="186714"/>
                </a:lnTo>
                <a:lnTo>
                  <a:pt x="267687" y="178141"/>
                </a:lnTo>
                <a:lnTo>
                  <a:pt x="278166" y="169567"/>
                </a:lnTo>
                <a:lnTo>
                  <a:pt x="288645" y="160993"/>
                </a:lnTo>
                <a:lnTo>
                  <a:pt x="299124" y="153372"/>
                </a:lnTo>
                <a:lnTo>
                  <a:pt x="309603" y="145751"/>
                </a:lnTo>
                <a:lnTo>
                  <a:pt x="320082" y="138130"/>
                </a:lnTo>
                <a:lnTo>
                  <a:pt x="330561" y="130509"/>
                </a:lnTo>
                <a:lnTo>
                  <a:pt x="341992" y="122888"/>
                </a:lnTo>
                <a:lnTo>
                  <a:pt x="352471" y="116220"/>
                </a:lnTo>
                <a:lnTo>
                  <a:pt x="363902" y="108599"/>
                </a:lnTo>
                <a:lnTo>
                  <a:pt x="375334" y="101931"/>
                </a:lnTo>
                <a:lnTo>
                  <a:pt x="386765" y="96215"/>
                </a:lnTo>
                <a:lnTo>
                  <a:pt x="398197" y="89547"/>
                </a:lnTo>
                <a:lnTo>
                  <a:pt x="409628" y="82878"/>
                </a:lnTo>
                <a:lnTo>
                  <a:pt x="422012" y="77163"/>
                </a:lnTo>
                <a:lnTo>
                  <a:pt x="433444" y="71447"/>
                </a:lnTo>
                <a:lnTo>
                  <a:pt x="445828" y="65731"/>
                </a:lnTo>
                <a:lnTo>
                  <a:pt x="457260" y="60968"/>
                </a:lnTo>
                <a:lnTo>
                  <a:pt x="469644" y="56205"/>
                </a:lnTo>
                <a:lnTo>
                  <a:pt x="482028" y="50489"/>
                </a:lnTo>
                <a:lnTo>
                  <a:pt x="494412" y="46679"/>
                </a:lnTo>
                <a:lnTo>
                  <a:pt x="506796" y="41915"/>
                </a:lnTo>
                <a:lnTo>
                  <a:pt x="519180" y="38105"/>
                </a:lnTo>
                <a:lnTo>
                  <a:pt x="531564" y="33342"/>
                </a:lnTo>
                <a:lnTo>
                  <a:pt x="544901" y="29531"/>
                </a:lnTo>
                <a:lnTo>
                  <a:pt x="557285" y="26673"/>
                </a:lnTo>
                <a:lnTo>
                  <a:pt x="569669" y="22863"/>
                </a:lnTo>
                <a:lnTo>
                  <a:pt x="583006" y="20005"/>
                </a:lnTo>
                <a:lnTo>
                  <a:pt x="595390" y="17147"/>
                </a:lnTo>
                <a:lnTo>
                  <a:pt x="608727" y="14289"/>
                </a:lnTo>
                <a:lnTo>
                  <a:pt x="621111" y="11431"/>
                </a:lnTo>
                <a:lnTo>
                  <a:pt x="634448" y="9526"/>
                </a:lnTo>
                <a:lnTo>
                  <a:pt x="647784" y="7621"/>
                </a:lnTo>
                <a:lnTo>
                  <a:pt x="660168" y="5716"/>
                </a:lnTo>
                <a:lnTo>
                  <a:pt x="673505" y="4763"/>
                </a:lnTo>
                <a:lnTo>
                  <a:pt x="686842" y="2858"/>
                </a:lnTo>
                <a:lnTo>
                  <a:pt x="700179" y="1905"/>
                </a:lnTo>
                <a:lnTo>
                  <a:pt x="712563" y="953"/>
                </a:lnTo>
                <a:lnTo>
                  <a:pt x="725899" y="953"/>
                </a:lnTo>
                <a:lnTo>
                  <a:pt x="739236" y="0"/>
                </a:lnTo>
                <a:lnTo>
                  <a:pt x="752573" y="0"/>
                </a:lnTo>
                <a:lnTo>
                  <a:pt x="765910" y="0"/>
                </a:lnTo>
                <a:lnTo>
                  <a:pt x="779246" y="0"/>
                </a:lnTo>
                <a:lnTo>
                  <a:pt x="791631" y="953"/>
                </a:lnTo>
                <a:lnTo>
                  <a:pt x="804967" y="1905"/>
                </a:lnTo>
                <a:lnTo>
                  <a:pt x="818304" y="2858"/>
                </a:lnTo>
                <a:lnTo>
                  <a:pt x="831641" y="3810"/>
                </a:lnTo>
                <a:lnTo>
                  <a:pt x="844025" y="5716"/>
                </a:lnTo>
                <a:lnTo>
                  <a:pt x="857362" y="6668"/>
                </a:lnTo>
                <a:lnTo>
                  <a:pt x="870698" y="8574"/>
                </a:lnTo>
                <a:lnTo>
                  <a:pt x="883082" y="11431"/>
                </a:lnTo>
                <a:lnTo>
                  <a:pt x="896419" y="13337"/>
                </a:lnTo>
                <a:lnTo>
                  <a:pt x="909756" y="16195"/>
                </a:lnTo>
                <a:lnTo>
                  <a:pt x="922140" y="19052"/>
                </a:lnTo>
                <a:lnTo>
                  <a:pt x="935477" y="21910"/>
                </a:lnTo>
                <a:lnTo>
                  <a:pt x="947861" y="24768"/>
                </a:lnTo>
                <a:lnTo>
                  <a:pt x="960245" y="28579"/>
                </a:lnTo>
                <a:lnTo>
                  <a:pt x="973582" y="32389"/>
                </a:lnTo>
                <a:lnTo>
                  <a:pt x="985966" y="36200"/>
                </a:lnTo>
                <a:lnTo>
                  <a:pt x="998350" y="40010"/>
                </a:lnTo>
                <a:lnTo>
                  <a:pt x="1010734" y="44773"/>
                </a:lnTo>
                <a:lnTo>
                  <a:pt x="1023118" y="49536"/>
                </a:lnTo>
                <a:lnTo>
                  <a:pt x="1035502" y="54300"/>
                </a:lnTo>
                <a:lnTo>
                  <a:pt x="1047886" y="59063"/>
                </a:lnTo>
                <a:lnTo>
                  <a:pt x="1059318" y="64778"/>
                </a:lnTo>
                <a:lnTo>
                  <a:pt x="1071702" y="69542"/>
                </a:lnTo>
                <a:lnTo>
                  <a:pt x="1083133" y="75257"/>
                </a:lnTo>
                <a:lnTo>
                  <a:pt x="1095518" y="80973"/>
                </a:lnTo>
                <a:lnTo>
                  <a:pt x="1106949" y="87641"/>
                </a:lnTo>
                <a:lnTo>
                  <a:pt x="1118381" y="93357"/>
                </a:lnTo>
                <a:lnTo>
                  <a:pt x="1129812" y="100026"/>
                </a:lnTo>
                <a:lnTo>
                  <a:pt x="1141244" y="106694"/>
                </a:lnTo>
                <a:lnTo>
                  <a:pt x="1152675" y="113362"/>
                </a:lnTo>
                <a:lnTo>
                  <a:pt x="1164107" y="120983"/>
                </a:lnTo>
                <a:lnTo>
                  <a:pt x="1174585" y="127652"/>
                </a:lnTo>
                <a:lnTo>
                  <a:pt x="1186017" y="135273"/>
                </a:lnTo>
                <a:lnTo>
                  <a:pt x="1196496" y="142894"/>
                </a:lnTo>
                <a:lnTo>
                  <a:pt x="1206975" y="150515"/>
                </a:lnTo>
                <a:lnTo>
                  <a:pt x="1217453" y="158136"/>
                </a:lnTo>
                <a:lnTo>
                  <a:pt x="1227932" y="166709"/>
                </a:lnTo>
                <a:lnTo>
                  <a:pt x="1238411" y="175283"/>
                </a:lnTo>
                <a:lnTo>
                  <a:pt x="1247937" y="183856"/>
                </a:lnTo>
                <a:lnTo>
                  <a:pt x="1258416" y="192430"/>
                </a:lnTo>
                <a:lnTo>
                  <a:pt x="1267943" y="201004"/>
                </a:lnTo>
                <a:lnTo>
                  <a:pt x="1277469" y="210530"/>
                </a:lnTo>
                <a:lnTo>
                  <a:pt x="1286995" y="219104"/>
                </a:lnTo>
                <a:lnTo>
                  <a:pt x="1296521" y="228630"/>
                </a:lnTo>
                <a:lnTo>
                  <a:pt x="1305095" y="238156"/>
                </a:lnTo>
                <a:lnTo>
                  <a:pt x="1313668" y="247682"/>
                </a:lnTo>
                <a:lnTo>
                  <a:pt x="1323195" y="258161"/>
                </a:lnTo>
                <a:lnTo>
                  <a:pt x="1331768" y="267687"/>
                </a:lnTo>
                <a:lnTo>
                  <a:pt x="1339389" y="278166"/>
                </a:lnTo>
                <a:lnTo>
                  <a:pt x="1347963" y="288645"/>
                </a:lnTo>
                <a:lnTo>
                  <a:pt x="1356537" y="299124"/>
                </a:lnTo>
                <a:lnTo>
                  <a:pt x="1364158" y="309603"/>
                </a:lnTo>
                <a:lnTo>
                  <a:pt x="1371779" y="320082"/>
                </a:lnTo>
                <a:lnTo>
                  <a:pt x="1379400" y="330561"/>
                </a:lnTo>
                <a:lnTo>
                  <a:pt x="1386068" y="341992"/>
                </a:lnTo>
                <a:lnTo>
                  <a:pt x="1393689" y="352471"/>
                </a:lnTo>
                <a:lnTo>
                  <a:pt x="1400357" y="363902"/>
                </a:lnTo>
                <a:lnTo>
                  <a:pt x="1407026" y="375334"/>
                </a:lnTo>
                <a:lnTo>
                  <a:pt x="1413694" y="386765"/>
                </a:lnTo>
                <a:lnTo>
                  <a:pt x="1420362" y="398197"/>
                </a:lnTo>
                <a:lnTo>
                  <a:pt x="1426078" y="409628"/>
                </a:lnTo>
                <a:lnTo>
                  <a:pt x="1431794" y="422012"/>
                </a:lnTo>
                <a:lnTo>
                  <a:pt x="1437510" y="433444"/>
                </a:lnTo>
                <a:lnTo>
                  <a:pt x="1443225" y="445828"/>
                </a:lnTo>
                <a:lnTo>
                  <a:pt x="1448941" y="457260"/>
                </a:lnTo>
                <a:lnTo>
                  <a:pt x="1453704" y="469644"/>
                </a:lnTo>
                <a:lnTo>
                  <a:pt x="1458467" y="482028"/>
                </a:lnTo>
                <a:lnTo>
                  <a:pt x="1463230" y="494412"/>
                </a:lnTo>
                <a:lnTo>
                  <a:pt x="1467994" y="506796"/>
                </a:lnTo>
                <a:lnTo>
                  <a:pt x="1471804" y="519180"/>
                </a:lnTo>
                <a:lnTo>
                  <a:pt x="1475615" y="531564"/>
                </a:lnTo>
                <a:lnTo>
                  <a:pt x="1479425" y="544901"/>
                </a:lnTo>
                <a:lnTo>
                  <a:pt x="1483236" y="557285"/>
                </a:lnTo>
                <a:lnTo>
                  <a:pt x="1486093" y="569669"/>
                </a:lnTo>
                <a:lnTo>
                  <a:pt x="1489904" y="583006"/>
                </a:lnTo>
                <a:lnTo>
                  <a:pt x="1492762" y="595390"/>
                </a:lnTo>
                <a:lnTo>
                  <a:pt x="1495620" y="608727"/>
                </a:lnTo>
                <a:lnTo>
                  <a:pt x="1497525" y="621111"/>
                </a:lnTo>
                <a:lnTo>
                  <a:pt x="1499430" y="634448"/>
                </a:lnTo>
                <a:lnTo>
                  <a:pt x="1502288" y="647784"/>
                </a:lnTo>
                <a:lnTo>
                  <a:pt x="1503241" y="660168"/>
                </a:lnTo>
                <a:lnTo>
                  <a:pt x="1505146" y="673505"/>
                </a:lnTo>
                <a:lnTo>
                  <a:pt x="1506099" y="686842"/>
                </a:lnTo>
                <a:lnTo>
                  <a:pt x="1507051" y="700179"/>
                </a:lnTo>
                <a:lnTo>
                  <a:pt x="1508004" y="712563"/>
                </a:lnTo>
                <a:lnTo>
                  <a:pt x="1508956" y="725899"/>
                </a:lnTo>
                <a:lnTo>
                  <a:pt x="1508956" y="739236"/>
                </a:lnTo>
                <a:lnTo>
                  <a:pt x="1509909" y="752573"/>
                </a:lnTo>
                <a:lnTo>
                  <a:pt x="1508956" y="765910"/>
                </a:lnTo>
                <a:lnTo>
                  <a:pt x="1508956" y="779246"/>
                </a:lnTo>
                <a:lnTo>
                  <a:pt x="1508956" y="791631"/>
                </a:lnTo>
                <a:lnTo>
                  <a:pt x="1508004" y="804967"/>
                </a:lnTo>
                <a:lnTo>
                  <a:pt x="1507051" y="818304"/>
                </a:lnTo>
                <a:lnTo>
                  <a:pt x="1505146" y="831641"/>
                </a:lnTo>
                <a:lnTo>
                  <a:pt x="1504193" y="844025"/>
                </a:lnTo>
                <a:lnTo>
                  <a:pt x="1502288" y="857362"/>
                </a:lnTo>
                <a:lnTo>
                  <a:pt x="1500383" y="870698"/>
                </a:lnTo>
                <a:lnTo>
                  <a:pt x="1498478" y="883082"/>
                </a:lnTo>
                <a:lnTo>
                  <a:pt x="1495620" y="896419"/>
                </a:lnTo>
                <a:lnTo>
                  <a:pt x="1493714" y="909756"/>
                </a:lnTo>
                <a:lnTo>
                  <a:pt x="1490857" y="922140"/>
                </a:lnTo>
                <a:lnTo>
                  <a:pt x="1487999" y="935477"/>
                </a:lnTo>
                <a:lnTo>
                  <a:pt x="1484188" y="947861"/>
                </a:lnTo>
                <a:lnTo>
                  <a:pt x="1481330" y="960245"/>
                </a:lnTo>
                <a:lnTo>
                  <a:pt x="1477520" y="973582"/>
                </a:lnTo>
                <a:lnTo>
                  <a:pt x="1473709" y="985966"/>
                </a:lnTo>
                <a:lnTo>
                  <a:pt x="1468946" y="998350"/>
                </a:lnTo>
                <a:lnTo>
                  <a:pt x="1465136" y="1010734"/>
                </a:lnTo>
                <a:lnTo>
                  <a:pt x="1460373" y="1023118"/>
                </a:lnTo>
                <a:lnTo>
                  <a:pt x="1455609" y="1035502"/>
                </a:lnTo>
                <a:lnTo>
                  <a:pt x="1450846" y="1047886"/>
                </a:lnTo>
                <a:lnTo>
                  <a:pt x="1445131" y="1059318"/>
                </a:lnTo>
                <a:lnTo>
                  <a:pt x="1439415" y="1071702"/>
                </a:lnTo>
                <a:lnTo>
                  <a:pt x="1433699" y="1083133"/>
                </a:lnTo>
                <a:lnTo>
                  <a:pt x="1427983" y="1095518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9364" y="991682"/>
                </a:lnTo>
                <a:lnTo>
                  <a:pt x="1243174" y="983108"/>
                </a:lnTo>
                <a:lnTo>
                  <a:pt x="1246985" y="974534"/>
                </a:lnTo>
                <a:lnTo>
                  <a:pt x="1250795" y="965961"/>
                </a:lnTo>
                <a:lnTo>
                  <a:pt x="1254606" y="957387"/>
                </a:lnTo>
                <a:lnTo>
                  <a:pt x="1258416" y="948814"/>
                </a:lnTo>
                <a:lnTo>
                  <a:pt x="1261274" y="939287"/>
                </a:lnTo>
                <a:lnTo>
                  <a:pt x="1264132" y="930714"/>
                </a:lnTo>
                <a:lnTo>
                  <a:pt x="1267943" y="922140"/>
                </a:lnTo>
                <a:lnTo>
                  <a:pt x="1270800" y="912614"/>
                </a:lnTo>
                <a:lnTo>
                  <a:pt x="1272706" y="904040"/>
                </a:lnTo>
                <a:lnTo>
                  <a:pt x="1275564" y="894514"/>
                </a:lnTo>
                <a:lnTo>
                  <a:pt x="1278421" y="885940"/>
                </a:lnTo>
                <a:lnTo>
                  <a:pt x="1280327" y="876414"/>
                </a:lnTo>
                <a:lnTo>
                  <a:pt x="1282232" y="867840"/>
                </a:lnTo>
                <a:lnTo>
                  <a:pt x="1284137" y="858314"/>
                </a:lnTo>
                <a:lnTo>
                  <a:pt x="1286042" y="848788"/>
                </a:lnTo>
                <a:lnTo>
                  <a:pt x="1286995" y="839262"/>
                </a:lnTo>
                <a:lnTo>
                  <a:pt x="1288900" y="830688"/>
                </a:lnTo>
                <a:lnTo>
                  <a:pt x="1289853" y="821162"/>
                </a:lnTo>
                <a:lnTo>
                  <a:pt x="1290806" y="811636"/>
                </a:lnTo>
                <a:lnTo>
                  <a:pt x="1291758" y="802109"/>
                </a:lnTo>
                <a:lnTo>
                  <a:pt x="1292711" y="792583"/>
                </a:lnTo>
                <a:lnTo>
                  <a:pt x="1293663" y="784010"/>
                </a:lnTo>
                <a:lnTo>
                  <a:pt x="1293663" y="774483"/>
                </a:lnTo>
                <a:lnTo>
                  <a:pt x="1293663" y="764957"/>
                </a:lnTo>
                <a:lnTo>
                  <a:pt x="1293663" y="755431"/>
                </a:lnTo>
                <a:lnTo>
                  <a:pt x="1293663" y="745905"/>
                </a:lnTo>
                <a:lnTo>
                  <a:pt x="1293663" y="736378"/>
                </a:lnTo>
                <a:lnTo>
                  <a:pt x="1293663" y="726852"/>
                </a:lnTo>
                <a:lnTo>
                  <a:pt x="1292711" y="717326"/>
                </a:lnTo>
                <a:lnTo>
                  <a:pt x="1291758" y="708752"/>
                </a:lnTo>
                <a:lnTo>
                  <a:pt x="1290806" y="699226"/>
                </a:lnTo>
                <a:lnTo>
                  <a:pt x="1289853" y="689700"/>
                </a:lnTo>
                <a:lnTo>
                  <a:pt x="1288900" y="680174"/>
                </a:lnTo>
                <a:lnTo>
                  <a:pt x="1287948" y="670647"/>
                </a:lnTo>
                <a:lnTo>
                  <a:pt x="1286042" y="662074"/>
                </a:lnTo>
                <a:lnTo>
                  <a:pt x="1284137" y="652547"/>
                </a:lnTo>
                <a:lnTo>
                  <a:pt x="1282232" y="643021"/>
                </a:lnTo>
                <a:lnTo>
                  <a:pt x="1280327" y="633495"/>
                </a:lnTo>
                <a:lnTo>
                  <a:pt x="1278421" y="624921"/>
                </a:lnTo>
                <a:lnTo>
                  <a:pt x="1275564" y="615395"/>
                </a:lnTo>
                <a:lnTo>
                  <a:pt x="1273658" y="606821"/>
                </a:lnTo>
                <a:lnTo>
                  <a:pt x="1270800" y="597295"/>
                </a:lnTo>
                <a:lnTo>
                  <a:pt x="1267943" y="588722"/>
                </a:lnTo>
                <a:lnTo>
                  <a:pt x="1265085" y="580148"/>
                </a:lnTo>
                <a:lnTo>
                  <a:pt x="1262227" y="570622"/>
                </a:lnTo>
                <a:lnTo>
                  <a:pt x="1258416" y="562048"/>
                </a:lnTo>
                <a:lnTo>
                  <a:pt x="1254606" y="553475"/>
                </a:lnTo>
                <a:lnTo>
                  <a:pt x="1251748" y="544901"/>
                </a:lnTo>
                <a:lnTo>
                  <a:pt x="1247937" y="536327"/>
                </a:lnTo>
                <a:lnTo>
                  <a:pt x="1244127" y="527754"/>
                </a:lnTo>
                <a:lnTo>
                  <a:pt x="1239364" y="519180"/>
                </a:lnTo>
                <a:lnTo>
                  <a:pt x="1235553" y="510606"/>
                </a:lnTo>
                <a:lnTo>
                  <a:pt x="1230790" y="502033"/>
                </a:lnTo>
                <a:lnTo>
                  <a:pt x="1226980" y="493459"/>
                </a:lnTo>
                <a:lnTo>
                  <a:pt x="1222217" y="485838"/>
                </a:lnTo>
                <a:lnTo>
                  <a:pt x="1217453" y="477265"/>
                </a:lnTo>
                <a:lnTo>
                  <a:pt x="1212690" y="469644"/>
                </a:lnTo>
                <a:lnTo>
                  <a:pt x="1206975" y="461070"/>
                </a:lnTo>
                <a:lnTo>
                  <a:pt x="1202211" y="453449"/>
                </a:lnTo>
                <a:lnTo>
                  <a:pt x="1196496" y="445828"/>
                </a:lnTo>
                <a:lnTo>
                  <a:pt x="1191733" y="438207"/>
                </a:lnTo>
                <a:lnTo>
                  <a:pt x="1186017" y="430586"/>
                </a:lnTo>
                <a:lnTo>
                  <a:pt x="1180301" y="422965"/>
                </a:lnTo>
                <a:lnTo>
                  <a:pt x="1174585" y="415344"/>
                </a:lnTo>
                <a:lnTo>
                  <a:pt x="1167917" y="408676"/>
                </a:lnTo>
                <a:lnTo>
                  <a:pt x="1162201" y="401055"/>
                </a:lnTo>
                <a:lnTo>
                  <a:pt x="1155533" y="394386"/>
                </a:lnTo>
                <a:lnTo>
                  <a:pt x="1149817" y="387718"/>
                </a:lnTo>
                <a:lnTo>
                  <a:pt x="1143149" y="380097"/>
                </a:lnTo>
                <a:lnTo>
                  <a:pt x="1136480" y="373429"/>
                </a:lnTo>
                <a:lnTo>
                  <a:pt x="1129812" y="366760"/>
                </a:lnTo>
                <a:lnTo>
                  <a:pt x="1123144" y="361044"/>
                </a:lnTo>
                <a:lnTo>
                  <a:pt x="1116475" y="354376"/>
                </a:lnTo>
                <a:lnTo>
                  <a:pt x="1108854" y="347708"/>
                </a:lnTo>
                <a:lnTo>
                  <a:pt x="1102186" y="341992"/>
                </a:lnTo>
                <a:lnTo>
                  <a:pt x="1094565" y="336276"/>
                </a:lnTo>
                <a:lnTo>
                  <a:pt x="1086944" y="329608"/>
                </a:lnTo>
                <a:lnTo>
                  <a:pt x="1079323" y="323892"/>
                </a:lnTo>
                <a:lnTo>
                  <a:pt x="1072655" y="319129"/>
                </a:lnTo>
                <a:lnTo>
                  <a:pt x="1065034" y="313413"/>
                </a:lnTo>
                <a:lnTo>
                  <a:pt x="1056460" y="307698"/>
                </a:lnTo>
                <a:lnTo>
                  <a:pt x="1048839" y="302934"/>
                </a:lnTo>
                <a:lnTo>
                  <a:pt x="1041218" y="297219"/>
                </a:lnTo>
                <a:lnTo>
                  <a:pt x="1032644" y="292456"/>
                </a:lnTo>
                <a:lnTo>
                  <a:pt x="1025023" y="287692"/>
                </a:lnTo>
                <a:lnTo>
                  <a:pt x="1016450" y="282929"/>
                </a:lnTo>
                <a:lnTo>
                  <a:pt x="1008829" y="279119"/>
                </a:lnTo>
                <a:lnTo>
                  <a:pt x="1000255" y="274356"/>
                </a:lnTo>
                <a:lnTo>
                  <a:pt x="991682" y="270545"/>
                </a:lnTo>
                <a:lnTo>
                  <a:pt x="983108" y="265782"/>
                </a:lnTo>
                <a:lnTo>
                  <a:pt x="974534" y="261972"/>
                </a:lnTo>
                <a:lnTo>
                  <a:pt x="965961" y="258161"/>
                </a:lnTo>
                <a:lnTo>
                  <a:pt x="957387" y="255303"/>
                </a:lnTo>
                <a:lnTo>
                  <a:pt x="948814" y="251493"/>
                </a:lnTo>
                <a:lnTo>
                  <a:pt x="939287" y="247682"/>
                </a:lnTo>
                <a:lnTo>
                  <a:pt x="930714" y="244824"/>
                </a:lnTo>
                <a:lnTo>
                  <a:pt x="922140" y="241966"/>
                </a:lnTo>
                <a:lnTo>
                  <a:pt x="912614" y="239109"/>
                </a:lnTo>
                <a:lnTo>
                  <a:pt x="904040" y="236251"/>
                </a:lnTo>
                <a:lnTo>
                  <a:pt x="894514" y="234346"/>
                </a:lnTo>
                <a:lnTo>
                  <a:pt x="885940" y="231488"/>
                </a:lnTo>
                <a:lnTo>
                  <a:pt x="876414" y="229582"/>
                </a:lnTo>
                <a:lnTo>
                  <a:pt x="867840" y="227677"/>
                </a:lnTo>
                <a:lnTo>
                  <a:pt x="858314" y="225772"/>
                </a:lnTo>
                <a:lnTo>
                  <a:pt x="848788" y="223867"/>
                </a:lnTo>
                <a:lnTo>
                  <a:pt x="839262" y="221961"/>
                </a:lnTo>
                <a:lnTo>
                  <a:pt x="830688" y="221009"/>
                </a:lnTo>
                <a:lnTo>
                  <a:pt x="821162" y="219104"/>
                </a:lnTo>
                <a:lnTo>
                  <a:pt x="811636" y="218151"/>
                </a:lnTo>
                <a:lnTo>
                  <a:pt x="802109" y="217198"/>
                </a:lnTo>
                <a:lnTo>
                  <a:pt x="792583" y="217198"/>
                </a:lnTo>
                <a:lnTo>
                  <a:pt x="784010" y="216246"/>
                </a:lnTo>
                <a:lnTo>
                  <a:pt x="774483" y="215293"/>
                </a:lnTo>
                <a:lnTo>
                  <a:pt x="764957" y="215293"/>
                </a:lnTo>
                <a:lnTo>
                  <a:pt x="755431" y="215293"/>
                </a:lnTo>
                <a:lnTo>
                  <a:pt x="745905" y="215293"/>
                </a:lnTo>
                <a:lnTo>
                  <a:pt x="736378" y="215293"/>
                </a:lnTo>
                <a:lnTo>
                  <a:pt x="726852" y="216246"/>
                </a:lnTo>
                <a:lnTo>
                  <a:pt x="717326" y="216246"/>
                </a:lnTo>
                <a:lnTo>
                  <a:pt x="708752" y="217198"/>
                </a:lnTo>
                <a:lnTo>
                  <a:pt x="699226" y="218151"/>
                </a:lnTo>
                <a:lnTo>
                  <a:pt x="689700" y="219104"/>
                </a:lnTo>
                <a:lnTo>
                  <a:pt x="680174" y="221009"/>
                </a:lnTo>
                <a:lnTo>
                  <a:pt x="670647" y="221961"/>
                </a:lnTo>
                <a:lnTo>
                  <a:pt x="662074" y="223867"/>
                </a:lnTo>
                <a:lnTo>
                  <a:pt x="652547" y="224819"/>
                </a:lnTo>
                <a:lnTo>
                  <a:pt x="643021" y="226725"/>
                </a:lnTo>
                <a:lnTo>
                  <a:pt x="633495" y="228630"/>
                </a:lnTo>
                <a:lnTo>
                  <a:pt x="624921" y="231488"/>
                </a:lnTo>
                <a:lnTo>
                  <a:pt x="615395" y="233393"/>
                </a:lnTo>
                <a:lnTo>
                  <a:pt x="606821" y="236251"/>
                </a:lnTo>
                <a:lnTo>
                  <a:pt x="597295" y="239109"/>
                </a:lnTo>
                <a:lnTo>
                  <a:pt x="588722" y="241966"/>
                </a:lnTo>
                <a:lnTo>
                  <a:pt x="580148" y="244824"/>
                </a:lnTo>
                <a:lnTo>
                  <a:pt x="570622" y="247682"/>
                </a:lnTo>
                <a:lnTo>
                  <a:pt x="562048" y="250540"/>
                </a:lnTo>
                <a:lnTo>
                  <a:pt x="553475" y="254351"/>
                </a:lnTo>
                <a:lnTo>
                  <a:pt x="544901" y="258161"/>
                </a:lnTo>
                <a:lnTo>
                  <a:pt x="536327" y="261972"/>
                </a:lnTo>
                <a:lnTo>
                  <a:pt x="527754" y="265782"/>
                </a:lnTo>
                <a:lnTo>
                  <a:pt x="519180" y="269593"/>
                </a:lnTo>
                <a:lnTo>
                  <a:pt x="510606" y="274356"/>
                </a:lnTo>
                <a:lnTo>
                  <a:pt x="502033" y="278166"/>
                </a:lnTo>
                <a:lnTo>
                  <a:pt x="493459" y="282929"/>
                </a:lnTo>
                <a:lnTo>
                  <a:pt x="485838" y="287692"/>
                </a:lnTo>
                <a:lnTo>
                  <a:pt x="477265" y="292456"/>
                </a:lnTo>
                <a:lnTo>
                  <a:pt x="469644" y="297219"/>
                </a:lnTo>
                <a:lnTo>
                  <a:pt x="461070" y="301982"/>
                </a:lnTo>
                <a:lnTo>
                  <a:pt x="453449" y="307698"/>
                </a:lnTo>
                <a:lnTo>
                  <a:pt x="445828" y="312461"/>
                </a:lnTo>
                <a:lnTo>
                  <a:pt x="438207" y="318176"/>
                </a:lnTo>
                <a:lnTo>
                  <a:pt x="430586" y="323892"/>
                </a:lnTo>
                <a:lnTo>
                  <a:pt x="422965" y="329608"/>
                </a:lnTo>
                <a:lnTo>
                  <a:pt x="415344" y="335324"/>
                </a:lnTo>
                <a:lnTo>
                  <a:pt x="408676" y="341039"/>
                </a:lnTo>
                <a:lnTo>
                  <a:pt x="401055" y="347708"/>
                </a:lnTo>
                <a:lnTo>
                  <a:pt x="394386" y="353424"/>
                </a:lnTo>
                <a:lnTo>
                  <a:pt x="387718" y="360092"/>
                </a:lnTo>
                <a:lnTo>
                  <a:pt x="380097" y="366760"/>
                </a:lnTo>
                <a:lnTo>
                  <a:pt x="373429" y="372476"/>
                </a:lnTo>
                <a:lnTo>
                  <a:pt x="366760" y="380097"/>
                </a:lnTo>
                <a:lnTo>
                  <a:pt x="361044" y="386765"/>
                </a:lnTo>
                <a:lnTo>
                  <a:pt x="354376" y="393434"/>
                </a:lnTo>
                <a:lnTo>
                  <a:pt x="347708" y="400102"/>
                </a:lnTo>
                <a:lnTo>
                  <a:pt x="341992" y="407723"/>
                </a:lnTo>
                <a:lnTo>
                  <a:pt x="336276" y="414391"/>
                </a:lnTo>
                <a:lnTo>
                  <a:pt x="329608" y="422012"/>
                </a:lnTo>
                <a:lnTo>
                  <a:pt x="323892" y="429633"/>
                </a:lnTo>
                <a:lnTo>
                  <a:pt x="319129" y="437254"/>
                </a:lnTo>
                <a:lnTo>
                  <a:pt x="313413" y="444875"/>
                </a:lnTo>
                <a:lnTo>
                  <a:pt x="307698" y="452496"/>
                </a:lnTo>
                <a:lnTo>
                  <a:pt x="302934" y="460117"/>
                </a:lnTo>
                <a:lnTo>
                  <a:pt x="297219" y="468691"/>
                </a:lnTo>
                <a:lnTo>
                  <a:pt x="292456" y="476312"/>
                </a:lnTo>
                <a:lnTo>
                  <a:pt x="287692" y="484886"/>
                </a:lnTo>
                <a:lnTo>
                  <a:pt x="282929" y="492507"/>
                </a:lnTo>
                <a:lnTo>
                  <a:pt x="279119" y="501080"/>
                </a:lnTo>
                <a:lnTo>
                  <a:pt x="274356" y="509654"/>
                </a:lnTo>
                <a:lnTo>
                  <a:pt x="270545" y="518227"/>
                </a:lnTo>
                <a:lnTo>
                  <a:pt x="265782" y="525848"/>
                </a:lnTo>
                <a:lnTo>
                  <a:pt x="261972" y="534422"/>
                </a:lnTo>
                <a:lnTo>
                  <a:pt x="258161" y="542996"/>
                </a:lnTo>
                <a:lnTo>
                  <a:pt x="255303" y="552522"/>
                </a:lnTo>
                <a:lnTo>
                  <a:pt x="251493" y="561096"/>
                </a:lnTo>
                <a:lnTo>
                  <a:pt x="247682" y="569669"/>
                </a:lnTo>
                <a:lnTo>
                  <a:pt x="244824" y="578243"/>
                </a:lnTo>
                <a:lnTo>
                  <a:pt x="241966" y="587769"/>
                </a:lnTo>
                <a:lnTo>
                  <a:pt x="239109" y="596343"/>
                </a:lnTo>
                <a:lnTo>
                  <a:pt x="236251" y="605869"/>
                </a:lnTo>
                <a:lnTo>
                  <a:pt x="234346" y="614442"/>
                </a:lnTo>
                <a:lnTo>
                  <a:pt x="231488" y="623969"/>
                </a:lnTo>
                <a:lnTo>
                  <a:pt x="229582" y="632542"/>
                </a:lnTo>
                <a:lnTo>
                  <a:pt x="227677" y="642069"/>
                </a:lnTo>
                <a:lnTo>
                  <a:pt x="225772" y="651595"/>
                </a:lnTo>
                <a:lnTo>
                  <a:pt x="223867" y="660168"/>
                </a:lnTo>
                <a:lnTo>
                  <a:pt x="221961" y="669695"/>
                </a:lnTo>
                <a:lnTo>
                  <a:pt x="221009" y="679221"/>
                </a:lnTo>
                <a:lnTo>
                  <a:pt x="219104" y="688747"/>
                </a:lnTo>
                <a:lnTo>
                  <a:pt x="218151" y="697321"/>
                </a:lnTo>
                <a:lnTo>
                  <a:pt x="217198" y="706847"/>
                </a:lnTo>
                <a:lnTo>
                  <a:pt x="217198" y="716373"/>
                </a:lnTo>
                <a:lnTo>
                  <a:pt x="216246" y="725899"/>
                </a:lnTo>
                <a:lnTo>
                  <a:pt x="215293" y="735426"/>
                </a:lnTo>
                <a:lnTo>
                  <a:pt x="215293" y="744952"/>
                </a:lnTo>
                <a:lnTo>
                  <a:pt x="215293" y="754478"/>
                </a:lnTo>
                <a:lnTo>
                  <a:pt x="215293" y="764004"/>
                </a:lnTo>
                <a:lnTo>
                  <a:pt x="215293" y="772578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1" name="Shape 9"/>
          <p:cNvSpPr/>
          <p:nvPr/>
        </p:nvSpPr>
        <p:spPr>
          <a:xfrm>
            <a:off x="1017319" y="1790817"/>
            <a:ext cx="888821" cy="577156"/>
          </a:xfrm>
          <a:custGeom>
            <a:avLst/>
            <a:gdLst/>
            <a:ahLst/>
            <a:cxnLst/>
            <a:rect l="l" t="t" r="r" b="b"/>
            <a:pathLst>
              <a:path w="888821" h="577156">
                <a:moveTo>
                  <a:pt x="0" y="0"/>
                </a:moveTo>
                <a:lnTo>
                  <a:pt x="888821" y="0"/>
                </a:lnTo>
                <a:lnTo>
                  <a:pt x="888821" y="577156"/>
                </a:lnTo>
                <a:lnTo>
                  <a:pt x="0" y="577156"/>
                </a:lnTo>
                <a:close/>
              </a:path>
            </a:pathLst>
          </a:custGeom>
          <a:noFill/>
        </p:spPr>
      </p:sp>
      <p:sp>
        <p:nvSpPr>
          <p:cNvPr id="12" name="Text 10"/>
          <p:cNvSpPr txBox="1"/>
          <p:nvPr/>
        </p:nvSpPr>
        <p:spPr>
          <a:xfrm>
            <a:off x="1017319" y="1790817"/>
            <a:ext cx="888821" cy="577156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2740" dirty="0">
                <a:solidFill>
                  <a:srgbClr val="5FCACB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60%</a:t>
            </a:r>
            <a:endParaRPr lang="en-US" sz="2740" dirty="0"/>
          </a:p>
        </p:txBody>
      </p:sp>
      <p:sp>
        <p:nvSpPr>
          <p:cNvPr id="13" name="Shape 11"/>
          <p:cNvSpPr/>
          <p:nvPr/>
        </p:nvSpPr>
        <p:spPr>
          <a:xfrm rot="9180000">
            <a:off x="2838968" y="1404585"/>
            <a:ext cx="1349619" cy="1349620"/>
          </a:xfrm>
          <a:custGeom>
            <a:avLst/>
            <a:gdLst/>
            <a:ahLst/>
            <a:cxnLst/>
            <a:rect l="l" t="t" r="r" b="b"/>
            <a:pathLst>
              <a:path w="1349619" h="1349620">
                <a:moveTo>
                  <a:pt x="418202" y="1298427"/>
                </a:moveTo>
                <a:lnTo>
                  <a:pt x="418202" y="1298427"/>
                </a:lnTo>
                <a:lnTo>
                  <a:pt x="418202" y="1298427"/>
                </a:lnTo>
                <a:lnTo>
                  <a:pt x="406770" y="1294616"/>
                </a:lnTo>
                <a:lnTo>
                  <a:pt x="396292" y="1289853"/>
                </a:lnTo>
                <a:lnTo>
                  <a:pt x="385813" y="1284137"/>
                </a:lnTo>
                <a:lnTo>
                  <a:pt x="375334" y="1279374"/>
                </a:lnTo>
                <a:lnTo>
                  <a:pt x="364855" y="1273658"/>
                </a:lnTo>
                <a:lnTo>
                  <a:pt x="354376" y="1268895"/>
                </a:lnTo>
                <a:lnTo>
                  <a:pt x="343897" y="1263179"/>
                </a:lnTo>
                <a:lnTo>
                  <a:pt x="333418" y="1257464"/>
                </a:lnTo>
                <a:lnTo>
                  <a:pt x="323892" y="1250795"/>
                </a:lnTo>
                <a:lnTo>
                  <a:pt x="313413" y="1245080"/>
                </a:lnTo>
                <a:lnTo>
                  <a:pt x="303887" y="1238411"/>
                </a:lnTo>
                <a:lnTo>
                  <a:pt x="294361" y="1231743"/>
                </a:lnTo>
                <a:lnTo>
                  <a:pt x="283882" y="1225074"/>
                </a:lnTo>
                <a:lnTo>
                  <a:pt x="274356" y="1218406"/>
                </a:lnTo>
                <a:lnTo>
                  <a:pt x="264829" y="1210785"/>
                </a:lnTo>
                <a:lnTo>
                  <a:pt x="256256" y="1204117"/>
                </a:lnTo>
                <a:lnTo>
                  <a:pt x="246730" y="1196496"/>
                </a:lnTo>
                <a:lnTo>
                  <a:pt x="238156" y="1188875"/>
                </a:lnTo>
                <a:lnTo>
                  <a:pt x="228630" y="1181254"/>
                </a:lnTo>
                <a:lnTo>
                  <a:pt x="220056" y="1173633"/>
                </a:lnTo>
                <a:lnTo>
                  <a:pt x="211483" y="1165059"/>
                </a:lnTo>
                <a:lnTo>
                  <a:pt x="202909" y="1157438"/>
                </a:lnTo>
                <a:lnTo>
                  <a:pt x="194335" y="1148865"/>
                </a:lnTo>
                <a:lnTo>
                  <a:pt x="186714" y="1140291"/>
                </a:lnTo>
                <a:lnTo>
                  <a:pt x="178141" y="1131717"/>
                </a:lnTo>
                <a:lnTo>
                  <a:pt x="170520" y="1123144"/>
                </a:lnTo>
                <a:lnTo>
                  <a:pt x="162899" y="1114570"/>
                </a:lnTo>
                <a:lnTo>
                  <a:pt x="155278" y="1105044"/>
                </a:lnTo>
                <a:lnTo>
                  <a:pt x="147657" y="1096470"/>
                </a:lnTo>
                <a:lnTo>
                  <a:pt x="140036" y="1086944"/>
                </a:lnTo>
                <a:lnTo>
                  <a:pt x="133367" y="1077418"/>
                </a:lnTo>
                <a:lnTo>
                  <a:pt x="126699" y="1067892"/>
                </a:lnTo>
                <a:lnTo>
                  <a:pt x="120031" y="1058365"/>
                </a:lnTo>
                <a:lnTo>
                  <a:pt x="113362" y="1048839"/>
                </a:lnTo>
                <a:lnTo>
                  <a:pt x="106694" y="1038360"/>
                </a:lnTo>
                <a:lnTo>
                  <a:pt x="100026" y="1028834"/>
                </a:lnTo>
                <a:lnTo>
                  <a:pt x="94310" y="1018355"/>
                </a:lnTo>
                <a:lnTo>
                  <a:pt x="88594" y="1008829"/>
                </a:lnTo>
                <a:lnTo>
                  <a:pt x="82878" y="998350"/>
                </a:lnTo>
                <a:lnTo>
                  <a:pt x="77163" y="987871"/>
                </a:lnTo>
                <a:lnTo>
                  <a:pt x="71447" y="977392"/>
                </a:lnTo>
                <a:lnTo>
                  <a:pt x="66684" y="966913"/>
                </a:lnTo>
                <a:lnTo>
                  <a:pt x="60968" y="956434"/>
                </a:lnTo>
                <a:lnTo>
                  <a:pt x="56205" y="945003"/>
                </a:lnTo>
                <a:lnTo>
                  <a:pt x="52394" y="934524"/>
                </a:lnTo>
                <a:lnTo>
                  <a:pt x="47631" y="924045"/>
                </a:lnTo>
                <a:lnTo>
                  <a:pt x="42868" y="912614"/>
                </a:lnTo>
                <a:lnTo>
                  <a:pt x="39058" y="901182"/>
                </a:lnTo>
                <a:lnTo>
                  <a:pt x="35247" y="890703"/>
                </a:lnTo>
                <a:lnTo>
                  <a:pt x="31437" y="879272"/>
                </a:lnTo>
                <a:lnTo>
                  <a:pt x="28579" y="867840"/>
                </a:lnTo>
                <a:lnTo>
                  <a:pt x="24768" y="856409"/>
                </a:lnTo>
                <a:lnTo>
                  <a:pt x="21910" y="844977"/>
                </a:lnTo>
                <a:lnTo>
                  <a:pt x="19052" y="833546"/>
                </a:lnTo>
                <a:lnTo>
                  <a:pt x="16195" y="822115"/>
                </a:lnTo>
                <a:lnTo>
                  <a:pt x="14289" y="810683"/>
                </a:lnTo>
                <a:lnTo>
                  <a:pt x="11431" y="799252"/>
                </a:lnTo>
                <a:lnTo>
                  <a:pt x="9526" y="787820"/>
                </a:lnTo>
                <a:lnTo>
                  <a:pt x="7621" y="776389"/>
                </a:lnTo>
                <a:lnTo>
                  <a:pt x="5716" y="764957"/>
                </a:lnTo>
                <a:lnTo>
                  <a:pt x="4763" y="752573"/>
                </a:lnTo>
                <a:lnTo>
                  <a:pt x="2858" y="741141"/>
                </a:lnTo>
                <a:lnTo>
                  <a:pt x="1905" y="729710"/>
                </a:lnTo>
                <a:lnTo>
                  <a:pt x="953" y="717326"/>
                </a:lnTo>
                <a:lnTo>
                  <a:pt x="953" y="705894"/>
                </a:lnTo>
                <a:lnTo>
                  <a:pt x="0" y="694463"/>
                </a:lnTo>
                <a:lnTo>
                  <a:pt x="0" y="682079"/>
                </a:lnTo>
                <a:lnTo>
                  <a:pt x="0" y="670647"/>
                </a:lnTo>
                <a:lnTo>
                  <a:pt x="0" y="659216"/>
                </a:lnTo>
                <a:lnTo>
                  <a:pt x="953" y="646832"/>
                </a:lnTo>
                <a:lnTo>
                  <a:pt x="953" y="635400"/>
                </a:lnTo>
                <a:lnTo>
                  <a:pt x="1905" y="623016"/>
                </a:lnTo>
                <a:lnTo>
                  <a:pt x="2858" y="611585"/>
                </a:lnTo>
                <a:lnTo>
                  <a:pt x="3810" y="600153"/>
                </a:lnTo>
                <a:lnTo>
                  <a:pt x="5716" y="588722"/>
                </a:lnTo>
                <a:lnTo>
                  <a:pt x="7621" y="576338"/>
                </a:lnTo>
                <a:lnTo>
                  <a:pt x="8574" y="564906"/>
                </a:lnTo>
                <a:lnTo>
                  <a:pt x="11431" y="553475"/>
                </a:lnTo>
                <a:lnTo>
                  <a:pt x="13337" y="542043"/>
                </a:lnTo>
                <a:lnTo>
                  <a:pt x="15242" y="530612"/>
                </a:lnTo>
                <a:lnTo>
                  <a:pt x="18100" y="519180"/>
                </a:lnTo>
                <a:lnTo>
                  <a:pt x="20958" y="507749"/>
                </a:lnTo>
                <a:lnTo>
                  <a:pt x="23816" y="496317"/>
                </a:lnTo>
                <a:lnTo>
                  <a:pt x="27626" y="484886"/>
                </a:lnTo>
                <a:lnTo>
                  <a:pt x="30484" y="473454"/>
                </a:lnTo>
                <a:lnTo>
                  <a:pt x="34294" y="462023"/>
                </a:lnTo>
                <a:lnTo>
                  <a:pt x="38105" y="451544"/>
                </a:lnTo>
                <a:lnTo>
                  <a:pt x="41915" y="440112"/>
                </a:lnTo>
                <a:lnTo>
                  <a:pt x="46679" y="428681"/>
                </a:lnTo>
                <a:lnTo>
                  <a:pt x="50489" y="418202"/>
                </a:lnTo>
                <a:lnTo>
                  <a:pt x="55252" y="406770"/>
                </a:lnTo>
                <a:lnTo>
                  <a:pt x="60015" y="396292"/>
                </a:lnTo>
                <a:lnTo>
                  <a:pt x="64778" y="385813"/>
                </a:lnTo>
                <a:lnTo>
                  <a:pt x="70494" y="375334"/>
                </a:lnTo>
                <a:lnTo>
                  <a:pt x="75257" y="364855"/>
                </a:lnTo>
                <a:lnTo>
                  <a:pt x="80973" y="354376"/>
                </a:lnTo>
                <a:lnTo>
                  <a:pt x="86689" y="343897"/>
                </a:lnTo>
                <a:lnTo>
                  <a:pt x="92405" y="333418"/>
                </a:lnTo>
                <a:lnTo>
                  <a:pt x="98120" y="323892"/>
                </a:lnTo>
                <a:lnTo>
                  <a:pt x="104789" y="313413"/>
                </a:lnTo>
                <a:lnTo>
                  <a:pt x="111457" y="303887"/>
                </a:lnTo>
                <a:lnTo>
                  <a:pt x="118125" y="294361"/>
                </a:lnTo>
                <a:lnTo>
                  <a:pt x="124794" y="283882"/>
                </a:lnTo>
                <a:lnTo>
                  <a:pt x="131462" y="274356"/>
                </a:lnTo>
                <a:lnTo>
                  <a:pt x="138130" y="264829"/>
                </a:lnTo>
                <a:lnTo>
                  <a:pt x="145751" y="256256"/>
                </a:lnTo>
                <a:lnTo>
                  <a:pt x="153372" y="246730"/>
                </a:lnTo>
                <a:lnTo>
                  <a:pt x="160993" y="238156"/>
                </a:lnTo>
                <a:lnTo>
                  <a:pt x="168614" y="228630"/>
                </a:lnTo>
                <a:lnTo>
                  <a:pt x="176235" y="220056"/>
                </a:lnTo>
                <a:lnTo>
                  <a:pt x="183856" y="211483"/>
                </a:lnTo>
                <a:lnTo>
                  <a:pt x="192430" y="202909"/>
                </a:lnTo>
                <a:lnTo>
                  <a:pt x="201004" y="194335"/>
                </a:lnTo>
                <a:lnTo>
                  <a:pt x="209577" y="186714"/>
                </a:lnTo>
                <a:lnTo>
                  <a:pt x="218151" y="178141"/>
                </a:lnTo>
                <a:lnTo>
                  <a:pt x="226725" y="170520"/>
                </a:lnTo>
                <a:lnTo>
                  <a:pt x="235298" y="162899"/>
                </a:lnTo>
                <a:lnTo>
                  <a:pt x="243872" y="155278"/>
                </a:lnTo>
                <a:lnTo>
                  <a:pt x="253398" y="147657"/>
                </a:lnTo>
                <a:lnTo>
                  <a:pt x="262924" y="140036"/>
                </a:lnTo>
                <a:lnTo>
                  <a:pt x="272450" y="133367"/>
                </a:lnTo>
                <a:lnTo>
                  <a:pt x="281977" y="126699"/>
                </a:lnTo>
                <a:lnTo>
                  <a:pt x="291503" y="120031"/>
                </a:lnTo>
                <a:lnTo>
                  <a:pt x="301029" y="113362"/>
                </a:lnTo>
                <a:lnTo>
                  <a:pt x="310555" y="106694"/>
                </a:lnTo>
                <a:lnTo>
                  <a:pt x="321034" y="100026"/>
                </a:lnTo>
                <a:lnTo>
                  <a:pt x="330561" y="94310"/>
                </a:lnTo>
                <a:lnTo>
                  <a:pt x="341039" y="88594"/>
                </a:lnTo>
                <a:lnTo>
                  <a:pt x="351518" y="82878"/>
                </a:lnTo>
                <a:lnTo>
                  <a:pt x="361997" y="77163"/>
                </a:lnTo>
                <a:lnTo>
                  <a:pt x="372476" y="71447"/>
                </a:lnTo>
                <a:lnTo>
                  <a:pt x="382955" y="66684"/>
                </a:lnTo>
                <a:lnTo>
                  <a:pt x="393434" y="60968"/>
                </a:lnTo>
                <a:lnTo>
                  <a:pt x="403913" y="56205"/>
                </a:lnTo>
                <a:lnTo>
                  <a:pt x="415344" y="52394"/>
                </a:lnTo>
                <a:lnTo>
                  <a:pt x="425823" y="47631"/>
                </a:lnTo>
                <a:lnTo>
                  <a:pt x="437254" y="42868"/>
                </a:lnTo>
                <a:lnTo>
                  <a:pt x="447733" y="39058"/>
                </a:lnTo>
                <a:lnTo>
                  <a:pt x="459165" y="35247"/>
                </a:lnTo>
                <a:lnTo>
                  <a:pt x="470596" y="31437"/>
                </a:lnTo>
                <a:lnTo>
                  <a:pt x="482028" y="28579"/>
                </a:lnTo>
                <a:lnTo>
                  <a:pt x="492507" y="24768"/>
                </a:lnTo>
                <a:lnTo>
                  <a:pt x="503938" y="21910"/>
                </a:lnTo>
                <a:lnTo>
                  <a:pt x="515370" y="19052"/>
                </a:lnTo>
                <a:lnTo>
                  <a:pt x="526801" y="16195"/>
                </a:lnTo>
                <a:lnTo>
                  <a:pt x="538233" y="14289"/>
                </a:lnTo>
                <a:lnTo>
                  <a:pt x="550617" y="11431"/>
                </a:lnTo>
                <a:lnTo>
                  <a:pt x="562048" y="9526"/>
                </a:lnTo>
                <a:lnTo>
                  <a:pt x="573480" y="7621"/>
                </a:lnTo>
                <a:lnTo>
                  <a:pt x="584911" y="5716"/>
                </a:lnTo>
                <a:lnTo>
                  <a:pt x="596343" y="4763"/>
                </a:lnTo>
                <a:lnTo>
                  <a:pt x="608727" y="2858"/>
                </a:lnTo>
                <a:lnTo>
                  <a:pt x="620158" y="1905"/>
                </a:lnTo>
                <a:lnTo>
                  <a:pt x="631590" y="953"/>
                </a:lnTo>
                <a:lnTo>
                  <a:pt x="643974" y="953"/>
                </a:lnTo>
                <a:lnTo>
                  <a:pt x="655405" y="0"/>
                </a:lnTo>
                <a:lnTo>
                  <a:pt x="666837" y="0"/>
                </a:lnTo>
                <a:lnTo>
                  <a:pt x="679221" y="0"/>
                </a:lnTo>
                <a:lnTo>
                  <a:pt x="690652" y="0"/>
                </a:lnTo>
                <a:lnTo>
                  <a:pt x="703037" y="953"/>
                </a:lnTo>
                <a:lnTo>
                  <a:pt x="714468" y="953"/>
                </a:lnTo>
                <a:lnTo>
                  <a:pt x="725899" y="1905"/>
                </a:lnTo>
                <a:lnTo>
                  <a:pt x="738284" y="2858"/>
                </a:lnTo>
                <a:lnTo>
                  <a:pt x="749715" y="3810"/>
                </a:lnTo>
                <a:lnTo>
                  <a:pt x="761147" y="5716"/>
                </a:lnTo>
                <a:lnTo>
                  <a:pt x="772578" y="7621"/>
                </a:lnTo>
                <a:lnTo>
                  <a:pt x="784962" y="8574"/>
                </a:lnTo>
                <a:lnTo>
                  <a:pt x="796394" y="11431"/>
                </a:lnTo>
                <a:lnTo>
                  <a:pt x="807825" y="13337"/>
                </a:lnTo>
                <a:lnTo>
                  <a:pt x="819257" y="15242"/>
                </a:lnTo>
                <a:lnTo>
                  <a:pt x="830688" y="18100"/>
                </a:lnTo>
                <a:lnTo>
                  <a:pt x="842120" y="20958"/>
                </a:lnTo>
                <a:lnTo>
                  <a:pt x="853551" y="23816"/>
                </a:lnTo>
                <a:lnTo>
                  <a:pt x="864983" y="27626"/>
                </a:lnTo>
                <a:lnTo>
                  <a:pt x="876414" y="30484"/>
                </a:lnTo>
                <a:lnTo>
                  <a:pt x="887846" y="34294"/>
                </a:lnTo>
                <a:lnTo>
                  <a:pt x="898324" y="38105"/>
                </a:lnTo>
                <a:lnTo>
                  <a:pt x="909756" y="41915"/>
                </a:lnTo>
                <a:lnTo>
                  <a:pt x="920235" y="46679"/>
                </a:lnTo>
                <a:lnTo>
                  <a:pt x="931666" y="50489"/>
                </a:lnTo>
                <a:lnTo>
                  <a:pt x="942145" y="55252"/>
                </a:lnTo>
                <a:lnTo>
                  <a:pt x="953577" y="60015"/>
                </a:lnTo>
                <a:lnTo>
                  <a:pt x="964055" y="64778"/>
                </a:lnTo>
                <a:lnTo>
                  <a:pt x="974534" y="70494"/>
                </a:lnTo>
                <a:lnTo>
                  <a:pt x="985013" y="75257"/>
                </a:lnTo>
                <a:lnTo>
                  <a:pt x="995492" y="80973"/>
                </a:lnTo>
                <a:lnTo>
                  <a:pt x="1005971" y="86689"/>
                </a:lnTo>
                <a:lnTo>
                  <a:pt x="1015497" y="92405"/>
                </a:lnTo>
                <a:lnTo>
                  <a:pt x="1025976" y="98120"/>
                </a:lnTo>
                <a:lnTo>
                  <a:pt x="1036455" y="104789"/>
                </a:lnTo>
                <a:lnTo>
                  <a:pt x="1045981" y="111457"/>
                </a:lnTo>
                <a:lnTo>
                  <a:pt x="1055507" y="118125"/>
                </a:lnTo>
                <a:lnTo>
                  <a:pt x="1065034" y="124794"/>
                </a:lnTo>
                <a:lnTo>
                  <a:pt x="1074560" y="131462"/>
                </a:lnTo>
                <a:lnTo>
                  <a:pt x="1084086" y="138130"/>
                </a:lnTo>
                <a:lnTo>
                  <a:pt x="1093612" y="145751"/>
                </a:lnTo>
                <a:lnTo>
                  <a:pt x="1103139" y="153372"/>
                </a:lnTo>
                <a:lnTo>
                  <a:pt x="1111712" y="160993"/>
                </a:lnTo>
                <a:lnTo>
                  <a:pt x="1120286" y="168614"/>
                </a:lnTo>
                <a:lnTo>
                  <a:pt x="1129812" y="176235"/>
                </a:lnTo>
                <a:lnTo>
                  <a:pt x="1138386" y="183856"/>
                </a:lnTo>
                <a:lnTo>
                  <a:pt x="1146959" y="192430"/>
                </a:lnTo>
                <a:lnTo>
                  <a:pt x="1154580" y="201004"/>
                </a:lnTo>
                <a:lnTo>
                  <a:pt x="1163154" y="209577"/>
                </a:lnTo>
                <a:lnTo>
                  <a:pt x="1170775" y="218151"/>
                </a:lnTo>
                <a:lnTo>
                  <a:pt x="1179349" y="226725"/>
                </a:lnTo>
                <a:lnTo>
                  <a:pt x="1186970" y="235298"/>
                </a:lnTo>
                <a:lnTo>
                  <a:pt x="1194590" y="243872"/>
                </a:lnTo>
                <a:lnTo>
                  <a:pt x="1202211" y="253398"/>
                </a:lnTo>
                <a:lnTo>
                  <a:pt x="1208880" y="262924"/>
                </a:lnTo>
                <a:lnTo>
                  <a:pt x="1216501" y="272450"/>
                </a:lnTo>
                <a:lnTo>
                  <a:pt x="1223169" y="281977"/>
                </a:lnTo>
                <a:lnTo>
                  <a:pt x="1229838" y="291503"/>
                </a:lnTo>
                <a:lnTo>
                  <a:pt x="1236506" y="301029"/>
                </a:lnTo>
                <a:lnTo>
                  <a:pt x="1243174" y="310555"/>
                </a:lnTo>
                <a:lnTo>
                  <a:pt x="1248890" y="321034"/>
                </a:lnTo>
                <a:lnTo>
                  <a:pt x="1255558" y="330561"/>
                </a:lnTo>
                <a:lnTo>
                  <a:pt x="1261274" y="341039"/>
                </a:lnTo>
                <a:lnTo>
                  <a:pt x="1266990" y="351518"/>
                </a:lnTo>
                <a:lnTo>
                  <a:pt x="1272706" y="361997"/>
                </a:lnTo>
                <a:lnTo>
                  <a:pt x="1278421" y="372476"/>
                </a:lnTo>
                <a:lnTo>
                  <a:pt x="1283185" y="382955"/>
                </a:lnTo>
                <a:lnTo>
                  <a:pt x="1287948" y="393434"/>
                </a:lnTo>
                <a:lnTo>
                  <a:pt x="1292711" y="403913"/>
                </a:lnTo>
                <a:lnTo>
                  <a:pt x="1297474" y="415344"/>
                </a:lnTo>
                <a:lnTo>
                  <a:pt x="1302237" y="425823"/>
                </a:lnTo>
                <a:lnTo>
                  <a:pt x="1306048" y="437254"/>
                </a:lnTo>
                <a:lnTo>
                  <a:pt x="1310811" y="447733"/>
                </a:lnTo>
                <a:lnTo>
                  <a:pt x="1314621" y="459165"/>
                </a:lnTo>
                <a:lnTo>
                  <a:pt x="1317479" y="470596"/>
                </a:lnTo>
                <a:lnTo>
                  <a:pt x="1321289" y="482028"/>
                </a:lnTo>
                <a:lnTo>
                  <a:pt x="1325100" y="492507"/>
                </a:lnTo>
                <a:lnTo>
                  <a:pt x="1327958" y="503938"/>
                </a:lnTo>
                <a:lnTo>
                  <a:pt x="1330816" y="515370"/>
                </a:lnTo>
                <a:lnTo>
                  <a:pt x="1333674" y="526801"/>
                </a:lnTo>
                <a:lnTo>
                  <a:pt x="1335579" y="538233"/>
                </a:lnTo>
                <a:lnTo>
                  <a:pt x="1338437" y="550617"/>
                </a:lnTo>
                <a:lnTo>
                  <a:pt x="1340342" y="562048"/>
                </a:lnTo>
                <a:lnTo>
                  <a:pt x="1342247" y="573480"/>
                </a:lnTo>
                <a:lnTo>
                  <a:pt x="1343200" y="584911"/>
                </a:lnTo>
                <a:lnTo>
                  <a:pt x="1345105" y="596343"/>
                </a:lnTo>
                <a:lnTo>
                  <a:pt x="1346058" y="608727"/>
                </a:lnTo>
                <a:lnTo>
                  <a:pt x="1347010" y="620158"/>
                </a:lnTo>
                <a:lnTo>
                  <a:pt x="1347963" y="631590"/>
                </a:lnTo>
                <a:lnTo>
                  <a:pt x="1348916" y="643974"/>
                </a:lnTo>
                <a:lnTo>
                  <a:pt x="1348916" y="655405"/>
                </a:lnTo>
                <a:lnTo>
                  <a:pt x="1349868" y="666837"/>
                </a:lnTo>
                <a:lnTo>
                  <a:pt x="1349868" y="679221"/>
                </a:lnTo>
                <a:lnTo>
                  <a:pt x="1349868" y="690652"/>
                </a:lnTo>
                <a:lnTo>
                  <a:pt x="1348916" y="703037"/>
                </a:lnTo>
                <a:lnTo>
                  <a:pt x="1348916" y="714468"/>
                </a:lnTo>
                <a:lnTo>
                  <a:pt x="1347963" y="725899"/>
                </a:lnTo>
                <a:lnTo>
                  <a:pt x="1347010" y="738284"/>
                </a:lnTo>
                <a:lnTo>
                  <a:pt x="1345105" y="749715"/>
                </a:lnTo>
                <a:lnTo>
                  <a:pt x="1344152" y="761147"/>
                </a:lnTo>
                <a:lnTo>
                  <a:pt x="1342247" y="772578"/>
                </a:lnTo>
                <a:lnTo>
                  <a:pt x="1340342" y="784962"/>
                </a:lnTo>
                <a:lnTo>
                  <a:pt x="1338437" y="796394"/>
                </a:lnTo>
                <a:lnTo>
                  <a:pt x="1336531" y="807825"/>
                </a:lnTo>
                <a:lnTo>
                  <a:pt x="1333674" y="819257"/>
                </a:lnTo>
                <a:lnTo>
                  <a:pt x="1331768" y="830688"/>
                </a:lnTo>
                <a:lnTo>
                  <a:pt x="1328910" y="842120"/>
                </a:lnTo>
                <a:lnTo>
                  <a:pt x="1325100" y="853551"/>
                </a:lnTo>
                <a:lnTo>
                  <a:pt x="1322242" y="864983"/>
                </a:lnTo>
                <a:lnTo>
                  <a:pt x="1318432" y="876414"/>
                </a:lnTo>
                <a:lnTo>
                  <a:pt x="1315574" y="887846"/>
                </a:lnTo>
                <a:lnTo>
                  <a:pt x="1311763" y="898324"/>
                </a:lnTo>
                <a:lnTo>
                  <a:pt x="1307000" y="909756"/>
                </a:lnTo>
                <a:lnTo>
                  <a:pt x="1303190" y="920235"/>
                </a:lnTo>
                <a:lnTo>
                  <a:pt x="1298427" y="931666"/>
                </a:lnTo>
                <a:lnTo>
                  <a:pt x="1294616" y="942145"/>
                </a:lnTo>
                <a:lnTo>
                  <a:pt x="1289853" y="953577"/>
                </a:lnTo>
                <a:lnTo>
                  <a:pt x="1284137" y="964055"/>
                </a:lnTo>
                <a:lnTo>
                  <a:pt x="1279374" y="974534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7453" y="934524"/>
                </a:lnTo>
                <a:lnTo>
                  <a:pt x="1221264" y="924998"/>
                </a:lnTo>
                <a:lnTo>
                  <a:pt x="1226027" y="915472"/>
                </a:lnTo>
                <a:lnTo>
                  <a:pt x="1229838" y="905945"/>
                </a:lnTo>
                <a:lnTo>
                  <a:pt x="1233648" y="896419"/>
                </a:lnTo>
                <a:lnTo>
                  <a:pt x="1237459" y="886893"/>
                </a:lnTo>
                <a:lnTo>
                  <a:pt x="1241269" y="876414"/>
                </a:lnTo>
                <a:lnTo>
                  <a:pt x="1245080" y="866888"/>
                </a:lnTo>
                <a:lnTo>
                  <a:pt x="1247937" y="857362"/>
                </a:lnTo>
                <a:lnTo>
                  <a:pt x="1250795" y="846883"/>
                </a:lnTo>
                <a:lnTo>
                  <a:pt x="1254606" y="836404"/>
                </a:lnTo>
                <a:lnTo>
                  <a:pt x="1256511" y="826878"/>
                </a:lnTo>
                <a:lnTo>
                  <a:pt x="1259369" y="816399"/>
                </a:lnTo>
                <a:lnTo>
                  <a:pt x="1262227" y="805920"/>
                </a:lnTo>
                <a:lnTo>
                  <a:pt x="1264132" y="796394"/>
                </a:lnTo>
                <a:lnTo>
                  <a:pt x="1266037" y="785915"/>
                </a:lnTo>
                <a:lnTo>
                  <a:pt x="1267943" y="775436"/>
                </a:lnTo>
                <a:lnTo>
                  <a:pt x="1269848" y="764957"/>
                </a:lnTo>
                <a:lnTo>
                  <a:pt x="1270800" y="754478"/>
                </a:lnTo>
                <a:lnTo>
                  <a:pt x="1272706" y="743999"/>
                </a:lnTo>
                <a:lnTo>
                  <a:pt x="1273658" y="733520"/>
                </a:lnTo>
                <a:lnTo>
                  <a:pt x="1274611" y="723042"/>
                </a:lnTo>
                <a:lnTo>
                  <a:pt x="1275564" y="712563"/>
                </a:lnTo>
                <a:lnTo>
                  <a:pt x="1275564" y="702084"/>
                </a:lnTo>
                <a:lnTo>
                  <a:pt x="1276516" y="691605"/>
                </a:lnTo>
                <a:lnTo>
                  <a:pt x="1276516" y="681126"/>
                </a:lnTo>
                <a:lnTo>
                  <a:pt x="1276516" y="670647"/>
                </a:lnTo>
                <a:lnTo>
                  <a:pt x="1276516" y="660168"/>
                </a:lnTo>
                <a:lnTo>
                  <a:pt x="1275564" y="649690"/>
                </a:lnTo>
                <a:lnTo>
                  <a:pt x="1275564" y="639211"/>
                </a:lnTo>
                <a:lnTo>
                  <a:pt x="1274611" y="628732"/>
                </a:lnTo>
                <a:lnTo>
                  <a:pt x="1273658" y="618253"/>
                </a:lnTo>
                <a:lnTo>
                  <a:pt x="1272706" y="607774"/>
                </a:lnTo>
                <a:lnTo>
                  <a:pt x="1271753" y="597295"/>
                </a:lnTo>
                <a:lnTo>
                  <a:pt x="1269848" y="586816"/>
                </a:lnTo>
                <a:lnTo>
                  <a:pt x="1267943" y="576338"/>
                </a:lnTo>
                <a:lnTo>
                  <a:pt x="1266990" y="566811"/>
                </a:lnTo>
                <a:lnTo>
                  <a:pt x="1264132" y="556332"/>
                </a:lnTo>
                <a:lnTo>
                  <a:pt x="1262227" y="545854"/>
                </a:lnTo>
                <a:lnTo>
                  <a:pt x="1260322" y="535375"/>
                </a:lnTo>
                <a:lnTo>
                  <a:pt x="1257464" y="525848"/>
                </a:lnTo>
                <a:lnTo>
                  <a:pt x="1254606" y="515370"/>
                </a:lnTo>
                <a:lnTo>
                  <a:pt x="1251748" y="504891"/>
                </a:lnTo>
                <a:lnTo>
                  <a:pt x="1248890" y="495364"/>
                </a:lnTo>
                <a:lnTo>
                  <a:pt x="1246032" y="484886"/>
                </a:lnTo>
                <a:lnTo>
                  <a:pt x="1242222" y="475359"/>
                </a:lnTo>
                <a:lnTo>
                  <a:pt x="1238411" y="464881"/>
                </a:lnTo>
                <a:lnTo>
                  <a:pt x="1234601" y="455354"/>
                </a:lnTo>
                <a:lnTo>
                  <a:pt x="1230790" y="445828"/>
                </a:lnTo>
                <a:lnTo>
                  <a:pt x="1226980" y="436302"/>
                </a:lnTo>
                <a:lnTo>
                  <a:pt x="1223169" y="426776"/>
                </a:lnTo>
                <a:lnTo>
                  <a:pt x="1218406" y="417249"/>
                </a:lnTo>
                <a:lnTo>
                  <a:pt x="1213643" y="407723"/>
                </a:lnTo>
                <a:lnTo>
                  <a:pt x="1208880" y="398197"/>
                </a:lnTo>
                <a:lnTo>
                  <a:pt x="1204117" y="388671"/>
                </a:lnTo>
                <a:lnTo>
                  <a:pt x="1199354" y="380097"/>
                </a:lnTo>
                <a:lnTo>
                  <a:pt x="1193638" y="370571"/>
                </a:lnTo>
                <a:lnTo>
                  <a:pt x="1187922" y="361997"/>
                </a:lnTo>
                <a:lnTo>
                  <a:pt x="1183159" y="352471"/>
                </a:lnTo>
                <a:lnTo>
                  <a:pt x="1177443" y="343897"/>
                </a:lnTo>
                <a:lnTo>
                  <a:pt x="1171728" y="335324"/>
                </a:lnTo>
                <a:lnTo>
                  <a:pt x="1165059" y="326750"/>
                </a:lnTo>
                <a:lnTo>
                  <a:pt x="1159343" y="318176"/>
                </a:lnTo>
                <a:lnTo>
                  <a:pt x="1152675" y="309603"/>
                </a:lnTo>
                <a:lnTo>
                  <a:pt x="1146007" y="301029"/>
                </a:lnTo>
                <a:lnTo>
                  <a:pt x="1139338" y="293408"/>
                </a:lnTo>
                <a:lnTo>
                  <a:pt x="1132670" y="284835"/>
                </a:lnTo>
                <a:lnTo>
                  <a:pt x="1126002" y="277214"/>
                </a:lnTo>
                <a:lnTo>
                  <a:pt x="1119333" y="269593"/>
                </a:lnTo>
                <a:lnTo>
                  <a:pt x="1111712" y="261972"/>
                </a:lnTo>
                <a:lnTo>
                  <a:pt x="1105044" y="254351"/>
                </a:lnTo>
                <a:lnTo>
                  <a:pt x="1097423" y="246730"/>
                </a:lnTo>
                <a:lnTo>
                  <a:pt x="1089802" y="239109"/>
                </a:lnTo>
                <a:lnTo>
                  <a:pt x="1082181" y="232440"/>
                </a:lnTo>
                <a:lnTo>
                  <a:pt x="1074560" y="224819"/>
                </a:lnTo>
                <a:lnTo>
                  <a:pt x="1065986" y="218151"/>
                </a:lnTo>
                <a:lnTo>
                  <a:pt x="1058365" y="211483"/>
                </a:lnTo>
                <a:lnTo>
                  <a:pt x="1050744" y="204814"/>
                </a:lnTo>
                <a:lnTo>
                  <a:pt x="1042171" y="198146"/>
                </a:lnTo>
                <a:lnTo>
                  <a:pt x="1033597" y="192430"/>
                </a:lnTo>
                <a:lnTo>
                  <a:pt x="1025023" y="185762"/>
                </a:lnTo>
                <a:lnTo>
                  <a:pt x="1016450" y="180046"/>
                </a:lnTo>
                <a:lnTo>
                  <a:pt x="1007876" y="174330"/>
                </a:lnTo>
                <a:lnTo>
                  <a:pt x="999303" y="168614"/>
                </a:lnTo>
                <a:lnTo>
                  <a:pt x="989776" y="162899"/>
                </a:lnTo>
                <a:lnTo>
                  <a:pt x="981203" y="157183"/>
                </a:lnTo>
                <a:lnTo>
                  <a:pt x="971676" y="151467"/>
                </a:lnTo>
                <a:lnTo>
                  <a:pt x="963103" y="146704"/>
                </a:lnTo>
                <a:lnTo>
                  <a:pt x="953577" y="141941"/>
                </a:lnTo>
                <a:lnTo>
                  <a:pt x="944050" y="137178"/>
                </a:lnTo>
                <a:lnTo>
                  <a:pt x="934524" y="132415"/>
                </a:lnTo>
                <a:lnTo>
                  <a:pt x="924998" y="127652"/>
                </a:lnTo>
                <a:lnTo>
                  <a:pt x="915472" y="123841"/>
                </a:lnTo>
                <a:lnTo>
                  <a:pt x="905945" y="119078"/>
                </a:lnTo>
                <a:lnTo>
                  <a:pt x="896419" y="115268"/>
                </a:lnTo>
                <a:lnTo>
                  <a:pt x="886893" y="111457"/>
                </a:lnTo>
                <a:lnTo>
                  <a:pt x="876414" y="108599"/>
                </a:lnTo>
                <a:lnTo>
                  <a:pt x="866888" y="104789"/>
                </a:lnTo>
                <a:lnTo>
                  <a:pt x="857362" y="101931"/>
                </a:lnTo>
                <a:lnTo>
                  <a:pt x="846883" y="98120"/>
                </a:lnTo>
                <a:lnTo>
                  <a:pt x="836404" y="95262"/>
                </a:lnTo>
                <a:lnTo>
                  <a:pt x="826878" y="92405"/>
                </a:lnTo>
                <a:lnTo>
                  <a:pt x="816399" y="90499"/>
                </a:lnTo>
                <a:lnTo>
                  <a:pt x="805920" y="87641"/>
                </a:lnTo>
                <a:lnTo>
                  <a:pt x="796394" y="85736"/>
                </a:lnTo>
                <a:lnTo>
                  <a:pt x="785915" y="83831"/>
                </a:lnTo>
                <a:lnTo>
                  <a:pt x="775436" y="81926"/>
                </a:lnTo>
                <a:lnTo>
                  <a:pt x="764957" y="80020"/>
                </a:lnTo>
                <a:lnTo>
                  <a:pt x="754478" y="78115"/>
                </a:lnTo>
                <a:lnTo>
                  <a:pt x="743999" y="77163"/>
                </a:lnTo>
                <a:lnTo>
                  <a:pt x="733520" y="76210"/>
                </a:lnTo>
                <a:lnTo>
                  <a:pt x="723042" y="75257"/>
                </a:lnTo>
                <a:lnTo>
                  <a:pt x="712563" y="74305"/>
                </a:lnTo>
                <a:lnTo>
                  <a:pt x="702084" y="74305"/>
                </a:lnTo>
                <a:lnTo>
                  <a:pt x="691605" y="73352"/>
                </a:lnTo>
                <a:lnTo>
                  <a:pt x="681126" y="73352"/>
                </a:lnTo>
                <a:lnTo>
                  <a:pt x="670647" y="73352"/>
                </a:lnTo>
                <a:lnTo>
                  <a:pt x="660168" y="73352"/>
                </a:lnTo>
                <a:lnTo>
                  <a:pt x="649690" y="73352"/>
                </a:lnTo>
                <a:lnTo>
                  <a:pt x="639211" y="74305"/>
                </a:lnTo>
                <a:lnTo>
                  <a:pt x="628732" y="75257"/>
                </a:lnTo>
                <a:lnTo>
                  <a:pt x="618253" y="76210"/>
                </a:lnTo>
                <a:lnTo>
                  <a:pt x="607774" y="77163"/>
                </a:lnTo>
                <a:lnTo>
                  <a:pt x="597295" y="78115"/>
                </a:lnTo>
                <a:lnTo>
                  <a:pt x="586816" y="80020"/>
                </a:lnTo>
                <a:lnTo>
                  <a:pt x="576338" y="80973"/>
                </a:lnTo>
                <a:lnTo>
                  <a:pt x="566811" y="82878"/>
                </a:lnTo>
                <a:lnTo>
                  <a:pt x="556332" y="84784"/>
                </a:lnTo>
                <a:lnTo>
                  <a:pt x="545854" y="87641"/>
                </a:lnTo>
                <a:lnTo>
                  <a:pt x="535375" y="89547"/>
                </a:lnTo>
                <a:lnTo>
                  <a:pt x="525848" y="92405"/>
                </a:lnTo>
                <a:lnTo>
                  <a:pt x="515370" y="95262"/>
                </a:lnTo>
                <a:lnTo>
                  <a:pt x="504891" y="98120"/>
                </a:lnTo>
                <a:lnTo>
                  <a:pt x="495364" y="100978"/>
                </a:lnTo>
                <a:lnTo>
                  <a:pt x="484886" y="103836"/>
                </a:lnTo>
                <a:lnTo>
                  <a:pt x="475359" y="107647"/>
                </a:lnTo>
                <a:lnTo>
                  <a:pt x="464881" y="110504"/>
                </a:lnTo>
                <a:lnTo>
                  <a:pt x="455354" y="114315"/>
                </a:lnTo>
                <a:lnTo>
                  <a:pt x="445828" y="118125"/>
                </a:lnTo>
                <a:lnTo>
                  <a:pt x="436302" y="122888"/>
                </a:lnTo>
                <a:lnTo>
                  <a:pt x="426776" y="126699"/>
                </a:lnTo>
                <a:lnTo>
                  <a:pt x="417249" y="131462"/>
                </a:lnTo>
                <a:lnTo>
                  <a:pt x="407723" y="136225"/>
                </a:lnTo>
                <a:lnTo>
                  <a:pt x="398197" y="140988"/>
                </a:lnTo>
                <a:lnTo>
                  <a:pt x="388671" y="145751"/>
                </a:lnTo>
                <a:lnTo>
                  <a:pt x="380097" y="150515"/>
                </a:lnTo>
                <a:lnTo>
                  <a:pt x="370571" y="156230"/>
                </a:lnTo>
                <a:lnTo>
                  <a:pt x="361997" y="160993"/>
                </a:lnTo>
                <a:lnTo>
                  <a:pt x="352471" y="166709"/>
                </a:lnTo>
                <a:lnTo>
                  <a:pt x="343897" y="172425"/>
                </a:lnTo>
                <a:lnTo>
                  <a:pt x="335324" y="178141"/>
                </a:lnTo>
                <a:lnTo>
                  <a:pt x="326750" y="184809"/>
                </a:lnTo>
                <a:lnTo>
                  <a:pt x="318176" y="190525"/>
                </a:lnTo>
                <a:lnTo>
                  <a:pt x="309603" y="197193"/>
                </a:lnTo>
                <a:lnTo>
                  <a:pt x="301029" y="202909"/>
                </a:lnTo>
                <a:lnTo>
                  <a:pt x="293408" y="209577"/>
                </a:lnTo>
                <a:lnTo>
                  <a:pt x="284835" y="216246"/>
                </a:lnTo>
                <a:lnTo>
                  <a:pt x="277214" y="223867"/>
                </a:lnTo>
                <a:lnTo>
                  <a:pt x="269593" y="230535"/>
                </a:lnTo>
                <a:lnTo>
                  <a:pt x="261972" y="237203"/>
                </a:lnTo>
                <a:lnTo>
                  <a:pt x="254351" y="244824"/>
                </a:lnTo>
                <a:lnTo>
                  <a:pt x="246730" y="252445"/>
                </a:lnTo>
                <a:lnTo>
                  <a:pt x="239109" y="260066"/>
                </a:lnTo>
                <a:lnTo>
                  <a:pt x="232440" y="267687"/>
                </a:lnTo>
                <a:lnTo>
                  <a:pt x="224819" y="275308"/>
                </a:lnTo>
                <a:lnTo>
                  <a:pt x="218151" y="282929"/>
                </a:lnTo>
                <a:lnTo>
                  <a:pt x="211483" y="291503"/>
                </a:lnTo>
                <a:lnTo>
                  <a:pt x="204814" y="299124"/>
                </a:lnTo>
                <a:lnTo>
                  <a:pt x="198146" y="307698"/>
                </a:lnTo>
                <a:lnTo>
                  <a:pt x="192430" y="316271"/>
                </a:lnTo>
                <a:lnTo>
                  <a:pt x="185762" y="324845"/>
                </a:lnTo>
                <a:lnTo>
                  <a:pt x="180046" y="333418"/>
                </a:lnTo>
                <a:lnTo>
                  <a:pt x="174330" y="341992"/>
                </a:lnTo>
                <a:lnTo>
                  <a:pt x="168614" y="350566"/>
                </a:lnTo>
                <a:lnTo>
                  <a:pt x="162899" y="359139"/>
                </a:lnTo>
                <a:lnTo>
                  <a:pt x="157183" y="368665"/>
                </a:lnTo>
                <a:lnTo>
                  <a:pt x="151467" y="377239"/>
                </a:lnTo>
                <a:lnTo>
                  <a:pt x="146704" y="386765"/>
                </a:lnTo>
                <a:lnTo>
                  <a:pt x="141941" y="396292"/>
                </a:lnTo>
                <a:lnTo>
                  <a:pt x="137178" y="404865"/>
                </a:lnTo>
                <a:lnTo>
                  <a:pt x="132415" y="414391"/>
                </a:lnTo>
                <a:lnTo>
                  <a:pt x="127652" y="423918"/>
                </a:lnTo>
                <a:lnTo>
                  <a:pt x="123841" y="433444"/>
                </a:lnTo>
                <a:lnTo>
                  <a:pt x="119078" y="442970"/>
                </a:lnTo>
                <a:lnTo>
                  <a:pt x="115268" y="453449"/>
                </a:lnTo>
                <a:lnTo>
                  <a:pt x="111457" y="462975"/>
                </a:lnTo>
                <a:lnTo>
                  <a:pt x="108599" y="472502"/>
                </a:lnTo>
                <a:lnTo>
                  <a:pt x="104789" y="482980"/>
                </a:lnTo>
                <a:lnTo>
                  <a:pt x="101931" y="492507"/>
                </a:lnTo>
                <a:lnTo>
                  <a:pt x="98120" y="502985"/>
                </a:lnTo>
                <a:lnTo>
                  <a:pt x="95262" y="512512"/>
                </a:lnTo>
                <a:lnTo>
                  <a:pt x="92405" y="522991"/>
                </a:lnTo>
                <a:lnTo>
                  <a:pt x="90499" y="533469"/>
                </a:lnTo>
                <a:lnTo>
                  <a:pt x="87641" y="542996"/>
                </a:lnTo>
                <a:lnTo>
                  <a:pt x="85736" y="553475"/>
                </a:lnTo>
                <a:lnTo>
                  <a:pt x="83831" y="563953"/>
                </a:lnTo>
                <a:lnTo>
                  <a:pt x="81926" y="574432"/>
                </a:lnTo>
                <a:lnTo>
                  <a:pt x="80020" y="584911"/>
                </a:lnTo>
                <a:lnTo>
                  <a:pt x="78115" y="595390"/>
                </a:lnTo>
                <a:lnTo>
                  <a:pt x="77163" y="605869"/>
                </a:lnTo>
                <a:lnTo>
                  <a:pt x="76210" y="616348"/>
                </a:lnTo>
                <a:lnTo>
                  <a:pt x="75257" y="625874"/>
                </a:lnTo>
                <a:lnTo>
                  <a:pt x="74305" y="636353"/>
                </a:lnTo>
                <a:lnTo>
                  <a:pt x="74305" y="646832"/>
                </a:lnTo>
                <a:lnTo>
                  <a:pt x="73352" y="658263"/>
                </a:lnTo>
                <a:lnTo>
                  <a:pt x="73352" y="668742"/>
                </a:lnTo>
                <a:lnTo>
                  <a:pt x="73352" y="679221"/>
                </a:lnTo>
                <a:lnTo>
                  <a:pt x="73352" y="689700"/>
                </a:lnTo>
                <a:lnTo>
                  <a:pt x="73352" y="700179"/>
                </a:lnTo>
                <a:lnTo>
                  <a:pt x="74305" y="710658"/>
                </a:lnTo>
                <a:lnTo>
                  <a:pt x="75257" y="721136"/>
                </a:lnTo>
                <a:lnTo>
                  <a:pt x="76210" y="731615"/>
                </a:lnTo>
                <a:lnTo>
                  <a:pt x="77163" y="742094"/>
                </a:lnTo>
                <a:lnTo>
                  <a:pt x="78115" y="751620"/>
                </a:lnTo>
                <a:lnTo>
                  <a:pt x="80020" y="762099"/>
                </a:lnTo>
                <a:lnTo>
                  <a:pt x="80973" y="772578"/>
                </a:lnTo>
                <a:lnTo>
                  <a:pt x="82878" y="783057"/>
                </a:lnTo>
                <a:lnTo>
                  <a:pt x="84784" y="793536"/>
                </a:lnTo>
                <a:lnTo>
                  <a:pt x="87641" y="804015"/>
                </a:lnTo>
                <a:lnTo>
                  <a:pt x="89547" y="813541"/>
                </a:lnTo>
                <a:lnTo>
                  <a:pt x="92405" y="824020"/>
                </a:lnTo>
                <a:lnTo>
                  <a:pt x="95262" y="834499"/>
                </a:lnTo>
                <a:lnTo>
                  <a:pt x="98120" y="844025"/>
                </a:lnTo>
                <a:lnTo>
                  <a:pt x="100978" y="854504"/>
                </a:lnTo>
                <a:lnTo>
                  <a:pt x="103836" y="864030"/>
                </a:lnTo>
                <a:lnTo>
                  <a:pt x="107647" y="874509"/>
                </a:lnTo>
                <a:lnTo>
                  <a:pt x="110504" y="884035"/>
                </a:lnTo>
                <a:lnTo>
                  <a:pt x="114315" y="894514"/>
                </a:lnTo>
                <a:lnTo>
                  <a:pt x="118125" y="904040"/>
                </a:lnTo>
                <a:lnTo>
                  <a:pt x="122888" y="913566"/>
                </a:lnTo>
                <a:lnTo>
                  <a:pt x="126699" y="923093"/>
                </a:lnTo>
                <a:lnTo>
                  <a:pt x="131462" y="932619"/>
                </a:lnTo>
                <a:lnTo>
                  <a:pt x="136225" y="942145"/>
                </a:lnTo>
                <a:lnTo>
                  <a:pt x="140988" y="951671"/>
                </a:lnTo>
                <a:lnTo>
                  <a:pt x="145751" y="961198"/>
                </a:lnTo>
                <a:lnTo>
                  <a:pt x="150515" y="969771"/>
                </a:lnTo>
                <a:lnTo>
                  <a:pt x="156230" y="979297"/>
                </a:lnTo>
                <a:lnTo>
                  <a:pt x="160993" y="987871"/>
                </a:lnTo>
                <a:lnTo>
                  <a:pt x="166709" y="997397"/>
                </a:lnTo>
                <a:lnTo>
                  <a:pt x="172425" y="1005971"/>
                </a:lnTo>
                <a:lnTo>
                  <a:pt x="178141" y="1014545"/>
                </a:lnTo>
                <a:lnTo>
                  <a:pt x="184809" y="1023118"/>
                </a:lnTo>
                <a:lnTo>
                  <a:pt x="190525" y="1031692"/>
                </a:lnTo>
                <a:lnTo>
                  <a:pt x="197193" y="1040265"/>
                </a:lnTo>
                <a:lnTo>
                  <a:pt x="202909" y="1047886"/>
                </a:lnTo>
                <a:lnTo>
                  <a:pt x="209577" y="1056460"/>
                </a:lnTo>
                <a:lnTo>
                  <a:pt x="216246" y="1064081"/>
                </a:lnTo>
                <a:lnTo>
                  <a:pt x="223867" y="1072655"/>
                </a:lnTo>
                <a:lnTo>
                  <a:pt x="230535" y="1080276"/>
                </a:lnTo>
                <a:lnTo>
                  <a:pt x="237203" y="1087897"/>
                </a:lnTo>
                <a:lnTo>
                  <a:pt x="244824" y="1095518"/>
                </a:lnTo>
                <a:lnTo>
                  <a:pt x="252445" y="1103139"/>
                </a:lnTo>
                <a:lnTo>
                  <a:pt x="260066" y="1110760"/>
                </a:lnTo>
                <a:lnTo>
                  <a:pt x="267687" y="1117428"/>
                </a:lnTo>
                <a:lnTo>
                  <a:pt x="275308" y="1124096"/>
                </a:lnTo>
                <a:lnTo>
                  <a:pt x="282929" y="1131717"/>
                </a:lnTo>
                <a:lnTo>
                  <a:pt x="291503" y="1138386"/>
                </a:lnTo>
                <a:lnTo>
                  <a:pt x="299124" y="1145054"/>
                </a:lnTo>
                <a:lnTo>
                  <a:pt x="307698" y="1151722"/>
                </a:lnTo>
                <a:lnTo>
                  <a:pt x="316271" y="1157438"/>
                </a:lnTo>
                <a:lnTo>
                  <a:pt x="324845" y="1164107"/>
                </a:lnTo>
                <a:lnTo>
                  <a:pt x="333418" y="1169822"/>
                </a:lnTo>
                <a:lnTo>
                  <a:pt x="341992" y="1175538"/>
                </a:lnTo>
                <a:lnTo>
                  <a:pt x="350566" y="1181254"/>
                </a:lnTo>
                <a:lnTo>
                  <a:pt x="359139" y="1186970"/>
                </a:lnTo>
                <a:lnTo>
                  <a:pt x="368665" y="1192685"/>
                </a:lnTo>
                <a:lnTo>
                  <a:pt x="377239" y="1197448"/>
                </a:lnTo>
                <a:lnTo>
                  <a:pt x="386765" y="1203164"/>
                </a:lnTo>
                <a:lnTo>
                  <a:pt x="396292" y="1207927"/>
                </a:lnTo>
                <a:lnTo>
                  <a:pt x="404865" y="1212690"/>
                </a:lnTo>
                <a:lnTo>
                  <a:pt x="414391" y="1217453"/>
                </a:lnTo>
                <a:lnTo>
                  <a:pt x="423918" y="1221264"/>
                </a:lnTo>
                <a:lnTo>
                  <a:pt x="433444" y="1226027"/>
                </a:lnTo>
                <a:lnTo>
                  <a:pt x="442970" y="1229838"/>
                </a:lnTo>
                <a:close/>
              </a:path>
            </a:pathLst>
          </a:custGeom>
          <a:solidFill>
            <a:srgbClr val="808080"/>
          </a:solidFill>
        </p:spPr>
      </p:sp>
      <p:sp>
        <p:nvSpPr>
          <p:cNvPr id="14" name="Shape 12"/>
          <p:cNvSpPr/>
          <p:nvPr/>
        </p:nvSpPr>
        <p:spPr>
          <a:xfrm rot="14580000">
            <a:off x="2774226" y="1324654"/>
            <a:ext cx="1509483" cy="1509483"/>
          </a:xfrm>
          <a:custGeom>
            <a:avLst/>
            <a:gdLst/>
            <a:ahLst/>
            <a:cxnLst/>
            <a:rect l="l" t="t" r="r" b="b"/>
            <a:pathLst>
              <a:path w="1509483" h="1509483">
                <a:moveTo>
                  <a:pt x="1068844" y="68589"/>
                </a:moveTo>
                <a:lnTo>
                  <a:pt x="1068844" y="68589"/>
                </a:lnTo>
                <a:lnTo>
                  <a:pt x="1068844" y="68589"/>
                </a:lnTo>
                <a:lnTo>
                  <a:pt x="1080276" y="74305"/>
                </a:lnTo>
                <a:lnTo>
                  <a:pt x="1092660" y="80020"/>
                </a:lnTo>
                <a:lnTo>
                  <a:pt x="1104091" y="85736"/>
                </a:lnTo>
                <a:lnTo>
                  <a:pt x="1115523" y="91452"/>
                </a:lnTo>
                <a:lnTo>
                  <a:pt x="1126954" y="98120"/>
                </a:lnTo>
                <a:lnTo>
                  <a:pt x="1138386" y="104789"/>
                </a:lnTo>
                <a:lnTo>
                  <a:pt x="1149817" y="111457"/>
                </a:lnTo>
                <a:lnTo>
                  <a:pt x="1161249" y="119078"/>
                </a:lnTo>
                <a:lnTo>
                  <a:pt x="1171728" y="125746"/>
                </a:lnTo>
                <a:lnTo>
                  <a:pt x="1183159" y="133367"/>
                </a:lnTo>
                <a:lnTo>
                  <a:pt x="1193638" y="140988"/>
                </a:lnTo>
                <a:lnTo>
                  <a:pt x="1204117" y="148609"/>
                </a:lnTo>
                <a:lnTo>
                  <a:pt x="1214596" y="156230"/>
                </a:lnTo>
                <a:lnTo>
                  <a:pt x="1225074" y="164804"/>
                </a:lnTo>
                <a:lnTo>
                  <a:pt x="1235553" y="173378"/>
                </a:lnTo>
                <a:lnTo>
                  <a:pt x="1246032" y="180999"/>
                </a:lnTo>
                <a:lnTo>
                  <a:pt x="1255558" y="190525"/>
                </a:lnTo>
                <a:lnTo>
                  <a:pt x="1265085" y="199098"/>
                </a:lnTo>
                <a:lnTo>
                  <a:pt x="1274611" y="207672"/>
                </a:lnTo>
                <a:lnTo>
                  <a:pt x="1284137" y="217198"/>
                </a:lnTo>
                <a:lnTo>
                  <a:pt x="1293663" y="226725"/>
                </a:lnTo>
                <a:lnTo>
                  <a:pt x="1303190" y="236251"/>
                </a:lnTo>
                <a:lnTo>
                  <a:pt x="1311763" y="245777"/>
                </a:lnTo>
                <a:lnTo>
                  <a:pt x="1320337" y="255303"/>
                </a:lnTo>
                <a:lnTo>
                  <a:pt x="1328910" y="264829"/>
                </a:lnTo>
                <a:lnTo>
                  <a:pt x="1337484" y="275308"/>
                </a:lnTo>
                <a:lnTo>
                  <a:pt x="1346058" y="285787"/>
                </a:lnTo>
                <a:lnTo>
                  <a:pt x="1353679" y="296266"/>
                </a:lnTo>
                <a:lnTo>
                  <a:pt x="1362252" y="306745"/>
                </a:lnTo>
                <a:lnTo>
                  <a:pt x="1369873" y="317224"/>
                </a:lnTo>
                <a:lnTo>
                  <a:pt x="1377494" y="327703"/>
                </a:lnTo>
                <a:lnTo>
                  <a:pt x="1384163" y="339134"/>
                </a:lnTo>
                <a:lnTo>
                  <a:pt x="1391784" y="349613"/>
                </a:lnTo>
                <a:lnTo>
                  <a:pt x="1398452" y="361044"/>
                </a:lnTo>
                <a:lnTo>
                  <a:pt x="1405120" y="372476"/>
                </a:lnTo>
                <a:lnTo>
                  <a:pt x="1411789" y="383907"/>
                </a:lnTo>
                <a:lnTo>
                  <a:pt x="1418457" y="395339"/>
                </a:lnTo>
                <a:lnTo>
                  <a:pt x="1424173" y="406770"/>
                </a:lnTo>
                <a:lnTo>
                  <a:pt x="1430841" y="419155"/>
                </a:lnTo>
                <a:lnTo>
                  <a:pt x="1436557" y="430586"/>
                </a:lnTo>
                <a:lnTo>
                  <a:pt x="1442273" y="442970"/>
                </a:lnTo>
                <a:lnTo>
                  <a:pt x="1447036" y="454402"/>
                </a:lnTo>
                <a:lnTo>
                  <a:pt x="1452752" y="466786"/>
                </a:lnTo>
                <a:lnTo>
                  <a:pt x="1457515" y="479170"/>
                </a:lnTo>
                <a:lnTo>
                  <a:pt x="1462278" y="491554"/>
                </a:lnTo>
                <a:lnTo>
                  <a:pt x="1466088" y="503938"/>
                </a:lnTo>
                <a:lnTo>
                  <a:pt x="1470851" y="516322"/>
                </a:lnTo>
                <a:lnTo>
                  <a:pt x="1474662" y="528706"/>
                </a:lnTo>
                <a:lnTo>
                  <a:pt x="1478472" y="541090"/>
                </a:lnTo>
                <a:lnTo>
                  <a:pt x="1482283" y="553475"/>
                </a:lnTo>
                <a:lnTo>
                  <a:pt x="1486093" y="566811"/>
                </a:lnTo>
                <a:lnTo>
                  <a:pt x="1488951" y="579195"/>
                </a:lnTo>
                <a:lnTo>
                  <a:pt x="1491809" y="592532"/>
                </a:lnTo>
                <a:lnTo>
                  <a:pt x="1494667" y="604916"/>
                </a:lnTo>
                <a:lnTo>
                  <a:pt x="1496572" y="618253"/>
                </a:lnTo>
                <a:lnTo>
                  <a:pt x="1499430" y="630637"/>
                </a:lnTo>
                <a:lnTo>
                  <a:pt x="1501335" y="643974"/>
                </a:lnTo>
                <a:lnTo>
                  <a:pt x="1503241" y="657311"/>
                </a:lnTo>
                <a:lnTo>
                  <a:pt x="1505146" y="670647"/>
                </a:lnTo>
                <a:lnTo>
                  <a:pt x="1506099" y="683031"/>
                </a:lnTo>
                <a:lnTo>
                  <a:pt x="1507051" y="696368"/>
                </a:lnTo>
                <a:lnTo>
                  <a:pt x="1508004" y="709705"/>
                </a:lnTo>
                <a:lnTo>
                  <a:pt x="1508956" y="723042"/>
                </a:lnTo>
                <a:lnTo>
                  <a:pt x="1508956" y="735426"/>
                </a:lnTo>
                <a:lnTo>
                  <a:pt x="1509909" y="748762"/>
                </a:lnTo>
                <a:lnTo>
                  <a:pt x="1509909" y="762099"/>
                </a:lnTo>
                <a:lnTo>
                  <a:pt x="1508956" y="775436"/>
                </a:lnTo>
                <a:lnTo>
                  <a:pt x="1508956" y="788773"/>
                </a:lnTo>
                <a:lnTo>
                  <a:pt x="1508004" y="802109"/>
                </a:lnTo>
                <a:lnTo>
                  <a:pt x="1507051" y="814494"/>
                </a:lnTo>
                <a:lnTo>
                  <a:pt x="1506099" y="827830"/>
                </a:lnTo>
                <a:lnTo>
                  <a:pt x="1504193" y="841167"/>
                </a:lnTo>
                <a:lnTo>
                  <a:pt x="1503241" y="854504"/>
                </a:lnTo>
                <a:lnTo>
                  <a:pt x="1501335" y="866888"/>
                </a:lnTo>
                <a:lnTo>
                  <a:pt x="1499430" y="880225"/>
                </a:lnTo>
                <a:lnTo>
                  <a:pt x="1496572" y="893561"/>
                </a:lnTo>
                <a:lnTo>
                  <a:pt x="1493714" y="905945"/>
                </a:lnTo>
                <a:lnTo>
                  <a:pt x="1491809" y="919282"/>
                </a:lnTo>
                <a:lnTo>
                  <a:pt x="1487999" y="931666"/>
                </a:lnTo>
                <a:lnTo>
                  <a:pt x="1485141" y="945003"/>
                </a:lnTo>
                <a:lnTo>
                  <a:pt x="1481330" y="957387"/>
                </a:lnTo>
                <a:lnTo>
                  <a:pt x="1478472" y="969771"/>
                </a:lnTo>
                <a:lnTo>
                  <a:pt x="1474662" y="982155"/>
                </a:lnTo>
                <a:lnTo>
                  <a:pt x="1469899" y="995492"/>
                </a:lnTo>
                <a:lnTo>
                  <a:pt x="1466088" y="1007876"/>
                </a:lnTo>
                <a:lnTo>
                  <a:pt x="1461325" y="1020260"/>
                </a:lnTo>
                <a:lnTo>
                  <a:pt x="1456562" y="1032644"/>
                </a:lnTo>
                <a:lnTo>
                  <a:pt x="1451799" y="1044076"/>
                </a:lnTo>
                <a:lnTo>
                  <a:pt x="1446083" y="1056460"/>
                </a:lnTo>
                <a:lnTo>
                  <a:pt x="1441320" y="1068844"/>
                </a:lnTo>
                <a:lnTo>
                  <a:pt x="1435604" y="1080276"/>
                </a:lnTo>
                <a:lnTo>
                  <a:pt x="1429889" y="1092660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9364" y="991682"/>
                </a:lnTo>
                <a:lnTo>
                  <a:pt x="1243174" y="983108"/>
                </a:lnTo>
                <a:lnTo>
                  <a:pt x="1246985" y="974534"/>
                </a:lnTo>
                <a:lnTo>
                  <a:pt x="1250795" y="965961"/>
                </a:lnTo>
                <a:lnTo>
                  <a:pt x="1254606" y="957387"/>
                </a:lnTo>
                <a:lnTo>
                  <a:pt x="1258416" y="948814"/>
                </a:lnTo>
                <a:lnTo>
                  <a:pt x="1261274" y="939287"/>
                </a:lnTo>
                <a:lnTo>
                  <a:pt x="1264132" y="930714"/>
                </a:lnTo>
                <a:lnTo>
                  <a:pt x="1267943" y="922140"/>
                </a:lnTo>
                <a:lnTo>
                  <a:pt x="1270800" y="912614"/>
                </a:lnTo>
                <a:lnTo>
                  <a:pt x="1272706" y="904040"/>
                </a:lnTo>
                <a:lnTo>
                  <a:pt x="1275564" y="894514"/>
                </a:lnTo>
                <a:lnTo>
                  <a:pt x="1278421" y="885940"/>
                </a:lnTo>
                <a:lnTo>
                  <a:pt x="1280327" y="876414"/>
                </a:lnTo>
                <a:lnTo>
                  <a:pt x="1282232" y="867840"/>
                </a:lnTo>
                <a:lnTo>
                  <a:pt x="1284137" y="858314"/>
                </a:lnTo>
                <a:lnTo>
                  <a:pt x="1286042" y="848788"/>
                </a:lnTo>
                <a:lnTo>
                  <a:pt x="1286995" y="839262"/>
                </a:lnTo>
                <a:lnTo>
                  <a:pt x="1288900" y="830688"/>
                </a:lnTo>
                <a:lnTo>
                  <a:pt x="1289853" y="821162"/>
                </a:lnTo>
                <a:lnTo>
                  <a:pt x="1290806" y="811636"/>
                </a:lnTo>
                <a:lnTo>
                  <a:pt x="1291758" y="802109"/>
                </a:lnTo>
                <a:lnTo>
                  <a:pt x="1292711" y="792583"/>
                </a:lnTo>
                <a:lnTo>
                  <a:pt x="1293663" y="784010"/>
                </a:lnTo>
                <a:lnTo>
                  <a:pt x="1293663" y="774483"/>
                </a:lnTo>
                <a:lnTo>
                  <a:pt x="1293663" y="764957"/>
                </a:lnTo>
                <a:lnTo>
                  <a:pt x="1293663" y="755431"/>
                </a:lnTo>
                <a:lnTo>
                  <a:pt x="1293663" y="745905"/>
                </a:lnTo>
                <a:lnTo>
                  <a:pt x="1293663" y="736378"/>
                </a:lnTo>
                <a:lnTo>
                  <a:pt x="1293663" y="726852"/>
                </a:lnTo>
                <a:lnTo>
                  <a:pt x="1292711" y="717326"/>
                </a:lnTo>
                <a:lnTo>
                  <a:pt x="1291758" y="708752"/>
                </a:lnTo>
                <a:lnTo>
                  <a:pt x="1290806" y="699226"/>
                </a:lnTo>
                <a:lnTo>
                  <a:pt x="1289853" y="689700"/>
                </a:lnTo>
                <a:lnTo>
                  <a:pt x="1288900" y="680174"/>
                </a:lnTo>
                <a:lnTo>
                  <a:pt x="1287948" y="670647"/>
                </a:lnTo>
                <a:lnTo>
                  <a:pt x="1286042" y="662074"/>
                </a:lnTo>
                <a:lnTo>
                  <a:pt x="1284137" y="652547"/>
                </a:lnTo>
                <a:lnTo>
                  <a:pt x="1282232" y="643021"/>
                </a:lnTo>
                <a:lnTo>
                  <a:pt x="1280327" y="633495"/>
                </a:lnTo>
                <a:lnTo>
                  <a:pt x="1278421" y="624921"/>
                </a:lnTo>
                <a:lnTo>
                  <a:pt x="1275564" y="615395"/>
                </a:lnTo>
                <a:lnTo>
                  <a:pt x="1273658" y="606821"/>
                </a:lnTo>
                <a:lnTo>
                  <a:pt x="1270800" y="597295"/>
                </a:lnTo>
                <a:lnTo>
                  <a:pt x="1267943" y="588722"/>
                </a:lnTo>
                <a:lnTo>
                  <a:pt x="1265085" y="580148"/>
                </a:lnTo>
                <a:lnTo>
                  <a:pt x="1262227" y="570622"/>
                </a:lnTo>
                <a:lnTo>
                  <a:pt x="1258416" y="562048"/>
                </a:lnTo>
                <a:lnTo>
                  <a:pt x="1254606" y="553475"/>
                </a:lnTo>
                <a:lnTo>
                  <a:pt x="1251748" y="544901"/>
                </a:lnTo>
                <a:lnTo>
                  <a:pt x="1247937" y="536327"/>
                </a:lnTo>
                <a:lnTo>
                  <a:pt x="1244127" y="527754"/>
                </a:lnTo>
                <a:lnTo>
                  <a:pt x="1239364" y="519180"/>
                </a:lnTo>
                <a:lnTo>
                  <a:pt x="1235553" y="510606"/>
                </a:lnTo>
                <a:lnTo>
                  <a:pt x="1230790" y="502033"/>
                </a:lnTo>
                <a:lnTo>
                  <a:pt x="1226980" y="493459"/>
                </a:lnTo>
                <a:lnTo>
                  <a:pt x="1222217" y="485838"/>
                </a:lnTo>
                <a:lnTo>
                  <a:pt x="1217453" y="477265"/>
                </a:lnTo>
                <a:lnTo>
                  <a:pt x="1212690" y="469644"/>
                </a:lnTo>
                <a:lnTo>
                  <a:pt x="1206975" y="461070"/>
                </a:lnTo>
                <a:lnTo>
                  <a:pt x="1202211" y="453449"/>
                </a:lnTo>
                <a:lnTo>
                  <a:pt x="1196496" y="445828"/>
                </a:lnTo>
                <a:lnTo>
                  <a:pt x="1191733" y="438207"/>
                </a:lnTo>
                <a:lnTo>
                  <a:pt x="1186017" y="430586"/>
                </a:lnTo>
                <a:lnTo>
                  <a:pt x="1180301" y="422965"/>
                </a:lnTo>
                <a:lnTo>
                  <a:pt x="1174585" y="415344"/>
                </a:lnTo>
                <a:lnTo>
                  <a:pt x="1167917" y="408676"/>
                </a:lnTo>
                <a:lnTo>
                  <a:pt x="1162201" y="401055"/>
                </a:lnTo>
                <a:lnTo>
                  <a:pt x="1155533" y="394386"/>
                </a:lnTo>
                <a:lnTo>
                  <a:pt x="1149817" y="387718"/>
                </a:lnTo>
                <a:lnTo>
                  <a:pt x="1143149" y="380097"/>
                </a:lnTo>
                <a:lnTo>
                  <a:pt x="1136480" y="373429"/>
                </a:lnTo>
                <a:lnTo>
                  <a:pt x="1129812" y="366760"/>
                </a:lnTo>
                <a:lnTo>
                  <a:pt x="1123144" y="361044"/>
                </a:lnTo>
                <a:lnTo>
                  <a:pt x="1116475" y="354376"/>
                </a:lnTo>
                <a:lnTo>
                  <a:pt x="1108854" y="347708"/>
                </a:lnTo>
                <a:lnTo>
                  <a:pt x="1102186" y="341992"/>
                </a:lnTo>
                <a:lnTo>
                  <a:pt x="1094565" y="336276"/>
                </a:lnTo>
                <a:lnTo>
                  <a:pt x="1086944" y="329608"/>
                </a:lnTo>
                <a:lnTo>
                  <a:pt x="1079323" y="323892"/>
                </a:lnTo>
                <a:lnTo>
                  <a:pt x="1072655" y="319129"/>
                </a:lnTo>
                <a:lnTo>
                  <a:pt x="1065034" y="313413"/>
                </a:lnTo>
                <a:lnTo>
                  <a:pt x="1056460" y="307698"/>
                </a:lnTo>
                <a:lnTo>
                  <a:pt x="1048839" y="302934"/>
                </a:lnTo>
                <a:lnTo>
                  <a:pt x="1041218" y="297219"/>
                </a:lnTo>
                <a:lnTo>
                  <a:pt x="1032644" y="292456"/>
                </a:lnTo>
                <a:lnTo>
                  <a:pt x="1025023" y="287692"/>
                </a:lnTo>
                <a:lnTo>
                  <a:pt x="1016450" y="282929"/>
                </a:lnTo>
                <a:lnTo>
                  <a:pt x="1008829" y="279119"/>
                </a:lnTo>
                <a:lnTo>
                  <a:pt x="1000255" y="274356"/>
                </a:lnTo>
                <a:lnTo>
                  <a:pt x="991682" y="270545"/>
                </a:lnTo>
                <a:lnTo>
                  <a:pt x="983108" y="265782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5" name="Shape 13"/>
          <p:cNvSpPr/>
          <p:nvPr/>
        </p:nvSpPr>
        <p:spPr>
          <a:xfrm>
            <a:off x="3077784" y="1790817"/>
            <a:ext cx="871988" cy="577156"/>
          </a:xfrm>
          <a:custGeom>
            <a:avLst/>
            <a:gdLst/>
            <a:ahLst/>
            <a:cxnLst/>
            <a:rect l="l" t="t" r="r" b="b"/>
            <a:pathLst>
              <a:path w="871988" h="577156">
                <a:moveTo>
                  <a:pt x="0" y="0"/>
                </a:moveTo>
                <a:lnTo>
                  <a:pt x="871988" y="0"/>
                </a:lnTo>
                <a:lnTo>
                  <a:pt x="871988" y="577156"/>
                </a:lnTo>
                <a:lnTo>
                  <a:pt x="0" y="577156"/>
                </a:lnTo>
                <a:close/>
              </a:path>
            </a:pathLst>
          </a:custGeom>
          <a:noFill/>
        </p:spPr>
      </p:sp>
      <p:sp>
        <p:nvSpPr>
          <p:cNvPr id="16" name="Text 14"/>
          <p:cNvSpPr txBox="1"/>
          <p:nvPr/>
        </p:nvSpPr>
        <p:spPr>
          <a:xfrm>
            <a:off x="3077784" y="1790817"/>
            <a:ext cx="871988" cy="577156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2775" dirty="0">
                <a:solidFill>
                  <a:srgbClr val="A0BF0D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25%</a:t>
            </a:r>
            <a:endParaRPr lang="en-US" sz="2775" dirty="0"/>
          </a:p>
        </p:txBody>
      </p:sp>
      <p:sp>
        <p:nvSpPr>
          <p:cNvPr id="17" name="Shape 15"/>
          <p:cNvSpPr/>
          <p:nvPr/>
        </p:nvSpPr>
        <p:spPr>
          <a:xfrm rot="9180000">
            <a:off x="5010259" y="1404585"/>
            <a:ext cx="1349619" cy="1349620"/>
          </a:xfrm>
          <a:custGeom>
            <a:avLst/>
            <a:gdLst/>
            <a:ahLst/>
            <a:cxnLst/>
            <a:rect l="l" t="t" r="r" b="b"/>
            <a:pathLst>
              <a:path w="1349619" h="1349620">
                <a:moveTo>
                  <a:pt x="418202" y="1298427"/>
                </a:moveTo>
                <a:lnTo>
                  <a:pt x="418202" y="1298427"/>
                </a:lnTo>
                <a:lnTo>
                  <a:pt x="418202" y="1298427"/>
                </a:lnTo>
                <a:lnTo>
                  <a:pt x="406770" y="1294616"/>
                </a:lnTo>
                <a:lnTo>
                  <a:pt x="396292" y="1289853"/>
                </a:lnTo>
                <a:lnTo>
                  <a:pt x="385813" y="1284137"/>
                </a:lnTo>
                <a:lnTo>
                  <a:pt x="375334" y="1279374"/>
                </a:lnTo>
                <a:lnTo>
                  <a:pt x="364855" y="1273658"/>
                </a:lnTo>
                <a:lnTo>
                  <a:pt x="354376" y="1268895"/>
                </a:lnTo>
                <a:lnTo>
                  <a:pt x="343897" y="1263179"/>
                </a:lnTo>
                <a:lnTo>
                  <a:pt x="333418" y="1257464"/>
                </a:lnTo>
                <a:lnTo>
                  <a:pt x="323892" y="1250795"/>
                </a:lnTo>
                <a:lnTo>
                  <a:pt x="313413" y="1245080"/>
                </a:lnTo>
                <a:lnTo>
                  <a:pt x="303887" y="1238411"/>
                </a:lnTo>
                <a:lnTo>
                  <a:pt x="294361" y="1231743"/>
                </a:lnTo>
                <a:lnTo>
                  <a:pt x="283882" y="1225074"/>
                </a:lnTo>
                <a:lnTo>
                  <a:pt x="274356" y="1218406"/>
                </a:lnTo>
                <a:lnTo>
                  <a:pt x="264829" y="1210785"/>
                </a:lnTo>
                <a:lnTo>
                  <a:pt x="256256" y="1204117"/>
                </a:lnTo>
                <a:lnTo>
                  <a:pt x="246730" y="1196496"/>
                </a:lnTo>
                <a:lnTo>
                  <a:pt x="238156" y="1188875"/>
                </a:lnTo>
                <a:lnTo>
                  <a:pt x="228630" y="1181254"/>
                </a:lnTo>
                <a:lnTo>
                  <a:pt x="220056" y="1173633"/>
                </a:lnTo>
                <a:lnTo>
                  <a:pt x="211483" y="1165059"/>
                </a:lnTo>
                <a:lnTo>
                  <a:pt x="202909" y="1157438"/>
                </a:lnTo>
                <a:lnTo>
                  <a:pt x="194335" y="1148865"/>
                </a:lnTo>
                <a:lnTo>
                  <a:pt x="186714" y="1140291"/>
                </a:lnTo>
                <a:lnTo>
                  <a:pt x="178141" y="1131717"/>
                </a:lnTo>
                <a:lnTo>
                  <a:pt x="170520" y="1123144"/>
                </a:lnTo>
                <a:lnTo>
                  <a:pt x="162899" y="1114570"/>
                </a:lnTo>
                <a:lnTo>
                  <a:pt x="155278" y="1105044"/>
                </a:lnTo>
                <a:lnTo>
                  <a:pt x="147657" y="1096470"/>
                </a:lnTo>
                <a:lnTo>
                  <a:pt x="140036" y="1086944"/>
                </a:lnTo>
                <a:lnTo>
                  <a:pt x="133367" y="1077418"/>
                </a:lnTo>
                <a:lnTo>
                  <a:pt x="126699" y="1067892"/>
                </a:lnTo>
                <a:lnTo>
                  <a:pt x="120031" y="1058365"/>
                </a:lnTo>
                <a:lnTo>
                  <a:pt x="113362" y="1048839"/>
                </a:lnTo>
                <a:lnTo>
                  <a:pt x="106694" y="1038360"/>
                </a:lnTo>
                <a:lnTo>
                  <a:pt x="100026" y="1028834"/>
                </a:lnTo>
                <a:lnTo>
                  <a:pt x="94310" y="1018355"/>
                </a:lnTo>
                <a:lnTo>
                  <a:pt x="88594" y="1008829"/>
                </a:lnTo>
                <a:lnTo>
                  <a:pt x="82878" y="998350"/>
                </a:lnTo>
                <a:lnTo>
                  <a:pt x="77163" y="987871"/>
                </a:lnTo>
                <a:lnTo>
                  <a:pt x="71447" y="977392"/>
                </a:lnTo>
                <a:lnTo>
                  <a:pt x="66684" y="966913"/>
                </a:lnTo>
                <a:lnTo>
                  <a:pt x="60968" y="956434"/>
                </a:lnTo>
                <a:lnTo>
                  <a:pt x="56205" y="945003"/>
                </a:lnTo>
                <a:lnTo>
                  <a:pt x="52394" y="934524"/>
                </a:lnTo>
                <a:lnTo>
                  <a:pt x="47631" y="924045"/>
                </a:lnTo>
                <a:lnTo>
                  <a:pt x="42868" y="912614"/>
                </a:lnTo>
                <a:lnTo>
                  <a:pt x="39058" y="901182"/>
                </a:lnTo>
                <a:lnTo>
                  <a:pt x="35247" y="890703"/>
                </a:lnTo>
                <a:lnTo>
                  <a:pt x="31437" y="879272"/>
                </a:lnTo>
                <a:lnTo>
                  <a:pt x="28579" y="867840"/>
                </a:lnTo>
                <a:lnTo>
                  <a:pt x="24768" y="856409"/>
                </a:lnTo>
                <a:lnTo>
                  <a:pt x="21910" y="844977"/>
                </a:lnTo>
                <a:lnTo>
                  <a:pt x="19052" y="833546"/>
                </a:lnTo>
                <a:lnTo>
                  <a:pt x="16195" y="822115"/>
                </a:lnTo>
                <a:lnTo>
                  <a:pt x="14289" y="810683"/>
                </a:lnTo>
                <a:lnTo>
                  <a:pt x="11431" y="799252"/>
                </a:lnTo>
                <a:lnTo>
                  <a:pt x="9526" y="787820"/>
                </a:lnTo>
                <a:lnTo>
                  <a:pt x="7621" y="776389"/>
                </a:lnTo>
                <a:lnTo>
                  <a:pt x="5716" y="764957"/>
                </a:lnTo>
                <a:lnTo>
                  <a:pt x="4763" y="752573"/>
                </a:lnTo>
                <a:lnTo>
                  <a:pt x="2858" y="741141"/>
                </a:lnTo>
                <a:lnTo>
                  <a:pt x="1905" y="729710"/>
                </a:lnTo>
                <a:lnTo>
                  <a:pt x="953" y="717326"/>
                </a:lnTo>
                <a:lnTo>
                  <a:pt x="953" y="705894"/>
                </a:lnTo>
                <a:lnTo>
                  <a:pt x="0" y="694463"/>
                </a:lnTo>
                <a:lnTo>
                  <a:pt x="0" y="682079"/>
                </a:lnTo>
                <a:lnTo>
                  <a:pt x="0" y="670647"/>
                </a:lnTo>
                <a:lnTo>
                  <a:pt x="0" y="659216"/>
                </a:lnTo>
                <a:lnTo>
                  <a:pt x="953" y="646832"/>
                </a:lnTo>
                <a:lnTo>
                  <a:pt x="953" y="635400"/>
                </a:lnTo>
                <a:lnTo>
                  <a:pt x="1905" y="623016"/>
                </a:lnTo>
                <a:lnTo>
                  <a:pt x="2858" y="611585"/>
                </a:lnTo>
                <a:lnTo>
                  <a:pt x="3810" y="600153"/>
                </a:lnTo>
                <a:lnTo>
                  <a:pt x="5716" y="588722"/>
                </a:lnTo>
                <a:lnTo>
                  <a:pt x="7621" y="576338"/>
                </a:lnTo>
                <a:lnTo>
                  <a:pt x="8574" y="564906"/>
                </a:lnTo>
                <a:lnTo>
                  <a:pt x="11431" y="553475"/>
                </a:lnTo>
                <a:lnTo>
                  <a:pt x="13337" y="542043"/>
                </a:lnTo>
                <a:lnTo>
                  <a:pt x="15242" y="530612"/>
                </a:lnTo>
                <a:lnTo>
                  <a:pt x="18100" y="519180"/>
                </a:lnTo>
                <a:lnTo>
                  <a:pt x="20958" y="507749"/>
                </a:lnTo>
                <a:lnTo>
                  <a:pt x="23816" y="496317"/>
                </a:lnTo>
                <a:lnTo>
                  <a:pt x="27626" y="484886"/>
                </a:lnTo>
                <a:lnTo>
                  <a:pt x="30484" y="473454"/>
                </a:lnTo>
                <a:lnTo>
                  <a:pt x="34294" y="462023"/>
                </a:lnTo>
                <a:lnTo>
                  <a:pt x="38105" y="451544"/>
                </a:lnTo>
                <a:lnTo>
                  <a:pt x="41915" y="440112"/>
                </a:lnTo>
                <a:lnTo>
                  <a:pt x="46679" y="428681"/>
                </a:lnTo>
                <a:lnTo>
                  <a:pt x="50489" y="418202"/>
                </a:lnTo>
                <a:lnTo>
                  <a:pt x="55252" y="406770"/>
                </a:lnTo>
                <a:lnTo>
                  <a:pt x="60015" y="396292"/>
                </a:lnTo>
                <a:lnTo>
                  <a:pt x="64778" y="385813"/>
                </a:lnTo>
                <a:lnTo>
                  <a:pt x="70494" y="375334"/>
                </a:lnTo>
                <a:lnTo>
                  <a:pt x="75257" y="364855"/>
                </a:lnTo>
                <a:lnTo>
                  <a:pt x="80973" y="354376"/>
                </a:lnTo>
                <a:lnTo>
                  <a:pt x="86689" y="343897"/>
                </a:lnTo>
                <a:lnTo>
                  <a:pt x="92405" y="333418"/>
                </a:lnTo>
                <a:lnTo>
                  <a:pt x="98120" y="323892"/>
                </a:lnTo>
                <a:lnTo>
                  <a:pt x="104789" y="313413"/>
                </a:lnTo>
                <a:lnTo>
                  <a:pt x="111457" y="303887"/>
                </a:lnTo>
                <a:lnTo>
                  <a:pt x="118125" y="294361"/>
                </a:lnTo>
                <a:lnTo>
                  <a:pt x="124794" y="283882"/>
                </a:lnTo>
                <a:lnTo>
                  <a:pt x="131462" y="274356"/>
                </a:lnTo>
                <a:lnTo>
                  <a:pt x="138130" y="264829"/>
                </a:lnTo>
                <a:lnTo>
                  <a:pt x="145751" y="256256"/>
                </a:lnTo>
                <a:lnTo>
                  <a:pt x="153372" y="246730"/>
                </a:lnTo>
                <a:lnTo>
                  <a:pt x="160993" y="238156"/>
                </a:lnTo>
                <a:lnTo>
                  <a:pt x="168614" y="228630"/>
                </a:lnTo>
                <a:lnTo>
                  <a:pt x="176235" y="220056"/>
                </a:lnTo>
                <a:lnTo>
                  <a:pt x="183856" y="211483"/>
                </a:lnTo>
                <a:lnTo>
                  <a:pt x="192430" y="202909"/>
                </a:lnTo>
                <a:lnTo>
                  <a:pt x="201004" y="194335"/>
                </a:lnTo>
                <a:lnTo>
                  <a:pt x="209577" y="186714"/>
                </a:lnTo>
                <a:lnTo>
                  <a:pt x="218151" y="178141"/>
                </a:lnTo>
                <a:lnTo>
                  <a:pt x="226725" y="170520"/>
                </a:lnTo>
                <a:lnTo>
                  <a:pt x="235298" y="162899"/>
                </a:lnTo>
                <a:lnTo>
                  <a:pt x="243872" y="155278"/>
                </a:lnTo>
                <a:lnTo>
                  <a:pt x="253398" y="147657"/>
                </a:lnTo>
                <a:lnTo>
                  <a:pt x="262924" y="140036"/>
                </a:lnTo>
                <a:lnTo>
                  <a:pt x="272450" y="133367"/>
                </a:lnTo>
                <a:lnTo>
                  <a:pt x="281977" y="126699"/>
                </a:lnTo>
                <a:lnTo>
                  <a:pt x="291503" y="120031"/>
                </a:lnTo>
                <a:lnTo>
                  <a:pt x="301029" y="113362"/>
                </a:lnTo>
                <a:lnTo>
                  <a:pt x="310555" y="106694"/>
                </a:lnTo>
                <a:lnTo>
                  <a:pt x="321034" y="100026"/>
                </a:lnTo>
                <a:lnTo>
                  <a:pt x="330561" y="94310"/>
                </a:lnTo>
                <a:lnTo>
                  <a:pt x="341039" y="88594"/>
                </a:lnTo>
                <a:lnTo>
                  <a:pt x="351518" y="82878"/>
                </a:lnTo>
                <a:lnTo>
                  <a:pt x="361997" y="77163"/>
                </a:lnTo>
                <a:lnTo>
                  <a:pt x="372476" y="71447"/>
                </a:lnTo>
                <a:lnTo>
                  <a:pt x="382955" y="66684"/>
                </a:lnTo>
                <a:lnTo>
                  <a:pt x="393434" y="60968"/>
                </a:lnTo>
                <a:lnTo>
                  <a:pt x="403913" y="56205"/>
                </a:lnTo>
                <a:lnTo>
                  <a:pt x="415344" y="52394"/>
                </a:lnTo>
                <a:lnTo>
                  <a:pt x="425823" y="47631"/>
                </a:lnTo>
                <a:lnTo>
                  <a:pt x="437254" y="42868"/>
                </a:lnTo>
                <a:lnTo>
                  <a:pt x="447733" y="39058"/>
                </a:lnTo>
                <a:lnTo>
                  <a:pt x="459165" y="35247"/>
                </a:lnTo>
                <a:lnTo>
                  <a:pt x="470596" y="31437"/>
                </a:lnTo>
                <a:lnTo>
                  <a:pt x="482028" y="28579"/>
                </a:lnTo>
                <a:lnTo>
                  <a:pt x="492507" y="24768"/>
                </a:lnTo>
                <a:lnTo>
                  <a:pt x="503938" y="21910"/>
                </a:lnTo>
                <a:lnTo>
                  <a:pt x="515370" y="19052"/>
                </a:lnTo>
                <a:lnTo>
                  <a:pt x="526801" y="16195"/>
                </a:lnTo>
                <a:lnTo>
                  <a:pt x="538233" y="14289"/>
                </a:lnTo>
                <a:lnTo>
                  <a:pt x="550617" y="11431"/>
                </a:lnTo>
                <a:lnTo>
                  <a:pt x="562048" y="9526"/>
                </a:lnTo>
                <a:lnTo>
                  <a:pt x="573480" y="7621"/>
                </a:lnTo>
                <a:lnTo>
                  <a:pt x="584911" y="5716"/>
                </a:lnTo>
                <a:lnTo>
                  <a:pt x="596343" y="4763"/>
                </a:lnTo>
                <a:lnTo>
                  <a:pt x="608727" y="2858"/>
                </a:lnTo>
                <a:lnTo>
                  <a:pt x="620158" y="1905"/>
                </a:lnTo>
                <a:lnTo>
                  <a:pt x="631590" y="953"/>
                </a:lnTo>
                <a:lnTo>
                  <a:pt x="643974" y="953"/>
                </a:lnTo>
                <a:lnTo>
                  <a:pt x="655405" y="0"/>
                </a:lnTo>
                <a:lnTo>
                  <a:pt x="666837" y="0"/>
                </a:lnTo>
                <a:lnTo>
                  <a:pt x="679221" y="0"/>
                </a:lnTo>
                <a:lnTo>
                  <a:pt x="690652" y="0"/>
                </a:lnTo>
                <a:lnTo>
                  <a:pt x="703037" y="953"/>
                </a:lnTo>
                <a:lnTo>
                  <a:pt x="714468" y="953"/>
                </a:lnTo>
                <a:lnTo>
                  <a:pt x="725899" y="1905"/>
                </a:lnTo>
                <a:lnTo>
                  <a:pt x="738284" y="2858"/>
                </a:lnTo>
                <a:lnTo>
                  <a:pt x="749715" y="3810"/>
                </a:lnTo>
                <a:lnTo>
                  <a:pt x="761147" y="5716"/>
                </a:lnTo>
                <a:lnTo>
                  <a:pt x="772578" y="7621"/>
                </a:lnTo>
                <a:lnTo>
                  <a:pt x="784962" y="8574"/>
                </a:lnTo>
                <a:lnTo>
                  <a:pt x="796394" y="11431"/>
                </a:lnTo>
                <a:lnTo>
                  <a:pt x="807825" y="13337"/>
                </a:lnTo>
                <a:lnTo>
                  <a:pt x="819257" y="15242"/>
                </a:lnTo>
                <a:lnTo>
                  <a:pt x="830688" y="18100"/>
                </a:lnTo>
                <a:lnTo>
                  <a:pt x="842120" y="20958"/>
                </a:lnTo>
                <a:lnTo>
                  <a:pt x="853551" y="23816"/>
                </a:lnTo>
                <a:lnTo>
                  <a:pt x="864983" y="27626"/>
                </a:lnTo>
                <a:lnTo>
                  <a:pt x="876414" y="30484"/>
                </a:lnTo>
                <a:lnTo>
                  <a:pt x="887846" y="34294"/>
                </a:lnTo>
                <a:lnTo>
                  <a:pt x="898324" y="38105"/>
                </a:lnTo>
                <a:lnTo>
                  <a:pt x="909756" y="41915"/>
                </a:lnTo>
                <a:lnTo>
                  <a:pt x="920235" y="46679"/>
                </a:lnTo>
                <a:lnTo>
                  <a:pt x="931666" y="50489"/>
                </a:lnTo>
                <a:lnTo>
                  <a:pt x="942145" y="55252"/>
                </a:lnTo>
                <a:lnTo>
                  <a:pt x="953577" y="60015"/>
                </a:lnTo>
                <a:lnTo>
                  <a:pt x="964055" y="64778"/>
                </a:lnTo>
                <a:lnTo>
                  <a:pt x="974534" y="70494"/>
                </a:lnTo>
                <a:lnTo>
                  <a:pt x="985013" y="75257"/>
                </a:lnTo>
                <a:lnTo>
                  <a:pt x="995492" y="80973"/>
                </a:lnTo>
                <a:lnTo>
                  <a:pt x="1005971" y="86689"/>
                </a:lnTo>
                <a:lnTo>
                  <a:pt x="1015497" y="92405"/>
                </a:lnTo>
                <a:lnTo>
                  <a:pt x="1025976" y="98120"/>
                </a:lnTo>
                <a:lnTo>
                  <a:pt x="1036455" y="104789"/>
                </a:lnTo>
                <a:lnTo>
                  <a:pt x="1045981" y="111457"/>
                </a:lnTo>
                <a:lnTo>
                  <a:pt x="1055507" y="118125"/>
                </a:lnTo>
                <a:lnTo>
                  <a:pt x="1065034" y="124794"/>
                </a:lnTo>
                <a:lnTo>
                  <a:pt x="1074560" y="131462"/>
                </a:lnTo>
                <a:lnTo>
                  <a:pt x="1084086" y="138130"/>
                </a:lnTo>
                <a:lnTo>
                  <a:pt x="1093612" y="145751"/>
                </a:lnTo>
                <a:lnTo>
                  <a:pt x="1103139" y="153372"/>
                </a:lnTo>
                <a:lnTo>
                  <a:pt x="1111712" y="160993"/>
                </a:lnTo>
                <a:lnTo>
                  <a:pt x="1120286" y="168614"/>
                </a:lnTo>
                <a:lnTo>
                  <a:pt x="1129812" y="176235"/>
                </a:lnTo>
                <a:lnTo>
                  <a:pt x="1138386" y="183856"/>
                </a:lnTo>
                <a:lnTo>
                  <a:pt x="1146959" y="192430"/>
                </a:lnTo>
                <a:lnTo>
                  <a:pt x="1154580" y="201004"/>
                </a:lnTo>
                <a:lnTo>
                  <a:pt x="1163154" y="209577"/>
                </a:lnTo>
                <a:lnTo>
                  <a:pt x="1170775" y="218151"/>
                </a:lnTo>
                <a:lnTo>
                  <a:pt x="1179349" y="226725"/>
                </a:lnTo>
                <a:lnTo>
                  <a:pt x="1186970" y="235298"/>
                </a:lnTo>
                <a:lnTo>
                  <a:pt x="1194590" y="243872"/>
                </a:lnTo>
                <a:lnTo>
                  <a:pt x="1202211" y="253398"/>
                </a:lnTo>
                <a:lnTo>
                  <a:pt x="1208880" y="262924"/>
                </a:lnTo>
                <a:lnTo>
                  <a:pt x="1216501" y="272450"/>
                </a:lnTo>
                <a:lnTo>
                  <a:pt x="1223169" y="281977"/>
                </a:lnTo>
                <a:lnTo>
                  <a:pt x="1229838" y="291503"/>
                </a:lnTo>
                <a:lnTo>
                  <a:pt x="1236506" y="301029"/>
                </a:lnTo>
                <a:lnTo>
                  <a:pt x="1243174" y="310555"/>
                </a:lnTo>
                <a:lnTo>
                  <a:pt x="1248890" y="321034"/>
                </a:lnTo>
                <a:lnTo>
                  <a:pt x="1255558" y="330561"/>
                </a:lnTo>
                <a:lnTo>
                  <a:pt x="1261274" y="341039"/>
                </a:lnTo>
                <a:lnTo>
                  <a:pt x="1266990" y="351518"/>
                </a:lnTo>
                <a:lnTo>
                  <a:pt x="1272706" y="361997"/>
                </a:lnTo>
                <a:lnTo>
                  <a:pt x="1278421" y="372476"/>
                </a:lnTo>
                <a:lnTo>
                  <a:pt x="1283185" y="382955"/>
                </a:lnTo>
                <a:lnTo>
                  <a:pt x="1287948" y="393434"/>
                </a:lnTo>
                <a:lnTo>
                  <a:pt x="1292711" y="403913"/>
                </a:lnTo>
                <a:lnTo>
                  <a:pt x="1297474" y="415344"/>
                </a:lnTo>
                <a:lnTo>
                  <a:pt x="1302237" y="425823"/>
                </a:lnTo>
                <a:lnTo>
                  <a:pt x="1306048" y="437254"/>
                </a:lnTo>
                <a:lnTo>
                  <a:pt x="1310811" y="447733"/>
                </a:lnTo>
                <a:lnTo>
                  <a:pt x="1314621" y="459165"/>
                </a:lnTo>
                <a:lnTo>
                  <a:pt x="1317479" y="470596"/>
                </a:lnTo>
                <a:lnTo>
                  <a:pt x="1321289" y="482028"/>
                </a:lnTo>
                <a:lnTo>
                  <a:pt x="1325100" y="492507"/>
                </a:lnTo>
                <a:lnTo>
                  <a:pt x="1327958" y="503938"/>
                </a:lnTo>
                <a:lnTo>
                  <a:pt x="1330816" y="515370"/>
                </a:lnTo>
                <a:lnTo>
                  <a:pt x="1333674" y="526801"/>
                </a:lnTo>
                <a:lnTo>
                  <a:pt x="1335579" y="538233"/>
                </a:lnTo>
                <a:lnTo>
                  <a:pt x="1338437" y="550617"/>
                </a:lnTo>
                <a:lnTo>
                  <a:pt x="1340342" y="562048"/>
                </a:lnTo>
                <a:lnTo>
                  <a:pt x="1342247" y="573480"/>
                </a:lnTo>
                <a:lnTo>
                  <a:pt x="1343200" y="584911"/>
                </a:lnTo>
                <a:lnTo>
                  <a:pt x="1345105" y="596343"/>
                </a:lnTo>
                <a:lnTo>
                  <a:pt x="1346058" y="608727"/>
                </a:lnTo>
                <a:lnTo>
                  <a:pt x="1347010" y="620158"/>
                </a:lnTo>
                <a:lnTo>
                  <a:pt x="1347963" y="631590"/>
                </a:lnTo>
                <a:lnTo>
                  <a:pt x="1348916" y="643974"/>
                </a:lnTo>
                <a:lnTo>
                  <a:pt x="1348916" y="655405"/>
                </a:lnTo>
                <a:lnTo>
                  <a:pt x="1349868" y="666837"/>
                </a:lnTo>
                <a:lnTo>
                  <a:pt x="1349868" y="679221"/>
                </a:lnTo>
                <a:lnTo>
                  <a:pt x="1349868" y="690652"/>
                </a:lnTo>
                <a:lnTo>
                  <a:pt x="1348916" y="703037"/>
                </a:lnTo>
                <a:lnTo>
                  <a:pt x="1348916" y="714468"/>
                </a:lnTo>
                <a:lnTo>
                  <a:pt x="1347963" y="725899"/>
                </a:lnTo>
                <a:lnTo>
                  <a:pt x="1347010" y="738284"/>
                </a:lnTo>
                <a:lnTo>
                  <a:pt x="1345105" y="749715"/>
                </a:lnTo>
                <a:lnTo>
                  <a:pt x="1344152" y="761147"/>
                </a:lnTo>
                <a:lnTo>
                  <a:pt x="1342247" y="772578"/>
                </a:lnTo>
                <a:lnTo>
                  <a:pt x="1340342" y="784962"/>
                </a:lnTo>
                <a:lnTo>
                  <a:pt x="1338437" y="796394"/>
                </a:lnTo>
                <a:lnTo>
                  <a:pt x="1336531" y="807825"/>
                </a:lnTo>
                <a:lnTo>
                  <a:pt x="1333674" y="819257"/>
                </a:lnTo>
                <a:lnTo>
                  <a:pt x="1331768" y="830688"/>
                </a:lnTo>
                <a:lnTo>
                  <a:pt x="1328910" y="842120"/>
                </a:lnTo>
                <a:lnTo>
                  <a:pt x="1325100" y="853551"/>
                </a:lnTo>
                <a:lnTo>
                  <a:pt x="1322242" y="864983"/>
                </a:lnTo>
                <a:lnTo>
                  <a:pt x="1318432" y="876414"/>
                </a:lnTo>
                <a:lnTo>
                  <a:pt x="1315574" y="887846"/>
                </a:lnTo>
                <a:lnTo>
                  <a:pt x="1311763" y="898324"/>
                </a:lnTo>
                <a:lnTo>
                  <a:pt x="1307000" y="909756"/>
                </a:lnTo>
                <a:lnTo>
                  <a:pt x="1303190" y="920235"/>
                </a:lnTo>
                <a:lnTo>
                  <a:pt x="1298427" y="931666"/>
                </a:lnTo>
                <a:lnTo>
                  <a:pt x="1294616" y="942145"/>
                </a:lnTo>
                <a:lnTo>
                  <a:pt x="1289853" y="953577"/>
                </a:lnTo>
                <a:lnTo>
                  <a:pt x="1284137" y="964055"/>
                </a:lnTo>
                <a:lnTo>
                  <a:pt x="1279374" y="974534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7453" y="934524"/>
                </a:lnTo>
                <a:lnTo>
                  <a:pt x="1221264" y="924998"/>
                </a:lnTo>
                <a:lnTo>
                  <a:pt x="1226027" y="915472"/>
                </a:lnTo>
                <a:lnTo>
                  <a:pt x="1229838" y="905945"/>
                </a:lnTo>
                <a:lnTo>
                  <a:pt x="1233648" y="896419"/>
                </a:lnTo>
                <a:lnTo>
                  <a:pt x="1237459" y="886893"/>
                </a:lnTo>
                <a:lnTo>
                  <a:pt x="1241269" y="876414"/>
                </a:lnTo>
                <a:lnTo>
                  <a:pt x="1245080" y="866888"/>
                </a:lnTo>
                <a:lnTo>
                  <a:pt x="1247937" y="857362"/>
                </a:lnTo>
                <a:lnTo>
                  <a:pt x="1250795" y="846883"/>
                </a:lnTo>
                <a:lnTo>
                  <a:pt x="1254606" y="836404"/>
                </a:lnTo>
                <a:lnTo>
                  <a:pt x="1256511" y="826878"/>
                </a:lnTo>
                <a:lnTo>
                  <a:pt x="1259369" y="816399"/>
                </a:lnTo>
                <a:lnTo>
                  <a:pt x="1262227" y="805920"/>
                </a:lnTo>
                <a:lnTo>
                  <a:pt x="1264132" y="796394"/>
                </a:lnTo>
                <a:lnTo>
                  <a:pt x="1266037" y="785915"/>
                </a:lnTo>
                <a:lnTo>
                  <a:pt x="1267943" y="775436"/>
                </a:lnTo>
                <a:lnTo>
                  <a:pt x="1269848" y="764957"/>
                </a:lnTo>
                <a:lnTo>
                  <a:pt x="1270800" y="754478"/>
                </a:lnTo>
                <a:lnTo>
                  <a:pt x="1272706" y="743999"/>
                </a:lnTo>
                <a:lnTo>
                  <a:pt x="1273658" y="733520"/>
                </a:lnTo>
                <a:lnTo>
                  <a:pt x="1274611" y="723042"/>
                </a:lnTo>
                <a:lnTo>
                  <a:pt x="1275564" y="712563"/>
                </a:lnTo>
                <a:lnTo>
                  <a:pt x="1275564" y="702084"/>
                </a:lnTo>
                <a:lnTo>
                  <a:pt x="1276516" y="691605"/>
                </a:lnTo>
                <a:lnTo>
                  <a:pt x="1276516" y="681126"/>
                </a:lnTo>
                <a:lnTo>
                  <a:pt x="1276516" y="670647"/>
                </a:lnTo>
                <a:lnTo>
                  <a:pt x="1276516" y="660168"/>
                </a:lnTo>
                <a:lnTo>
                  <a:pt x="1275564" y="649690"/>
                </a:lnTo>
                <a:lnTo>
                  <a:pt x="1275564" y="639211"/>
                </a:lnTo>
                <a:lnTo>
                  <a:pt x="1274611" y="628732"/>
                </a:lnTo>
                <a:lnTo>
                  <a:pt x="1273658" y="618253"/>
                </a:lnTo>
                <a:lnTo>
                  <a:pt x="1272706" y="607774"/>
                </a:lnTo>
                <a:lnTo>
                  <a:pt x="1271753" y="597295"/>
                </a:lnTo>
                <a:lnTo>
                  <a:pt x="1269848" y="586816"/>
                </a:lnTo>
                <a:lnTo>
                  <a:pt x="1267943" y="576338"/>
                </a:lnTo>
                <a:lnTo>
                  <a:pt x="1266990" y="566811"/>
                </a:lnTo>
                <a:lnTo>
                  <a:pt x="1264132" y="556332"/>
                </a:lnTo>
                <a:lnTo>
                  <a:pt x="1262227" y="545854"/>
                </a:lnTo>
                <a:lnTo>
                  <a:pt x="1260322" y="535375"/>
                </a:lnTo>
                <a:lnTo>
                  <a:pt x="1257464" y="525848"/>
                </a:lnTo>
                <a:lnTo>
                  <a:pt x="1254606" y="515370"/>
                </a:lnTo>
                <a:lnTo>
                  <a:pt x="1251748" y="504891"/>
                </a:lnTo>
                <a:lnTo>
                  <a:pt x="1248890" y="495364"/>
                </a:lnTo>
                <a:lnTo>
                  <a:pt x="1246032" y="484886"/>
                </a:lnTo>
                <a:lnTo>
                  <a:pt x="1242222" y="475359"/>
                </a:lnTo>
                <a:lnTo>
                  <a:pt x="1238411" y="464881"/>
                </a:lnTo>
                <a:lnTo>
                  <a:pt x="1234601" y="455354"/>
                </a:lnTo>
                <a:lnTo>
                  <a:pt x="1230790" y="445828"/>
                </a:lnTo>
                <a:lnTo>
                  <a:pt x="1226980" y="436302"/>
                </a:lnTo>
                <a:lnTo>
                  <a:pt x="1223169" y="426776"/>
                </a:lnTo>
                <a:lnTo>
                  <a:pt x="1218406" y="417249"/>
                </a:lnTo>
                <a:lnTo>
                  <a:pt x="1213643" y="407723"/>
                </a:lnTo>
                <a:lnTo>
                  <a:pt x="1208880" y="398197"/>
                </a:lnTo>
                <a:lnTo>
                  <a:pt x="1204117" y="388671"/>
                </a:lnTo>
                <a:lnTo>
                  <a:pt x="1199354" y="380097"/>
                </a:lnTo>
                <a:lnTo>
                  <a:pt x="1193638" y="370571"/>
                </a:lnTo>
                <a:lnTo>
                  <a:pt x="1187922" y="361997"/>
                </a:lnTo>
                <a:lnTo>
                  <a:pt x="1183159" y="352471"/>
                </a:lnTo>
                <a:lnTo>
                  <a:pt x="1177443" y="343897"/>
                </a:lnTo>
                <a:lnTo>
                  <a:pt x="1171728" y="335324"/>
                </a:lnTo>
                <a:lnTo>
                  <a:pt x="1165059" y="326750"/>
                </a:lnTo>
                <a:lnTo>
                  <a:pt x="1159343" y="318176"/>
                </a:lnTo>
                <a:lnTo>
                  <a:pt x="1152675" y="309603"/>
                </a:lnTo>
                <a:lnTo>
                  <a:pt x="1146007" y="301029"/>
                </a:lnTo>
                <a:lnTo>
                  <a:pt x="1139338" y="293408"/>
                </a:lnTo>
                <a:lnTo>
                  <a:pt x="1132670" y="284835"/>
                </a:lnTo>
                <a:lnTo>
                  <a:pt x="1126002" y="277214"/>
                </a:lnTo>
                <a:lnTo>
                  <a:pt x="1119333" y="269593"/>
                </a:lnTo>
                <a:lnTo>
                  <a:pt x="1111712" y="261972"/>
                </a:lnTo>
                <a:lnTo>
                  <a:pt x="1105044" y="254351"/>
                </a:lnTo>
                <a:lnTo>
                  <a:pt x="1097423" y="246730"/>
                </a:lnTo>
                <a:lnTo>
                  <a:pt x="1089802" y="239109"/>
                </a:lnTo>
                <a:lnTo>
                  <a:pt x="1082181" y="232440"/>
                </a:lnTo>
                <a:lnTo>
                  <a:pt x="1074560" y="224819"/>
                </a:lnTo>
                <a:lnTo>
                  <a:pt x="1065986" y="218151"/>
                </a:lnTo>
                <a:lnTo>
                  <a:pt x="1058365" y="211483"/>
                </a:lnTo>
                <a:lnTo>
                  <a:pt x="1050744" y="204814"/>
                </a:lnTo>
                <a:lnTo>
                  <a:pt x="1042171" y="198146"/>
                </a:lnTo>
                <a:lnTo>
                  <a:pt x="1033597" y="192430"/>
                </a:lnTo>
                <a:lnTo>
                  <a:pt x="1025023" y="185762"/>
                </a:lnTo>
                <a:lnTo>
                  <a:pt x="1016450" y="180046"/>
                </a:lnTo>
                <a:lnTo>
                  <a:pt x="1007876" y="174330"/>
                </a:lnTo>
                <a:lnTo>
                  <a:pt x="999303" y="168614"/>
                </a:lnTo>
                <a:lnTo>
                  <a:pt x="989776" y="162899"/>
                </a:lnTo>
                <a:lnTo>
                  <a:pt x="981203" y="157183"/>
                </a:lnTo>
                <a:lnTo>
                  <a:pt x="971676" y="151467"/>
                </a:lnTo>
                <a:lnTo>
                  <a:pt x="963103" y="146704"/>
                </a:lnTo>
                <a:lnTo>
                  <a:pt x="953577" y="141941"/>
                </a:lnTo>
                <a:lnTo>
                  <a:pt x="944050" y="137178"/>
                </a:lnTo>
                <a:lnTo>
                  <a:pt x="934524" y="132415"/>
                </a:lnTo>
                <a:lnTo>
                  <a:pt x="924998" y="127652"/>
                </a:lnTo>
                <a:lnTo>
                  <a:pt x="915472" y="123841"/>
                </a:lnTo>
                <a:lnTo>
                  <a:pt x="905945" y="119078"/>
                </a:lnTo>
                <a:lnTo>
                  <a:pt x="896419" y="115268"/>
                </a:lnTo>
                <a:lnTo>
                  <a:pt x="886893" y="111457"/>
                </a:lnTo>
                <a:lnTo>
                  <a:pt x="876414" y="108599"/>
                </a:lnTo>
                <a:lnTo>
                  <a:pt x="866888" y="104789"/>
                </a:lnTo>
                <a:lnTo>
                  <a:pt x="857362" y="101931"/>
                </a:lnTo>
                <a:lnTo>
                  <a:pt x="846883" y="98120"/>
                </a:lnTo>
                <a:lnTo>
                  <a:pt x="836404" y="95262"/>
                </a:lnTo>
                <a:lnTo>
                  <a:pt x="826878" y="92405"/>
                </a:lnTo>
                <a:lnTo>
                  <a:pt x="816399" y="90499"/>
                </a:lnTo>
                <a:lnTo>
                  <a:pt x="805920" y="87641"/>
                </a:lnTo>
                <a:lnTo>
                  <a:pt x="796394" y="85736"/>
                </a:lnTo>
                <a:lnTo>
                  <a:pt x="785915" y="83831"/>
                </a:lnTo>
                <a:lnTo>
                  <a:pt x="775436" y="81926"/>
                </a:lnTo>
                <a:lnTo>
                  <a:pt x="764957" y="80020"/>
                </a:lnTo>
                <a:lnTo>
                  <a:pt x="754478" y="78115"/>
                </a:lnTo>
                <a:lnTo>
                  <a:pt x="743999" y="77163"/>
                </a:lnTo>
                <a:lnTo>
                  <a:pt x="733520" y="76210"/>
                </a:lnTo>
                <a:lnTo>
                  <a:pt x="723042" y="75257"/>
                </a:lnTo>
                <a:lnTo>
                  <a:pt x="712563" y="74305"/>
                </a:lnTo>
                <a:lnTo>
                  <a:pt x="702084" y="74305"/>
                </a:lnTo>
                <a:lnTo>
                  <a:pt x="691605" y="73352"/>
                </a:lnTo>
                <a:lnTo>
                  <a:pt x="681126" y="73352"/>
                </a:lnTo>
                <a:lnTo>
                  <a:pt x="670647" y="73352"/>
                </a:lnTo>
                <a:lnTo>
                  <a:pt x="660168" y="73352"/>
                </a:lnTo>
                <a:lnTo>
                  <a:pt x="649690" y="73352"/>
                </a:lnTo>
                <a:lnTo>
                  <a:pt x="639211" y="74305"/>
                </a:lnTo>
                <a:lnTo>
                  <a:pt x="628732" y="75257"/>
                </a:lnTo>
                <a:lnTo>
                  <a:pt x="618253" y="76210"/>
                </a:lnTo>
                <a:lnTo>
                  <a:pt x="607774" y="77163"/>
                </a:lnTo>
                <a:lnTo>
                  <a:pt x="597295" y="78115"/>
                </a:lnTo>
                <a:lnTo>
                  <a:pt x="586816" y="80020"/>
                </a:lnTo>
                <a:lnTo>
                  <a:pt x="576338" y="80973"/>
                </a:lnTo>
                <a:lnTo>
                  <a:pt x="566811" y="82878"/>
                </a:lnTo>
                <a:lnTo>
                  <a:pt x="556332" y="84784"/>
                </a:lnTo>
                <a:lnTo>
                  <a:pt x="545854" y="87641"/>
                </a:lnTo>
                <a:lnTo>
                  <a:pt x="535375" y="89547"/>
                </a:lnTo>
                <a:lnTo>
                  <a:pt x="525848" y="92405"/>
                </a:lnTo>
                <a:lnTo>
                  <a:pt x="515370" y="95262"/>
                </a:lnTo>
                <a:lnTo>
                  <a:pt x="504891" y="98120"/>
                </a:lnTo>
                <a:lnTo>
                  <a:pt x="495364" y="100978"/>
                </a:lnTo>
                <a:lnTo>
                  <a:pt x="484886" y="103836"/>
                </a:lnTo>
                <a:lnTo>
                  <a:pt x="475359" y="107647"/>
                </a:lnTo>
                <a:lnTo>
                  <a:pt x="464881" y="110504"/>
                </a:lnTo>
                <a:lnTo>
                  <a:pt x="455354" y="114315"/>
                </a:lnTo>
                <a:lnTo>
                  <a:pt x="445828" y="118125"/>
                </a:lnTo>
                <a:lnTo>
                  <a:pt x="436302" y="122888"/>
                </a:lnTo>
                <a:lnTo>
                  <a:pt x="426776" y="126699"/>
                </a:lnTo>
                <a:lnTo>
                  <a:pt x="417249" y="131462"/>
                </a:lnTo>
                <a:lnTo>
                  <a:pt x="407723" y="136225"/>
                </a:lnTo>
                <a:lnTo>
                  <a:pt x="398197" y="140988"/>
                </a:lnTo>
                <a:lnTo>
                  <a:pt x="388671" y="145751"/>
                </a:lnTo>
                <a:lnTo>
                  <a:pt x="380097" y="150515"/>
                </a:lnTo>
                <a:lnTo>
                  <a:pt x="370571" y="156230"/>
                </a:lnTo>
                <a:lnTo>
                  <a:pt x="361997" y="160993"/>
                </a:lnTo>
                <a:lnTo>
                  <a:pt x="352471" y="166709"/>
                </a:lnTo>
                <a:lnTo>
                  <a:pt x="343897" y="172425"/>
                </a:lnTo>
                <a:lnTo>
                  <a:pt x="335324" y="178141"/>
                </a:lnTo>
                <a:lnTo>
                  <a:pt x="326750" y="184809"/>
                </a:lnTo>
                <a:lnTo>
                  <a:pt x="318176" y="190525"/>
                </a:lnTo>
                <a:lnTo>
                  <a:pt x="309603" y="197193"/>
                </a:lnTo>
                <a:lnTo>
                  <a:pt x="301029" y="202909"/>
                </a:lnTo>
                <a:lnTo>
                  <a:pt x="293408" y="209577"/>
                </a:lnTo>
                <a:lnTo>
                  <a:pt x="284835" y="216246"/>
                </a:lnTo>
                <a:lnTo>
                  <a:pt x="277214" y="223867"/>
                </a:lnTo>
                <a:lnTo>
                  <a:pt x="269593" y="230535"/>
                </a:lnTo>
                <a:lnTo>
                  <a:pt x="261972" y="237203"/>
                </a:lnTo>
                <a:lnTo>
                  <a:pt x="254351" y="244824"/>
                </a:lnTo>
                <a:lnTo>
                  <a:pt x="246730" y="252445"/>
                </a:lnTo>
                <a:lnTo>
                  <a:pt x="239109" y="260066"/>
                </a:lnTo>
                <a:lnTo>
                  <a:pt x="232440" y="267687"/>
                </a:lnTo>
                <a:lnTo>
                  <a:pt x="224819" y="275308"/>
                </a:lnTo>
                <a:lnTo>
                  <a:pt x="218151" y="282929"/>
                </a:lnTo>
                <a:lnTo>
                  <a:pt x="211483" y="291503"/>
                </a:lnTo>
                <a:lnTo>
                  <a:pt x="204814" y="299124"/>
                </a:lnTo>
                <a:lnTo>
                  <a:pt x="198146" y="307698"/>
                </a:lnTo>
                <a:lnTo>
                  <a:pt x="192430" y="316271"/>
                </a:lnTo>
                <a:lnTo>
                  <a:pt x="185762" y="324845"/>
                </a:lnTo>
                <a:lnTo>
                  <a:pt x="180046" y="333418"/>
                </a:lnTo>
                <a:lnTo>
                  <a:pt x="174330" y="341992"/>
                </a:lnTo>
                <a:lnTo>
                  <a:pt x="168614" y="350566"/>
                </a:lnTo>
                <a:lnTo>
                  <a:pt x="162899" y="359139"/>
                </a:lnTo>
                <a:lnTo>
                  <a:pt x="157183" y="368665"/>
                </a:lnTo>
                <a:lnTo>
                  <a:pt x="151467" y="377239"/>
                </a:lnTo>
                <a:lnTo>
                  <a:pt x="146704" y="386765"/>
                </a:lnTo>
                <a:lnTo>
                  <a:pt x="141941" y="396292"/>
                </a:lnTo>
                <a:lnTo>
                  <a:pt x="137178" y="404865"/>
                </a:lnTo>
                <a:lnTo>
                  <a:pt x="132415" y="414391"/>
                </a:lnTo>
                <a:lnTo>
                  <a:pt x="127652" y="423918"/>
                </a:lnTo>
                <a:lnTo>
                  <a:pt x="123841" y="433444"/>
                </a:lnTo>
                <a:lnTo>
                  <a:pt x="119078" y="442970"/>
                </a:lnTo>
                <a:lnTo>
                  <a:pt x="115268" y="453449"/>
                </a:lnTo>
                <a:lnTo>
                  <a:pt x="111457" y="462975"/>
                </a:lnTo>
                <a:lnTo>
                  <a:pt x="108599" y="472502"/>
                </a:lnTo>
                <a:lnTo>
                  <a:pt x="104789" y="482980"/>
                </a:lnTo>
                <a:lnTo>
                  <a:pt x="101931" y="492507"/>
                </a:lnTo>
                <a:lnTo>
                  <a:pt x="98120" y="502985"/>
                </a:lnTo>
                <a:lnTo>
                  <a:pt x="95262" y="512512"/>
                </a:lnTo>
                <a:lnTo>
                  <a:pt x="92405" y="522991"/>
                </a:lnTo>
                <a:lnTo>
                  <a:pt x="90499" y="533469"/>
                </a:lnTo>
                <a:lnTo>
                  <a:pt x="87641" y="542996"/>
                </a:lnTo>
                <a:lnTo>
                  <a:pt x="85736" y="553475"/>
                </a:lnTo>
                <a:lnTo>
                  <a:pt x="83831" y="563953"/>
                </a:lnTo>
                <a:lnTo>
                  <a:pt x="81926" y="574432"/>
                </a:lnTo>
                <a:lnTo>
                  <a:pt x="80020" y="584911"/>
                </a:lnTo>
                <a:lnTo>
                  <a:pt x="78115" y="595390"/>
                </a:lnTo>
                <a:lnTo>
                  <a:pt x="77163" y="605869"/>
                </a:lnTo>
                <a:lnTo>
                  <a:pt x="76210" y="616348"/>
                </a:lnTo>
                <a:lnTo>
                  <a:pt x="75257" y="625874"/>
                </a:lnTo>
                <a:lnTo>
                  <a:pt x="74305" y="636353"/>
                </a:lnTo>
                <a:lnTo>
                  <a:pt x="74305" y="646832"/>
                </a:lnTo>
                <a:lnTo>
                  <a:pt x="73352" y="658263"/>
                </a:lnTo>
                <a:lnTo>
                  <a:pt x="73352" y="668742"/>
                </a:lnTo>
                <a:lnTo>
                  <a:pt x="73352" y="679221"/>
                </a:lnTo>
                <a:lnTo>
                  <a:pt x="73352" y="689700"/>
                </a:lnTo>
                <a:lnTo>
                  <a:pt x="73352" y="700179"/>
                </a:lnTo>
                <a:lnTo>
                  <a:pt x="74305" y="710658"/>
                </a:lnTo>
                <a:lnTo>
                  <a:pt x="75257" y="721136"/>
                </a:lnTo>
                <a:lnTo>
                  <a:pt x="76210" y="731615"/>
                </a:lnTo>
                <a:lnTo>
                  <a:pt x="77163" y="742094"/>
                </a:lnTo>
                <a:lnTo>
                  <a:pt x="78115" y="751620"/>
                </a:lnTo>
                <a:lnTo>
                  <a:pt x="80020" y="762099"/>
                </a:lnTo>
                <a:lnTo>
                  <a:pt x="80973" y="772578"/>
                </a:lnTo>
                <a:lnTo>
                  <a:pt x="82878" y="783057"/>
                </a:lnTo>
                <a:lnTo>
                  <a:pt x="84784" y="793536"/>
                </a:lnTo>
                <a:lnTo>
                  <a:pt x="87641" y="804015"/>
                </a:lnTo>
                <a:lnTo>
                  <a:pt x="89547" y="813541"/>
                </a:lnTo>
                <a:lnTo>
                  <a:pt x="92405" y="824020"/>
                </a:lnTo>
                <a:lnTo>
                  <a:pt x="95262" y="834499"/>
                </a:lnTo>
                <a:lnTo>
                  <a:pt x="98120" y="844025"/>
                </a:lnTo>
                <a:lnTo>
                  <a:pt x="100978" y="854504"/>
                </a:lnTo>
                <a:lnTo>
                  <a:pt x="103836" y="864030"/>
                </a:lnTo>
                <a:lnTo>
                  <a:pt x="107647" y="874509"/>
                </a:lnTo>
                <a:lnTo>
                  <a:pt x="110504" y="884035"/>
                </a:lnTo>
                <a:lnTo>
                  <a:pt x="114315" y="894514"/>
                </a:lnTo>
                <a:lnTo>
                  <a:pt x="118125" y="904040"/>
                </a:lnTo>
                <a:lnTo>
                  <a:pt x="122888" y="913566"/>
                </a:lnTo>
                <a:lnTo>
                  <a:pt x="126699" y="923093"/>
                </a:lnTo>
                <a:lnTo>
                  <a:pt x="131462" y="932619"/>
                </a:lnTo>
                <a:lnTo>
                  <a:pt x="136225" y="942145"/>
                </a:lnTo>
                <a:lnTo>
                  <a:pt x="140988" y="951671"/>
                </a:lnTo>
                <a:lnTo>
                  <a:pt x="145751" y="961198"/>
                </a:lnTo>
                <a:lnTo>
                  <a:pt x="150515" y="969771"/>
                </a:lnTo>
                <a:lnTo>
                  <a:pt x="156230" y="979297"/>
                </a:lnTo>
                <a:lnTo>
                  <a:pt x="160993" y="987871"/>
                </a:lnTo>
                <a:lnTo>
                  <a:pt x="166709" y="997397"/>
                </a:lnTo>
                <a:lnTo>
                  <a:pt x="172425" y="1005971"/>
                </a:lnTo>
                <a:lnTo>
                  <a:pt x="178141" y="1014545"/>
                </a:lnTo>
                <a:lnTo>
                  <a:pt x="184809" y="1023118"/>
                </a:lnTo>
                <a:lnTo>
                  <a:pt x="190525" y="1031692"/>
                </a:lnTo>
                <a:lnTo>
                  <a:pt x="197193" y="1040265"/>
                </a:lnTo>
                <a:lnTo>
                  <a:pt x="202909" y="1047886"/>
                </a:lnTo>
                <a:lnTo>
                  <a:pt x="209577" y="1056460"/>
                </a:lnTo>
                <a:lnTo>
                  <a:pt x="216246" y="1064081"/>
                </a:lnTo>
                <a:lnTo>
                  <a:pt x="223867" y="1072655"/>
                </a:lnTo>
                <a:lnTo>
                  <a:pt x="230535" y="1080276"/>
                </a:lnTo>
                <a:lnTo>
                  <a:pt x="237203" y="1087897"/>
                </a:lnTo>
                <a:lnTo>
                  <a:pt x="244824" y="1095518"/>
                </a:lnTo>
                <a:lnTo>
                  <a:pt x="252445" y="1103139"/>
                </a:lnTo>
                <a:lnTo>
                  <a:pt x="260066" y="1110760"/>
                </a:lnTo>
                <a:lnTo>
                  <a:pt x="267687" y="1117428"/>
                </a:lnTo>
                <a:lnTo>
                  <a:pt x="275308" y="1124096"/>
                </a:lnTo>
                <a:lnTo>
                  <a:pt x="282929" y="1131717"/>
                </a:lnTo>
                <a:lnTo>
                  <a:pt x="291503" y="1138386"/>
                </a:lnTo>
                <a:lnTo>
                  <a:pt x="299124" y="1145054"/>
                </a:lnTo>
                <a:lnTo>
                  <a:pt x="307698" y="1151722"/>
                </a:lnTo>
                <a:lnTo>
                  <a:pt x="316271" y="1157438"/>
                </a:lnTo>
                <a:lnTo>
                  <a:pt x="324845" y="1164107"/>
                </a:lnTo>
                <a:lnTo>
                  <a:pt x="333418" y="1169822"/>
                </a:lnTo>
                <a:lnTo>
                  <a:pt x="341992" y="1175538"/>
                </a:lnTo>
                <a:lnTo>
                  <a:pt x="350566" y="1181254"/>
                </a:lnTo>
                <a:lnTo>
                  <a:pt x="359139" y="1186970"/>
                </a:lnTo>
                <a:lnTo>
                  <a:pt x="368665" y="1192685"/>
                </a:lnTo>
                <a:lnTo>
                  <a:pt x="377239" y="1197448"/>
                </a:lnTo>
                <a:lnTo>
                  <a:pt x="386765" y="1203164"/>
                </a:lnTo>
                <a:lnTo>
                  <a:pt x="396292" y="1207927"/>
                </a:lnTo>
                <a:lnTo>
                  <a:pt x="404865" y="1212690"/>
                </a:lnTo>
                <a:lnTo>
                  <a:pt x="414391" y="1217453"/>
                </a:lnTo>
                <a:lnTo>
                  <a:pt x="423918" y="1221264"/>
                </a:lnTo>
                <a:lnTo>
                  <a:pt x="433444" y="1226027"/>
                </a:lnTo>
                <a:lnTo>
                  <a:pt x="442970" y="1229838"/>
                </a:lnTo>
                <a:close/>
              </a:path>
            </a:pathLst>
          </a:custGeom>
          <a:solidFill>
            <a:srgbClr val="808080"/>
          </a:solidFill>
        </p:spPr>
      </p:sp>
      <p:sp>
        <p:nvSpPr>
          <p:cNvPr id="18" name="Shape 16"/>
          <p:cNvSpPr/>
          <p:nvPr/>
        </p:nvSpPr>
        <p:spPr>
          <a:xfrm rot="14580000">
            <a:off x="4930327" y="1324654"/>
            <a:ext cx="1509483" cy="1509483"/>
          </a:xfrm>
          <a:custGeom>
            <a:avLst/>
            <a:gdLst/>
            <a:ahLst/>
            <a:cxnLst/>
            <a:rect l="l" t="t" r="r" b="b"/>
            <a:pathLst>
              <a:path w="1509483" h="1509483">
                <a:moveTo>
                  <a:pt x="453449" y="1447036"/>
                </a:moveTo>
                <a:lnTo>
                  <a:pt x="453449" y="1447036"/>
                </a:lnTo>
                <a:lnTo>
                  <a:pt x="453449" y="1447036"/>
                </a:lnTo>
                <a:lnTo>
                  <a:pt x="441065" y="1441320"/>
                </a:lnTo>
                <a:lnTo>
                  <a:pt x="429633" y="1435604"/>
                </a:lnTo>
                <a:lnTo>
                  <a:pt x="417249" y="1429889"/>
                </a:lnTo>
                <a:lnTo>
                  <a:pt x="405818" y="1424173"/>
                </a:lnTo>
                <a:lnTo>
                  <a:pt x="394386" y="1417505"/>
                </a:lnTo>
                <a:lnTo>
                  <a:pt x="382955" y="1411789"/>
                </a:lnTo>
                <a:lnTo>
                  <a:pt x="371523" y="1405120"/>
                </a:lnTo>
                <a:lnTo>
                  <a:pt x="360092" y="1398452"/>
                </a:lnTo>
                <a:lnTo>
                  <a:pt x="348660" y="1390831"/>
                </a:lnTo>
                <a:lnTo>
                  <a:pt x="338182" y="1384163"/>
                </a:lnTo>
                <a:lnTo>
                  <a:pt x="326750" y="1376542"/>
                </a:lnTo>
                <a:lnTo>
                  <a:pt x="316271" y="1368921"/>
                </a:lnTo>
                <a:lnTo>
                  <a:pt x="305792" y="1361300"/>
                </a:lnTo>
                <a:lnTo>
                  <a:pt x="295313" y="1353679"/>
                </a:lnTo>
                <a:lnTo>
                  <a:pt x="284835" y="1345105"/>
                </a:lnTo>
                <a:lnTo>
                  <a:pt x="274356" y="1336531"/>
                </a:lnTo>
                <a:lnTo>
                  <a:pt x="263877" y="1327958"/>
                </a:lnTo>
                <a:lnTo>
                  <a:pt x="254351" y="1319384"/>
                </a:lnTo>
                <a:lnTo>
                  <a:pt x="244824" y="1310811"/>
                </a:lnTo>
                <a:lnTo>
                  <a:pt x="235298" y="1302237"/>
                </a:lnTo>
                <a:lnTo>
                  <a:pt x="225772" y="1292711"/>
                </a:lnTo>
                <a:lnTo>
                  <a:pt x="216246" y="1283185"/>
                </a:lnTo>
                <a:lnTo>
                  <a:pt x="206719" y="1273658"/>
                </a:lnTo>
                <a:lnTo>
                  <a:pt x="198146" y="1264132"/>
                </a:lnTo>
                <a:lnTo>
                  <a:pt x="189572" y="1254606"/>
                </a:lnTo>
                <a:lnTo>
                  <a:pt x="180999" y="1244127"/>
                </a:lnTo>
                <a:lnTo>
                  <a:pt x="172425" y="1234601"/>
                </a:lnTo>
                <a:lnTo>
                  <a:pt x="163851" y="1224122"/>
                </a:lnTo>
                <a:lnTo>
                  <a:pt x="155278" y="1213643"/>
                </a:lnTo>
                <a:lnTo>
                  <a:pt x="147657" y="1203164"/>
                </a:lnTo>
                <a:lnTo>
                  <a:pt x="140036" y="1192685"/>
                </a:lnTo>
                <a:lnTo>
                  <a:pt x="132415" y="1182206"/>
                </a:lnTo>
                <a:lnTo>
                  <a:pt x="124794" y="1170775"/>
                </a:lnTo>
                <a:lnTo>
                  <a:pt x="118125" y="1160296"/>
                </a:lnTo>
                <a:lnTo>
                  <a:pt x="110504" y="1148865"/>
                </a:lnTo>
                <a:lnTo>
                  <a:pt x="103836" y="1137433"/>
                </a:lnTo>
                <a:lnTo>
                  <a:pt x="97168" y="1126002"/>
                </a:lnTo>
                <a:lnTo>
                  <a:pt x="91452" y="1114570"/>
                </a:lnTo>
                <a:lnTo>
                  <a:pt x="84784" y="1103139"/>
                </a:lnTo>
                <a:lnTo>
                  <a:pt x="79068" y="1090754"/>
                </a:lnTo>
                <a:lnTo>
                  <a:pt x="73352" y="1079323"/>
                </a:lnTo>
                <a:lnTo>
                  <a:pt x="67636" y="1066939"/>
                </a:lnTo>
                <a:lnTo>
                  <a:pt x="62873" y="1055507"/>
                </a:lnTo>
                <a:lnTo>
                  <a:pt x="57157" y="1043123"/>
                </a:lnTo>
                <a:lnTo>
                  <a:pt x="52394" y="1030739"/>
                </a:lnTo>
                <a:lnTo>
                  <a:pt x="47631" y="1018355"/>
                </a:lnTo>
                <a:lnTo>
                  <a:pt x="42868" y="1005971"/>
                </a:lnTo>
                <a:lnTo>
                  <a:pt x="39058" y="993587"/>
                </a:lnTo>
                <a:lnTo>
                  <a:pt x="35247" y="981203"/>
                </a:lnTo>
                <a:lnTo>
                  <a:pt x="30484" y="968819"/>
                </a:lnTo>
                <a:lnTo>
                  <a:pt x="27626" y="956434"/>
                </a:lnTo>
                <a:lnTo>
                  <a:pt x="23816" y="943098"/>
                </a:lnTo>
                <a:lnTo>
                  <a:pt x="20958" y="930714"/>
                </a:lnTo>
                <a:lnTo>
                  <a:pt x="18100" y="917377"/>
                </a:lnTo>
                <a:lnTo>
                  <a:pt x="15242" y="904993"/>
                </a:lnTo>
                <a:lnTo>
                  <a:pt x="12384" y="891656"/>
                </a:lnTo>
                <a:lnTo>
                  <a:pt x="10479" y="879272"/>
                </a:lnTo>
                <a:lnTo>
                  <a:pt x="8574" y="865935"/>
                </a:lnTo>
                <a:lnTo>
                  <a:pt x="6668" y="852598"/>
                </a:lnTo>
                <a:lnTo>
                  <a:pt x="4763" y="839262"/>
                </a:lnTo>
                <a:lnTo>
                  <a:pt x="3810" y="826878"/>
                </a:lnTo>
                <a:lnTo>
                  <a:pt x="1905" y="813541"/>
                </a:lnTo>
                <a:lnTo>
                  <a:pt x="953" y="800204"/>
                </a:lnTo>
                <a:lnTo>
                  <a:pt x="953" y="786867"/>
                </a:lnTo>
                <a:lnTo>
                  <a:pt x="0" y="774483"/>
                </a:lnTo>
                <a:lnTo>
                  <a:pt x="0" y="761147"/>
                </a:lnTo>
                <a:lnTo>
                  <a:pt x="0" y="747810"/>
                </a:lnTo>
                <a:lnTo>
                  <a:pt x="0" y="734473"/>
                </a:lnTo>
                <a:lnTo>
                  <a:pt x="953" y="721136"/>
                </a:lnTo>
                <a:lnTo>
                  <a:pt x="1905" y="707800"/>
                </a:lnTo>
                <a:lnTo>
                  <a:pt x="1905" y="695416"/>
                </a:lnTo>
                <a:lnTo>
                  <a:pt x="3810" y="682079"/>
                </a:lnTo>
                <a:lnTo>
                  <a:pt x="4763" y="668742"/>
                </a:lnTo>
                <a:lnTo>
                  <a:pt x="6668" y="655405"/>
                </a:lnTo>
                <a:lnTo>
                  <a:pt x="8574" y="643021"/>
                </a:lnTo>
                <a:lnTo>
                  <a:pt x="10479" y="629684"/>
                </a:lnTo>
                <a:lnTo>
                  <a:pt x="12384" y="616348"/>
                </a:lnTo>
                <a:lnTo>
                  <a:pt x="15242" y="603964"/>
                </a:lnTo>
                <a:lnTo>
                  <a:pt x="18100" y="590627"/>
                </a:lnTo>
                <a:lnTo>
                  <a:pt x="20958" y="578243"/>
                </a:lnTo>
                <a:lnTo>
                  <a:pt x="23816" y="564906"/>
                </a:lnTo>
                <a:lnTo>
                  <a:pt x="27626" y="552522"/>
                </a:lnTo>
                <a:lnTo>
                  <a:pt x="31437" y="540138"/>
                </a:lnTo>
                <a:lnTo>
                  <a:pt x="35247" y="527754"/>
                </a:lnTo>
                <a:lnTo>
                  <a:pt x="39058" y="514417"/>
                </a:lnTo>
                <a:lnTo>
                  <a:pt x="43821" y="502033"/>
                </a:lnTo>
                <a:lnTo>
                  <a:pt x="47631" y="489649"/>
                </a:lnTo>
                <a:lnTo>
                  <a:pt x="52394" y="477265"/>
                </a:lnTo>
                <a:lnTo>
                  <a:pt x="57157" y="465833"/>
                </a:lnTo>
                <a:lnTo>
                  <a:pt x="62873" y="453449"/>
                </a:lnTo>
                <a:lnTo>
                  <a:pt x="68589" y="441065"/>
                </a:lnTo>
                <a:lnTo>
                  <a:pt x="73352" y="429633"/>
                </a:lnTo>
                <a:lnTo>
                  <a:pt x="79068" y="417249"/>
                </a:lnTo>
                <a:lnTo>
                  <a:pt x="85736" y="405818"/>
                </a:lnTo>
                <a:lnTo>
                  <a:pt x="91452" y="394386"/>
                </a:lnTo>
                <a:lnTo>
                  <a:pt x="98120" y="382955"/>
                </a:lnTo>
                <a:lnTo>
                  <a:pt x="104789" y="371523"/>
                </a:lnTo>
                <a:lnTo>
                  <a:pt x="111457" y="360092"/>
                </a:lnTo>
                <a:lnTo>
                  <a:pt x="118125" y="348660"/>
                </a:lnTo>
                <a:lnTo>
                  <a:pt x="125746" y="338182"/>
                </a:lnTo>
                <a:lnTo>
                  <a:pt x="133367" y="326750"/>
                </a:lnTo>
                <a:lnTo>
                  <a:pt x="140988" y="316271"/>
                </a:lnTo>
                <a:lnTo>
                  <a:pt x="148609" y="305792"/>
                </a:lnTo>
                <a:lnTo>
                  <a:pt x="156230" y="295313"/>
                </a:lnTo>
                <a:lnTo>
                  <a:pt x="164804" y="284835"/>
                </a:lnTo>
                <a:lnTo>
                  <a:pt x="172425" y="274356"/>
                </a:lnTo>
                <a:lnTo>
                  <a:pt x="180999" y="263877"/>
                </a:lnTo>
                <a:lnTo>
                  <a:pt x="189572" y="254351"/>
                </a:lnTo>
                <a:lnTo>
                  <a:pt x="198146" y="244824"/>
                </a:lnTo>
                <a:lnTo>
                  <a:pt x="207672" y="235298"/>
                </a:lnTo>
                <a:lnTo>
                  <a:pt x="217198" y="225772"/>
                </a:lnTo>
                <a:lnTo>
                  <a:pt x="225772" y="216246"/>
                </a:lnTo>
                <a:lnTo>
                  <a:pt x="235298" y="206719"/>
                </a:lnTo>
                <a:lnTo>
                  <a:pt x="244824" y="198146"/>
                </a:lnTo>
                <a:lnTo>
                  <a:pt x="255303" y="189572"/>
                </a:lnTo>
                <a:lnTo>
                  <a:pt x="264829" y="180999"/>
                </a:lnTo>
                <a:lnTo>
                  <a:pt x="275308" y="172425"/>
                </a:lnTo>
                <a:lnTo>
                  <a:pt x="284835" y="163851"/>
                </a:lnTo>
                <a:lnTo>
                  <a:pt x="295313" y="155278"/>
                </a:lnTo>
                <a:lnTo>
                  <a:pt x="305792" y="147657"/>
                </a:lnTo>
                <a:lnTo>
                  <a:pt x="317224" y="140036"/>
                </a:lnTo>
                <a:lnTo>
                  <a:pt x="327703" y="132415"/>
                </a:lnTo>
                <a:lnTo>
                  <a:pt x="338182" y="124794"/>
                </a:lnTo>
                <a:lnTo>
                  <a:pt x="349613" y="118125"/>
                </a:lnTo>
                <a:lnTo>
                  <a:pt x="361044" y="110504"/>
                </a:lnTo>
                <a:lnTo>
                  <a:pt x="372476" y="103836"/>
                </a:lnTo>
                <a:lnTo>
                  <a:pt x="383907" y="97168"/>
                </a:lnTo>
                <a:lnTo>
                  <a:pt x="395339" y="91452"/>
                </a:lnTo>
                <a:lnTo>
                  <a:pt x="406770" y="84784"/>
                </a:lnTo>
                <a:lnTo>
                  <a:pt x="418202" y="79068"/>
                </a:lnTo>
                <a:lnTo>
                  <a:pt x="430586" y="73352"/>
                </a:lnTo>
                <a:lnTo>
                  <a:pt x="442018" y="67636"/>
                </a:lnTo>
                <a:lnTo>
                  <a:pt x="454402" y="62873"/>
                </a:lnTo>
                <a:lnTo>
                  <a:pt x="466786" y="57157"/>
                </a:lnTo>
                <a:lnTo>
                  <a:pt x="478217" y="52394"/>
                </a:lnTo>
                <a:lnTo>
                  <a:pt x="490601" y="47631"/>
                </a:lnTo>
                <a:lnTo>
                  <a:pt x="502985" y="42868"/>
                </a:lnTo>
                <a:lnTo>
                  <a:pt x="515370" y="39058"/>
                </a:lnTo>
                <a:lnTo>
                  <a:pt x="528706" y="35247"/>
                </a:lnTo>
                <a:lnTo>
                  <a:pt x="541090" y="30484"/>
                </a:lnTo>
                <a:lnTo>
                  <a:pt x="553475" y="27626"/>
                </a:lnTo>
                <a:lnTo>
                  <a:pt x="565859" y="23816"/>
                </a:lnTo>
                <a:lnTo>
                  <a:pt x="579195" y="20958"/>
                </a:lnTo>
                <a:lnTo>
                  <a:pt x="591580" y="18100"/>
                </a:lnTo>
                <a:lnTo>
                  <a:pt x="604916" y="15242"/>
                </a:lnTo>
                <a:lnTo>
                  <a:pt x="617300" y="12384"/>
                </a:lnTo>
                <a:lnTo>
                  <a:pt x="630637" y="10479"/>
                </a:lnTo>
                <a:lnTo>
                  <a:pt x="643974" y="8574"/>
                </a:lnTo>
                <a:lnTo>
                  <a:pt x="656358" y="6668"/>
                </a:lnTo>
                <a:lnTo>
                  <a:pt x="669695" y="4763"/>
                </a:lnTo>
                <a:lnTo>
                  <a:pt x="683031" y="3810"/>
                </a:lnTo>
                <a:lnTo>
                  <a:pt x="696368" y="1905"/>
                </a:lnTo>
                <a:lnTo>
                  <a:pt x="708752" y="953"/>
                </a:lnTo>
                <a:lnTo>
                  <a:pt x="722089" y="953"/>
                </a:lnTo>
                <a:lnTo>
                  <a:pt x="735426" y="0"/>
                </a:lnTo>
                <a:lnTo>
                  <a:pt x="748762" y="0"/>
                </a:lnTo>
                <a:lnTo>
                  <a:pt x="762099" y="0"/>
                </a:lnTo>
                <a:lnTo>
                  <a:pt x="775436" y="0"/>
                </a:lnTo>
                <a:lnTo>
                  <a:pt x="787820" y="953"/>
                </a:lnTo>
                <a:lnTo>
                  <a:pt x="801157" y="1905"/>
                </a:lnTo>
                <a:lnTo>
                  <a:pt x="814494" y="1905"/>
                </a:lnTo>
                <a:lnTo>
                  <a:pt x="827830" y="3810"/>
                </a:lnTo>
                <a:lnTo>
                  <a:pt x="840214" y="4763"/>
                </a:lnTo>
                <a:lnTo>
                  <a:pt x="853551" y="6668"/>
                </a:lnTo>
                <a:lnTo>
                  <a:pt x="866888" y="8574"/>
                </a:lnTo>
                <a:lnTo>
                  <a:pt x="880225" y="10479"/>
                </a:lnTo>
                <a:lnTo>
                  <a:pt x="892609" y="12384"/>
                </a:lnTo>
                <a:lnTo>
                  <a:pt x="905945" y="15242"/>
                </a:lnTo>
                <a:lnTo>
                  <a:pt x="918330" y="18100"/>
                </a:lnTo>
                <a:lnTo>
                  <a:pt x="931666" y="20958"/>
                </a:lnTo>
                <a:lnTo>
                  <a:pt x="944050" y="23816"/>
                </a:lnTo>
                <a:lnTo>
                  <a:pt x="956434" y="27626"/>
                </a:lnTo>
                <a:lnTo>
                  <a:pt x="969771" y="31437"/>
                </a:lnTo>
                <a:lnTo>
                  <a:pt x="982155" y="35247"/>
                </a:lnTo>
                <a:lnTo>
                  <a:pt x="994539" y="39058"/>
                </a:lnTo>
                <a:lnTo>
                  <a:pt x="1006924" y="43821"/>
                </a:lnTo>
                <a:lnTo>
                  <a:pt x="1019308" y="47631"/>
                </a:lnTo>
                <a:lnTo>
                  <a:pt x="1031692" y="52394"/>
                </a:lnTo>
                <a:lnTo>
                  <a:pt x="1044076" y="57157"/>
                </a:lnTo>
                <a:lnTo>
                  <a:pt x="1056460" y="62873"/>
                </a:lnTo>
                <a:lnTo>
                  <a:pt x="1067892" y="68589"/>
                </a:lnTo>
                <a:lnTo>
                  <a:pt x="1080276" y="73352"/>
                </a:lnTo>
                <a:lnTo>
                  <a:pt x="1091707" y="79068"/>
                </a:lnTo>
                <a:lnTo>
                  <a:pt x="1104091" y="85736"/>
                </a:lnTo>
                <a:lnTo>
                  <a:pt x="1115523" y="91452"/>
                </a:lnTo>
                <a:lnTo>
                  <a:pt x="1126954" y="98120"/>
                </a:lnTo>
                <a:lnTo>
                  <a:pt x="1138386" y="104789"/>
                </a:lnTo>
                <a:lnTo>
                  <a:pt x="1149817" y="111457"/>
                </a:lnTo>
                <a:lnTo>
                  <a:pt x="1160296" y="118125"/>
                </a:lnTo>
                <a:lnTo>
                  <a:pt x="1171728" y="125746"/>
                </a:lnTo>
                <a:lnTo>
                  <a:pt x="1182206" y="133367"/>
                </a:lnTo>
                <a:lnTo>
                  <a:pt x="1193638" y="140988"/>
                </a:lnTo>
                <a:lnTo>
                  <a:pt x="1204117" y="148609"/>
                </a:lnTo>
                <a:lnTo>
                  <a:pt x="1214596" y="156230"/>
                </a:lnTo>
                <a:lnTo>
                  <a:pt x="1225074" y="164804"/>
                </a:lnTo>
                <a:lnTo>
                  <a:pt x="1235553" y="172425"/>
                </a:lnTo>
                <a:lnTo>
                  <a:pt x="1245080" y="180999"/>
                </a:lnTo>
                <a:lnTo>
                  <a:pt x="1255558" y="189572"/>
                </a:lnTo>
                <a:lnTo>
                  <a:pt x="1265085" y="198146"/>
                </a:lnTo>
                <a:lnTo>
                  <a:pt x="1274611" y="207672"/>
                </a:lnTo>
                <a:lnTo>
                  <a:pt x="1284137" y="217198"/>
                </a:lnTo>
                <a:lnTo>
                  <a:pt x="1293663" y="225772"/>
                </a:lnTo>
                <a:lnTo>
                  <a:pt x="1302237" y="235298"/>
                </a:lnTo>
                <a:lnTo>
                  <a:pt x="1311763" y="244824"/>
                </a:lnTo>
                <a:lnTo>
                  <a:pt x="1320337" y="255303"/>
                </a:lnTo>
                <a:lnTo>
                  <a:pt x="1328910" y="264829"/>
                </a:lnTo>
                <a:lnTo>
                  <a:pt x="1337484" y="275308"/>
                </a:lnTo>
                <a:lnTo>
                  <a:pt x="1346058" y="284835"/>
                </a:lnTo>
                <a:lnTo>
                  <a:pt x="1353679" y="295313"/>
                </a:lnTo>
                <a:lnTo>
                  <a:pt x="1361300" y="305792"/>
                </a:lnTo>
                <a:lnTo>
                  <a:pt x="1369873" y="317224"/>
                </a:lnTo>
                <a:lnTo>
                  <a:pt x="1376542" y="327703"/>
                </a:lnTo>
                <a:lnTo>
                  <a:pt x="1384163" y="338182"/>
                </a:lnTo>
                <a:lnTo>
                  <a:pt x="1391784" y="349613"/>
                </a:lnTo>
                <a:lnTo>
                  <a:pt x="1398452" y="361044"/>
                </a:lnTo>
                <a:lnTo>
                  <a:pt x="1405120" y="372476"/>
                </a:lnTo>
                <a:lnTo>
                  <a:pt x="1411789" y="383907"/>
                </a:lnTo>
                <a:lnTo>
                  <a:pt x="1418457" y="395339"/>
                </a:lnTo>
                <a:lnTo>
                  <a:pt x="1424173" y="406770"/>
                </a:lnTo>
                <a:lnTo>
                  <a:pt x="1430841" y="418202"/>
                </a:lnTo>
                <a:lnTo>
                  <a:pt x="1436557" y="430586"/>
                </a:lnTo>
                <a:lnTo>
                  <a:pt x="1441320" y="442018"/>
                </a:lnTo>
                <a:lnTo>
                  <a:pt x="1447036" y="454402"/>
                </a:lnTo>
                <a:lnTo>
                  <a:pt x="1451799" y="466786"/>
                </a:lnTo>
                <a:lnTo>
                  <a:pt x="1457515" y="478217"/>
                </a:lnTo>
                <a:lnTo>
                  <a:pt x="1462278" y="490601"/>
                </a:lnTo>
                <a:lnTo>
                  <a:pt x="1466088" y="502985"/>
                </a:lnTo>
                <a:lnTo>
                  <a:pt x="1470851" y="515370"/>
                </a:lnTo>
                <a:lnTo>
                  <a:pt x="1474662" y="528706"/>
                </a:lnTo>
                <a:lnTo>
                  <a:pt x="1478472" y="541090"/>
                </a:lnTo>
                <a:lnTo>
                  <a:pt x="1482283" y="553475"/>
                </a:lnTo>
                <a:lnTo>
                  <a:pt x="1485141" y="565859"/>
                </a:lnTo>
                <a:lnTo>
                  <a:pt x="1488951" y="579195"/>
                </a:lnTo>
                <a:lnTo>
                  <a:pt x="1491809" y="591580"/>
                </a:lnTo>
                <a:lnTo>
                  <a:pt x="1494667" y="604916"/>
                </a:lnTo>
                <a:lnTo>
                  <a:pt x="1496572" y="617300"/>
                </a:lnTo>
                <a:lnTo>
                  <a:pt x="1499430" y="630637"/>
                </a:lnTo>
                <a:lnTo>
                  <a:pt x="1501335" y="643974"/>
                </a:lnTo>
                <a:lnTo>
                  <a:pt x="1503241" y="656358"/>
                </a:lnTo>
                <a:lnTo>
                  <a:pt x="1505146" y="669695"/>
                </a:lnTo>
                <a:lnTo>
                  <a:pt x="1506099" y="683031"/>
                </a:lnTo>
                <a:lnTo>
                  <a:pt x="1507051" y="696368"/>
                </a:lnTo>
                <a:lnTo>
                  <a:pt x="1508004" y="708752"/>
                </a:lnTo>
                <a:lnTo>
                  <a:pt x="1508956" y="722089"/>
                </a:lnTo>
                <a:lnTo>
                  <a:pt x="1508956" y="735426"/>
                </a:lnTo>
                <a:lnTo>
                  <a:pt x="1509909" y="748762"/>
                </a:lnTo>
                <a:lnTo>
                  <a:pt x="1509909" y="762099"/>
                </a:lnTo>
                <a:lnTo>
                  <a:pt x="1508956" y="775436"/>
                </a:lnTo>
                <a:lnTo>
                  <a:pt x="1508956" y="787820"/>
                </a:lnTo>
                <a:lnTo>
                  <a:pt x="1508004" y="801157"/>
                </a:lnTo>
                <a:lnTo>
                  <a:pt x="1507051" y="814494"/>
                </a:lnTo>
                <a:lnTo>
                  <a:pt x="1506099" y="827830"/>
                </a:lnTo>
                <a:lnTo>
                  <a:pt x="1504193" y="840214"/>
                </a:lnTo>
                <a:lnTo>
                  <a:pt x="1503241" y="853551"/>
                </a:lnTo>
                <a:lnTo>
                  <a:pt x="1501335" y="866888"/>
                </a:lnTo>
                <a:lnTo>
                  <a:pt x="1499430" y="880225"/>
                </a:lnTo>
                <a:lnTo>
                  <a:pt x="1496572" y="892609"/>
                </a:lnTo>
                <a:lnTo>
                  <a:pt x="1494667" y="905945"/>
                </a:lnTo>
                <a:lnTo>
                  <a:pt x="1491809" y="918330"/>
                </a:lnTo>
                <a:lnTo>
                  <a:pt x="1488951" y="931666"/>
                </a:lnTo>
                <a:lnTo>
                  <a:pt x="1485141" y="944050"/>
                </a:lnTo>
                <a:lnTo>
                  <a:pt x="1482283" y="956434"/>
                </a:lnTo>
                <a:lnTo>
                  <a:pt x="1478472" y="969771"/>
                </a:lnTo>
                <a:lnTo>
                  <a:pt x="1474662" y="982155"/>
                </a:lnTo>
                <a:lnTo>
                  <a:pt x="1469899" y="994539"/>
                </a:lnTo>
                <a:lnTo>
                  <a:pt x="1466088" y="1006924"/>
                </a:lnTo>
                <a:lnTo>
                  <a:pt x="1461325" y="1019308"/>
                </a:lnTo>
                <a:lnTo>
                  <a:pt x="1456562" y="1031692"/>
                </a:lnTo>
                <a:lnTo>
                  <a:pt x="1451799" y="1044076"/>
                </a:lnTo>
                <a:lnTo>
                  <a:pt x="1447036" y="1056460"/>
                </a:lnTo>
                <a:lnTo>
                  <a:pt x="1441320" y="1067892"/>
                </a:lnTo>
                <a:lnTo>
                  <a:pt x="1435604" y="1080276"/>
                </a:lnTo>
                <a:lnTo>
                  <a:pt x="1429889" y="1091707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9364" y="991682"/>
                </a:lnTo>
                <a:lnTo>
                  <a:pt x="1243174" y="983108"/>
                </a:lnTo>
                <a:lnTo>
                  <a:pt x="1246985" y="974534"/>
                </a:lnTo>
                <a:lnTo>
                  <a:pt x="1250795" y="965961"/>
                </a:lnTo>
                <a:lnTo>
                  <a:pt x="1254606" y="957387"/>
                </a:lnTo>
                <a:lnTo>
                  <a:pt x="1258416" y="948814"/>
                </a:lnTo>
                <a:lnTo>
                  <a:pt x="1261274" y="939287"/>
                </a:lnTo>
                <a:lnTo>
                  <a:pt x="1264132" y="930714"/>
                </a:lnTo>
                <a:lnTo>
                  <a:pt x="1267943" y="922140"/>
                </a:lnTo>
                <a:lnTo>
                  <a:pt x="1270800" y="912614"/>
                </a:lnTo>
                <a:lnTo>
                  <a:pt x="1272706" y="904040"/>
                </a:lnTo>
                <a:lnTo>
                  <a:pt x="1275564" y="894514"/>
                </a:lnTo>
                <a:lnTo>
                  <a:pt x="1278421" y="885940"/>
                </a:lnTo>
                <a:lnTo>
                  <a:pt x="1280327" y="876414"/>
                </a:lnTo>
                <a:lnTo>
                  <a:pt x="1282232" y="867840"/>
                </a:lnTo>
                <a:lnTo>
                  <a:pt x="1284137" y="858314"/>
                </a:lnTo>
                <a:lnTo>
                  <a:pt x="1286042" y="848788"/>
                </a:lnTo>
                <a:lnTo>
                  <a:pt x="1286995" y="839262"/>
                </a:lnTo>
                <a:lnTo>
                  <a:pt x="1288900" y="830688"/>
                </a:lnTo>
                <a:lnTo>
                  <a:pt x="1289853" y="821162"/>
                </a:lnTo>
                <a:lnTo>
                  <a:pt x="1290806" y="811636"/>
                </a:lnTo>
                <a:lnTo>
                  <a:pt x="1291758" y="802109"/>
                </a:lnTo>
                <a:lnTo>
                  <a:pt x="1292711" y="792583"/>
                </a:lnTo>
                <a:lnTo>
                  <a:pt x="1293663" y="784010"/>
                </a:lnTo>
                <a:lnTo>
                  <a:pt x="1293663" y="774483"/>
                </a:lnTo>
                <a:lnTo>
                  <a:pt x="1293663" y="764957"/>
                </a:lnTo>
                <a:lnTo>
                  <a:pt x="1293663" y="755431"/>
                </a:lnTo>
                <a:lnTo>
                  <a:pt x="1293663" y="745905"/>
                </a:lnTo>
                <a:lnTo>
                  <a:pt x="1293663" y="736378"/>
                </a:lnTo>
                <a:lnTo>
                  <a:pt x="1293663" y="726852"/>
                </a:lnTo>
                <a:lnTo>
                  <a:pt x="1292711" y="717326"/>
                </a:lnTo>
                <a:lnTo>
                  <a:pt x="1291758" y="708752"/>
                </a:lnTo>
                <a:lnTo>
                  <a:pt x="1290806" y="699226"/>
                </a:lnTo>
                <a:lnTo>
                  <a:pt x="1289853" y="689700"/>
                </a:lnTo>
                <a:lnTo>
                  <a:pt x="1288900" y="680174"/>
                </a:lnTo>
                <a:lnTo>
                  <a:pt x="1287948" y="670647"/>
                </a:lnTo>
                <a:lnTo>
                  <a:pt x="1286042" y="662074"/>
                </a:lnTo>
                <a:lnTo>
                  <a:pt x="1284137" y="652547"/>
                </a:lnTo>
                <a:lnTo>
                  <a:pt x="1282232" y="643021"/>
                </a:lnTo>
                <a:lnTo>
                  <a:pt x="1280327" y="633495"/>
                </a:lnTo>
                <a:lnTo>
                  <a:pt x="1278421" y="624921"/>
                </a:lnTo>
                <a:lnTo>
                  <a:pt x="1275564" y="615395"/>
                </a:lnTo>
                <a:lnTo>
                  <a:pt x="1273658" y="606821"/>
                </a:lnTo>
                <a:lnTo>
                  <a:pt x="1270800" y="597295"/>
                </a:lnTo>
                <a:lnTo>
                  <a:pt x="1267943" y="588722"/>
                </a:lnTo>
                <a:lnTo>
                  <a:pt x="1265085" y="580148"/>
                </a:lnTo>
                <a:lnTo>
                  <a:pt x="1262227" y="570622"/>
                </a:lnTo>
                <a:lnTo>
                  <a:pt x="1258416" y="562048"/>
                </a:lnTo>
                <a:lnTo>
                  <a:pt x="1254606" y="553475"/>
                </a:lnTo>
                <a:lnTo>
                  <a:pt x="1251748" y="544901"/>
                </a:lnTo>
                <a:lnTo>
                  <a:pt x="1247937" y="536327"/>
                </a:lnTo>
                <a:lnTo>
                  <a:pt x="1244127" y="527754"/>
                </a:lnTo>
                <a:lnTo>
                  <a:pt x="1239364" y="519180"/>
                </a:lnTo>
                <a:lnTo>
                  <a:pt x="1235553" y="510606"/>
                </a:lnTo>
                <a:lnTo>
                  <a:pt x="1230790" y="502033"/>
                </a:lnTo>
                <a:lnTo>
                  <a:pt x="1226980" y="493459"/>
                </a:lnTo>
                <a:lnTo>
                  <a:pt x="1222217" y="485838"/>
                </a:lnTo>
                <a:lnTo>
                  <a:pt x="1217453" y="477265"/>
                </a:lnTo>
                <a:lnTo>
                  <a:pt x="1212690" y="469644"/>
                </a:lnTo>
                <a:lnTo>
                  <a:pt x="1206975" y="461070"/>
                </a:lnTo>
                <a:lnTo>
                  <a:pt x="1202211" y="453449"/>
                </a:lnTo>
                <a:lnTo>
                  <a:pt x="1196496" y="445828"/>
                </a:lnTo>
                <a:lnTo>
                  <a:pt x="1191733" y="438207"/>
                </a:lnTo>
                <a:lnTo>
                  <a:pt x="1186017" y="430586"/>
                </a:lnTo>
                <a:lnTo>
                  <a:pt x="1180301" y="422965"/>
                </a:lnTo>
                <a:lnTo>
                  <a:pt x="1174585" y="415344"/>
                </a:lnTo>
                <a:lnTo>
                  <a:pt x="1167917" y="408676"/>
                </a:lnTo>
                <a:lnTo>
                  <a:pt x="1162201" y="401055"/>
                </a:lnTo>
                <a:lnTo>
                  <a:pt x="1155533" y="394386"/>
                </a:lnTo>
                <a:lnTo>
                  <a:pt x="1149817" y="387718"/>
                </a:lnTo>
                <a:lnTo>
                  <a:pt x="1143149" y="380097"/>
                </a:lnTo>
                <a:lnTo>
                  <a:pt x="1136480" y="373429"/>
                </a:lnTo>
                <a:lnTo>
                  <a:pt x="1129812" y="366760"/>
                </a:lnTo>
                <a:lnTo>
                  <a:pt x="1123144" y="361044"/>
                </a:lnTo>
                <a:lnTo>
                  <a:pt x="1116475" y="354376"/>
                </a:lnTo>
                <a:lnTo>
                  <a:pt x="1108854" y="347708"/>
                </a:lnTo>
                <a:lnTo>
                  <a:pt x="1102186" y="341992"/>
                </a:lnTo>
                <a:lnTo>
                  <a:pt x="1094565" y="336276"/>
                </a:lnTo>
                <a:lnTo>
                  <a:pt x="1086944" y="329608"/>
                </a:lnTo>
                <a:lnTo>
                  <a:pt x="1079323" y="323892"/>
                </a:lnTo>
                <a:lnTo>
                  <a:pt x="1072655" y="319129"/>
                </a:lnTo>
                <a:lnTo>
                  <a:pt x="1065034" y="313413"/>
                </a:lnTo>
                <a:lnTo>
                  <a:pt x="1056460" y="307698"/>
                </a:lnTo>
                <a:lnTo>
                  <a:pt x="1048839" y="302934"/>
                </a:lnTo>
                <a:lnTo>
                  <a:pt x="1041218" y="297219"/>
                </a:lnTo>
                <a:lnTo>
                  <a:pt x="1032644" y="292456"/>
                </a:lnTo>
                <a:lnTo>
                  <a:pt x="1025023" y="287692"/>
                </a:lnTo>
                <a:lnTo>
                  <a:pt x="1016450" y="282929"/>
                </a:lnTo>
                <a:lnTo>
                  <a:pt x="1008829" y="279119"/>
                </a:lnTo>
                <a:lnTo>
                  <a:pt x="1000255" y="274356"/>
                </a:lnTo>
                <a:lnTo>
                  <a:pt x="991682" y="270545"/>
                </a:lnTo>
                <a:lnTo>
                  <a:pt x="983108" y="265782"/>
                </a:lnTo>
                <a:lnTo>
                  <a:pt x="974534" y="261972"/>
                </a:lnTo>
                <a:lnTo>
                  <a:pt x="965961" y="258161"/>
                </a:lnTo>
                <a:lnTo>
                  <a:pt x="957387" y="255303"/>
                </a:lnTo>
                <a:lnTo>
                  <a:pt x="948814" y="251493"/>
                </a:lnTo>
                <a:lnTo>
                  <a:pt x="939287" y="247682"/>
                </a:lnTo>
                <a:lnTo>
                  <a:pt x="930714" y="244824"/>
                </a:lnTo>
                <a:lnTo>
                  <a:pt x="922140" y="241966"/>
                </a:lnTo>
                <a:lnTo>
                  <a:pt x="912614" y="239109"/>
                </a:lnTo>
                <a:lnTo>
                  <a:pt x="904040" y="236251"/>
                </a:lnTo>
                <a:lnTo>
                  <a:pt x="894514" y="234346"/>
                </a:lnTo>
                <a:lnTo>
                  <a:pt x="885940" y="231488"/>
                </a:lnTo>
                <a:lnTo>
                  <a:pt x="876414" y="229582"/>
                </a:lnTo>
                <a:lnTo>
                  <a:pt x="867840" y="227677"/>
                </a:lnTo>
                <a:lnTo>
                  <a:pt x="858314" y="225772"/>
                </a:lnTo>
                <a:lnTo>
                  <a:pt x="848788" y="223867"/>
                </a:lnTo>
                <a:lnTo>
                  <a:pt x="839262" y="221961"/>
                </a:lnTo>
                <a:lnTo>
                  <a:pt x="830688" y="221009"/>
                </a:lnTo>
                <a:lnTo>
                  <a:pt x="821162" y="219104"/>
                </a:lnTo>
                <a:lnTo>
                  <a:pt x="811636" y="218151"/>
                </a:lnTo>
                <a:lnTo>
                  <a:pt x="802109" y="217198"/>
                </a:lnTo>
                <a:lnTo>
                  <a:pt x="792583" y="217198"/>
                </a:lnTo>
                <a:lnTo>
                  <a:pt x="784010" y="216246"/>
                </a:lnTo>
                <a:lnTo>
                  <a:pt x="774483" y="215293"/>
                </a:lnTo>
                <a:lnTo>
                  <a:pt x="764957" y="215293"/>
                </a:lnTo>
                <a:lnTo>
                  <a:pt x="755431" y="215293"/>
                </a:lnTo>
                <a:lnTo>
                  <a:pt x="745905" y="215293"/>
                </a:lnTo>
                <a:lnTo>
                  <a:pt x="736378" y="215293"/>
                </a:lnTo>
                <a:lnTo>
                  <a:pt x="726852" y="216246"/>
                </a:lnTo>
                <a:lnTo>
                  <a:pt x="717326" y="216246"/>
                </a:lnTo>
                <a:lnTo>
                  <a:pt x="708752" y="217198"/>
                </a:lnTo>
                <a:lnTo>
                  <a:pt x="699226" y="218151"/>
                </a:lnTo>
                <a:lnTo>
                  <a:pt x="689700" y="219104"/>
                </a:lnTo>
                <a:lnTo>
                  <a:pt x="680174" y="221009"/>
                </a:lnTo>
                <a:lnTo>
                  <a:pt x="670647" y="221961"/>
                </a:lnTo>
                <a:lnTo>
                  <a:pt x="662074" y="223867"/>
                </a:lnTo>
                <a:lnTo>
                  <a:pt x="652547" y="224819"/>
                </a:lnTo>
                <a:lnTo>
                  <a:pt x="643021" y="226725"/>
                </a:lnTo>
                <a:lnTo>
                  <a:pt x="633495" y="228630"/>
                </a:lnTo>
                <a:lnTo>
                  <a:pt x="624921" y="231488"/>
                </a:lnTo>
                <a:lnTo>
                  <a:pt x="615395" y="233393"/>
                </a:lnTo>
                <a:lnTo>
                  <a:pt x="606821" y="236251"/>
                </a:lnTo>
                <a:lnTo>
                  <a:pt x="597295" y="239109"/>
                </a:lnTo>
                <a:lnTo>
                  <a:pt x="588722" y="241966"/>
                </a:lnTo>
                <a:lnTo>
                  <a:pt x="580148" y="244824"/>
                </a:lnTo>
                <a:lnTo>
                  <a:pt x="570622" y="247682"/>
                </a:lnTo>
                <a:lnTo>
                  <a:pt x="562048" y="250540"/>
                </a:lnTo>
                <a:lnTo>
                  <a:pt x="553475" y="254351"/>
                </a:lnTo>
                <a:lnTo>
                  <a:pt x="544901" y="258161"/>
                </a:lnTo>
                <a:lnTo>
                  <a:pt x="536327" y="261972"/>
                </a:lnTo>
                <a:lnTo>
                  <a:pt x="527754" y="265782"/>
                </a:lnTo>
                <a:lnTo>
                  <a:pt x="519180" y="269593"/>
                </a:lnTo>
                <a:lnTo>
                  <a:pt x="510606" y="274356"/>
                </a:lnTo>
                <a:lnTo>
                  <a:pt x="502033" y="278166"/>
                </a:lnTo>
                <a:lnTo>
                  <a:pt x="493459" y="282929"/>
                </a:lnTo>
                <a:lnTo>
                  <a:pt x="485838" y="287692"/>
                </a:lnTo>
                <a:lnTo>
                  <a:pt x="477265" y="292456"/>
                </a:lnTo>
                <a:lnTo>
                  <a:pt x="469644" y="297219"/>
                </a:lnTo>
                <a:lnTo>
                  <a:pt x="461070" y="301982"/>
                </a:lnTo>
                <a:lnTo>
                  <a:pt x="453449" y="307698"/>
                </a:lnTo>
                <a:lnTo>
                  <a:pt x="445828" y="312461"/>
                </a:lnTo>
                <a:lnTo>
                  <a:pt x="438207" y="318176"/>
                </a:lnTo>
                <a:lnTo>
                  <a:pt x="430586" y="323892"/>
                </a:lnTo>
                <a:lnTo>
                  <a:pt x="422965" y="329608"/>
                </a:lnTo>
                <a:lnTo>
                  <a:pt x="415344" y="335324"/>
                </a:lnTo>
                <a:lnTo>
                  <a:pt x="408676" y="341039"/>
                </a:lnTo>
                <a:lnTo>
                  <a:pt x="401055" y="347708"/>
                </a:lnTo>
                <a:lnTo>
                  <a:pt x="394386" y="353424"/>
                </a:lnTo>
                <a:lnTo>
                  <a:pt x="387718" y="360092"/>
                </a:lnTo>
                <a:lnTo>
                  <a:pt x="380097" y="366760"/>
                </a:lnTo>
                <a:lnTo>
                  <a:pt x="373429" y="372476"/>
                </a:lnTo>
                <a:lnTo>
                  <a:pt x="366760" y="380097"/>
                </a:lnTo>
                <a:lnTo>
                  <a:pt x="361044" y="386765"/>
                </a:lnTo>
                <a:lnTo>
                  <a:pt x="354376" y="393434"/>
                </a:lnTo>
                <a:lnTo>
                  <a:pt x="347708" y="400102"/>
                </a:lnTo>
                <a:lnTo>
                  <a:pt x="341992" y="407723"/>
                </a:lnTo>
                <a:lnTo>
                  <a:pt x="336276" y="414391"/>
                </a:lnTo>
                <a:lnTo>
                  <a:pt x="329608" y="422012"/>
                </a:lnTo>
                <a:lnTo>
                  <a:pt x="323892" y="429633"/>
                </a:lnTo>
                <a:lnTo>
                  <a:pt x="319129" y="437254"/>
                </a:lnTo>
                <a:lnTo>
                  <a:pt x="313413" y="444875"/>
                </a:lnTo>
                <a:lnTo>
                  <a:pt x="307698" y="452496"/>
                </a:lnTo>
                <a:lnTo>
                  <a:pt x="302934" y="460117"/>
                </a:lnTo>
                <a:lnTo>
                  <a:pt x="297219" y="468691"/>
                </a:lnTo>
                <a:lnTo>
                  <a:pt x="292456" y="476312"/>
                </a:lnTo>
                <a:lnTo>
                  <a:pt x="287692" y="484886"/>
                </a:lnTo>
                <a:lnTo>
                  <a:pt x="282929" y="492507"/>
                </a:lnTo>
                <a:lnTo>
                  <a:pt x="279119" y="501080"/>
                </a:lnTo>
                <a:lnTo>
                  <a:pt x="274356" y="509654"/>
                </a:lnTo>
                <a:lnTo>
                  <a:pt x="270545" y="518227"/>
                </a:lnTo>
                <a:lnTo>
                  <a:pt x="265782" y="525848"/>
                </a:lnTo>
                <a:lnTo>
                  <a:pt x="261972" y="534422"/>
                </a:lnTo>
                <a:lnTo>
                  <a:pt x="258161" y="542996"/>
                </a:lnTo>
                <a:lnTo>
                  <a:pt x="255303" y="552522"/>
                </a:lnTo>
                <a:lnTo>
                  <a:pt x="251493" y="561096"/>
                </a:lnTo>
                <a:lnTo>
                  <a:pt x="247682" y="569669"/>
                </a:lnTo>
                <a:lnTo>
                  <a:pt x="244824" y="578243"/>
                </a:lnTo>
                <a:lnTo>
                  <a:pt x="241966" y="587769"/>
                </a:lnTo>
                <a:lnTo>
                  <a:pt x="239109" y="596343"/>
                </a:lnTo>
                <a:lnTo>
                  <a:pt x="236251" y="605869"/>
                </a:lnTo>
                <a:lnTo>
                  <a:pt x="234346" y="614442"/>
                </a:lnTo>
                <a:lnTo>
                  <a:pt x="231488" y="623969"/>
                </a:lnTo>
                <a:lnTo>
                  <a:pt x="229582" y="632542"/>
                </a:lnTo>
                <a:lnTo>
                  <a:pt x="227677" y="642069"/>
                </a:lnTo>
                <a:lnTo>
                  <a:pt x="225772" y="651595"/>
                </a:lnTo>
                <a:lnTo>
                  <a:pt x="223867" y="660168"/>
                </a:lnTo>
                <a:lnTo>
                  <a:pt x="221961" y="669695"/>
                </a:lnTo>
                <a:lnTo>
                  <a:pt x="221009" y="679221"/>
                </a:lnTo>
                <a:lnTo>
                  <a:pt x="219104" y="688747"/>
                </a:lnTo>
                <a:lnTo>
                  <a:pt x="218151" y="697321"/>
                </a:lnTo>
                <a:lnTo>
                  <a:pt x="217198" y="706847"/>
                </a:lnTo>
                <a:lnTo>
                  <a:pt x="217198" y="716373"/>
                </a:lnTo>
                <a:lnTo>
                  <a:pt x="216246" y="725899"/>
                </a:lnTo>
                <a:lnTo>
                  <a:pt x="215293" y="735426"/>
                </a:lnTo>
                <a:lnTo>
                  <a:pt x="215293" y="744952"/>
                </a:lnTo>
                <a:lnTo>
                  <a:pt x="215293" y="754478"/>
                </a:lnTo>
                <a:lnTo>
                  <a:pt x="215293" y="764004"/>
                </a:lnTo>
                <a:lnTo>
                  <a:pt x="215293" y="772578"/>
                </a:lnTo>
                <a:lnTo>
                  <a:pt x="216246" y="782104"/>
                </a:lnTo>
                <a:lnTo>
                  <a:pt x="216246" y="791631"/>
                </a:lnTo>
                <a:lnTo>
                  <a:pt x="217198" y="801157"/>
                </a:lnTo>
                <a:lnTo>
                  <a:pt x="218151" y="810683"/>
                </a:lnTo>
                <a:lnTo>
                  <a:pt x="219104" y="820209"/>
                </a:lnTo>
                <a:lnTo>
                  <a:pt x="221009" y="828783"/>
                </a:lnTo>
                <a:lnTo>
                  <a:pt x="221961" y="838309"/>
                </a:lnTo>
                <a:lnTo>
                  <a:pt x="223867" y="847835"/>
                </a:lnTo>
                <a:lnTo>
                  <a:pt x="224819" y="857362"/>
                </a:lnTo>
                <a:lnTo>
                  <a:pt x="226725" y="865935"/>
                </a:lnTo>
                <a:lnTo>
                  <a:pt x="228630" y="875461"/>
                </a:lnTo>
                <a:lnTo>
                  <a:pt x="231488" y="884988"/>
                </a:lnTo>
                <a:lnTo>
                  <a:pt x="233393" y="893561"/>
                </a:lnTo>
                <a:lnTo>
                  <a:pt x="236251" y="903088"/>
                </a:lnTo>
                <a:lnTo>
                  <a:pt x="239109" y="911661"/>
                </a:lnTo>
                <a:lnTo>
                  <a:pt x="241966" y="921187"/>
                </a:lnTo>
                <a:lnTo>
                  <a:pt x="244824" y="929761"/>
                </a:lnTo>
                <a:lnTo>
                  <a:pt x="247682" y="938335"/>
                </a:lnTo>
                <a:lnTo>
                  <a:pt x="250540" y="947861"/>
                </a:lnTo>
                <a:lnTo>
                  <a:pt x="254351" y="956434"/>
                </a:lnTo>
                <a:lnTo>
                  <a:pt x="258161" y="965008"/>
                </a:lnTo>
                <a:lnTo>
                  <a:pt x="261972" y="973582"/>
                </a:lnTo>
                <a:lnTo>
                  <a:pt x="265782" y="982155"/>
                </a:lnTo>
                <a:lnTo>
                  <a:pt x="269593" y="990729"/>
                </a:lnTo>
                <a:lnTo>
                  <a:pt x="274356" y="999303"/>
                </a:lnTo>
                <a:lnTo>
                  <a:pt x="278166" y="1007876"/>
                </a:lnTo>
                <a:lnTo>
                  <a:pt x="282929" y="1015497"/>
                </a:lnTo>
                <a:lnTo>
                  <a:pt x="287692" y="1024071"/>
                </a:lnTo>
                <a:lnTo>
                  <a:pt x="292456" y="1031692"/>
                </a:lnTo>
                <a:lnTo>
                  <a:pt x="297219" y="1040265"/>
                </a:lnTo>
                <a:lnTo>
                  <a:pt x="301982" y="1047886"/>
                </a:lnTo>
                <a:lnTo>
                  <a:pt x="307698" y="1055507"/>
                </a:lnTo>
                <a:lnTo>
                  <a:pt x="312461" y="1064081"/>
                </a:lnTo>
                <a:lnTo>
                  <a:pt x="318176" y="1071702"/>
                </a:lnTo>
                <a:lnTo>
                  <a:pt x="323892" y="1079323"/>
                </a:lnTo>
                <a:lnTo>
                  <a:pt x="329608" y="1085991"/>
                </a:lnTo>
                <a:lnTo>
                  <a:pt x="335324" y="1093612"/>
                </a:lnTo>
                <a:lnTo>
                  <a:pt x="341039" y="1101233"/>
                </a:lnTo>
                <a:lnTo>
                  <a:pt x="347708" y="1107902"/>
                </a:lnTo>
                <a:lnTo>
                  <a:pt x="353424" y="1115523"/>
                </a:lnTo>
                <a:lnTo>
                  <a:pt x="360092" y="1122191"/>
                </a:lnTo>
                <a:lnTo>
                  <a:pt x="366760" y="1128859"/>
                </a:lnTo>
                <a:lnTo>
                  <a:pt x="372476" y="1135528"/>
                </a:lnTo>
                <a:lnTo>
                  <a:pt x="380097" y="1142196"/>
                </a:lnTo>
                <a:lnTo>
                  <a:pt x="386765" y="1148865"/>
                </a:lnTo>
                <a:lnTo>
                  <a:pt x="393434" y="1155533"/>
                </a:lnTo>
                <a:lnTo>
                  <a:pt x="400102" y="1161249"/>
                </a:lnTo>
                <a:lnTo>
                  <a:pt x="407723" y="1167917"/>
                </a:lnTo>
                <a:lnTo>
                  <a:pt x="414391" y="1173633"/>
                </a:lnTo>
                <a:lnTo>
                  <a:pt x="422012" y="1179349"/>
                </a:lnTo>
                <a:lnTo>
                  <a:pt x="429633" y="1185064"/>
                </a:lnTo>
                <a:lnTo>
                  <a:pt x="437254" y="1190780"/>
                </a:lnTo>
                <a:lnTo>
                  <a:pt x="444875" y="1196496"/>
                </a:lnTo>
                <a:lnTo>
                  <a:pt x="452496" y="1201259"/>
                </a:lnTo>
                <a:lnTo>
                  <a:pt x="460117" y="1206975"/>
                </a:lnTo>
                <a:lnTo>
                  <a:pt x="468691" y="1211738"/>
                </a:lnTo>
                <a:lnTo>
                  <a:pt x="476312" y="1216501"/>
                </a:lnTo>
                <a:lnTo>
                  <a:pt x="484886" y="1221264"/>
                </a:lnTo>
                <a:lnTo>
                  <a:pt x="492507" y="1226027"/>
                </a:lnTo>
                <a:lnTo>
                  <a:pt x="501080" y="1230790"/>
                </a:lnTo>
                <a:lnTo>
                  <a:pt x="509654" y="1234601"/>
                </a:lnTo>
                <a:lnTo>
                  <a:pt x="518227" y="1239364"/>
                </a:lnTo>
                <a:lnTo>
                  <a:pt x="525848" y="1243174"/>
                </a:lnTo>
                <a:lnTo>
                  <a:pt x="534422" y="1246985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9" name="Shape 17"/>
          <p:cNvSpPr/>
          <p:nvPr/>
        </p:nvSpPr>
        <p:spPr>
          <a:xfrm>
            <a:off x="5272522" y="1790817"/>
            <a:ext cx="825093" cy="577156"/>
          </a:xfrm>
          <a:custGeom>
            <a:avLst/>
            <a:gdLst/>
            <a:ahLst/>
            <a:cxnLst/>
            <a:rect l="l" t="t" r="r" b="b"/>
            <a:pathLst>
              <a:path w="825093" h="577156">
                <a:moveTo>
                  <a:pt x="0" y="0"/>
                </a:moveTo>
                <a:lnTo>
                  <a:pt x="825093" y="0"/>
                </a:lnTo>
                <a:lnTo>
                  <a:pt x="825093" y="577156"/>
                </a:lnTo>
                <a:lnTo>
                  <a:pt x="0" y="577156"/>
                </a:lnTo>
                <a:close/>
              </a:path>
            </a:pathLst>
          </a:custGeom>
          <a:noFill/>
        </p:spPr>
      </p:sp>
      <p:sp>
        <p:nvSpPr>
          <p:cNvPr id="20" name="Text 18"/>
          <p:cNvSpPr txBox="1"/>
          <p:nvPr/>
        </p:nvSpPr>
        <p:spPr>
          <a:xfrm>
            <a:off x="5239513" y="1790817"/>
            <a:ext cx="891112" cy="577156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2740" dirty="0">
                <a:solidFill>
                  <a:srgbClr val="319095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75%</a:t>
            </a:r>
            <a:endParaRPr lang="en-US" sz="2740" dirty="0"/>
          </a:p>
        </p:txBody>
      </p:sp>
      <p:sp>
        <p:nvSpPr>
          <p:cNvPr id="21" name="Shape 19"/>
          <p:cNvSpPr/>
          <p:nvPr/>
        </p:nvSpPr>
        <p:spPr>
          <a:xfrm rot="9180000">
            <a:off x="7134537" y="1404585"/>
            <a:ext cx="1349619" cy="1349620"/>
          </a:xfrm>
          <a:custGeom>
            <a:avLst/>
            <a:gdLst/>
            <a:ahLst/>
            <a:cxnLst/>
            <a:rect l="l" t="t" r="r" b="b"/>
            <a:pathLst>
              <a:path w="1349619" h="1349620">
                <a:moveTo>
                  <a:pt x="418202" y="1298427"/>
                </a:moveTo>
                <a:lnTo>
                  <a:pt x="418202" y="1298427"/>
                </a:lnTo>
                <a:lnTo>
                  <a:pt x="418202" y="1298427"/>
                </a:lnTo>
                <a:lnTo>
                  <a:pt x="406770" y="1294616"/>
                </a:lnTo>
                <a:lnTo>
                  <a:pt x="396292" y="1289853"/>
                </a:lnTo>
                <a:lnTo>
                  <a:pt x="385813" y="1284137"/>
                </a:lnTo>
                <a:lnTo>
                  <a:pt x="375334" y="1279374"/>
                </a:lnTo>
                <a:lnTo>
                  <a:pt x="364855" y="1273658"/>
                </a:lnTo>
                <a:lnTo>
                  <a:pt x="354376" y="1268895"/>
                </a:lnTo>
                <a:lnTo>
                  <a:pt x="343897" y="1263179"/>
                </a:lnTo>
                <a:lnTo>
                  <a:pt x="333418" y="1257464"/>
                </a:lnTo>
                <a:lnTo>
                  <a:pt x="323892" y="1250795"/>
                </a:lnTo>
                <a:lnTo>
                  <a:pt x="313413" y="1245080"/>
                </a:lnTo>
                <a:lnTo>
                  <a:pt x="303887" y="1238411"/>
                </a:lnTo>
                <a:lnTo>
                  <a:pt x="294361" y="1231743"/>
                </a:lnTo>
                <a:lnTo>
                  <a:pt x="283882" y="1225074"/>
                </a:lnTo>
                <a:lnTo>
                  <a:pt x="274356" y="1218406"/>
                </a:lnTo>
                <a:lnTo>
                  <a:pt x="264829" y="1210785"/>
                </a:lnTo>
                <a:lnTo>
                  <a:pt x="256256" y="1204117"/>
                </a:lnTo>
                <a:lnTo>
                  <a:pt x="246730" y="1196496"/>
                </a:lnTo>
                <a:lnTo>
                  <a:pt x="238156" y="1188875"/>
                </a:lnTo>
                <a:lnTo>
                  <a:pt x="228630" y="1181254"/>
                </a:lnTo>
                <a:lnTo>
                  <a:pt x="220056" y="1173633"/>
                </a:lnTo>
                <a:lnTo>
                  <a:pt x="211483" y="1165059"/>
                </a:lnTo>
                <a:lnTo>
                  <a:pt x="202909" y="1157438"/>
                </a:lnTo>
                <a:lnTo>
                  <a:pt x="194335" y="1148865"/>
                </a:lnTo>
                <a:lnTo>
                  <a:pt x="186714" y="1140291"/>
                </a:lnTo>
                <a:lnTo>
                  <a:pt x="178141" y="1131717"/>
                </a:lnTo>
                <a:lnTo>
                  <a:pt x="170520" y="1123144"/>
                </a:lnTo>
                <a:lnTo>
                  <a:pt x="162899" y="1114570"/>
                </a:lnTo>
                <a:lnTo>
                  <a:pt x="155278" y="1105044"/>
                </a:lnTo>
                <a:lnTo>
                  <a:pt x="147657" y="1096470"/>
                </a:lnTo>
                <a:lnTo>
                  <a:pt x="140036" y="1086944"/>
                </a:lnTo>
                <a:lnTo>
                  <a:pt x="133367" y="1077418"/>
                </a:lnTo>
                <a:lnTo>
                  <a:pt x="126699" y="1067892"/>
                </a:lnTo>
                <a:lnTo>
                  <a:pt x="120031" y="1058365"/>
                </a:lnTo>
                <a:lnTo>
                  <a:pt x="113362" y="1048839"/>
                </a:lnTo>
                <a:lnTo>
                  <a:pt x="106694" y="1038360"/>
                </a:lnTo>
                <a:lnTo>
                  <a:pt x="100026" y="1028834"/>
                </a:lnTo>
                <a:lnTo>
                  <a:pt x="94310" y="1018355"/>
                </a:lnTo>
                <a:lnTo>
                  <a:pt x="88594" y="1008829"/>
                </a:lnTo>
                <a:lnTo>
                  <a:pt x="82878" y="998350"/>
                </a:lnTo>
                <a:lnTo>
                  <a:pt x="77163" y="987871"/>
                </a:lnTo>
                <a:lnTo>
                  <a:pt x="71447" y="977392"/>
                </a:lnTo>
                <a:lnTo>
                  <a:pt x="66684" y="966913"/>
                </a:lnTo>
                <a:lnTo>
                  <a:pt x="60968" y="956434"/>
                </a:lnTo>
                <a:lnTo>
                  <a:pt x="56205" y="945003"/>
                </a:lnTo>
                <a:lnTo>
                  <a:pt x="52394" y="934524"/>
                </a:lnTo>
                <a:lnTo>
                  <a:pt x="47631" y="924045"/>
                </a:lnTo>
                <a:lnTo>
                  <a:pt x="42868" y="912614"/>
                </a:lnTo>
                <a:lnTo>
                  <a:pt x="39058" y="901182"/>
                </a:lnTo>
                <a:lnTo>
                  <a:pt x="35247" y="890703"/>
                </a:lnTo>
                <a:lnTo>
                  <a:pt x="31437" y="879272"/>
                </a:lnTo>
                <a:lnTo>
                  <a:pt x="28579" y="867840"/>
                </a:lnTo>
                <a:lnTo>
                  <a:pt x="24768" y="856409"/>
                </a:lnTo>
                <a:lnTo>
                  <a:pt x="21910" y="844977"/>
                </a:lnTo>
                <a:lnTo>
                  <a:pt x="19052" y="833546"/>
                </a:lnTo>
                <a:lnTo>
                  <a:pt x="16195" y="822115"/>
                </a:lnTo>
                <a:lnTo>
                  <a:pt x="14289" y="810683"/>
                </a:lnTo>
                <a:lnTo>
                  <a:pt x="11431" y="799252"/>
                </a:lnTo>
                <a:lnTo>
                  <a:pt x="9526" y="787820"/>
                </a:lnTo>
                <a:lnTo>
                  <a:pt x="7621" y="776389"/>
                </a:lnTo>
                <a:lnTo>
                  <a:pt x="5716" y="764957"/>
                </a:lnTo>
                <a:lnTo>
                  <a:pt x="4763" y="752573"/>
                </a:lnTo>
                <a:lnTo>
                  <a:pt x="2858" y="741141"/>
                </a:lnTo>
                <a:lnTo>
                  <a:pt x="1905" y="729710"/>
                </a:lnTo>
                <a:lnTo>
                  <a:pt x="953" y="717326"/>
                </a:lnTo>
                <a:lnTo>
                  <a:pt x="953" y="705894"/>
                </a:lnTo>
                <a:lnTo>
                  <a:pt x="0" y="694463"/>
                </a:lnTo>
                <a:lnTo>
                  <a:pt x="0" y="682079"/>
                </a:lnTo>
                <a:lnTo>
                  <a:pt x="0" y="670647"/>
                </a:lnTo>
                <a:lnTo>
                  <a:pt x="0" y="659216"/>
                </a:lnTo>
                <a:lnTo>
                  <a:pt x="953" y="646832"/>
                </a:lnTo>
                <a:lnTo>
                  <a:pt x="953" y="635400"/>
                </a:lnTo>
                <a:lnTo>
                  <a:pt x="1905" y="623016"/>
                </a:lnTo>
                <a:lnTo>
                  <a:pt x="2858" y="611585"/>
                </a:lnTo>
                <a:lnTo>
                  <a:pt x="3810" y="600153"/>
                </a:lnTo>
                <a:lnTo>
                  <a:pt x="5716" y="588722"/>
                </a:lnTo>
                <a:lnTo>
                  <a:pt x="7621" y="576338"/>
                </a:lnTo>
                <a:lnTo>
                  <a:pt x="8574" y="564906"/>
                </a:lnTo>
                <a:lnTo>
                  <a:pt x="11431" y="553475"/>
                </a:lnTo>
                <a:lnTo>
                  <a:pt x="13337" y="542043"/>
                </a:lnTo>
                <a:lnTo>
                  <a:pt x="15242" y="530612"/>
                </a:lnTo>
                <a:lnTo>
                  <a:pt x="18100" y="519180"/>
                </a:lnTo>
                <a:lnTo>
                  <a:pt x="20958" y="507749"/>
                </a:lnTo>
                <a:lnTo>
                  <a:pt x="23816" y="496317"/>
                </a:lnTo>
                <a:lnTo>
                  <a:pt x="27626" y="484886"/>
                </a:lnTo>
                <a:lnTo>
                  <a:pt x="30484" y="473454"/>
                </a:lnTo>
                <a:lnTo>
                  <a:pt x="34294" y="462023"/>
                </a:lnTo>
                <a:lnTo>
                  <a:pt x="38105" y="451544"/>
                </a:lnTo>
                <a:lnTo>
                  <a:pt x="41915" y="440112"/>
                </a:lnTo>
                <a:lnTo>
                  <a:pt x="46679" y="428681"/>
                </a:lnTo>
                <a:lnTo>
                  <a:pt x="50489" y="418202"/>
                </a:lnTo>
                <a:lnTo>
                  <a:pt x="55252" y="406770"/>
                </a:lnTo>
                <a:lnTo>
                  <a:pt x="60015" y="396292"/>
                </a:lnTo>
                <a:lnTo>
                  <a:pt x="64778" y="385813"/>
                </a:lnTo>
                <a:lnTo>
                  <a:pt x="70494" y="375334"/>
                </a:lnTo>
                <a:lnTo>
                  <a:pt x="75257" y="364855"/>
                </a:lnTo>
                <a:lnTo>
                  <a:pt x="80973" y="354376"/>
                </a:lnTo>
                <a:lnTo>
                  <a:pt x="86689" y="343897"/>
                </a:lnTo>
                <a:lnTo>
                  <a:pt x="92405" y="333418"/>
                </a:lnTo>
                <a:lnTo>
                  <a:pt x="98120" y="323892"/>
                </a:lnTo>
                <a:lnTo>
                  <a:pt x="104789" y="313413"/>
                </a:lnTo>
                <a:lnTo>
                  <a:pt x="111457" y="303887"/>
                </a:lnTo>
                <a:lnTo>
                  <a:pt x="118125" y="294361"/>
                </a:lnTo>
                <a:lnTo>
                  <a:pt x="124794" y="283882"/>
                </a:lnTo>
                <a:lnTo>
                  <a:pt x="131462" y="274356"/>
                </a:lnTo>
                <a:lnTo>
                  <a:pt x="138130" y="264829"/>
                </a:lnTo>
                <a:lnTo>
                  <a:pt x="145751" y="256256"/>
                </a:lnTo>
                <a:lnTo>
                  <a:pt x="153372" y="246730"/>
                </a:lnTo>
                <a:lnTo>
                  <a:pt x="160993" y="238156"/>
                </a:lnTo>
                <a:lnTo>
                  <a:pt x="168614" y="228630"/>
                </a:lnTo>
                <a:lnTo>
                  <a:pt x="176235" y="220056"/>
                </a:lnTo>
                <a:lnTo>
                  <a:pt x="183856" y="211483"/>
                </a:lnTo>
                <a:lnTo>
                  <a:pt x="192430" y="202909"/>
                </a:lnTo>
                <a:lnTo>
                  <a:pt x="201004" y="194335"/>
                </a:lnTo>
                <a:lnTo>
                  <a:pt x="209577" y="186714"/>
                </a:lnTo>
                <a:lnTo>
                  <a:pt x="218151" y="178141"/>
                </a:lnTo>
                <a:lnTo>
                  <a:pt x="226725" y="170520"/>
                </a:lnTo>
                <a:lnTo>
                  <a:pt x="235298" y="162899"/>
                </a:lnTo>
                <a:lnTo>
                  <a:pt x="243872" y="155278"/>
                </a:lnTo>
                <a:lnTo>
                  <a:pt x="253398" y="147657"/>
                </a:lnTo>
                <a:lnTo>
                  <a:pt x="262924" y="140036"/>
                </a:lnTo>
                <a:lnTo>
                  <a:pt x="272450" y="133367"/>
                </a:lnTo>
                <a:lnTo>
                  <a:pt x="281977" y="126699"/>
                </a:lnTo>
                <a:lnTo>
                  <a:pt x="291503" y="120031"/>
                </a:lnTo>
                <a:lnTo>
                  <a:pt x="301029" y="113362"/>
                </a:lnTo>
                <a:lnTo>
                  <a:pt x="310555" y="106694"/>
                </a:lnTo>
                <a:lnTo>
                  <a:pt x="321034" y="100026"/>
                </a:lnTo>
                <a:lnTo>
                  <a:pt x="330561" y="94310"/>
                </a:lnTo>
                <a:lnTo>
                  <a:pt x="341039" y="88594"/>
                </a:lnTo>
                <a:lnTo>
                  <a:pt x="351518" y="82878"/>
                </a:lnTo>
                <a:lnTo>
                  <a:pt x="361997" y="77163"/>
                </a:lnTo>
                <a:lnTo>
                  <a:pt x="372476" y="71447"/>
                </a:lnTo>
                <a:lnTo>
                  <a:pt x="382955" y="66684"/>
                </a:lnTo>
                <a:lnTo>
                  <a:pt x="393434" y="60968"/>
                </a:lnTo>
                <a:lnTo>
                  <a:pt x="403913" y="56205"/>
                </a:lnTo>
                <a:lnTo>
                  <a:pt x="415344" y="52394"/>
                </a:lnTo>
                <a:lnTo>
                  <a:pt x="425823" y="47631"/>
                </a:lnTo>
                <a:lnTo>
                  <a:pt x="437254" y="42868"/>
                </a:lnTo>
                <a:lnTo>
                  <a:pt x="447733" y="39058"/>
                </a:lnTo>
                <a:lnTo>
                  <a:pt x="459165" y="35247"/>
                </a:lnTo>
                <a:lnTo>
                  <a:pt x="470596" y="31437"/>
                </a:lnTo>
                <a:lnTo>
                  <a:pt x="482028" y="28579"/>
                </a:lnTo>
                <a:lnTo>
                  <a:pt x="492507" y="24768"/>
                </a:lnTo>
                <a:lnTo>
                  <a:pt x="503938" y="21910"/>
                </a:lnTo>
                <a:lnTo>
                  <a:pt x="515370" y="19052"/>
                </a:lnTo>
                <a:lnTo>
                  <a:pt x="526801" y="16195"/>
                </a:lnTo>
                <a:lnTo>
                  <a:pt x="538233" y="14289"/>
                </a:lnTo>
                <a:lnTo>
                  <a:pt x="550617" y="11431"/>
                </a:lnTo>
                <a:lnTo>
                  <a:pt x="562048" y="9526"/>
                </a:lnTo>
                <a:lnTo>
                  <a:pt x="573480" y="7621"/>
                </a:lnTo>
                <a:lnTo>
                  <a:pt x="584911" y="5716"/>
                </a:lnTo>
                <a:lnTo>
                  <a:pt x="596343" y="4763"/>
                </a:lnTo>
                <a:lnTo>
                  <a:pt x="608727" y="2858"/>
                </a:lnTo>
                <a:lnTo>
                  <a:pt x="620158" y="1905"/>
                </a:lnTo>
                <a:lnTo>
                  <a:pt x="631590" y="953"/>
                </a:lnTo>
                <a:lnTo>
                  <a:pt x="643974" y="953"/>
                </a:lnTo>
                <a:lnTo>
                  <a:pt x="655405" y="0"/>
                </a:lnTo>
                <a:lnTo>
                  <a:pt x="666837" y="0"/>
                </a:lnTo>
                <a:lnTo>
                  <a:pt x="679221" y="0"/>
                </a:lnTo>
                <a:lnTo>
                  <a:pt x="690652" y="0"/>
                </a:lnTo>
                <a:lnTo>
                  <a:pt x="703037" y="953"/>
                </a:lnTo>
                <a:lnTo>
                  <a:pt x="714468" y="953"/>
                </a:lnTo>
                <a:lnTo>
                  <a:pt x="725899" y="1905"/>
                </a:lnTo>
                <a:lnTo>
                  <a:pt x="738284" y="2858"/>
                </a:lnTo>
                <a:lnTo>
                  <a:pt x="749715" y="3810"/>
                </a:lnTo>
                <a:lnTo>
                  <a:pt x="761147" y="5716"/>
                </a:lnTo>
                <a:lnTo>
                  <a:pt x="772578" y="7621"/>
                </a:lnTo>
                <a:lnTo>
                  <a:pt x="784962" y="8574"/>
                </a:lnTo>
                <a:lnTo>
                  <a:pt x="796394" y="11431"/>
                </a:lnTo>
                <a:lnTo>
                  <a:pt x="807825" y="13337"/>
                </a:lnTo>
                <a:lnTo>
                  <a:pt x="819257" y="15242"/>
                </a:lnTo>
                <a:lnTo>
                  <a:pt x="830688" y="18100"/>
                </a:lnTo>
                <a:lnTo>
                  <a:pt x="842120" y="20958"/>
                </a:lnTo>
                <a:lnTo>
                  <a:pt x="853551" y="23816"/>
                </a:lnTo>
                <a:lnTo>
                  <a:pt x="864983" y="27626"/>
                </a:lnTo>
                <a:lnTo>
                  <a:pt x="876414" y="30484"/>
                </a:lnTo>
                <a:lnTo>
                  <a:pt x="887846" y="34294"/>
                </a:lnTo>
                <a:lnTo>
                  <a:pt x="898324" y="38105"/>
                </a:lnTo>
                <a:lnTo>
                  <a:pt x="909756" y="41915"/>
                </a:lnTo>
                <a:lnTo>
                  <a:pt x="920235" y="46679"/>
                </a:lnTo>
                <a:lnTo>
                  <a:pt x="931666" y="50489"/>
                </a:lnTo>
                <a:lnTo>
                  <a:pt x="942145" y="55252"/>
                </a:lnTo>
                <a:lnTo>
                  <a:pt x="953577" y="60015"/>
                </a:lnTo>
                <a:lnTo>
                  <a:pt x="964055" y="64778"/>
                </a:lnTo>
                <a:lnTo>
                  <a:pt x="974534" y="70494"/>
                </a:lnTo>
                <a:lnTo>
                  <a:pt x="985013" y="75257"/>
                </a:lnTo>
                <a:lnTo>
                  <a:pt x="995492" y="80973"/>
                </a:lnTo>
                <a:lnTo>
                  <a:pt x="1005971" y="86689"/>
                </a:lnTo>
                <a:lnTo>
                  <a:pt x="1015497" y="92405"/>
                </a:lnTo>
                <a:lnTo>
                  <a:pt x="1025976" y="98120"/>
                </a:lnTo>
                <a:lnTo>
                  <a:pt x="1036455" y="104789"/>
                </a:lnTo>
                <a:lnTo>
                  <a:pt x="1045981" y="111457"/>
                </a:lnTo>
                <a:lnTo>
                  <a:pt x="1055507" y="118125"/>
                </a:lnTo>
                <a:lnTo>
                  <a:pt x="1065034" y="124794"/>
                </a:lnTo>
                <a:lnTo>
                  <a:pt x="1074560" y="131462"/>
                </a:lnTo>
                <a:lnTo>
                  <a:pt x="1084086" y="138130"/>
                </a:lnTo>
                <a:lnTo>
                  <a:pt x="1093612" y="145751"/>
                </a:lnTo>
                <a:lnTo>
                  <a:pt x="1103139" y="153372"/>
                </a:lnTo>
                <a:lnTo>
                  <a:pt x="1111712" y="160993"/>
                </a:lnTo>
                <a:lnTo>
                  <a:pt x="1120286" y="168614"/>
                </a:lnTo>
                <a:lnTo>
                  <a:pt x="1129812" y="176235"/>
                </a:lnTo>
                <a:lnTo>
                  <a:pt x="1138386" y="183856"/>
                </a:lnTo>
                <a:lnTo>
                  <a:pt x="1146959" y="192430"/>
                </a:lnTo>
                <a:lnTo>
                  <a:pt x="1154580" y="201004"/>
                </a:lnTo>
                <a:lnTo>
                  <a:pt x="1163154" y="209577"/>
                </a:lnTo>
                <a:lnTo>
                  <a:pt x="1170775" y="218151"/>
                </a:lnTo>
                <a:lnTo>
                  <a:pt x="1179349" y="226725"/>
                </a:lnTo>
                <a:lnTo>
                  <a:pt x="1186970" y="235298"/>
                </a:lnTo>
                <a:lnTo>
                  <a:pt x="1194590" y="243872"/>
                </a:lnTo>
                <a:lnTo>
                  <a:pt x="1202211" y="253398"/>
                </a:lnTo>
                <a:lnTo>
                  <a:pt x="1208880" y="262924"/>
                </a:lnTo>
                <a:lnTo>
                  <a:pt x="1216501" y="272450"/>
                </a:lnTo>
                <a:lnTo>
                  <a:pt x="1223169" y="281977"/>
                </a:lnTo>
                <a:lnTo>
                  <a:pt x="1229838" y="291503"/>
                </a:lnTo>
                <a:lnTo>
                  <a:pt x="1236506" y="301029"/>
                </a:lnTo>
                <a:lnTo>
                  <a:pt x="1243174" y="310555"/>
                </a:lnTo>
                <a:lnTo>
                  <a:pt x="1248890" y="321034"/>
                </a:lnTo>
                <a:lnTo>
                  <a:pt x="1255558" y="330561"/>
                </a:lnTo>
                <a:lnTo>
                  <a:pt x="1261274" y="341039"/>
                </a:lnTo>
                <a:lnTo>
                  <a:pt x="1266990" y="351518"/>
                </a:lnTo>
                <a:lnTo>
                  <a:pt x="1272706" y="361997"/>
                </a:lnTo>
                <a:lnTo>
                  <a:pt x="1278421" y="372476"/>
                </a:lnTo>
                <a:lnTo>
                  <a:pt x="1283185" y="382955"/>
                </a:lnTo>
                <a:lnTo>
                  <a:pt x="1287948" y="393434"/>
                </a:lnTo>
                <a:lnTo>
                  <a:pt x="1292711" y="403913"/>
                </a:lnTo>
                <a:lnTo>
                  <a:pt x="1297474" y="415344"/>
                </a:lnTo>
                <a:lnTo>
                  <a:pt x="1302237" y="425823"/>
                </a:lnTo>
                <a:lnTo>
                  <a:pt x="1306048" y="437254"/>
                </a:lnTo>
                <a:lnTo>
                  <a:pt x="1310811" y="447733"/>
                </a:lnTo>
                <a:lnTo>
                  <a:pt x="1314621" y="459165"/>
                </a:lnTo>
                <a:lnTo>
                  <a:pt x="1317479" y="470596"/>
                </a:lnTo>
                <a:lnTo>
                  <a:pt x="1321289" y="482028"/>
                </a:lnTo>
                <a:lnTo>
                  <a:pt x="1325100" y="492507"/>
                </a:lnTo>
                <a:lnTo>
                  <a:pt x="1327958" y="503938"/>
                </a:lnTo>
                <a:lnTo>
                  <a:pt x="1330816" y="515370"/>
                </a:lnTo>
                <a:lnTo>
                  <a:pt x="1333674" y="526801"/>
                </a:lnTo>
                <a:lnTo>
                  <a:pt x="1335579" y="538233"/>
                </a:lnTo>
                <a:lnTo>
                  <a:pt x="1338437" y="550617"/>
                </a:lnTo>
                <a:lnTo>
                  <a:pt x="1340342" y="562048"/>
                </a:lnTo>
                <a:lnTo>
                  <a:pt x="1342247" y="573480"/>
                </a:lnTo>
                <a:lnTo>
                  <a:pt x="1343200" y="584911"/>
                </a:lnTo>
                <a:lnTo>
                  <a:pt x="1345105" y="596343"/>
                </a:lnTo>
                <a:lnTo>
                  <a:pt x="1346058" y="608727"/>
                </a:lnTo>
                <a:lnTo>
                  <a:pt x="1347010" y="620158"/>
                </a:lnTo>
                <a:lnTo>
                  <a:pt x="1347963" y="631590"/>
                </a:lnTo>
                <a:lnTo>
                  <a:pt x="1348916" y="643974"/>
                </a:lnTo>
                <a:lnTo>
                  <a:pt x="1348916" y="655405"/>
                </a:lnTo>
                <a:lnTo>
                  <a:pt x="1349868" y="666837"/>
                </a:lnTo>
                <a:lnTo>
                  <a:pt x="1349868" y="679221"/>
                </a:lnTo>
                <a:lnTo>
                  <a:pt x="1349868" y="690652"/>
                </a:lnTo>
                <a:lnTo>
                  <a:pt x="1348916" y="703037"/>
                </a:lnTo>
                <a:lnTo>
                  <a:pt x="1348916" y="714468"/>
                </a:lnTo>
                <a:lnTo>
                  <a:pt x="1347963" y="725899"/>
                </a:lnTo>
                <a:lnTo>
                  <a:pt x="1347010" y="738284"/>
                </a:lnTo>
                <a:lnTo>
                  <a:pt x="1345105" y="749715"/>
                </a:lnTo>
                <a:lnTo>
                  <a:pt x="1344152" y="761147"/>
                </a:lnTo>
                <a:lnTo>
                  <a:pt x="1342247" y="772578"/>
                </a:lnTo>
                <a:lnTo>
                  <a:pt x="1340342" y="784962"/>
                </a:lnTo>
                <a:lnTo>
                  <a:pt x="1338437" y="796394"/>
                </a:lnTo>
                <a:lnTo>
                  <a:pt x="1336531" y="807825"/>
                </a:lnTo>
                <a:lnTo>
                  <a:pt x="1333674" y="819257"/>
                </a:lnTo>
                <a:lnTo>
                  <a:pt x="1331768" y="830688"/>
                </a:lnTo>
                <a:lnTo>
                  <a:pt x="1328910" y="842120"/>
                </a:lnTo>
                <a:lnTo>
                  <a:pt x="1325100" y="853551"/>
                </a:lnTo>
                <a:lnTo>
                  <a:pt x="1322242" y="864983"/>
                </a:lnTo>
                <a:lnTo>
                  <a:pt x="1318432" y="876414"/>
                </a:lnTo>
                <a:lnTo>
                  <a:pt x="1315574" y="887846"/>
                </a:lnTo>
                <a:lnTo>
                  <a:pt x="1311763" y="898324"/>
                </a:lnTo>
                <a:lnTo>
                  <a:pt x="1307000" y="909756"/>
                </a:lnTo>
                <a:lnTo>
                  <a:pt x="1303190" y="920235"/>
                </a:lnTo>
                <a:lnTo>
                  <a:pt x="1298427" y="931666"/>
                </a:lnTo>
                <a:lnTo>
                  <a:pt x="1294616" y="942145"/>
                </a:lnTo>
                <a:lnTo>
                  <a:pt x="1289853" y="953577"/>
                </a:lnTo>
                <a:lnTo>
                  <a:pt x="1284137" y="964055"/>
                </a:lnTo>
                <a:lnTo>
                  <a:pt x="1279374" y="974534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2690" y="944050"/>
                </a:lnTo>
                <a:lnTo>
                  <a:pt x="1217453" y="934524"/>
                </a:lnTo>
                <a:lnTo>
                  <a:pt x="1221264" y="924998"/>
                </a:lnTo>
                <a:lnTo>
                  <a:pt x="1226027" y="915472"/>
                </a:lnTo>
                <a:lnTo>
                  <a:pt x="1229838" y="905945"/>
                </a:lnTo>
                <a:lnTo>
                  <a:pt x="1233648" y="896419"/>
                </a:lnTo>
                <a:lnTo>
                  <a:pt x="1237459" y="886893"/>
                </a:lnTo>
                <a:lnTo>
                  <a:pt x="1241269" y="876414"/>
                </a:lnTo>
                <a:lnTo>
                  <a:pt x="1245080" y="866888"/>
                </a:lnTo>
                <a:lnTo>
                  <a:pt x="1247937" y="857362"/>
                </a:lnTo>
                <a:lnTo>
                  <a:pt x="1250795" y="846883"/>
                </a:lnTo>
                <a:lnTo>
                  <a:pt x="1254606" y="836404"/>
                </a:lnTo>
                <a:lnTo>
                  <a:pt x="1256511" y="826878"/>
                </a:lnTo>
                <a:lnTo>
                  <a:pt x="1259369" y="816399"/>
                </a:lnTo>
                <a:lnTo>
                  <a:pt x="1262227" y="805920"/>
                </a:lnTo>
                <a:lnTo>
                  <a:pt x="1264132" y="796394"/>
                </a:lnTo>
                <a:lnTo>
                  <a:pt x="1266037" y="785915"/>
                </a:lnTo>
                <a:lnTo>
                  <a:pt x="1267943" y="775436"/>
                </a:lnTo>
                <a:lnTo>
                  <a:pt x="1269848" y="764957"/>
                </a:lnTo>
                <a:lnTo>
                  <a:pt x="1270800" y="754478"/>
                </a:lnTo>
                <a:lnTo>
                  <a:pt x="1272706" y="743999"/>
                </a:lnTo>
                <a:lnTo>
                  <a:pt x="1273658" y="733520"/>
                </a:lnTo>
                <a:lnTo>
                  <a:pt x="1274611" y="723042"/>
                </a:lnTo>
                <a:lnTo>
                  <a:pt x="1275564" y="712563"/>
                </a:lnTo>
                <a:lnTo>
                  <a:pt x="1275564" y="702084"/>
                </a:lnTo>
                <a:lnTo>
                  <a:pt x="1276516" y="691605"/>
                </a:lnTo>
                <a:lnTo>
                  <a:pt x="1276516" y="681126"/>
                </a:lnTo>
                <a:lnTo>
                  <a:pt x="1276516" y="670647"/>
                </a:lnTo>
                <a:lnTo>
                  <a:pt x="1276516" y="660168"/>
                </a:lnTo>
                <a:lnTo>
                  <a:pt x="1275564" y="649690"/>
                </a:lnTo>
                <a:lnTo>
                  <a:pt x="1275564" y="639211"/>
                </a:lnTo>
                <a:lnTo>
                  <a:pt x="1274611" y="628732"/>
                </a:lnTo>
                <a:lnTo>
                  <a:pt x="1273658" y="618253"/>
                </a:lnTo>
                <a:lnTo>
                  <a:pt x="1272706" y="607774"/>
                </a:lnTo>
                <a:lnTo>
                  <a:pt x="1271753" y="597295"/>
                </a:lnTo>
                <a:lnTo>
                  <a:pt x="1269848" y="586816"/>
                </a:lnTo>
                <a:lnTo>
                  <a:pt x="1267943" y="576338"/>
                </a:lnTo>
                <a:lnTo>
                  <a:pt x="1266990" y="566811"/>
                </a:lnTo>
                <a:lnTo>
                  <a:pt x="1264132" y="556332"/>
                </a:lnTo>
                <a:lnTo>
                  <a:pt x="1262227" y="545854"/>
                </a:lnTo>
                <a:lnTo>
                  <a:pt x="1260322" y="535375"/>
                </a:lnTo>
                <a:lnTo>
                  <a:pt x="1257464" y="525848"/>
                </a:lnTo>
                <a:lnTo>
                  <a:pt x="1254606" y="515370"/>
                </a:lnTo>
                <a:lnTo>
                  <a:pt x="1251748" y="504891"/>
                </a:lnTo>
                <a:lnTo>
                  <a:pt x="1248890" y="495364"/>
                </a:lnTo>
                <a:lnTo>
                  <a:pt x="1246032" y="484886"/>
                </a:lnTo>
                <a:lnTo>
                  <a:pt x="1242222" y="475359"/>
                </a:lnTo>
                <a:lnTo>
                  <a:pt x="1238411" y="464881"/>
                </a:lnTo>
                <a:lnTo>
                  <a:pt x="1234601" y="455354"/>
                </a:lnTo>
                <a:lnTo>
                  <a:pt x="1230790" y="445828"/>
                </a:lnTo>
                <a:lnTo>
                  <a:pt x="1226980" y="436302"/>
                </a:lnTo>
                <a:lnTo>
                  <a:pt x="1223169" y="426776"/>
                </a:lnTo>
                <a:lnTo>
                  <a:pt x="1218406" y="417249"/>
                </a:lnTo>
                <a:lnTo>
                  <a:pt x="1213643" y="407723"/>
                </a:lnTo>
                <a:lnTo>
                  <a:pt x="1208880" y="398197"/>
                </a:lnTo>
                <a:lnTo>
                  <a:pt x="1204117" y="388671"/>
                </a:lnTo>
                <a:lnTo>
                  <a:pt x="1199354" y="380097"/>
                </a:lnTo>
                <a:lnTo>
                  <a:pt x="1193638" y="370571"/>
                </a:lnTo>
                <a:lnTo>
                  <a:pt x="1187922" y="361997"/>
                </a:lnTo>
                <a:lnTo>
                  <a:pt x="1183159" y="352471"/>
                </a:lnTo>
                <a:lnTo>
                  <a:pt x="1177443" y="343897"/>
                </a:lnTo>
                <a:lnTo>
                  <a:pt x="1171728" y="335324"/>
                </a:lnTo>
                <a:lnTo>
                  <a:pt x="1165059" y="326750"/>
                </a:lnTo>
                <a:lnTo>
                  <a:pt x="1159343" y="318176"/>
                </a:lnTo>
                <a:lnTo>
                  <a:pt x="1152675" y="309603"/>
                </a:lnTo>
                <a:lnTo>
                  <a:pt x="1146007" y="301029"/>
                </a:lnTo>
                <a:lnTo>
                  <a:pt x="1139338" y="293408"/>
                </a:lnTo>
                <a:lnTo>
                  <a:pt x="1132670" y="284835"/>
                </a:lnTo>
                <a:lnTo>
                  <a:pt x="1126002" y="277214"/>
                </a:lnTo>
                <a:lnTo>
                  <a:pt x="1119333" y="269593"/>
                </a:lnTo>
                <a:lnTo>
                  <a:pt x="1111712" y="261972"/>
                </a:lnTo>
                <a:lnTo>
                  <a:pt x="1105044" y="254351"/>
                </a:lnTo>
                <a:lnTo>
                  <a:pt x="1097423" y="246730"/>
                </a:lnTo>
                <a:lnTo>
                  <a:pt x="1089802" y="239109"/>
                </a:lnTo>
                <a:lnTo>
                  <a:pt x="1082181" y="232440"/>
                </a:lnTo>
                <a:lnTo>
                  <a:pt x="1074560" y="224819"/>
                </a:lnTo>
                <a:lnTo>
                  <a:pt x="1065986" y="218151"/>
                </a:lnTo>
                <a:lnTo>
                  <a:pt x="1058365" y="211483"/>
                </a:lnTo>
                <a:lnTo>
                  <a:pt x="1050744" y="204814"/>
                </a:lnTo>
                <a:lnTo>
                  <a:pt x="1042171" y="198146"/>
                </a:lnTo>
                <a:lnTo>
                  <a:pt x="1033597" y="192430"/>
                </a:lnTo>
                <a:lnTo>
                  <a:pt x="1025023" y="185762"/>
                </a:lnTo>
                <a:lnTo>
                  <a:pt x="1016450" y="180046"/>
                </a:lnTo>
                <a:lnTo>
                  <a:pt x="1007876" y="174330"/>
                </a:lnTo>
                <a:lnTo>
                  <a:pt x="999303" y="168614"/>
                </a:lnTo>
                <a:lnTo>
                  <a:pt x="989776" y="162899"/>
                </a:lnTo>
                <a:lnTo>
                  <a:pt x="981203" y="157183"/>
                </a:lnTo>
                <a:lnTo>
                  <a:pt x="971676" y="151467"/>
                </a:lnTo>
                <a:lnTo>
                  <a:pt x="963103" y="146704"/>
                </a:lnTo>
                <a:lnTo>
                  <a:pt x="953577" y="141941"/>
                </a:lnTo>
                <a:lnTo>
                  <a:pt x="944050" y="137178"/>
                </a:lnTo>
                <a:lnTo>
                  <a:pt x="934524" y="132415"/>
                </a:lnTo>
                <a:lnTo>
                  <a:pt x="924998" y="127652"/>
                </a:lnTo>
                <a:lnTo>
                  <a:pt x="915472" y="123841"/>
                </a:lnTo>
                <a:lnTo>
                  <a:pt x="905945" y="119078"/>
                </a:lnTo>
                <a:lnTo>
                  <a:pt x="896419" y="115268"/>
                </a:lnTo>
                <a:lnTo>
                  <a:pt x="886893" y="111457"/>
                </a:lnTo>
                <a:lnTo>
                  <a:pt x="876414" y="108599"/>
                </a:lnTo>
                <a:lnTo>
                  <a:pt x="866888" y="104789"/>
                </a:lnTo>
                <a:lnTo>
                  <a:pt x="857362" y="101931"/>
                </a:lnTo>
                <a:lnTo>
                  <a:pt x="846883" y="98120"/>
                </a:lnTo>
                <a:lnTo>
                  <a:pt x="836404" y="95262"/>
                </a:lnTo>
                <a:lnTo>
                  <a:pt x="826878" y="92405"/>
                </a:lnTo>
                <a:lnTo>
                  <a:pt x="816399" y="90499"/>
                </a:lnTo>
                <a:lnTo>
                  <a:pt x="805920" y="87641"/>
                </a:lnTo>
                <a:lnTo>
                  <a:pt x="796394" y="85736"/>
                </a:lnTo>
                <a:lnTo>
                  <a:pt x="785915" y="83831"/>
                </a:lnTo>
                <a:lnTo>
                  <a:pt x="775436" y="81926"/>
                </a:lnTo>
                <a:lnTo>
                  <a:pt x="764957" y="80020"/>
                </a:lnTo>
                <a:lnTo>
                  <a:pt x="754478" y="78115"/>
                </a:lnTo>
                <a:lnTo>
                  <a:pt x="743999" y="77163"/>
                </a:lnTo>
                <a:lnTo>
                  <a:pt x="733520" y="76210"/>
                </a:lnTo>
                <a:lnTo>
                  <a:pt x="723042" y="75257"/>
                </a:lnTo>
                <a:lnTo>
                  <a:pt x="712563" y="74305"/>
                </a:lnTo>
                <a:lnTo>
                  <a:pt x="702084" y="74305"/>
                </a:lnTo>
                <a:lnTo>
                  <a:pt x="691605" y="73352"/>
                </a:lnTo>
                <a:lnTo>
                  <a:pt x="681126" y="73352"/>
                </a:lnTo>
                <a:lnTo>
                  <a:pt x="670647" y="73352"/>
                </a:lnTo>
                <a:lnTo>
                  <a:pt x="660168" y="73352"/>
                </a:lnTo>
                <a:lnTo>
                  <a:pt x="649690" y="73352"/>
                </a:lnTo>
                <a:lnTo>
                  <a:pt x="639211" y="74305"/>
                </a:lnTo>
                <a:lnTo>
                  <a:pt x="628732" y="75257"/>
                </a:lnTo>
                <a:lnTo>
                  <a:pt x="618253" y="76210"/>
                </a:lnTo>
                <a:lnTo>
                  <a:pt x="607774" y="77163"/>
                </a:lnTo>
                <a:lnTo>
                  <a:pt x="597295" y="78115"/>
                </a:lnTo>
                <a:lnTo>
                  <a:pt x="586816" y="80020"/>
                </a:lnTo>
                <a:lnTo>
                  <a:pt x="576338" y="80973"/>
                </a:lnTo>
                <a:lnTo>
                  <a:pt x="566811" y="82878"/>
                </a:lnTo>
                <a:lnTo>
                  <a:pt x="556332" y="84784"/>
                </a:lnTo>
                <a:lnTo>
                  <a:pt x="545854" y="87641"/>
                </a:lnTo>
                <a:lnTo>
                  <a:pt x="535375" y="89547"/>
                </a:lnTo>
                <a:lnTo>
                  <a:pt x="525848" y="92405"/>
                </a:lnTo>
                <a:lnTo>
                  <a:pt x="515370" y="95262"/>
                </a:lnTo>
                <a:lnTo>
                  <a:pt x="504891" y="98120"/>
                </a:lnTo>
                <a:lnTo>
                  <a:pt x="495364" y="100978"/>
                </a:lnTo>
                <a:lnTo>
                  <a:pt x="484886" y="103836"/>
                </a:lnTo>
                <a:lnTo>
                  <a:pt x="475359" y="107647"/>
                </a:lnTo>
                <a:lnTo>
                  <a:pt x="464881" y="110504"/>
                </a:lnTo>
                <a:lnTo>
                  <a:pt x="455354" y="114315"/>
                </a:lnTo>
                <a:lnTo>
                  <a:pt x="445828" y="118125"/>
                </a:lnTo>
                <a:lnTo>
                  <a:pt x="436302" y="122888"/>
                </a:lnTo>
                <a:lnTo>
                  <a:pt x="426776" y="126699"/>
                </a:lnTo>
                <a:lnTo>
                  <a:pt x="417249" y="131462"/>
                </a:lnTo>
                <a:lnTo>
                  <a:pt x="407723" y="136225"/>
                </a:lnTo>
                <a:lnTo>
                  <a:pt x="398197" y="140988"/>
                </a:lnTo>
                <a:lnTo>
                  <a:pt x="388671" y="145751"/>
                </a:lnTo>
                <a:lnTo>
                  <a:pt x="380097" y="150515"/>
                </a:lnTo>
                <a:lnTo>
                  <a:pt x="370571" y="156230"/>
                </a:lnTo>
                <a:lnTo>
                  <a:pt x="361997" y="160993"/>
                </a:lnTo>
                <a:lnTo>
                  <a:pt x="352471" y="166709"/>
                </a:lnTo>
                <a:lnTo>
                  <a:pt x="343897" y="172425"/>
                </a:lnTo>
                <a:lnTo>
                  <a:pt x="335324" y="178141"/>
                </a:lnTo>
                <a:lnTo>
                  <a:pt x="326750" y="184809"/>
                </a:lnTo>
                <a:lnTo>
                  <a:pt x="318176" y="190525"/>
                </a:lnTo>
                <a:lnTo>
                  <a:pt x="309603" y="197193"/>
                </a:lnTo>
                <a:lnTo>
                  <a:pt x="301029" y="202909"/>
                </a:lnTo>
                <a:lnTo>
                  <a:pt x="293408" y="209577"/>
                </a:lnTo>
                <a:lnTo>
                  <a:pt x="284835" y="216246"/>
                </a:lnTo>
                <a:lnTo>
                  <a:pt x="277214" y="223867"/>
                </a:lnTo>
                <a:lnTo>
                  <a:pt x="269593" y="230535"/>
                </a:lnTo>
                <a:lnTo>
                  <a:pt x="261972" y="237203"/>
                </a:lnTo>
                <a:lnTo>
                  <a:pt x="254351" y="244824"/>
                </a:lnTo>
                <a:lnTo>
                  <a:pt x="246730" y="252445"/>
                </a:lnTo>
                <a:lnTo>
                  <a:pt x="239109" y="260066"/>
                </a:lnTo>
                <a:lnTo>
                  <a:pt x="232440" y="267687"/>
                </a:lnTo>
                <a:lnTo>
                  <a:pt x="224819" y="275308"/>
                </a:lnTo>
                <a:lnTo>
                  <a:pt x="218151" y="282929"/>
                </a:lnTo>
                <a:lnTo>
                  <a:pt x="211483" y="291503"/>
                </a:lnTo>
                <a:lnTo>
                  <a:pt x="204814" y="299124"/>
                </a:lnTo>
                <a:lnTo>
                  <a:pt x="198146" y="307698"/>
                </a:lnTo>
                <a:lnTo>
                  <a:pt x="192430" y="316271"/>
                </a:lnTo>
                <a:lnTo>
                  <a:pt x="185762" y="324845"/>
                </a:lnTo>
                <a:lnTo>
                  <a:pt x="180046" y="333418"/>
                </a:lnTo>
                <a:lnTo>
                  <a:pt x="174330" y="341992"/>
                </a:lnTo>
                <a:lnTo>
                  <a:pt x="168614" y="350566"/>
                </a:lnTo>
                <a:lnTo>
                  <a:pt x="162899" y="359139"/>
                </a:lnTo>
                <a:lnTo>
                  <a:pt x="157183" y="368665"/>
                </a:lnTo>
                <a:lnTo>
                  <a:pt x="151467" y="377239"/>
                </a:lnTo>
                <a:lnTo>
                  <a:pt x="146704" y="386765"/>
                </a:lnTo>
                <a:lnTo>
                  <a:pt x="141941" y="396292"/>
                </a:lnTo>
                <a:lnTo>
                  <a:pt x="137178" y="404865"/>
                </a:lnTo>
                <a:lnTo>
                  <a:pt x="132415" y="414391"/>
                </a:lnTo>
                <a:lnTo>
                  <a:pt x="127652" y="423918"/>
                </a:lnTo>
                <a:lnTo>
                  <a:pt x="123841" y="433444"/>
                </a:lnTo>
                <a:lnTo>
                  <a:pt x="119078" y="442970"/>
                </a:lnTo>
                <a:lnTo>
                  <a:pt x="115268" y="453449"/>
                </a:lnTo>
                <a:lnTo>
                  <a:pt x="111457" y="462975"/>
                </a:lnTo>
                <a:lnTo>
                  <a:pt x="108599" y="472502"/>
                </a:lnTo>
                <a:lnTo>
                  <a:pt x="104789" y="482980"/>
                </a:lnTo>
                <a:lnTo>
                  <a:pt x="101931" y="492507"/>
                </a:lnTo>
                <a:lnTo>
                  <a:pt x="98120" y="502985"/>
                </a:lnTo>
                <a:lnTo>
                  <a:pt x="95262" y="512512"/>
                </a:lnTo>
                <a:lnTo>
                  <a:pt x="92405" y="522991"/>
                </a:lnTo>
                <a:lnTo>
                  <a:pt x="90499" y="533469"/>
                </a:lnTo>
                <a:lnTo>
                  <a:pt x="87641" y="542996"/>
                </a:lnTo>
                <a:lnTo>
                  <a:pt x="85736" y="553475"/>
                </a:lnTo>
                <a:lnTo>
                  <a:pt x="83831" y="563953"/>
                </a:lnTo>
                <a:lnTo>
                  <a:pt x="81926" y="574432"/>
                </a:lnTo>
                <a:lnTo>
                  <a:pt x="80020" y="584911"/>
                </a:lnTo>
                <a:lnTo>
                  <a:pt x="78115" y="595390"/>
                </a:lnTo>
                <a:lnTo>
                  <a:pt x="77163" y="605869"/>
                </a:lnTo>
                <a:lnTo>
                  <a:pt x="76210" y="616348"/>
                </a:lnTo>
                <a:lnTo>
                  <a:pt x="75257" y="625874"/>
                </a:lnTo>
                <a:lnTo>
                  <a:pt x="74305" y="636353"/>
                </a:lnTo>
                <a:lnTo>
                  <a:pt x="74305" y="646832"/>
                </a:lnTo>
                <a:lnTo>
                  <a:pt x="73352" y="658263"/>
                </a:lnTo>
                <a:lnTo>
                  <a:pt x="73352" y="668742"/>
                </a:lnTo>
                <a:lnTo>
                  <a:pt x="73352" y="679221"/>
                </a:lnTo>
                <a:lnTo>
                  <a:pt x="73352" y="689700"/>
                </a:lnTo>
                <a:lnTo>
                  <a:pt x="73352" y="700179"/>
                </a:lnTo>
                <a:lnTo>
                  <a:pt x="74305" y="710658"/>
                </a:lnTo>
                <a:lnTo>
                  <a:pt x="75257" y="721136"/>
                </a:lnTo>
                <a:lnTo>
                  <a:pt x="76210" y="731615"/>
                </a:lnTo>
                <a:lnTo>
                  <a:pt x="77163" y="742094"/>
                </a:lnTo>
                <a:lnTo>
                  <a:pt x="78115" y="751620"/>
                </a:lnTo>
                <a:lnTo>
                  <a:pt x="80020" y="762099"/>
                </a:lnTo>
                <a:lnTo>
                  <a:pt x="80973" y="772578"/>
                </a:lnTo>
                <a:lnTo>
                  <a:pt x="82878" y="783057"/>
                </a:lnTo>
                <a:lnTo>
                  <a:pt x="84784" y="793536"/>
                </a:lnTo>
                <a:lnTo>
                  <a:pt x="87641" y="804015"/>
                </a:lnTo>
                <a:lnTo>
                  <a:pt x="89547" y="813541"/>
                </a:lnTo>
                <a:lnTo>
                  <a:pt x="92405" y="824020"/>
                </a:lnTo>
                <a:lnTo>
                  <a:pt x="95262" y="834499"/>
                </a:lnTo>
                <a:lnTo>
                  <a:pt x="98120" y="844025"/>
                </a:lnTo>
                <a:lnTo>
                  <a:pt x="100978" y="854504"/>
                </a:lnTo>
                <a:lnTo>
                  <a:pt x="103836" y="864030"/>
                </a:lnTo>
                <a:lnTo>
                  <a:pt x="107647" y="874509"/>
                </a:lnTo>
                <a:lnTo>
                  <a:pt x="110504" y="884035"/>
                </a:lnTo>
                <a:lnTo>
                  <a:pt x="114315" y="894514"/>
                </a:lnTo>
                <a:lnTo>
                  <a:pt x="118125" y="904040"/>
                </a:lnTo>
                <a:lnTo>
                  <a:pt x="122888" y="913566"/>
                </a:lnTo>
                <a:lnTo>
                  <a:pt x="126699" y="923093"/>
                </a:lnTo>
                <a:lnTo>
                  <a:pt x="131462" y="932619"/>
                </a:lnTo>
                <a:lnTo>
                  <a:pt x="136225" y="942145"/>
                </a:lnTo>
                <a:lnTo>
                  <a:pt x="140988" y="951671"/>
                </a:lnTo>
                <a:lnTo>
                  <a:pt x="145751" y="961198"/>
                </a:lnTo>
                <a:lnTo>
                  <a:pt x="150515" y="969771"/>
                </a:lnTo>
                <a:lnTo>
                  <a:pt x="156230" y="979297"/>
                </a:lnTo>
                <a:lnTo>
                  <a:pt x="160993" y="987871"/>
                </a:lnTo>
                <a:lnTo>
                  <a:pt x="166709" y="997397"/>
                </a:lnTo>
                <a:lnTo>
                  <a:pt x="172425" y="1005971"/>
                </a:lnTo>
                <a:lnTo>
                  <a:pt x="178141" y="1014545"/>
                </a:lnTo>
                <a:lnTo>
                  <a:pt x="184809" y="1023118"/>
                </a:lnTo>
                <a:lnTo>
                  <a:pt x="190525" y="1031692"/>
                </a:lnTo>
                <a:lnTo>
                  <a:pt x="197193" y="1040265"/>
                </a:lnTo>
                <a:lnTo>
                  <a:pt x="202909" y="1047886"/>
                </a:lnTo>
                <a:lnTo>
                  <a:pt x="209577" y="1056460"/>
                </a:lnTo>
                <a:lnTo>
                  <a:pt x="216246" y="1064081"/>
                </a:lnTo>
                <a:lnTo>
                  <a:pt x="223867" y="1072655"/>
                </a:lnTo>
                <a:lnTo>
                  <a:pt x="230535" y="1080276"/>
                </a:lnTo>
                <a:lnTo>
                  <a:pt x="237203" y="1087897"/>
                </a:lnTo>
                <a:lnTo>
                  <a:pt x="244824" y="1095518"/>
                </a:lnTo>
                <a:lnTo>
                  <a:pt x="252445" y="1103139"/>
                </a:lnTo>
                <a:lnTo>
                  <a:pt x="260066" y="1110760"/>
                </a:lnTo>
                <a:lnTo>
                  <a:pt x="267687" y="1117428"/>
                </a:lnTo>
                <a:lnTo>
                  <a:pt x="275308" y="1124096"/>
                </a:lnTo>
                <a:lnTo>
                  <a:pt x="282929" y="1131717"/>
                </a:lnTo>
                <a:lnTo>
                  <a:pt x="291503" y="1138386"/>
                </a:lnTo>
                <a:lnTo>
                  <a:pt x="299124" y="1145054"/>
                </a:lnTo>
                <a:lnTo>
                  <a:pt x="307698" y="1151722"/>
                </a:lnTo>
                <a:lnTo>
                  <a:pt x="316271" y="1157438"/>
                </a:lnTo>
                <a:lnTo>
                  <a:pt x="324845" y="1164107"/>
                </a:lnTo>
                <a:lnTo>
                  <a:pt x="333418" y="1169822"/>
                </a:lnTo>
                <a:lnTo>
                  <a:pt x="341992" y="1175538"/>
                </a:lnTo>
                <a:lnTo>
                  <a:pt x="350566" y="1181254"/>
                </a:lnTo>
                <a:lnTo>
                  <a:pt x="359139" y="1186970"/>
                </a:lnTo>
                <a:lnTo>
                  <a:pt x="368665" y="1192685"/>
                </a:lnTo>
                <a:lnTo>
                  <a:pt x="377239" y="1197448"/>
                </a:lnTo>
                <a:lnTo>
                  <a:pt x="386765" y="1203164"/>
                </a:lnTo>
                <a:lnTo>
                  <a:pt x="396292" y="1207927"/>
                </a:lnTo>
                <a:lnTo>
                  <a:pt x="404865" y="1212690"/>
                </a:lnTo>
                <a:lnTo>
                  <a:pt x="414391" y="1217453"/>
                </a:lnTo>
                <a:lnTo>
                  <a:pt x="423918" y="1221264"/>
                </a:lnTo>
                <a:lnTo>
                  <a:pt x="433444" y="1226027"/>
                </a:lnTo>
                <a:lnTo>
                  <a:pt x="442970" y="1229838"/>
                </a:lnTo>
                <a:close/>
              </a:path>
            </a:pathLst>
          </a:custGeom>
          <a:solidFill>
            <a:srgbClr val="808080"/>
          </a:solidFill>
        </p:spPr>
      </p:sp>
      <p:sp>
        <p:nvSpPr>
          <p:cNvPr id="22" name="Shape 20"/>
          <p:cNvSpPr/>
          <p:nvPr/>
        </p:nvSpPr>
        <p:spPr>
          <a:xfrm rot="14580000">
            <a:off x="7054604" y="1324654"/>
            <a:ext cx="1509483" cy="1509483"/>
          </a:xfrm>
          <a:custGeom>
            <a:avLst/>
            <a:gdLst/>
            <a:ahLst/>
            <a:cxnLst/>
            <a:rect l="l" t="t" r="r" b="b"/>
            <a:pathLst>
              <a:path w="1509483" h="1509483">
                <a:moveTo>
                  <a:pt x="1144101" y="1401310"/>
                </a:moveTo>
                <a:lnTo>
                  <a:pt x="1144101" y="1401310"/>
                </a:lnTo>
                <a:lnTo>
                  <a:pt x="1144101" y="1401310"/>
                </a:lnTo>
                <a:lnTo>
                  <a:pt x="1132670" y="1407978"/>
                </a:lnTo>
                <a:lnTo>
                  <a:pt x="1121238" y="1414647"/>
                </a:lnTo>
                <a:lnTo>
                  <a:pt x="1109807" y="1420362"/>
                </a:lnTo>
                <a:lnTo>
                  <a:pt x="1098375" y="1427031"/>
                </a:lnTo>
                <a:lnTo>
                  <a:pt x="1086944" y="1432746"/>
                </a:lnTo>
                <a:lnTo>
                  <a:pt x="1074560" y="1438462"/>
                </a:lnTo>
                <a:lnTo>
                  <a:pt x="1063128" y="1444178"/>
                </a:lnTo>
                <a:lnTo>
                  <a:pt x="1050744" y="1448941"/>
                </a:lnTo>
                <a:lnTo>
                  <a:pt x="1038360" y="1453704"/>
                </a:lnTo>
                <a:lnTo>
                  <a:pt x="1025976" y="1458467"/>
                </a:lnTo>
                <a:lnTo>
                  <a:pt x="1013592" y="1463230"/>
                </a:lnTo>
                <a:lnTo>
                  <a:pt x="1001208" y="1467994"/>
                </a:lnTo>
                <a:lnTo>
                  <a:pt x="988824" y="1471804"/>
                </a:lnTo>
                <a:lnTo>
                  <a:pt x="976440" y="1476567"/>
                </a:lnTo>
                <a:lnTo>
                  <a:pt x="964055" y="1480378"/>
                </a:lnTo>
                <a:lnTo>
                  <a:pt x="951671" y="1483236"/>
                </a:lnTo>
                <a:lnTo>
                  <a:pt x="938335" y="1487046"/>
                </a:lnTo>
                <a:lnTo>
                  <a:pt x="925951" y="1489904"/>
                </a:lnTo>
                <a:lnTo>
                  <a:pt x="912614" y="1492762"/>
                </a:lnTo>
                <a:lnTo>
                  <a:pt x="900230" y="1495620"/>
                </a:lnTo>
                <a:lnTo>
                  <a:pt x="886893" y="1497525"/>
                </a:lnTo>
                <a:lnTo>
                  <a:pt x="873556" y="1500383"/>
                </a:lnTo>
                <a:lnTo>
                  <a:pt x="861172" y="1502288"/>
                </a:lnTo>
                <a:lnTo>
                  <a:pt x="847835" y="1503241"/>
                </a:lnTo>
                <a:lnTo>
                  <a:pt x="834499" y="1505146"/>
                </a:lnTo>
                <a:lnTo>
                  <a:pt x="822115" y="1506099"/>
                </a:lnTo>
                <a:lnTo>
                  <a:pt x="808778" y="1508004"/>
                </a:lnTo>
                <a:lnTo>
                  <a:pt x="795441" y="1508004"/>
                </a:lnTo>
                <a:lnTo>
                  <a:pt x="782104" y="1508956"/>
                </a:lnTo>
                <a:lnTo>
                  <a:pt x="768768" y="1508956"/>
                </a:lnTo>
                <a:lnTo>
                  <a:pt x="756383" y="1509909"/>
                </a:lnTo>
                <a:lnTo>
                  <a:pt x="743047" y="1508956"/>
                </a:lnTo>
                <a:lnTo>
                  <a:pt x="729710" y="1508956"/>
                </a:lnTo>
                <a:lnTo>
                  <a:pt x="716373" y="1508956"/>
                </a:lnTo>
                <a:lnTo>
                  <a:pt x="703037" y="1508004"/>
                </a:lnTo>
                <a:lnTo>
                  <a:pt x="689700" y="1507051"/>
                </a:lnTo>
                <a:lnTo>
                  <a:pt x="677316" y="1505146"/>
                </a:lnTo>
                <a:lnTo>
                  <a:pt x="663979" y="1504193"/>
                </a:lnTo>
                <a:lnTo>
                  <a:pt x="650642" y="1502288"/>
                </a:lnTo>
                <a:lnTo>
                  <a:pt x="638258" y="1500383"/>
                </a:lnTo>
                <a:lnTo>
                  <a:pt x="624921" y="1498478"/>
                </a:lnTo>
                <a:lnTo>
                  <a:pt x="611585" y="1495620"/>
                </a:lnTo>
                <a:lnTo>
                  <a:pt x="599200" y="1492762"/>
                </a:lnTo>
                <a:lnTo>
                  <a:pt x="585864" y="1490857"/>
                </a:lnTo>
                <a:lnTo>
                  <a:pt x="573480" y="1487046"/>
                </a:lnTo>
                <a:lnTo>
                  <a:pt x="560143" y="1484188"/>
                </a:lnTo>
                <a:lnTo>
                  <a:pt x="547759" y="1480378"/>
                </a:lnTo>
                <a:lnTo>
                  <a:pt x="535375" y="1476567"/>
                </a:lnTo>
                <a:lnTo>
                  <a:pt x="522991" y="1472757"/>
                </a:lnTo>
                <a:lnTo>
                  <a:pt x="509654" y="1468946"/>
                </a:lnTo>
                <a:lnTo>
                  <a:pt x="497270" y="1464183"/>
                </a:lnTo>
                <a:lnTo>
                  <a:pt x="484886" y="1459420"/>
                </a:lnTo>
                <a:lnTo>
                  <a:pt x="473454" y="1454657"/>
                </a:lnTo>
                <a:lnTo>
                  <a:pt x="461070" y="1449894"/>
                </a:lnTo>
                <a:lnTo>
                  <a:pt x="448686" y="1445131"/>
                </a:lnTo>
                <a:lnTo>
                  <a:pt x="437254" y="1439415"/>
                </a:lnTo>
                <a:lnTo>
                  <a:pt x="424870" y="1433699"/>
                </a:lnTo>
                <a:lnTo>
                  <a:pt x="413439" y="1427983"/>
                </a:lnTo>
                <a:lnTo>
                  <a:pt x="401055" y="1421315"/>
                </a:lnTo>
                <a:lnTo>
                  <a:pt x="389623" y="1415599"/>
                </a:lnTo>
                <a:lnTo>
                  <a:pt x="378192" y="1408931"/>
                </a:lnTo>
                <a:lnTo>
                  <a:pt x="366760" y="1402263"/>
                </a:lnTo>
                <a:lnTo>
                  <a:pt x="355329" y="1395594"/>
                </a:lnTo>
                <a:lnTo>
                  <a:pt x="344850" y="1387973"/>
                </a:lnTo>
                <a:lnTo>
                  <a:pt x="333418" y="1381305"/>
                </a:lnTo>
                <a:lnTo>
                  <a:pt x="322940" y="1373684"/>
                </a:lnTo>
                <a:lnTo>
                  <a:pt x="312461" y="1366063"/>
                </a:lnTo>
                <a:lnTo>
                  <a:pt x="301029" y="1358442"/>
                </a:lnTo>
                <a:lnTo>
                  <a:pt x="290550" y="1349868"/>
                </a:lnTo>
                <a:lnTo>
                  <a:pt x="281024" y="1342247"/>
                </a:lnTo>
                <a:lnTo>
                  <a:pt x="270545" y="1333674"/>
                </a:lnTo>
                <a:lnTo>
                  <a:pt x="260066" y="1325100"/>
                </a:lnTo>
                <a:lnTo>
                  <a:pt x="250540" y="1316526"/>
                </a:lnTo>
                <a:lnTo>
                  <a:pt x="241014" y="1307953"/>
                </a:lnTo>
                <a:lnTo>
                  <a:pt x="231488" y="1298427"/>
                </a:lnTo>
                <a:lnTo>
                  <a:pt x="221961" y="1288900"/>
                </a:lnTo>
                <a:lnTo>
                  <a:pt x="212435" y="1280327"/>
                </a:lnTo>
                <a:lnTo>
                  <a:pt x="203862" y="1270800"/>
                </a:lnTo>
                <a:lnTo>
                  <a:pt x="194335" y="1260322"/>
                </a:lnTo>
                <a:lnTo>
                  <a:pt x="185762" y="1250795"/>
                </a:lnTo>
                <a:lnTo>
                  <a:pt x="177188" y="1240316"/>
                </a:lnTo>
                <a:lnTo>
                  <a:pt x="168614" y="1230790"/>
                </a:lnTo>
                <a:lnTo>
                  <a:pt x="160993" y="1220311"/>
                </a:lnTo>
                <a:lnTo>
                  <a:pt x="152420" y="1209832"/>
                </a:lnTo>
                <a:lnTo>
                  <a:pt x="144799" y="1199354"/>
                </a:lnTo>
                <a:lnTo>
                  <a:pt x="137178" y="1188875"/>
                </a:lnTo>
                <a:lnTo>
                  <a:pt x="129557" y="1177443"/>
                </a:lnTo>
                <a:lnTo>
                  <a:pt x="121936" y="1166964"/>
                </a:lnTo>
                <a:lnTo>
                  <a:pt x="115268" y="1155533"/>
                </a:lnTo>
                <a:lnTo>
                  <a:pt x="108599" y="1144101"/>
                </a:lnTo>
                <a:lnTo>
                  <a:pt x="101931" y="1132670"/>
                </a:lnTo>
                <a:lnTo>
                  <a:pt x="95262" y="1121238"/>
                </a:lnTo>
                <a:lnTo>
                  <a:pt x="88594" y="1109807"/>
                </a:lnTo>
                <a:lnTo>
                  <a:pt x="82878" y="1098375"/>
                </a:lnTo>
                <a:lnTo>
                  <a:pt x="77163" y="1086944"/>
                </a:lnTo>
                <a:lnTo>
                  <a:pt x="71447" y="1074560"/>
                </a:lnTo>
                <a:lnTo>
                  <a:pt x="65731" y="1063128"/>
                </a:lnTo>
                <a:lnTo>
                  <a:pt x="60015" y="1050744"/>
                </a:lnTo>
                <a:lnTo>
                  <a:pt x="55252" y="1038360"/>
                </a:lnTo>
                <a:lnTo>
                  <a:pt x="50489" y="1025976"/>
                </a:lnTo>
                <a:lnTo>
                  <a:pt x="45726" y="1013592"/>
                </a:lnTo>
                <a:lnTo>
                  <a:pt x="41915" y="1001208"/>
                </a:lnTo>
                <a:lnTo>
                  <a:pt x="37152" y="988824"/>
                </a:lnTo>
                <a:lnTo>
                  <a:pt x="33342" y="976440"/>
                </a:lnTo>
                <a:lnTo>
                  <a:pt x="29531" y="964055"/>
                </a:lnTo>
                <a:lnTo>
                  <a:pt x="25721" y="951671"/>
                </a:lnTo>
                <a:lnTo>
                  <a:pt x="22863" y="938335"/>
                </a:lnTo>
                <a:lnTo>
                  <a:pt x="20005" y="925951"/>
                </a:lnTo>
                <a:lnTo>
                  <a:pt x="17147" y="912614"/>
                </a:lnTo>
                <a:lnTo>
                  <a:pt x="14289" y="900230"/>
                </a:lnTo>
                <a:lnTo>
                  <a:pt x="11431" y="886893"/>
                </a:lnTo>
                <a:lnTo>
                  <a:pt x="9526" y="873556"/>
                </a:lnTo>
                <a:lnTo>
                  <a:pt x="7621" y="861172"/>
                </a:lnTo>
                <a:lnTo>
                  <a:pt x="5716" y="847835"/>
                </a:lnTo>
                <a:lnTo>
                  <a:pt x="3810" y="834499"/>
                </a:lnTo>
                <a:lnTo>
                  <a:pt x="2858" y="822115"/>
                </a:lnTo>
                <a:lnTo>
                  <a:pt x="1905" y="808778"/>
                </a:lnTo>
                <a:lnTo>
                  <a:pt x="953" y="795441"/>
                </a:lnTo>
                <a:lnTo>
                  <a:pt x="953" y="782104"/>
                </a:lnTo>
                <a:lnTo>
                  <a:pt x="0" y="768768"/>
                </a:lnTo>
                <a:lnTo>
                  <a:pt x="0" y="756383"/>
                </a:lnTo>
                <a:lnTo>
                  <a:pt x="0" y="743047"/>
                </a:lnTo>
                <a:lnTo>
                  <a:pt x="0" y="729710"/>
                </a:lnTo>
                <a:lnTo>
                  <a:pt x="953" y="716373"/>
                </a:lnTo>
                <a:lnTo>
                  <a:pt x="1905" y="703037"/>
                </a:lnTo>
                <a:lnTo>
                  <a:pt x="2858" y="689700"/>
                </a:lnTo>
                <a:lnTo>
                  <a:pt x="3810" y="677316"/>
                </a:lnTo>
                <a:lnTo>
                  <a:pt x="5716" y="663979"/>
                </a:lnTo>
                <a:lnTo>
                  <a:pt x="7621" y="650642"/>
                </a:lnTo>
                <a:lnTo>
                  <a:pt x="9526" y="638258"/>
                </a:lnTo>
                <a:lnTo>
                  <a:pt x="11431" y="624921"/>
                </a:lnTo>
                <a:lnTo>
                  <a:pt x="13337" y="611585"/>
                </a:lnTo>
                <a:lnTo>
                  <a:pt x="16195" y="599200"/>
                </a:lnTo>
                <a:lnTo>
                  <a:pt x="19052" y="585864"/>
                </a:lnTo>
                <a:lnTo>
                  <a:pt x="21910" y="573480"/>
                </a:lnTo>
                <a:lnTo>
                  <a:pt x="25721" y="560143"/>
                </a:lnTo>
                <a:lnTo>
                  <a:pt x="28579" y="547759"/>
                </a:lnTo>
                <a:lnTo>
                  <a:pt x="32389" y="535375"/>
                </a:lnTo>
                <a:lnTo>
                  <a:pt x="36200" y="522991"/>
                </a:lnTo>
                <a:lnTo>
                  <a:pt x="40963" y="509654"/>
                </a:lnTo>
                <a:lnTo>
                  <a:pt x="44773" y="497270"/>
                </a:lnTo>
                <a:lnTo>
                  <a:pt x="49536" y="484886"/>
                </a:lnTo>
                <a:lnTo>
                  <a:pt x="54300" y="473454"/>
                </a:lnTo>
                <a:lnTo>
                  <a:pt x="60015" y="461070"/>
                </a:lnTo>
                <a:lnTo>
                  <a:pt x="64778" y="448686"/>
                </a:lnTo>
                <a:lnTo>
                  <a:pt x="70494" y="437254"/>
                </a:lnTo>
                <a:lnTo>
                  <a:pt x="76210" y="424870"/>
                </a:lnTo>
                <a:lnTo>
                  <a:pt x="81926" y="413439"/>
                </a:lnTo>
                <a:lnTo>
                  <a:pt x="87641" y="401055"/>
                </a:lnTo>
                <a:lnTo>
                  <a:pt x="94310" y="389623"/>
                </a:lnTo>
                <a:lnTo>
                  <a:pt x="100978" y="378192"/>
                </a:lnTo>
                <a:lnTo>
                  <a:pt x="107647" y="366760"/>
                </a:lnTo>
                <a:lnTo>
                  <a:pt x="114315" y="355329"/>
                </a:lnTo>
                <a:lnTo>
                  <a:pt x="120983" y="344850"/>
                </a:lnTo>
                <a:lnTo>
                  <a:pt x="128604" y="333418"/>
                </a:lnTo>
                <a:lnTo>
                  <a:pt x="136225" y="322940"/>
                </a:lnTo>
                <a:lnTo>
                  <a:pt x="143846" y="312461"/>
                </a:lnTo>
                <a:lnTo>
                  <a:pt x="151467" y="301029"/>
                </a:lnTo>
                <a:lnTo>
                  <a:pt x="159088" y="290550"/>
                </a:lnTo>
                <a:lnTo>
                  <a:pt x="167662" y="281024"/>
                </a:lnTo>
                <a:lnTo>
                  <a:pt x="176235" y="270545"/>
                </a:lnTo>
                <a:lnTo>
                  <a:pt x="184809" y="260066"/>
                </a:lnTo>
                <a:lnTo>
                  <a:pt x="193383" y="250540"/>
                </a:lnTo>
                <a:lnTo>
                  <a:pt x="201956" y="241014"/>
                </a:lnTo>
                <a:lnTo>
                  <a:pt x="211483" y="231488"/>
                </a:lnTo>
                <a:lnTo>
                  <a:pt x="220056" y="221961"/>
                </a:lnTo>
                <a:lnTo>
                  <a:pt x="229582" y="212435"/>
                </a:lnTo>
                <a:lnTo>
                  <a:pt x="239109" y="203862"/>
                </a:lnTo>
                <a:lnTo>
                  <a:pt x="248635" y="194335"/>
                </a:lnTo>
                <a:lnTo>
                  <a:pt x="259114" y="185762"/>
                </a:lnTo>
                <a:lnTo>
                  <a:pt x="268640" y="177188"/>
                </a:lnTo>
                <a:lnTo>
                  <a:pt x="279119" y="168614"/>
                </a:lnTo>
                <a:lnTo>
                  <a:pt x="289598" y="160993"/>
                </a:lnTo>
                <a:lnTo>
                  <a:pt x="299124" y="152420"/>
                </a:lnTo>
                <a:lnTo>
                  <a:pt x="310555" y="144799"/>
                </a:lnTo>
                <a:lnTo>
                  <a:pt x="321034" y="137178"/>
                </a:lnTo>
                <a:lnTo>
                  <a:pt x="331513" y="129557"/>
                </a:lnTo>
                <a:lnTo>
                  <a:pt x="342945" y="121936"/>
                </a:lnTo>
                <a:lnTo>
                  <a:pt x="353424" y="115268"/>
                </a:lnTo>
                <a:lnTo>
                  <a:pt x="364855" y="108599"/>
                </a:lnTo>
                <a:lnTo>
                  <a:pt x="376286" y="101931"/>
                </a:lnTo>
                <a:lnTo>
                  <a:pt x="387718" y="95262"/>
                </a:lnTo>
                <a:lnTo>
                  <a:pt x="399149" y="88594"/>
                </a:lnTo>
                <a:lnTo>
                  <a:pt x="410581" y="82878"/>
                </a:lnTo>
                <a:lnTo>
                  <a:pt x="422965" y="77163"/>
                </a:lnTo>
                <a:lnTo>
                  <a:pt x="434397" y="71447"/>
                </a:lnTo>
                <a:lnTo>
                  <a:pt x="446781" y="65731"/>
                </a:lnTo>
                <a:lnTo>
                  <a:pt x="459165" y="60015"/>
                </a:lnTo>
                <a:lnTo>
                  <a:pt x="470596" y="55252"/>
                </a:lnTo>
                <a:lnTo>
                  <a:pt x="482980" y="50489"/>
                </a:lnTo>
                <a:lnTo>
                  <a:pt x="495364" y="45726"/>
                </a:lnTo>
                <a:lnTo>
                  <a:pt x="507749" y="41915"/>
                </a:lnTo>
                <a:lnTo>
                  <a:pt x="520133" y="37152"/>
                </a:lnTo>
                <a:lnTo>
                  <a:pt x="532517" y="33342"/>
                </a:lnTo>
                <a:lnTo>
                  <a:pt x="545854" y="29531"/>
                </a:lnTo>
                <a:lnTo>
                  <a:pt x="558238" y="25721"/>
                </a:lnTo>
                <a:lnTo>
                  <a:pt x="570622" y="22863"/>
                </a:lnTo>
                <a:lnTo>
                  <a:pt x="583959" y="20005"/>
                </a:lnTo>
                <a:lnTo>
                  <a:pt x="596343" y="17147"/>
                </a:lnTo>
                <a:lnTo>
                  <a:pt x="609679" y="14289"/>
                </a:lnTo>
                <a:lnTo>
                  <a:pt x="622063" y="11431"/>
                </a:lnTo>
                <a:lnTo>
                  <a:pt x="635400" y="9526"/>
                </a:lnTo>
                <a:lnTo>
                  <a:pt x="648737" y="7621"/>
                </a:lnTo>
                <a:lnTo>
                  <a:pt x="662074" y="5716"/>
                </a:lnTo>
                <a:lnTo>
                  <a:pt x="674458" y="3810"/>
                </a:lnTo>
                <a:lnTo>
                  <a:pt x="687795" y="2858"/>
                </a:lnTo>
                <a:lnTo>
                  <a:pt x="701131" y="1905"/>
                </a:lnTo>
                <a:lnTo>
                  <a:pt x="714468" y="953"/>
                </a:lnTo>
                <a:lnTo>
                  <a:pt x="726852" y="953"/>
                </a:lnTo>
                <a:lnTo>
                  <a:pt x="740189" y="0"/>
                </a:lnTo>
                <a:lnTo>
                  <a:pt x="753526" y="0"/>
                </a:lnTo>
                <a:lnTo>
                  <a:pt x="766862" y="0"/>
                </a:lnTo>
                <a:lnTo>
                  <a:pt x="780199" y="0"/>
                </a:lnTo>
                <a:lnTo>
                  <a:pt x="793536" y="953"/>
                </a:lnTo>
                <a:lnTo>
                  <a:pt x="805920" y="1905"/>
                </a:lnTo>
                <a:lnTo>
                  <a:pt x="819257" y="2858"/>
                </a:lnTo>
                <a:lnTo>
                  <a:pt x="832593" y="3810"/>
                </a:lnTo>
                <a:lnTo>
                  <a:pt x="845930" y="5716"/>
                </a:lnTo>
                <a:lnTo>
                  <a:pt x="858314" y="7621"/>
                </a:lnTo>
                <a:lnTo>
                  <a:pt x="871651" y="9526"/>
                </a:lnTo>
                <a:lnTo>
                  <a:pt x="884988" y="11431"/>
                </a:lnTo>
                <a:lnTo>
                  <a:pt x="897372" y="13337"/>
                </a:lnTo>
                <a:lnTo>
                  <a:pt x="910709" y="16195"/>
                </a:lnTo>
                <a:lnTo>
                  <a:pt x="923093" y="19052"/>
                </a:lnTo>
                <a:lnTo>
                  <a:pt x="936429" y="21910"/>
                </a:lnTo>
                <a:lnTo>
                  <a:pt x="948814" y="25721"/>
                </a:lnTo>
                <a:lnTo>
                  <a:pt x="961198" y="28579"/>
                </a:lnTo>
                <a:lnTo>
                  <a:pt x="974534" y="32389"/>
                </a:lnTo>
                <a:lnTo>
                  <a:pt x="986918" y="36200"/>
                </a:lnTo>
                <a:lnTo>
                  <a:pt x="999303" y="40963"/>
                </a:lnTo>
                <a:lnTo>
                  <a:pt x="1011687" y="44773"/>
                </a:lnTo>
                <a:lnTo>
                  <a:pt x="1024071" y="49536"/>
                </a:lnTo>
                <a:lnTo>
                  <a:pt x="1036455" y="54300"/>
                </a:lnTo>
                <a:lnTo>
                  <a:pt x="1048839" y="60015"/>
                </a:lnTo>
                <a:lnTo>
                  <a:pt x="1060271" y="64778"/>
                </a:lnTo>
                <a:lnTo>
                  <a:pt x="1072655" y="70494"/>
                </a:lnTo>
                <a:lnTo>
                  <a:pt x="1084086" y="76210"/>
                </a:lnTo>
                <a:lnTo>
                  <a:pt x="1096470" y="81926"/>
                </a:lnTo>
                <a:lnTo>
                  <a:pt x="1107902" y="87641"/>
                </a:lnTo>
                <a:lnTo>
                  <a:pt x="1119333" y="94310"/>
                </a:lnTo>
                <a:lnTo>
                  <a:pt x="1130765" y="100978"/>
                </a:lnTo>
                <a:lnTo>
                  <a:pt x="1142196" y="107647"/>
                </a:lnTo>
                <a:lnTo>
                  <a:pt x="1153628" y="114315"/>
                </a:lnTo>
                <a:lnTo>
                  <a:pt x="1165059" y="120983"/>
                </a:lnTo>
                <a:lnTo>
                  <a:pt x="1175538" y="128604"/>
                </a:lnTo>
                <a:lnTo>
                  <a:pt x="1186970" y="136225"/>
                </a:lnTo>
                <a:lnTo>
                  <a:pt x="1197448" y="143846"/>
                </a:lnTo>
                <a:lnTo>
                  <a:pt x="1207927" y="151467"/>
                </a:lnTo>
                <a:lnTo>
                  <a:pt x="1218406" y="159088"/>
                </a:lnTo>
                <a:lnTo>
                  <a:pt x="1228885" y="167662"/>
                </a:lnTo>
                <a:lnTo>
                  <a:pt x="1239364" y="176235"/>
                </a:lnTo>
                <a:lnTo>
                  <a:pt x="1248890" y="184809"/>
                </a:lnTo>
                <a:lnTo>
                  <a:pt x="1259369" y="193383"/>
                </a:lnTo>
                <a:lnTo>
                  <a:pt x="1268895" y="201956"/>
                </a:lnTo>
                <a:lnTo>
                  <a:pt x="1278421" y="211483"/>
                </a:lnTo>
                <a:lnTo>
                  <a:pt x="1287948" y="220056"/>
                </a:lnTo>
                <a:lnTo>
                  <a:pt x="1296521" y="229582"/>
                </a:lnTo>
                <a:lnTo>
                  <a:pt x="1306048" y="239109"/>
                </a:lnTo>
                <a:lnTo>
                  <a:pt x="1314621" y="248635"/>
                </a:lnTo>
                <a:lnTo>
                  <a:pt x="1323195" y="259114"/>
                </a:lnTo>
                <a:lnTo>
                  <a:pt x="1331768" y="268640"/>
                </a:lnTo>
                <a:lnTo>
                  <a:pt x="1340342" y="279119"/>
                </a:lnTo>
                <a:lnTo>
                  <a:pt x="1348916" y="289598"/>
                </a:lnTo>
                <a:lnTo>
                  <a:pt x="1356537" y="299124"/>
                </a:lnTo>
                <a:lnTo>
                  <a:pt x="1365110" y="310555"/>
                </a:lnTo>
                <a:lnTo>
                  <a:pt x="1372731" y="321034"/>
                </a:lnTo>
                <a:lnTo>
                  <a:pt x="1379400" y="331513"/>
                </a:lnTo>
                <a:lnTo>
                  <a:pt x="1387021" y="342945"/>
                </a:lnTo>
                <a:lnTo>
                  <a:pt x="1394642" y="353424"/>
                </a:lnTo>
                <a:lnTo>
                  <a:pt x="1401310" y="364855"/>
                </a:lnTo>
                <a:lnTo>
                  <a:pt x="1407978" y="376286"/>
                </a:lnTo>
                <a:lnTo>
                  <a:pt x="1414647" y="387718"/>
                </a:lnTo>
                <a:lnTo>
                  <a:pt x="1420362" y="399149"/>
                </a:lnTo>
                <a:lnTo>
                  <a:pt x="1427031" y="410581"/>
                </a:lnTo>
                <a:lnTo>
                  <a:pt x="1432746" y="422965"/>
                </a:lnTo>
                <a:lnTo>
                  <a:pt x="1438462" y="434397"/>
                </a:lnTo>
                <a:lnTo>
                  <a:pt x="1444178" y="446781"/>
                </a:lnTo>
                <a:lnTo>
                  <a:pt x="1448941" y="459165"/>
                </a:lnTo>
                <a:lnTo>
                  <a:pt x="1453704" y="470596"/>
                </a:lnTo>
                <a:lnTo>
                  <a:pt x="1458467" y="482980"/>
                </a:lnTo>
                <a:lnTo>
                  <a:pt x="1463230" y="495364"/>
                </a:lnTo>
                <a:lnTo>
                  <a:pt x="1467994" y="507749"/>
                </a:lnTo>
                <a:lnTo>
                  <a:pt x="1471804" y="520133"/>
                </a:lnTo>
                <a:lnTo>
                  <a:pt x="1476567" y="532517"/>
                </a:lnTo>
                <a:lnTo>
                  <a:pt x="1480378" y="545854"/>
                </a:lnTo>
                <a:lnTo>
                  <a:pt x="1483236" y="558238"/>
                </a:lnTo>
                <a:lnTo>
                  <a:pt x="1487046" y="570622"/>
                </a:lnTo>
                <a:lnTo>
                  <a:pt x="1489904" y="583959"/>
                </a:lnTo>
                <a:lnTo>
                  <a:pt x="1492762" y="596343"/>
                </a:lnTo>
                <a:lnTo>
                  <a:pt x="1495620" y="609679"/>
                </a:lnTo>
                <a:lnTo>
                  <a:pt x="1497525" y="622063"/>
                </a:lnTo>
                <a:lnTo>
                  <a:pt x="1500383" y="635400"/>
                </a:lnTo>
                <a:lnTo>
                  <a:pt x="1502288" y="648737"/>
                </a:lnTo>
                <a:lnTo>
                  <a:pt x="1503241" y="662074"/>
                </a:lnTo>
                <a:lnTo>
                  <a:pt x="1505146" y="674458"/>
                </a:lnTo>
                <a:lnTo>
                  <a:pt x="1506099" y="687795"/>
                </a:lnTo>
                <a:lnTo>
                  <a:pt x="1508004" y="701131"/>
                </a:lnTo>
                <a:lnTo>
                  <a:pt x="1508004" y="714468"/>
                </a:lnTo>
                <a:lnTo>
                  <a:pt x="1508956" y="726852"/>
                </a:lnTo>
                <a:lnTo>
                  <a:pt x="1508956" y="740189"/>
                </a:lnTo>
                <a:lnTo>
                  <a:pt x="1509909" y="753526"/>
                </a:lnTo>
                <a:lnTo>
                  <a:pt x="1508956" y="766862"/>
                </a:lnTo>
                <a:lnTo>
                  <a:pt x="1508956" y="780199"/>
                </a:lnTo>
                <a:lnTo>
                  <a:pt x="1508956" y="793536"/>
                </a:lnTo>
                <a:lnTo>
                  <a:pt x="1508004" y="805920"/>
                </a:lnTo>
                <a:lnTo>
                  <a:pt x="1507051" y="819257"/>
                </a:lnTo>
                <a:lnTo>
                  <a:pt x="1505146" y="832593"/>
                </a:lnTo>
                <a:lnTo>
                  <a:pt x="1504193" y="845930"/>
                </a:lnTo>
                <a:lnTo>
                  <a:pt x="1502288" y="858314"/>
                </a:lnTo>
                <a:lnTo>
                  <a:pt x="1500383" y="871651"/>
                </a:lnTo>
                <a:lnTo>
                  <a:pt x="1498478" y="884988"/>
                </a:lnTo>
                <a:lnTo>
                  <a:pt x="1495620" y="897372"/>
                </a:lnTo>
                <a:lnTo>
                  <a:pt x="1492762" y="910709"/>
                </a:lnTo>
                <a:lnTo>
                  <a:pt x="1490857" y="923093"/>
                </a:lnTo>
                <a:lnTo>
                  <a:pt x="1487046" y="936429"/>
                </a:lnTo>
                <a:lnTo>
                  <a:pt x="1484188" y="948814"/>
                </a:lnTo>
                <a:lnTo>
                  <a:pt x="1480378" y="961198"/>
                </a:lnTo>
                <a:lnTo>
                  <a:pt x="1476567" y="974534"/>
                </a:lnTo>
                <a:lnTo>
                  <a:pt x="1472757" y="986918"/>
                </a:lnTo>
                <a:lnTo>
                  <a:pt x="1468946" y="999303"/>
                </a:lnTo>
                <a:lnTo>
                  <a:pt x="1464183" y="1011687"/>
                </a:lnTo>
                <a:lnTo>
                  <a:pt x="1459420" y="1024071"/>
                </a:lnTo>
                <a:lnTo>
                  <a:pt x="1454657" y="1036455"/>
                </a:lnTo>
                <a:lnTo>
                  <a:pt x="1449894" y="1048839"/>
                </a:lnTo>
                <a:lnTo>
                  <a:pt x="1445131" y="1060271"/>
                </a:lnTo>
                <a:lnTo>
                  <a:pt x="1439415" y="1072655"/>
                </a:lnTo>
                <a:lnTo>
                  <a:pt x="1433699" y="1084086"/>
                </a:lnTo>
                <a:lnTo>
                  <a:pt x="1427983" y="1096470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4601" y="1000255"/>
                </a:lnTo>
                <a:lnTo>
                  <a:pt x="1239364" y="991682"/>
                </a:lnTo>
                <a:lnTo>
                  <a:pt x="1243174" y="983108"/>
                </a:lnTo>
                <a:lnTo>
                  <a:pt x="1246985" y="974534"/>
                </a:lnTo>
                <a:lnTo>
                  <a:pt x="1250795" y="965961"/>
                </a:lnTo>
                <a:lnTo>
                  <a:pt x="1254606" y="957387"/>
                </a:lnTo>
                <a:lnTo>
                  <a:pt x="1258416" y="948814"/>
                </a:lnTo>
                <a:lnTo>
                  <a:pt x="1261274" y="939287"/>
                </a:lnTo>
                <a:lnTo>
                  <a:pt x="1264132" y="930714"/>
                </a:lnTo>
                <a:lnTo>
                  <a:pt x="1267943" y="922140"/>
                </a:lnTo>
                <a:lnTo>
                  <a:pt x="1270800" y="912614"/>
                </a:lnTo>
                <a:lnTo>
                  <a:pt x="1272706" y="904040"/>
                </a:lnTo>
                <a:lnTo>
                  <a:pt x="1275564" y="894514"/>
                </a:lnTo>
                <a:lnTo>
                  <a:pt x="1278421" y="885940"/>
                </a:lnTo>
                <a:lnTo>
                  <a:pt x="1280327" y="876414"/>
                </a:lnTo>
                <a:lnTo>
                  <a:pt x="1282232" y="867840"/>
                </a:lnTo>
                <a:lnTo>
                  <a:pt x="1284137" y="858314"/>
                </a:lnTo>
                <a:lnTo>
                  <a:pt x="1286042" y="848788"/>
                </a:lnTo>
                <a:lnTo>
                  <a:pt x="1286995" y="839262"/>
                </a:lnTo>
                <a:lnTo>
                  <a:pt x="1288900" y="830688"/>
                </a:lnTo>
                <a:lnTo>
                  <a:pt x="1289853" y="821162"/>
                </a:lnTo>
                <a:lnTo>
                  <a:pt x="1290806" y="811636"/>
                </a:lnTo>
                <a:lnTo>
                  <a:pt x="1291758" y="802109"/>
                </a:lnTo>
                <a:lnTo>
                  <a:pt x="1292711" y="792583"/>
                </a:lnTo>
                <a:lnTo>
                  <a:pt x="1293663" y="784010"/>
                </a:lnTo>
                <a:lnTo>
                  <a:pt x="1293663" y="774483"/>
                </a:lnTo>
                <a:lnTo>
                  <a:pt x="1293663" y="764957"/>
                </a:lnTo>
                <a:lnTo>
                  <a:pt x="1293663" y="755431"/>
                </a:lnTo>
                <a:lnTo>
                  <a:pt x="1293663" y="745905"/>
                </a:lnTo>
                <a:lnTo>
                  <a:pt x="1293663" y="736378"/>
                </a:lnTo>
                <a:lnTo>
                  <a:pt x="1293663" y="726852"/>
                </a:lnTo>
                <a:lnTo>
                  <a:pt x="1292711" y="717326"/>
                </a:lnTo>
                <a:lnTo>
                  <a:pt x="1291758" y="708752"/>
                </a:lnTo>
                <a:lnTo>
                  <a:pt x="1290806" y="699226"/>
                </a:lnTo>
                <a:lnTo>
                  <a:pt x="1289853" y="689700"/>
                </a:lnTo>
                <a:lnTo>
                  <a:pt x="1288900" y="680174"/>
                </a:lnTo>
                <a:lnTo>
                  <a:pt x="1287948" y="670647"/>
                </a:lnTo>
                <a:lnTo>
                  <a:pt x="1286042" y="662074"/>
                </a:lnTo>
                <a:lnTo>
                  <a:pt x="1284137" y="652547"/>
                </a:lnTo>
                <a:lnTo>
                  <a:pt x="1282232" y="643021"/>
                </a:lnTo>
                <a:lnTo>
                  <a:pt x="1280327" y="633495"/>
                </a:lnTo>
                <a:lnTo>
                  <a:pt x="1278421" y="624921"/>
                </a:lnTo>
                <a:lnTo>
                  <a:pt x="1275564" y="615395"/>
                </a:lnTo>
                <a:lnTo>
                  <a:pt x="1273658" y="606821"/>
                </a:lnTo>
                <a:lnTo>
                  <a:pt x="1270800" y="597295"/>
                </a:lnTo>
                <a:lnTo>
                  <a:pt x="1267943" y="588722"/>
                </a:lnTo>
                <a:lnTo>
                  <a:pt x="1265085" y="580148"/>
                </a:lnTo>
                <a:lnTo>
                  <a:pt x="1262227" y="570622"/>
                </a:lnTo>
                <a:lnTo>
                  <a:pt x="1258416" y="562048"/>
                </a:lnTo>
                <a:lnTo>
                  <a:pt x="1254606" y="553475"/>
                </a:lnTo>
                <a:lnTo>
                  <a:pt x="1251748" y="544901"/>
                </a:lnTo>
                <a:lnTo>
                  <a:pt x="1247937" y="536327"/>
                </a:lnTo>
                <a:lnTo>
                  <a:pt x="1244127" y="527754"/>
                </a:lnTo>
                <a:lnTo>
                  <a:pt x="1239364" y="519180"/>
                </a:lnTo>
                <a:lnTo>
                  <a:pt x="1235553" y="510606"/>
                </a:lnTo>
                <a:lnTo>
                  <a:pt x="1230790" y="502033"/>
                </a:lnTo>
                <a:lnTo>
                  <a:pt x="1226980" y="493459"/>
                </a:lnTo>
                <a:lnTo>
                  <a:pt x="1222217" y="485838"/>
                </a:lnTo>
                <a:lnTo>
                  <a:pt x="1217453" y="477265"/>
                </a:lnTo>
                <a:lnTo>
                  <a:pt x="1212690" y="469644"/>
                </a:lnTo>
                <a:lnTo>
                  <a:pt x="1206975" y="461070"/>
                </a:lnTo>
                <a:lnTo>
                  <a:pt x="1202211" y="453449"/>
                </a:lnTo>
                <a:lnTo>
                  <a:pt x="1196496" y="445828"/>
                </a:lnTo>
                <a:lnTo>
                  <a:pt x="1191733" y="438207"/>
                </a:lnTo>
                <a:lnTo>
                  <a:pt x="1186017" y="430586"/>
                </a:lnTo>
                <a:lnTo>
                  <a:pt x="1180301" y="422965"/>
                </a:lnTo>
                <a:lnTo>
                  <a:pt x="1174585" y="415344"/>
                </a:lnTo>
                <a:lnTo>
                  <a:pt x="1167917" y="408676"/>
                </a:lnTo>
                <a:lnTo>
                  <a:pt x="1162201" y="401055"/>
                </a:lnTo>
                <a:lnTo>
                  <a:pt x="1155533" y="394386"/>
                </a:lnTo>
                <a:lnTo>
                  <a:pt x="1149817" y="387718"/>
                </a:lnTo>
                <a:lnTo>
                  <a:pt x="1143149" y="380097"/>
                </a:lnTo>
                <a:lnTo>
                  <a:pt x="1136480" y="373429"/>
                </a:lnTo>
                <a:lnTo>
                  <a:pt x="1129812" y="366760"/>
                </a:lnTo>
                <a:lnTo>
                  <a:pt x="1123144" y="361044"/>
                </a:lnTo>
                <a:lnTo>
                  <a:pt x="1116475" y="354376"/>
                </a:lnTo>
                <a:lnTo>
                  <a:pt x="1108854" y="347708"/>
                </a:lnTo>
                <a:lnTo>
                  <a:pt x="1102186" y="341992"/>
                </a:lnTo>
                <a:lnTo>
                  <a:pt x="1094565" y="336276"/>
                </a:lnTo>
                <a:lnTo>
                  <a:pt x="1086944" y="329608"/>
                </a:lnTo>
                <a:lnTo>
                  <a:pt x="1079323" y="323892"/>
                </a:lnTo>
                <a:lnTo>
                  <a:pt x="1072655" y="319129"/>
                </a:lnTo>
                <a:lnTo>
                  <a:pt x="1065034" y="313413"/>
                </a:lnTo>
                <a:lnTo>
                  <a:pt x="1056460" y="307698"/>
                </a:lnTo>
                <a:lnTo>
                  <a:pt x="1048839" y="302934"/>
                </a:lnTo>
                <a:lnTo>
                  <a:pt x="1041218" y="297219"/>
                </a:lnTo>
                <a:lnTo>
                  <a:pt x="1032644" y="292456"/>
                </a:lnTo>
                <a:lnTo>
                  <a:pt x="1025023" y="287692"/>
                </a:lnTo>
                <a:lnTo>
                  <a:pt x="1016450" y="282929"/>
                </a:lnTo>
                <a:lnTo>
                  <a:pt x="1008829" y="279119"/>
                </a:lnTo>
                <a:lnTo>
                  <a:pt x="1000255" y="274356"/>
                </a:lnTo>
                <a:lnTo>
                  <a:pt x="991682" y="270545"/>
                </a:lnTo>
                <a:lnTo>
                  <a:pt x="983108" y="265782"/>
                </a:lnTo>
                <a:lnTo>
                  <a:pt x="974534" y="261972"/>
                </a:lnTo>
                <a:lnTo>
                  <a:pt x="965961" y="258161"/>
                </a:lnTo>
                <a:lnTo>
                  <a:pt x="957387" y="255303"/>
                </a:lnTo>
                <a:lnTo>
                  <a:pt x="948814" y="251493"/>
                </a:lnTo>
                <a:lnTo>
                  <a:pt x="939287" y="247682"/>
                </a:lnTo>
                <a:lnTo>
                  <a:pt x="930714" y="244824"/>
                </a:lnTo>
                <a:lnTo>
                  <a:pt x="922140" y="241966"/>
                </a:lnTo>
                <a:lnTo>
                  <a:pt x="912614" y="239109"/>
                </a:lnTo>
                <a:lnTo>
                  <a:pt x="904040" y="236251"/>
                </a:lnTo>
                <a:lnTo>
                  <a:pt x="894514" y="234346"/>
                </a:lnTo>
                <a:lnTo>
                  <a:pt x="885940" y="231488"/>
                </a:lnTo>
                <a:lnTo>
                  <a:pt x="876414" y="229582"/>
                </a:lnTo>
                <a:lnTo>
                  <a:pt x="867840" y="227677"/>
                </a:lnTo>
                <a:lnTo>
                  <a:pt x="858314" y="225772"/>
                </a:lnTo>
                <a:lnTo>
                  <a:pt x="848788" y="223867"/>
                </a:lnTo>
                <a:lnTo>
                  <a:pt x="839262" y="221961"/>
                </a:lnTo>
                <a:lnTo>
                  <a:pt x="830688" y="221009"/>
                </a:lnTo>
                <a:lnTo>
                  <a:pt x="821162" y="219104"/>
                </a:lnTo>
                <a:lnTo>
                  <a:pt x="811636" y="218151"/>
                </a:lnTo>
                <a:lnTo>
                  <a:pt x="802109" y="217198"/>
                </a:lnTo>
                <a:lnTo>
                  <a:pt x="792583" y="217198"/>
                </a:lnTo>
                <a:lnTo>
                  <a:pt x="784010" y="216246"/>
                </a:lnTo>
                <a:lnTo>
                  <a:pt x="774483" y="215293"/>
                </a:lnTo>
                <a:lnTo>
                  <a:pt x="764957" y="215293"/>
                </a:lnTo>
                <a:lnTo>
                  <a:pt x="755431" y="215293"/>
                </a:lnTo>
                <a:lnTo>
                  <a:pt x="745905" y="215293"/>
                </a:lnTo>
                <a:lnTo>
                  <a:pt x="736378" y="215293"/>
                </a:lnTo>
                <a:lnTo>
                  <a:pt x="726852" y="216246"/>
                </a:lnTo>
                <a:lnTo>
                  <a:pt x="717326" y="216246"/>
                </a:lnTo>
                <a:lnTo>
                  <a:pt x="708752" y="217198"/>
                </a:lnTo>
                <a:lnTo>
                  <a:pt x="699226" y="218151"/>
                </a:lnTo>
                <a:lnTo>
                  <a:pt x="689700" y="219104"/>
                </a:lnTo>
                <a:lnTo>
                  <a:pt x="680174" y="221009"/>
                </a:lnTo>
                <a:lnTo>
                  <a:pt x="670647" y="221961"/>
                </a:lnTo>
                <a:lnTo>
                  <a:pt x="662074" y="223867"/>
                </a:lnTo>
                <a:lnTo>
                  <a:pt x="652547" y="224819"/>
                </a:lnTo>
                <a:lnTo>
                  <a:pt x="643021" y="226725"/>
                </a:lnTo>
                <a:lnTo>
                  <a:pt x="633495" y="228630"/>
                </a:lnTo>
                <a:lnTo>
                  <a:pt x="624921" y="231488"/>
                </a:lnTo>
                <a:lnTo>
                  <a:pt x="615395" y="233393"/>
                </a:lnTo>
                <a:lnTo>
                  <a:pt x="606821" y="236251"/>
                </a:lnTo>
                <a:lnTo>
                  <a:pt x="597295" y="239109"/>
                </a:lnTo>
                <a:lnTo>
                  <a:pt x="588722" y="241966"/>
                </a:lnTo>
                <a:lnTo>
                  <a:pt x="580148" y="244824"/>
                </a:lnTo>
                <a:lnTo>
                  <a:pt x="570622" y="247682"/>
                </a:lnTo>
                <a:lnTo>
                  <a:pt x="562048" y="250540"/>
                </a:lnTo>
                <a:lnTo>
                  <a:pt x="553475" y="254351"/>
                </a:lnTo>
                <a:lnTo>
                  <a:pt x="544901" y="258161"/>
                </a:lnTo>
                <a:lnTo>
                  <a:pt x="536327" y="261972"/>
                </a:lnTo>
                <a:lnTo>
                  <a:pt x="527754" y="265782"/>
                </a:lnTo>
                <a:lnTo>
                  <a:pt x="519180" y="269593"/>
                </a:lnTo>
                <a:lnTo>
                  <a:pt x="510606" y="274356"/>
                </a:lnTo>
                <a:lnTo>
                  <a:pt x="502033" y="278166"/>
                </a:lnTo>
                <a:lnTo>
                  <a:pt x="493459" y="282929"/>
                </a:lnTo>
                <a:lnTo>
                  <a:pt x="485838" y="287692"/>
                </a:lnTo>
                <a:lnTo>
                  <a:pt x="477265" y="292456"/>
                </a:lnTo>
                <a:lnTo>
                  <a:pt x="469644" y="297219"/>
                </a:lnTo>
                <a:lnTo>
                  <a:pt x="461070" y="301982"/>
                </a:lnTo>
                <a:lnTo>
                  <a:pt x="453449" y="307698"/>
                </a:lnTo>
                <a:lnTo>
                  <a:pt x="445828" y="312461"/>
                </a:lnTo>
                <a:lnTo>
                  <a:pt x="438207" y="318176"/>
                </a:lnTo>
                <a:lnTo>
                  <a:pt x="430586" y="323892"/>
                </a:lnTo>
                <a:lnTo>
                  <a:pt x="422965" y="329608"/>
                </a:lnTo>
                <a:lnTo>
                  <a:pt x="415344" y="335324"/>
                </a:lnTo>
                <a:lnTo>
                  <a:pt x="408676" y="341039"/>
                </a:lnTo>
                <a:lnTo>
                  <a:pt x="401055" y="347708"/>
                </a:lnTo>
                <a:lnTo>
                  <a:pt x="394386" y="353424"/>
                </a:lnTo>
                <a:lnTo>
                  <a:pt x="387718" y="360092"/>
                </a:lnTo>
                <a:lnTo>
                  <a:pt x="380097" y="366760"/>
                </a:lnTo>
                <a:lnTo>
                  <a:pt x="373429" y="372476"/>
                </a:lnTo>
                <a:lnTo>
                  <a:pt x="366760" y="380097"/>
                </a:lnTo>
                <a:lnTo>
                  <a:pt x="361044" y="386765"/>
                </a:lnTo>
                <a:lnTo>
                  <a:pt x="354376" y="393434"/>
                </a:lnTo>
                <a:lnTo>
                  <a:pt x="347708" y="400102"/>
                </a:lnTo>
                <a:lnTo>
                  <a:pt x="341992" y="407723"/>
                </a:lnTo>
                <a:lnTo>
                  <a:pt x="336276" y="414391"/>
                </a:lnTo>
                <a:lnTo>
                  <a:pt x="329608" y="422012"/>
                </a:lnTo>
                <a:lnTo>
                  <a:pt x="323892" y="429633"/>
                </a:lnTo>
                <a:lnTo>
                  <a:pt x="319129" y="437254"/>
                </a:lnTo>
                <a:lnTo>
                  <a:pt x="313413" y="444875"/>
                </a:lnTo>
                <a:lnTo>
                  <a:pt x="307698" y="452496"/>
                </a:lnTo>
                <a:lnTo>
                  <a:pt x="302934" y="460117"/>
                </a:lnTo>
                <a:lnTo>
                  <a:pt x="297219" y="468691"/>
                </a:lnTo>
                <a:lnTo>
                  <a:pt x="292456" y="476312"/>
                </a:lnTo>
                <a:lnTo>
                  <a:pt x="287692" y="484886"/>
                </a:lnTo>
                <a:lnTo>
                  <a:pt x="282929" y="492507"/>
                </a:lnTo>
                <a:lnTo>
                  <a:pt x="279119" y="501080"/>
                </a:lnTo>
                <a:lnTo>
                  <a:pt x="274356" y="509654"/>
                </a:lnTo>
                <a:lnTo>
                  <a:pt x="270545" y="518227"/>
                </a:lnTo>
                <a:lnTo>
                  <a:pt x="265782" y="525848"/>
                </a:lnTo>
                <a:lnTo>
                  <a:pt x="261972" y="534422"/>
                </a:lnTo>
                <a:lnTo>
                  <a:pt x="258161" y="542996"/>
                </a:lnTo>
                <a:lnTo>
                  <a:pt x="255303" y="552522"/>
                </a:lnTo>
                <a:lnTo>
                  <a:pt x="251493" y="561096"/>
                </a:lnTo>
                <a:lnTo>
                  <a:pt x="247682" y="569669"/>
                </a:lnTo>
                <a:lnTo>
                  <a:pt x="244824" y="578243"/>
                </a:lnTo>
                <a:lnTo>
                  <a:pt x="241966" y="587769"/>
                </a:lnTo>
                <a:lnTo>
                  <a:pt x="239109" y="596343"/>
                </a:lnTo>
                <a:lnTo>
                  <a:pt x="236251" y="605869"/>
                </a:lnTo>
                <a:lnTo>
                  <a:pt x="234346" y="614442"/>
                </a:lnTo>
                <a:lnTo>
                  <a:pt x="231488" y="623969"/>
                </a:lnTo>
                <a:lnTo>
                  <a:pt x="229582" y="632542"/>
                </a:lnTo>
                <a:lnTo>
                  <a:pt x="227677" y="642069"/>
                </a:lnTo>
                <a:lnTo>
                  <a:pt x="225772" y="651595"/>
                </a:lnTo>
                <a:lnTo>
                  <a:pt x="223867" y="660168"/>
                </a:lnTo>
                <a:lnTo>
                  <a:pt x="221961" y="669695"/>
                </a:lnTo>
                <a:lnTo>
                  <a:pt x="221009" y="679221"/>
                </a:lnTo>
                <a:lnTo>
                  <a:pt x="219104" y="688747"/>
                </a:lnTo>
                <a:lnTo>
                  <a:pt x="218151" y="697321"/>
                </a:lnTo>
                <a:lnTo>
                  <a:pt x="217198" y="706847"/>
                </a:lnTo>
                <a:lnTo>
                  <a:pt x="217198" y="716373"/>
                </a:lnTo>
                <a:lnTo>
                  <a:pt x="216246" y="725899"/>
                </a:lnTo>
                <a:lnTo>
                  <a:pt x="215293" y="735426"/>
                </a:lnTo>
                <a:lnTo>
                  <a:pt x="215293" y="744952"/>
                </a:lnTo>
                <a:lnTo>
                  <a:pt x="215293" y="754478"/>
                </a:lnTo>
                <a:lnTo>
                  <a:pt x="215293" y="764004"/>
                </a:lnTo>
                <a:lnTo>
                  <a:pt x="215293" y="772578"/>
                </a:lnTo>
                <a:lnTo>
                  <a:pt x="216246" y="782104"/>
                </a:lnTo>
                <a:lnTo>
                  <a:pt x="216246" y="791631"/>
                </a:lnTo>
                <a:lnTo>
                  <a:pt x="217198" y="801157"/>
                </a:lnTo>
                <a:lnTo>
                  <a:pt x="218151" y="810683"/>
                </a:lnTo>
                <a:lnTo>
                  <a:pt x="219104" y="820209"/>
                </a:lnTo>
                <a:lnTo>
                  <a:pt x="221009" y="828783"/>
                </a:lnTo>
                <a:lnTo>
                  <a:pt x="221961" y="838309"/>
                </a:lnTo>
                <a:lnTo>
                  <a:pt x="223867" y="847835"/>
                </a:lnTo>
                <a:lnTo>
                  <a:pt x="224819" y="857362"/>
                </a:lnTo>
                <a:lnTo>
                  <a:pt x="226725" y="865935"/>
                </a:lnTo>
                <a:lnTo>
                  <a:pt x="228630" y="875461"/>
                </a:lnTo>
                <a:lnTo>
                  <a:pt x="231488" y="884988"/>
                </a:lnTo>
                <a:lnTo>
                  <a:pt x="233393" y="893561"/>
                </a:lnTo>
                <a:lnTo>
                  <a:pt x="236251" y="903088"/>
                </a:lnTo>
                <a:lnTo>
                  <a:pt x="239109" y="911661"/>
                </a:lnTo>
                <a:lnTo>
                  <a:pt x="241966" y="921187"/>
                </a:lnTo>
                <a:lnTo>
                  <a:pt x="244824" y="929761"/>
                </a:lnTo>
                <a:lnTo>
                  <a:pt x="247682" y="938335"/>
                </a:lnTo>
                <a:lnTo>
                  <a:pt x="250540" y="947861"/>
                </a:lnTo>
                <a:lnTo>
                  <a:pt x="254351" y="956434"/>
                </a:lnTo>
                <a:lnTo>
                  <a:pt x="258161" y="965008"/>
                </a:lnTo>
                <a:lnTo>
                  <a:pt x="261972" y="973582"/>
                </a:lnTo>
                <a:lnTo>
                  <a:pt x="265782" y="982155"/>
                </a:lnTo>
                <a:lnTo>
                  <a:pt x="269593" y="990729"/>
                </a:lnTo>
                <a:lnTo>
                  <a:pt x="274356" y="999303"/>
                </a:lnTo>
                <a:lnTo>
                  <a:pt x="278166" y="1007876"/>
                </a:lnTo>
                <a:lnTo>
                  <a:pt x="282929" y="1015497"/>
                </a:lnTo>
                <a:lnTo>
                  <a:pt x="287692" y="1024071"/>
                </a:lnTo>
                <a:lnTo>
                  <a:pt x="292456" y="1031692"/>
                </a:lnTo>
                <a:lnTo>
                  <a:pt x="297219" y="1040265"/>
                </a:lnTo>
                <a:lnTo>
                  <a:pt x="301982" y="1047886"/>
                </a:lnTo>
                <a:lnTo>
                  <a:pt x="307698" y="1055507"/>
                </a:lnTo>
                <a:lnTo>
                  <a:pt x="312461" y="1064081"/>
                </a:lnTo>
                <a:lnTo>
                  <a:pt x="318176" y="1071702"/>
                </a:lnTo>
                <a:lnTo>
                  <a:pt x="323892" y="1079323"/>
                </a:lnTo>
                <a:lnTo>
                  <a:pt x="329608" y="1085991"/>
                </a:lnTo>
                <a:lnTo>
                  <a:pt x="335324" y="1093612"/>
                </a:lnTo>
                <a:lnTo>
                  <a:pt x="341039" y="1101233"/>
                </a:lnTo>
                <a:lnTo>
                  <a:pt x="347708" y="1107902"/>
                </a:lnTo>
                <a:lnTo>
                  <a:pt x="353424" y="1115523"/>
                </a:lnTo>
                <a:lnTo>
                  <a:pt x="360092" y="1122191"/>
                </a:lnTo>
                <a:lnTo>
                  <a:pt x="366760" y="1128859"/>
                </a:lnTo>
                <a:lnTo>
                  <a:pt x="372476" y="1135528"/>
                </a:lnTo>
                <a:lnTo>
                  <a:pt x="380097" y="1142196"/>
                </a:lnTo>
                <a:lnTo>
                  <a:pt x="386765" y="1148865"/>
                </a:lnTo>
                <a:lnTo>
                  <a:pt x="393434" y="1155533"/>
                </a:lnTo>
                <a:lnTo>
                  <a:pt x="400102" y="1161249"/>
                </a:lnTo>
                <a:lnTo>
                  <a:pt x="407723" y="1167917"/>
                </a:lnTo>
                <a:lnTo>
                  <a:pt x="414391" y="1173633"/>
                </a:lnTo>
                <a:lnTo>
                  <a:pt x="422012" y="1179349"/>
                </a:lnTo>
                <a:lnTo>
                  <a:pt x="429633" y="1185064"/>
                </a:lnTo>
                <a:lnTo>
                  <a:pt x="437254" y="1190780"/>
                </a:lnTo>
                <a:lnTo>
                  <a:pt x="444875" y="1196496"/>
                </a:lnTo>
                <a:lnTo>
                  <a:pt x="452496" y="1201259"/>
                </a:lnTo>
                <a:lnTo>
                  <a:pt x="460117" y="1206975"/>
                </a:lnTo>
                <a:lnTo>
                  <a:pt x="468691" y="1211738"/>
                </a:lnTo>
                <a:lnTo>
                  <a:pt x="476312" y="1216501"/>
                </a:lnTo>
                <a:lnTo>
                  <a:pt x="484886" y="1221264"/>
                </a:lnTo>
                <a:lnTo>
                  <a:pt x="492507" y="1226027"/>
                </a:lnTo>
                <a:lnTo>
                  <a:pt x="501080" y="1230790"/>
                </a:lnTo>
                <a:lnTo>
                  <a:pt x="509654" y="1234601"/>
                </a:lnTo>
                <a:lnTo>
                  <a:pt x="518227" y="1239364"/>
                </a:lnTo>
                <a:lnTo>
                  <a:pt x="525848" y="1243174"/>
                </a:lnTo>
                <a:lnTo>
                  <a:pt x="534422" y="1246985"/>
                </a:lnTo>
                <a:lnTo>
                  <a:pt x="542996" y="1250795"/>
                </a:lnTo>
                <a:lnTo>
                  <a:pt x="552522" y="1254606"/>
                </a:lnTo>
                <a:lnTo>
                  <a:pt x="561096" y="1258416"/>
                </a:lnTo>
                <a:lnTo>
                  <a:pt x="569669" y="1261274"/>
                </a:lnTo>
                <a:lnTo>
                  <a:pt x="578243" y="1264132"/>
                </a:lnTo>
                <a:lnTo>
                  <a:pt x="587769" y="1267943"/>
                </a:lnTo>
                <a:lnTo>
                  <a:pt x="596343" y="1270800"/>
                </a:lnTo>
                <a:lnTo>
                  <a:pt x="605869" y="1272706"/>
                </a:lnTo>
                <a:lnTo>
                  <a:pt x="614442" y="1275564"/>
                </a:lnTo>
                <a:lnTo>
                  <a:pt x="623969" y="1278421"/>
                </a:lnTo>
                <a:lnTo>
                  <a:pt x="632542" y="1280327"/>
                </a:lnTo>
                <a:lnTo>
                  <a:pt x="642069" y="1282232"/>
                </a:lnTo>
                <a:lnTo>
                  <a:pt x="651595" y="1284137"/>
                </a:lnTo>
                <a:lnTo>
                  <a:pt x="660168" y="1286042"/>
                </a:lnTo>
                <a:lnTo>
                  <a:pt x="669695" y="1286995"/>
                </a:lnTo>
                <a:lnTo>
                  <a:pt x="679221" y="1288900"/>
                </a:lnTo>
                <a:lnTo>
                  <a:pt x="688747" y="1289853"/>
                </a:lnTo>
                <a:lnTo>
                  <a:pt x="697321" y="1290806"/>
                </a:lnTo>
                <a:lnTo>
                  <a:pt x="706847" y="1291758"/>
                </a:lnTo>
                <a:lnTo>
                  <a:pt x="716373" y="1292711"/>
                </a:lnTo>
                <a:lnTo>
                  <a:pt x="725899" y="1293663"/>
                </a:lnTo>
                <a:lnTo>
                  <a:pt x="735426" y="1293663"/>
                </a:lnTo>
                <a:lnTo>
                  <a:pt x="744952" y="1293663"/>
                </a:lnTo>
                <a:lnTo>
                  <a:pt x="754478" y="1293663"/>
                </a:lnTo>
                <a:lnTo>
                  <a:pt x="764004" y="1293663"/>
                </a:lnTo>
                <a:lnTo>
                  <a:pt x="772578" y="1293663"/>
                </a:lnTo>
                <a:lnTo>
                  <a:pt x="782104" y="1293663"/>
                </a:lnTo>
                <a:lnTo>
                  <a:pt x="791631" y="1292711"/>
                </a:lnTo>
                <a:lnTo>
                  <a:pt x="801157" y="1291758"/>
                </a:lnTo>
                <a:lnTo>
                  <a:pt x="810683" y="1290806"/>
                </a:lnTo>
                <a:lnTo>
                  <a:pt x="820209" y="1289853"/>
                </a:lnTo>
                <a:lnTo>
                  <a:pt x="828783" y="1288900"/>
                </a:lnTo>
                <a:lnTo>
                  <a:pt x="838309" y="1287948"/>
                </a:lnTo>
                <a:lnTo>
                  <a:pt x="847835" y="1286042"/>
                </a:lnTo>
                <a:lnTo>
                  <a:pt x="857362" y="1284137"/>
                </a:lnTo>
                <a:lnTo>
                  <a:pt x="865935" y="1282232"/>
                </a:lnTo>
                <a:lnTo>
                  <a:pt x="875461" y="1280327"/>
                </a:lnTo>
                <a:lnTo>
                  <a:pt x="884988" y="1278421"/>
                </a:lnTo>
                <a:lnTo>
                  <a:pt x="893561" y="1275564"/>
                </a:lnTo>
                <a:lnTo>
                  <a:pt x="903088" y="1273658"/>
                </a:lnTo>
                <a:lnTo>
                  <a:pt x="911661" y="1270800"/>
                </a:lnTo>
                <a:lnTo>
                  <a:pt x="921187" y="1267943"/>
                </a:lnTo>
                <a:lnTo>
                  <a:pt x="929761" y="1265085"/>
                </a:lnTo>
                <a:lnTo>
                  <a:pt x="938335" y="1262227"/>
                </a:lnTo>
                <a:lnTo>
                  <a:pt x="947861" y="1258416"/>
                </a:lnTo>
                <a:lnTo>
                  <a:pt x="956434" y="1254606"/>
                </a:lnTo>
                <a:lnTo>
                  <a:pt x="965008" y="1251748"/>
                </a:lnTo>
                <a:lnTo>
                  <a:pt x="973582" y="1247937"/>
                </a:lnTo>
                <a:lnTo>
                  <a:pt x="982155" y="1244127"/>
                </a:lnTo>
                <a:lnTo>
                  <a:pt x="990729" y="1239364"/>
                </a:lnTo>
                <a:lnTo>
                  <a:pt x="999303" y="1235553"/>
                </a:lnTo>
                <a:lnTo>
                  <a:pt x="1007876" y="1230790"/>
                </a:lnTo>
                <a:lnTo>
                  <a:pt x="1015497" y="1226980"/>
                </a:lnTo>
                <a:lnTo>
                  <a:pt x="1024071" y="1222217"/>
                </a:lnTo>
                <a:lnTo>
                  <a:pt x="1031692" y="1217453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23" name="Shape 21"/>
          <p:cNvSpPr/>
          <p:nvPr/>
        </p:nvSpPr>
        <p:spPr>
          <a:xfrm>
            <a:off x="7364936" y="1790817"/>
            <a:ext cx="888821" cy="577156"/>
          </a:xfrm>
          <a:custGeom>
            <a:avLst/>
            <a:gdLst/>
            <a:ahLst/>
            <a:cxnLst/>
            <a:rect l="l" t="t" r="r" b="b"/>
            <a:pathLst>
              <a:path w="888821" h="577156">
                <a:moveTo>
                  <a:pt x="0" y="0"/>
                </a:moveTo>
                <a:lnTo>
                  <a:pt x="888821" y="0"/>
                </a:lnTo>
                <a:lnTo>
                  <a:pt x="888821" y="577156"/>
                </a:lnTo>
                <a:lnTo>
                  <a:pt x="0" y="577156"/>
                </a:lnTo>
                <a:close/>
              </a:path>
            </a:pathLst>
          </a:custGeom>
          <a:noFill/>
        </p:spPr>
      </p:sp>
      <p:sp>
        <p:nvSpPr>
          <p:cNvPr id="24" name="Text 22"/>
          <p:cNvSpPr txBox="1"/>
          <p:nvPr/>
        </p:nvSpPr>
        <p:spPr>
          <a:xfrm>
            <a:off x="7364936" y="1790817"/>
            <a:ext cx="888821" cy="577156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ctr">
              <a:buNone/>
            </a:pPr>
            <a:r>
              <a:rPr lang="en-US" sz="2740" dirty="0">
                <a:solidFill>
                  <a:srgbClr val="F5841C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90%</a:t>
            </a:r>
            <a:endParaRPr lang="en-US" sz="2740" dirty="0"/>
          </a:p>
        </p:txBody>
      </p:sp>
      <p:sp>
        <p:nvSpPr>
          <p:cNvPr id="25" name="Text 23"/>
          <p:cNvSpPr txBox="1"/>
          <p:nvPr/>
        </p:nvSpPr>
        <p:spPr>
          <a:xfrm>
            <a:off x="569033" y="3492221"/>
            <a:ext cx="1614488" cy="10998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原发性肺结核多见于儿童，初次感染结核菌后，结核菌进入肺部，在肺内形成原发病灶，同时可能伴有淋巴结肿大。多数患者症状较轻，甚至无明显症状，部分可自行痊愈，但少数可能发展为血行播散型肺结核。</a:t>
            </a:r>
            <a:endParaRPr lang="en-US" sz="900" dirty="0"/>
          </a:p>
        </p:txBody>
      </p:sp>
      <p:sp>
        <p:nvSpPr>
          <p:cNvPr id="26" name="Text 24"/>
          <p:cNvSpPr txBox="1"/>
          <p:nvPr/>
        </p:nvSpPr>
        <p:spPr>
          <a:xfrm>
            <a:off x="446604" y="3021971"/>
            <a:ext cx="1859346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原发性肺结核</a:t>
            </a:r>
            <a:endParaRPr lang="en-US" sz="1350" dirty="0"/>
          </a:p>
        </p:txBody>
      </p:sp>
      <p:sp>
        <p:nvSpPr>
          <p:cNvPr id="27" name="Text 25"/>
          <p:cNvSpPr txBox="1"/>
          <p:nvPr/>
        </p:nvSpPr>
        <p:spPr>
          <a:xfrm>
            <a:off x="2706038" y="3492221"/>
            <a:ext cx="1614488" cy="10998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血行播散型肺结核是由结核菌进入血液循环引起。可分为急性、亚急性和慢性三种。急性患者起病急骤，有高热等严重中毒症状；亚急性和慢性患者症状相对较轻，但病程较长，治疗难度较大，需及时规范治疗。</a:t>
            </a:r>
            <a:endParaRPr lang="en-US" sz="900" dirty="0"/>
          </a:p>
        </p:txBody>
      </p:sp>
      <p:sp>
        <p:nvSpPr>
          <p:cNvPr id="28" name="Text 26"/>
          <p:cNvSpPr txBox="1"/>
          <p:nvPr/>
        </p:nvSpPr>
        <p:spPr>
          <a:xfrm>
            <a:off x="2583609" y="3021971"/>
            <a:ext cx="1859346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血行播散型肺结核</a:t>
            </a:r>
            <a:endParaRPr lang="en-US" sz="1350" dirty="0"/>
          </a:p>
        </p:txBody>
      </p:sp>
      <p:sp>
        <p:nvSpPr>
          <p:cNvPr id="29" name="Text 27"/>
          <p:cNvSpPr txBox="1"/>
          <p:nvPr/>
        </p:nvSpPr>
        <p:spPr>
          <a:xfrm>
            <a:off x="4843042" y="3492221"/>
            <a:ext cx="1614488" cy="10998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继发性肺结核多见于成年人，是在原发性肺结核感染后，体内潜伏的结核菌重新活动而发病。病变多发生在肺尖和锁骨下，症状轻重不一，病情发展较为缓慢，但容易反复发作，若不及时治疗，可导致肺部严重毁损。</a:t>
            </a:r>
            <a:endParaRPr lang="en-US" sz="900" dirty="0"/>
          </a:p>
        </p:txBody>
      </p:sp>
      <p:sp>
        <p:nvSpPr>
          <p:cNvPr id="30" name="Text 28"/>
          <p:cNvSpPr txBox="1"/>
          <p:nvPr/>
        </p:nvSpPr>
        <p:spPr>
          <a:xfrm>
            <a:off x="4720613" y="3021971"/>
            <a:ext cx="1859346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继发性肺结核</a:t>
            </a:r>
            <a:endParaRPr lang="en-US" sz="1350" dirty="0"/>
          </a:p>
        </p:txBody>
      </p:sp>
      <p:sp>
        <p:nvSpPr>
          <p:cNvPr id="31" name="Text 29"/>
          <p:cNvSpPr txBox="1"/>
          <p:nvPr/>
        </p:nvSpPr>
        <p:spPr>
          <a:xfrm>
            <a:off x="6980047" y="3492221"/>
            <a:ext cx="1614488" cy="109980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900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性胸膜炎是结核菌侵犯胸膜引起的炎症。患者主要表现为胸痛、咳嗽、呼吸困难等症状。胸痛程度不一，常随呼吸或咳嗽加重。胸腔积液增多时，呼吸困难会加重。及时诊断和治疗可避免胸膜增厚、粘连等后遗症。</a:t>
            </a:r>
            <a:endParaRPr lang="en-US" sz="900" dirty="0"/>
          </a:p>
        </p:txBody>
      </p:sp>
      <p:sp>
        <p:nvSpPr>
          <p:cNvPr id="32" name="Text 30"/>
          <p:cNvSpPr txBox="1"/>
          <p:nvPr/>
        </p:nvSpPr>
        <p:spPr>
          <a:xfrm>
            <a:off x="6857618" y="3021971"/>
            <a:ext cx="1859346" cy="40916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结核性胸膜炎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80001" y="1600446"/>
            <a:ext cx="599460" cy="523409"/>
          </a:xfrm>
          <a:custGeom>
            <a:avLst/>
            <a:gdLst/>
            <a:ahLst/>
            <a:cxnLst/>
            <a:rect l="l" t="t" r="r" b="b"/>
            <a:pathLst>
              <a:path w="599460" h="523409">
                <a:moveTo>
                  <a:pt x="0" y="0"/>
                </a:moveTo>
                <a:lnTo>
                  <a:pt x="599460" y="0"/>
                </a:lnTo>
                <a:lnTo>
                  <a:pt x="599460" y="523409"/>
                </a:lnTo>
                <a:lnTo>
                  <a:pt x="0" y="523409"/>
                </a:lnTo>
                <a:close/>
              </a:path>
            </a:pathLst>
          </a:custGeom>
          <a:noFill/>
        </p:spPr>
      </p:sp>
      <p:sp>
        <p:nvSpPr>
          <p:cNvPr id="3" name="Text 1"/>
          <p:cNvSpPr txBox="1"/>
          <p:nvPr/>
        </p:nvSpPr>
        <p:spPr>
          <a:xfrm>
            <a:off x="3768369" y="1229628"/>
            <a:ext cx="1608453" cy="941195"/>
          </a:xfrm>
          <a:prstGeom prst="rect">
            <a:avLst/>
          </a:prstGeom>
          <a:noFill/>
        </p:spPr>
        <p:txBody>
          <a:bodyPr wrap="square" lIns="1270" tIns="635" rIns="1270" bIns="635" rtlCol="0" anchor="ctr">
            <a:spAutoFit/>
          </a:bodyPr>
          <a:lstStyle/>
          <a:p>
            <a:pPr marL="0" indent="0" algn="ctr">
              <a:buNone/>
            </a:pPr>
            <a:r>
              <a:rPr lang="en-US" sz="6750" dirty="0">
                <a:solidFill>
                  <a:srgbClr val="595959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02</a:t>
            </a:r>
            <a:endParaRPr lang="en-US" sz="6750" dirty="0"/>
          </a:p>
        </p:txBody>
      </p:sp>
      <p:sp>
        <p:nvSpPr>
          <p:cNvPr id="4" name="Shape 2"/>
          <p:cNvSpPr/>
          <p:nvPr/>
        </p:nvSpPr>
        <p:spPr>
          <a:xfrm>
            <a:off x="0" y="0"/>
            <a:ext cx="9145190" cy="844263"/>
          </a:xfrm>
          <a:custGeom>
            <a:avLst/>
            <a:gdLst/>
            <a:ahLst/>
            <a:cxnLst/>
            <a:rect l="l" t="t" r="r" b="b"/>
            <a:pathLst>
              <a:path w="9145190" h="844263">
                <a:moveTo>
                  <a:pt x="0" y="0"/>
                </a:moveTo>
                <a:lnTo>
                  <a:pt x="9145190" y="0"/>
                </a:lnTo>
                <a:lnTo>
                  <a:pt x="9145190" y="844263"/>
                </a:lnTo>
                <a:lnTo>
                  <a:pt x="0" y="844263"/>
                </a:lnTo>
                <a:close/>
              </a:path>
            </a:pathLst>
          </a:custGeom>
          <a:solidFill>
            <a:srgbClr val="319095"/>
          </a:solidFill>
          <a:effectLst>
            <a:outerShdw blurRad="38105" dist="28579" dir="5400000" algn="bl" rotWithShape="0">
              <a:srgbClr val="000000">
                <a:alpha val="4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0" y="4962251"/>
            <a:ext cx="2281627" cy="183109"/>
          </a:xfrm>
          <a:custGeom>
            <a:avLst/>
            <a:gdLst/>
            <a:ahLst/>
            <a:cxnLst/>
            <a:rect l="l" t="t" r="r" b="b"/>
            <a:pathLst>
              <a:path w="2281627" h="183109">
                <a:moveTo>
                  <a:pt x="0" y="91452"/>
                </a:moveTo>
                <a:lnTo>
                  <a:pt x="45726" y="0"/>
                </a:lnTo>
                <a:lnTo>
                  <a:pt x="2235809" y="0"/>
                </a:lnTo>
                <a:lnTo>
                  <a:pt x="2281534" y="91452"/>
                </a:lnTo>
                <a:lnTo>
                  <a:pt x="2235809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6" name="Shape 4"/>
          <p:cNvSpPr/>
          <p:nvPr/>
        </p:nvSpPr>
        <p:spPr>
          <a:xfrm>
            <a:off x="2281627" y="4962251"/>
            <a:ext cx="2298112" cy="183109"/>
          </a:xfrm>
          <a:custGeom>
            <a:avLst/>
            <a:gdLst/>
            <a:ahLst/>
            <a:cxnLst/>
            <a:rect l="l" t="t" r="r" b="b"/>
            <a:pathLst>
              <a:path w="2298112" h="183109">
                <a:moveTo>
                  <a:pt x="0" y="91452"/>
                </a:moveTo>
                <a:lnTo>
                  <a:pt x="45726" y="0"/>
                </a:lnTo>
                <a:lnTo>
                  <a:pt x="2252003" y="0"/>
                </a:lnTo>
                <a:lnTo>
                  <a:pt x="2297729" y="91452"/>
                </a:lnTo>
                <a:lnTo>
                  <a:pt x="2252003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7" name="Shape 5"/>
          <p:cNvSpPr/>
          <p:nvPr/>
        </p:nvSpPr>
        <p:spPr>
          <a:xfrm>
            <a:off x="4572000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8" name="Shape 6"/>
          <p:cNvSpPr/>
          <p:nvPr/>
        </p:nvSpPr>
        <p:spPr>
          <a:xfrm>
            <a:off x="6857999" y="4962251"/>
            <a:ext cx="2286000" cy="183109"/>
          </a:xfrm>
          <a:custGeom>
            <a:avLst/>
            <a:gdLst/>
            <a:ahLst/>
            <a:cxnLst/>
            <a:rect l="l" t="t" r="r" b="b"/>
            <a:pathLst>
              <a:path w="2286000" h="183109">
                <a:moveTo>
                  <a:pt x="0" y="91452"/>
                </a:moveTo>
                <a:lnTo>
                  <a:pt x="45726" y="0"/>
                </a:lnTo>
                <a:lnTo>
                  <a:pt x="2240572" y="0"/>
                </a:lnTo>
                <a:lnTo>
                  <a:pt x="2286298" y="91452"/>
                </a:lnTo>
                <a:lnTo>
                  <a:pt x="2240572" y="182904"/>
                </a:lnTo>
                <a:lnTo>
                  <a:pt x="45726" y="18290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9" name="Text 7"/>
          <p:cNvSpPr txBox="1"/>
          <p:nvPr/>
        </p:nvSpPr>
        <p:spPr>
          <a:xfrm>
            <a:off x="1554506" y="2394661"/>
            <a:ext cx="6036178" cy="2062490"/>
          </a:xfrm>
          <a:prstGeom prst="rect">
            <a:avLst/>
          </a:prstGeom>
          <a:noFill/>
        </p:spPr>
        <p:txBody>
          <a:bodyPr wrap="square" lIns="953" tIns="476" rIns="953" bIns="476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6490" dirty="0">
                <a:solidFill>
                  <a:srgbClr val="404040"/>
                </a:solidFill>
                <a:latin typeface="tsangeryuyangt-w04" panose="02020400000000000000" charset="-122"/>
                <a:ea typeface="tsangeryuyangt-w04" panose="02020400000000000000" charset="-122"/>
                <a:cs typeface="tsangeryuyangt-w04" panose="02020400000000000000" charset="-122"/>
              </a:rPr>
              <a:t>肺结核诊断与治疗</a:t>
            </a:r>
            <a:endParaRPr lang="en-US" sz="649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02085" y="304133"/>
            <a:ext cx="804652" cy="300122"/>
          </a:xfrm>
          <a:custGeom>
            <a:avLst/>
            <a:gdLst/>
            <a:ahLst/>
            <a:cxnLst/>
            <a:rect l="l" t="t" r="r" b="b"/>
            <a:pathLst>
              <a:path w="804652" h="300122">
                <a:moveTo>
                  <a:pt x="0" y="0"/>
                </a:moveTo>
                <a:lnTo>
                  <a:pt x="804652" y="0"/>
                </a:lnTo>
                <a:lnTo>
                  <a:pt x="804652" y="300122"/>
                </a:lnTo>
                <a:lnTo>
                  <a:pt x="0" y="300122"/>
                </a:lnTo>
                <a:close/>
              </a:path>
            </a:pathLst>
          </a:custGeom>
          <a:noFill/>
        </p:spPr>
      </p:sp>
      <p:sp>
        <p:nvSpPr>
          <p:cNvPr id="3" name="Shape 1"/>
          <p:cNvSpPr/>
          <p:nvPr/>
        </p:nvSpPr>
        <p:spPr>
          <a:xfrm>
            <a:off x="0" y="682224"/>
            <a:ext cx="9151740" cy="0"/>
          </a:xfrm>
          <a:custGeom>
            <a:avLst/>
            <a:gdLst/>
            <a:ahLst/>
            <a:cxnLst/>
            <a:rect l="l" t="t" r="r" b="b"/>
            <a:pathLst>
              <a:path w="9151740">
                <a:moveTo>
                  <a:pt x="0" y="0"/>
                </a:moveTo>
                <a:lnTo>
                  <a:pt x="9151740" y="0"/>
                </a:lnTo>
              </a:path>
            </a:pathLst>
          </a:custGeom>
          <a:noFill/>
          <a:ln w="21434">
            <a:solidFill>
              <a:srgbClr val="319095"/>
            </a:solidFill>
            <a:prstDash val="solid"/>
            <a:headEnd type="none"/>
            <a:tailEnd type="none"/>
          </a:ln>
        </p:spPr>
      </p:sp>
      <p:sp>
        <p:nvSpPr>
          <p:cNvPr id="4" name="Shape 2"/>
          <p:cNvSpPr/>
          <p:nvPr/>
        </p:nvSpPr>
        <p:spPr>
          <a:xfrm>
            <a:off x="1943074" y="142094"/>
            <a:ext cx="3061030" cy="392465"/>
          </a:xfrm>
          <a:custGeom>
            <a:avLst/>
            <a:gdLst/>
            <a:ahLst/>
            <a:cxnLst/>
            <a:rect l="l" t="t" r="r" b="b"/>
            <a:pathLst>
              <a:path w="3061030" h="392465">
                <a:moveTo>
                  <a:pt x="0" y="0"/>
                </a:moveTo>
                <a:lnTo>
                  <a:pt x="3061030" y="0"/>
                </a:lnTo>
                <a:lnTo>
                  <a:pt x="3061030" y="392465"/>
                </a:lnTo>
                <a:lnTo>
                  <a:pt x="0" y="392465"/>
                </a:lnTo>
                <a:close/>
              </a:path>
            </a:pathLst>
          </a:custGeom>
          <a:noFill/>
        </p:spPr>
      </p:sp>
      <p:sp>
        <p:nvSpPr>
          <p:cNvPr id="5" name="Text 3"/>
          <p:cNvSpPr txBox="1"/>
          <p:nvPr/>
        </p:nvSpPr>
        <p:spPr>
          <a:xfrm>
            <a:off x="1943074" y="137331"/>
            <a:ext cx="5890940" cy="392465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zh-CN" altLang="en-US" sz="2100" dirty="0">
                <a:solidFill>
                  <a:srgbClr val="404040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诊断方法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1189900" y="1"/>
            <a:ext cx="645147" cy="682224"/>
          </a:xfrm>
          <a:custGeom>
            <a:avLst/>
            <a:gdLst/>
            <a:ahLst/>
            <a:cxnLst/>
            <a:rect l="l" t="t" r="r" b="b"/>
            <a:pathLst>
              <a:path w="645147" h="682224">
                <a:moveTo>
                  <a:pt x="0" y="0"/>
                </a:moveTo>
                <a:lnTo>
                  <a:pt x="322940" y="0"/>
                </a:lnTo>
                <a:lnTo>
                  <a:pt x="644926" y="341039"/>
                </a:lnTo>
                <a:lnTo>
                  <a:pt x="322940" y="682079"/>
                </a:lnTo>
                <a:lnTo>
                  <a:pt x="0" y="682079"/>
                </a:lnTo>
                <a:lnTo>
                  <a:pt x="322940" y="341039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7" name="Shape 5"/>
          <p:cNvSpPr/>
          <p:nvPr/>
        </p:nvSpPr>
        <p:spPr>
          <a:xfrm>
            <a:off x="142931" y="135560"/>
            <a:ext cx="1093230" cy="438638"/>
          </a:xfrm>
          <a:custGeom>
            <a:avLst/>
            <a:gdLst/>
            <a:ahLst/>
            <a:cxnLst/>
            <a:rect l="l" t="t" r="r" b="b"/>
            <a:pathLst>
              <a:path w="1093230" h="438638">
                <a:moveTo>
                  <a:pt x="0" y="0"/>
                </a:moveTo>
                <a:lnTo>
                  <a:pt x="1093230" y="0"/>
                </a:lnTo>
                <a:lnTo>
                  <a:pt x="1093230" y="438638"/>
                </a:lnTo>
                <a:lnTo>
                  <a:pt x="0" y="438638"/>
                </a:lnTo>
                <a:close/>
              </a:path>
            </a:pathLst>
          </a:custGeom>
          <a:noFill/>
        </p:spPr>
      </p:sp>
      <p:sp>
        <p:nvSpPr>
          <p:cNvPr id="8" name="Text 6"/>
          <p:cNvSpPr txBox="1"/>
          <p:nvPr/>
        </p:nvSpPr>
        <p:spPr>
          <a:xfrm>
            <a:off x="142931" y="126035"/>
            <a:ext cx="1093230" cy="438638"/>
          </a:xfrm>
          <a:prstGeom prst="rect">
            <a:avLst/>
          </a:prstGeom>
          <a:noFill/>
        </p:spPr>
        <p:txBody>
          <a:bodyPr wrap="square" lIns="939" tIns="490" rIns="939" bIns="490" rtlCol="0" anchor="ctr">
            <a:spAutoFit/>
          </a:bodyPr>
          <a:lstStyle/>
          <a:p>
            <a:pPr marL="0" indent="0" algn="l">
              <a:buNone/>
            </a:pPr>
            <a:r>
              <a:rPr lang="en-GB" altLang="en-US" sz="2400" dirty="0">
                <a:solidFill>
                  <a:srgbClr val="666666"/>
                </a:solidFill>
                <a:latin typeface="SourceHanSansSC-Medium" panose="020B0600000000000000" charset="-122"/>
                <a:ea typeface="SourceHanSansSC-Medium" panose="020B0600000000000000" charset="-122"/>
                <a:cs typeface="SourceHanSansSC-Medium" panose="020B0600000000000000" charset="-122"/>
              </a:rPr>
              <a:t>LOGO</a:t>
            </a:r>
            <a:endParaRPr lang="en-US" sz="2400" dirty="0"/>
          </a:p>
        </p:txBody>
      </p:sp>
      <p:sp>
        <p:nvSpPr>
          <p:cNvPr id="9" name="Shape 7"/>
          <p:cNvSpPr/>
          <p:nvPr/>
        </p:nvSpPr>
        <p:spPr>
          <a:xfrm>
            <a:off x="737074" y="2003072"/>
            <a:ext cx="7669850" cy="157764"/>
          </a:xfrm>
          <a:custGeom>
            <a:avLst/>
            <a:gdLst/>
            <a:ahLst/>
            <a:cxnLst/>
            <a:rect l="l" t="t" r="r" b="b"/>
            <a:pathLst>
              <a:path w="7669850" h="157764">
                <a:moveTo>
                  <a:pt x="0" y="0"/>
                </a:moveTo>
                <a:lnTo>
                  <a:pt x="7590508" y="0"/>
                </a:lnTo>
                <a:lnTo>
                  <a:pt x="7669576" y="79068"/>
                </a:lnTo>
                <a:lnTo>
                  <a:pt x="7590508" y="158136"/>
                </a:lnTo>
                <a:lnTo>
                  <a:pt x="0" y="158136"/>
                </a:lnTo>
                <a:close/>
              </a:path>
            </a:pathLst>
          </a:custGeom>
          <a:solidFill>
            <a:srgbClr val="808080"/>
          </a:solidFill>
        </p:spPr>
      </p:sp>
      <p:sp>
        <p:nvSpPr>
          <p:cNvPr id="10" name="Shape 8"/>
          <p:cNvSpPr/>
          <p:nvPr/>
        </p:nvSpPr>
        <p:spPr>
          <a:xfrm rot="2160000">
            <a:off x="832916" y="1385025"/>
            <a:ext cx="1376892" cy="1393858"/>
          </a:xfrm>
          <a:custGeom>
            <a:avLst/>
            <a:gdLst/>
            <a:ahLst/>
            <a:cxnLst/>
            <a:rect l="l" t="t" r="r" b="b"/>
            <a:pathLst>
              <a:path w="1376892" h="1393858">
                <a:moveTo>
                  <a:pt x="302163" y="151583"/>
                </a:moveTo>
                <a:lnTo>
                  <a:pt x="478842" y="154595"/>
                </a:lnTo>
                <a:lnTo>
                  <a:pt x="688650" y="0"/>
                </a:lnTo>
                <a:lnTo>
                  <a:pt x="894442" y="151583"/>
                </a:lnTo>
                <a:lnTo>
                  <a:pt x="1123322" y="144556"/>
                </a:lnTo>
                <a:lnTo>
                  <a:pt x="1181546" y="353360"/>
                </a:lnTo>
                <a:lnTo>
                  <a:pt x="1377300" y="483862"/>
                </a:lnTo>
                <a:lnTo>
                  <a:pt x="1293979" y="715754"/>
                </a:lnTo>
                <a:lnTo>
                  <a:pt x="1358226" y="911507"/>
                </a:lnTo>
                <a:lnTo>
                  <a:pt x="1187569" y="1027955"/>
                </a:lnTo>
                <a:lnTo>
                  <a:pt x="1114288" y="1266875"/>
                </a:lnTo>
                <a:lnTo>
                  <a:pt x="860310" y="1260851"/>
                </a:lnTo>
                <a:lnTo>
                  <a:pt x="682627" y="1393361"/>
                </a:lnTo>
                <a:lnTo>
                  <a:pt x="506951" y="1260851"/>
                </a:lnTo>
                <a:lnTo>
                  <a:pt x="263012" y="1266875"/>
                </a:lnTo>
                <a:lnTo>
                  <a:pt x="190734" y="1033979"/>
                </a:lnTo>
                <a:lnTo>
                  <a:pt x="30116" y="924557"/>
                </a:lnTo>
                <a:lnTo>
                  <a:pt x="96371" y="748882"/>
                </a:lnTo>
                <a:lnTo>
                  <a:pt x="0" y="483862"/>
                </a:lnTo>
                <a:lnTo>
                  <a:pt x="247954" y="318224"/>
                </a:lnTo>
                <a:close/>
              </a:path>
            </a:pathLst>
          </a:custGeom>
          <a:solidFill>
            <a:srgbClr val="5FCACB"/>
          </a:solidFill>
        </p:spPr>
      </p:sp>
      <p:sp>
        <p:nvSpPr>
          <p:cNvPr id="11" name="Shape 9"/>
          <p:cNvSpPr/>
          <p:nvPr/>
        </p:nvSpPr>
        <p:spPr>
          <a:xfrm rot="2160000">
            <a:off x="2744057" y="1385025"/>
            <a:ext cx="1376892" cy="1393858"/>
          </a:xfrm>
          <a:custGeom>
            <a:avLst/>
            <a:gdLst/>
            <a:ahLst/>
            <a:cxnLst/>
            <a:rect l="l" t="t" r="r" b="b"/>
            <a:pathLst>
              <a:path w="1376892" h="1393858">
                <a:moveTo>
                  <a:pt x="302163" y="151583"/>
                </a:moveTo>
                <a:lnTo>
                  <a:pt x="478842" y="154595"/>
                </a:lnTo>
                <a:lnTo>
                  <a:pt x="688650" y="0"/>
                </a:lnTo>
                <a:lnTo>
                  <a:pt x="894442" y="151583"/>
                </a:lnTo>
                <a:lnTo>
                  <a:pt x="1123322" y="144556"/>
                </a:lnTo>
                <a:lnTo>
                  <a:pt x="1181546" y="353360"/>
                </a:lnTo>
                <a:lnTo>
                  <a:pt x="1377300" y="483862"/>
                </a:lnTo>
                <a:lnTo>
                  <a:pt x="1293979" y="715754"/>
                </a:lnTo>
                <a:lnTo>
                  <a:pt x="1358226" y="911507"/>
                </a:lnTo>
                <a:lnTo>
                  <a:pt x="1187569" y="1027955"/>
                </a:lnTo>
                <a:lnTo>
                  <a:pt x="1114288" y="1266875"/>
                </a:lnTo>
                <a:lnTo>
                  <a:pt x="860310" y="1260851"/>
                </a:lnTo>
                <a:lnTo>
                  <a:pt x="682627" y="1393361"/>
                </a:lnTo>
                <a:lnTo>
                  <a:pt x="506951" y="1260851"/>
                </a:lnTo>
                <a:lnTo>
                  <a:pt x="263012" y="1266875"/>
                </a:lnTo>
                <a:lnTo>
                  <a:pt x="190734" y="1033979"/>
                </a:lnTo>
                <a:lnTo>
                  <a:pt x="30116" y="924557"/>
                </a:lnTo>
                <a:lnTo>
                  <a:pt x="96371" y="748882"/>
                </a:lnTo>
                <a:lnTo>
                  <a:pt x="0" y="483862"/>
                </a:lnTo>
                <a:lnTo>
                  <a:pt x="247954" y="318224"/>
                </a:lnTo>
                <a:close/>
              </a:path>
            </a:pathLst>
          </a:custGeom>
          <a:solidFill>
            <a:srgbClr val="A0BF0D"/>
          </a:solidFill>
        </p:spPr>
      </p:sp>
      <p:sp>
        <p:nvSpPr>
          <p:cNvPr id="12" name="Shape 10"/>
          <p:cNvSpPr/>
          <p:nvPr/>
        </p:nvSpPr>
        <p:spPr>
          <a:xfrm rot="2160000">
            <a:off x="4710469" y="1385025"/>
            <a:ext cx="1376892" cy="1393858"/>
          </a:xfrm>
          <a:custGeom>
            <a:avLst/>
            <a:gdLst/>
            <a:ahLst/>
            <a:cxnLst/>
            <a:rect l="l" t="t" r="r" b="b"/>
            <a:pathLst>
              <a:path w="1376892" h="1393858">
                <a:moveTo>
                  <a:pt x="302163" y="151583"/>
                </a:moveTo>
                <a:lnTo>
                  <a:pt x="478842" y="154595"/>
                </a:lnTo>
                <a:lnTo>
                  <a:pt x="688650" y="0"/>
                </a:lnTo>
                <a:lnTo>
                  <a:pt x="894442" y="151583"/>
                </a:lnTo>
                <a:lnTo>
                  <a:pt x="1123322" y="144556"/>
                </a:lnTo>
                <a:lnTo>
                  <a:pt x="1181546" y="353360"/>
                </a:lnTo>
                <a:lnTo>
                  <a:pt x="1377300" y="483862"/>
                </a:lnTo>
                <a:lnTo>
                  <a:pt x="1293979" y="715754"/>
                </a:lnTo>
                <a:lnTo>
                  <a:pt x="1358226" y="911507"/>
                </a:lnTo>
                <a:lnTo>
                  <a:pt x="1187569" y="1027955"/>
                </a:lnTo>
                <a:lnTo>
                  <a:pt x="1114288" y="1266875"/>
                </a:lnTo>
                <a:lnTo>
                  <a:pt x="860310" y="1260851"/>
                </a:lnTo>
                <a:lnTo>
                  <a:pt x="682627" y="1393361"/>
                </a:lnTo>
                <a:lnTo>
                  <a:pt x="506951" y="1260851"/>
                </a:lnTo>
                <a:lnTo>
                  <a:pt x="263012" y="1266875"/>
                </a:lnTo>
                <a:lnTo>
                  <a:pt x="190734" y="1033979"/>
                </a:lnTo>
                <a:lnTo>
                  <a:pt x="30116" y="924557"/>
                </a:lnTo>
                <a:lnTo>
                  <a:pt x="96371" y="748882"/>
                </a:lnTo>
                <a:lnTo>
                  <a:pt x="0" y="483862"/>
                </a:lnTo>
                <a:lnTo>
                  <a:pt x="247954" y="318224"/>
                </a:lnTo>
                <a:close/>
              </a:path>
            </a:pathLst>
          </a:custGeom>
          <a:solidFill>
            <a:srgbClr val="319095"/>
          </a:solidFill>
        </p:spPr>
      </p:sp>
      <p:sp>
        <p:nvSpPr>
          <p:cNvPr id="13" name="Shape 11"/>
          <p:cNvSpPr/>
          <p:nvPr/>
        </p:nvSpPr>
        <p:spPr>
          <a:xfrm rot="2160000">
            <a:off x="6621611" y="1385025"/>
            <a:ext cx="1376892" cy="1393858"/>
          </a:xfrm>
          <a:custGeom>
            <a:avLst/>
            <a:gdLst/>
            <a:ahLst/>
            <a:cxnLst/>
            <a:rect l="l" t="t" r="r" b="b"/>
            <a:pathLst>
              <a:path w="1376892" h="1393858">
                <a:moveTo>
                  <a:pt x="302163" y="151583"/>
                </a:moveTo>
                <a:lnTo>
                  <a:pt x="478842" y="154595"/>
                </a:lnTo>
                <a:lnTo>
                  <a:pt x="688650" y="0"/>
                </a:lnTo>
                <a:lnTo>
                  <a:pt x="894442" y="151583"/>
                </a:lnTo>
                <a:lnTo>
                  <a:pt x="1123322" y="144556"/>
                </a:lnTo>
                <a:lnTo>
                  <a:pt x="1181546" y="353360"/>
                </a:lnTo>
                <a:lnTo>
                  <a:pt x="1377300" y="483862"/>
                </a:lnTo>
                <a:lnTo>
                  <a:pt x="1293979" y="715754"/>
                </a:lnTo>
                <a:lnTo>
                  <a:pt x="1358226" y="911507"/>
                </a:lnTo>
                <a:lnTo>
                  <a:pt x="1187569" y="1027955"/>
                </a:lnTo>
                <a:lnTo>
                  <a:pt x="1114288" y="1266875"/>
                </a:lnTo>
                <a:lnTo>
                  <a:pt x="860310" y="1260851"/>
                </a:lnTo>
                <a:lnTo>
                  <a:pt x="682627" y="1393361"/>
                </a:lnTo>
                <a:lnTo>
                  <a:pt x="506951" y="1260851"/>
                </a:lnTo>
                <a:lnTo>
                  <a:pt x="263012" y="1266875"/>
                </a:lnTo>
                <a:lnTo>
                  <a:pt x="190734" y="1033979"/>
                </a:lnTo>
                <a:lnTo>
                  <a:pt x="30116" y="924557"/>
                </a:lnTo>
                <a:lnTo>
                  <a:pt x="96371" y="748882"/>
                </a:lnTo>
                <a:lnTo>
                  <a:pt x="0" y="483862"/>
                </a:lnTo>
                <a:lnTo>
                  <a:pt x="247954" y="318224"/>
                </a:lnTo>
                <a:close/>
              </a:path>
            </a:pathLst>
          </a:custGeom>
          <a:solidFill>
            <a:srgbClr val="F5841C"/>
          </a:solidFill>
        </p:spPr>
      </p:sp>
      <p:sp>
        <p:nvSpPr>
          <p:cNvPr id="14" name="Text 12"/>
          <p:cNvSpPr txBox="1"/>
          <p:nvPr/>
        </p:nvSpPr>
        <p:spPr>
          <a:xfrm>
            <a:off x="950354" y="1882134"/>
            <a:ext cx="1142015" cy="409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胸部X光检查</a:t>
            </a:r>
            <a:endParaRPr lang="en-US" sz="1350" dirty="0"/>
          </a:p>
        </p:txBody>
      </p:sp>
      <p:sp>
        <p:nvSpPr>
          <p:cNvPr id="15" name="Text 13"/>
          <p:cNvSpPr txBox="1"/>
          <p:nvPr/>
        </p:nvSpPr>
        <p:spPr>
          <a:xfrm>
            <a:off x="1006349" y="3004321"/>
            <a:ext cx="1532704" cy="137570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975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胸部X光检查是肺结核诊断的常用手段，通过X射线穿透胸部组织形成影像，能清晰显示肺部病变情况，如阴影、空洞等，帮助医生初步判断是否患有肺结核，为后续诊断提供重要依据，操作简便且价格相对较低，是筛查肺结核的基础检查项目。</a:t>
            </a:r>
            <a:endParaRPr lang="en-US" sz="975" dirty="0"/>
          </a:p>
        </p:txBody>
      </p:sp>
      <p:sp>
        <p:nvSpPr>
          <p:cNvPr id="16" name="Text 14"/>
          <p:cNvSpPr txBox="1"/>
          <p:nvPr/>
        </p:nvSpPr>
        <p:spPr>
          <a:xfrm>
            <a:off x="2869379" y="1882134"/>
            <a:ext cx="1126249" cy="409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痰液检查方式</a:t>
            </a:r>
            <a:endParaRPr lang="en-US" sz="1350" dirty="0"/>
          </a:p>
        </p:txBody>
      </p:sp>
      <p:sp>
        <p:nvSpPr>
          <p:cNvPr id="17" name="Text 15"/>
          <p:cNvSpPr txBox="1"/>
          <p:nvPr/>
        </p:nvSpPr>
        <p:spPr>
          <a:xfrm>
            <a:off x="2819944" y="3004321"/>
            <a:ext cx="1595766" cy="137570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975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痰液检查是确诊肺结核的关键方法。患者需留取清晨第一口痰，因其中含菌量高。通过涂片染色找抗酸杆菌，若找到可初步诊断；进一步做痰培养，能确定结核菌生长情况，还可进行药敏试验，为制定精准治疗方案提供重要参考，准确性较高。</a:t>
            </a:r>
            <a:endParaRPr lang="en-US" sz="975" dirty="0"/>
          </a:p>
        </p:txBody>
      </p:sp>
      <p:sp>
        <p:nvSpPr>
          <p:cNvPr id="18" name="Text 16"/>
          <p:cNvSpPr txBox="1"/>
          <p:nvPr/>
        </p:nvSpPr>
        <p:spPr>
          <a:xfrm>
            <a:off x="4823967" y="1882134"/>
            <a:ext cx="1149897" cy="409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结核菌素试验</a:t>
            </a:r>
            <a:endParaRPr lang="en-US" sz="1350" dirty="0"/>
          </a:p>
        </p:txBody>
      </p:sp>
      <p:sp>
        <p:nvSpPr>
          <p:cNvPr id="19" name="Text 17"/>
          <p:cNvSpPr txBox="1"/>
          <p:nvPr/>
        </p:nvSpPr>
        <p:spPr>
          <a:xfrm>
            <a:off x="4734469" y="3004321"/>
            <a:ext cx="1595766" cy="137570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975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结核菌素试验是将结核菌素注入前臂皮内，48 - 72小时后观察反应。若局部出现红肿硬结，根据硬结直径大小判断结果，阳性提示可能感染结核菌，但无法区分是既往感染还是现症感染，需结合其他检查综合判断，操作简单，适用于大规模筛查。</a:t>
            </a:r>
            <a:endParaRPr lang="en-US" sz="975" dirty="0"/>
          </a:p>
        </p:txBody>
      </p:sp>
      <p:sp>
        <p:nvSpPr>
          <p:cNvPr id="20" name="Text 18"/>
          <p:cNvSpPr txBox="1"/>
          <p:nvPr/>
        </p:nvSpPr>
        <p:spPr>
          <a:xfrm>
            <a:off x="6739050" y="1882134"/>
            <a:ext cx="1142015" cy="40916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1350" b="1" dirty="0">
                <a:solidFill>
                  <a:srgbClr val="000000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其他诊断手段</a:t>
            </a:r>
            <a:endParaRPr lang="en-US" sz="1350" dirty="0"/>
          </a:p>
        </p:txBody>
      </p:sp>
      <p:sp>
        <p:nvSpPr>
          <p:cNvPr id="21" name="Text 19"/>
          <p:cNvSpPr txBox="1"/>
          <p:nvPr/>
        </p:nvSpPr>
        <p:spPr>
          <a:xfrm>
            <a:off x="6557650" y="2996439"/>
            <a:ext cx="1580000" cy="1391471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zh-CN" altLang="en-US" sz="975" dirty="0">
                <a:solidFill>
                  <a:srgbClr val="2A2A2A"/>
                </a:solidFill>
                <a:latin typeface="SourceHanSansSC-Regular" panose="020B0500000000000000" charset="-122"/>
                <a:ea typeface="SourceHanSansSC-Regular" panose="020B0500000000000000" charset="-122"/>
                <a:cs typeface="SourceHanSansSC-Regular" panose="020B0500000000000000" charset="-122"/>
              </a:rPr>
              <a:t>除上述方法外，还有分子生物学检测，如PCR技术，能快速检测结核菌DNA，提高诊断速度和准确性；支气管镜检查可直接观察气管、支气管内病变，并取组织进行病理检查，对疑难病例诊断有帮助；胸部CT能更清晰显示肺部细微结构，辅助诊断。</a:t>
            </a:r>
            <a:endParaRPr lang="en-US" sz="97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7357</Words>
  <Application>WPS 演示</Application>
  <PresentationFormat/>
  <Paragraphs>422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5" baseType="lpstr">
      <vt:lpstr>Arial</vt:lpstr>
      <vt:lpstr>宋体</vt:lpstr>
      <vt:lpstr>Wingdings</vt:lpstr>
      <vt:lpstr>SourceHanSansSC-Medium</vt:lpstr>
      <vt:lpstr>SourceHanSansSC-Heavy</vt:lpstr>
      <vt:lpstr>SourceHanSansSC-Regular</vt:lpstr>
      <vt:lpstr>tsangeryuyangt-w04</vt:lpstr>
      <vt:lpstr>Calibri</vt:lpstr>
      <vt:lpstr>微软雅黑</vt:lpstr>
      <vt:lpstr>Arial Unicode MS</vt:lpstr>
      <vt:lpstr>等线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胜胜</cp:lastModifiedBy>
  <cp:revision>1</cp:revision>
  <dcterms:created xsi:type="dcterms:W3CDTF">2026-06-23T03:02:08Z</dcterms:created>
  <dcterms:modified xsi:type="dcterms:W3CDTF">2026-06-23T03:02:08Z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B69C0F36E38E42E2B2D863E450FE31CE_12</vt:lpwstr>
  </property>
  <property fmtid="{D5CDD505-2E9C-101B-9397-08002B2CF9AE}" pid="3" name="KSOProductBuildVer">
    <vt:lpwstr>2052-12.1.0.26895</vt:lpwstr>
  </property>
</Properties>
</file>