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media/image11.svg" ContentType="image/svg+xml"/>
  <Override PartName="/ppt/media/image18.svg" ContentType="image/svg+xml"/>
  <Override PartName="/ppt/media/image23.svg" ContentType="image/svg+xml"/>
  <Override PartName="/ppt/media/image28.svg" ContentType="image/svg+xml"/>
  <Override PartName="/ppt/media/image5.svg" ContentType="image/svg+xml"/>
  <Override PartName="/ppt/media/image7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  <p:sldMasterId id="2147483656" r:id="rId4"/>
    <p:sldMasterId id="2147483662" r:id="rId5"/>
    <p:sldMasterId id="2147483668" r:id="rId6"/>
  </p:sldMasterIdLst>
  <p:notesMasterIdLst>
    <p:notesMasterId r:id="rId33"/>
  </p:notesMasterIdLst>
  <p:handoutMasterIdLst>
    <p:handoutMasterId r:id="rId34"/>
  </p:handoutMasterIdLst>
  <p:sldIdLst>
    <p:sldId id="343" r:id="rId7"/>
    <p:sldId id="344" r:id="rId8"/>
    <p:sldId id="345" r:id="rId9"/>
    <p:sldId id="352" r:id="rId10"/>
    <p:sldId id="384" r:id="rId11"/>
    <p:sldId id="346" r:id="rId12"/>
    <p:sldId id="356" r:id="rId13"/>
    <p:sldId id="353" r:id="rId14"/>
    <p:sldId id="347" r:id="rId15"/>
    <p:sldId id="361" r:id="rId16"/>
    <p:sldId id="362" r:id="rId17"/>
    <p:sldId id="348" r:id="rId18"/>
    <p:sldId id="365" r:id="rId19"/>
    <p:sldId id="366" r:id="rId20"/>
    <p:sldId id="373" r:id="rId21"/>
    <p:sldId id="372" r:id="rId22"/>
    <p:sldId id="374" r:id="rId23"/>
    <p:sldId id="370" r:id="rId24"/>
    <p:sldId id="368" r:id="rId25"/>
    <p:sldId id="369" r:id="rId26"/>
    <p:sldId id="377" r:id="rId27"/>
    <p:sldId id="376" r:id="rId28"/>
    <p:sldId id="379" r:id="rId29"/>
    <p:sldId id="381" r:id="rId30"/>
    <p:sldId id="383" r:id="rId31"/>
    <p:sldId id="350" r:id="rId32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8" userDrawn="1">
          <p15:clr>
            <a:srgbClr val="A4A3A4"/>
          </p15:clr>
        </p15:guide>
        <p15:guide id="2" pos="38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6" autoAdjust="0"/>
    <p:restoredTop sz="96314" autoAdjust="0"/>
  </p:normalViewPr>
  <p:slideViewPr>
    <p:cSldViewPr snapToGrid="0" showGuides="1">
      <p:cViewPr varScale="1">
        <p:scale>
          <a:sx n="108" d="100"/>
          <a:sy n="108" d="100"/>
        </p:scale>
        <p:origin x="432" y="78"/>
      </p:cViewPr>
      <p:guideLst>
        <p:guide orient="horz" pos="1358"/>
        <p:guide pos="382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3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8" Type="http://schemas.openxmlformats.org/officeDocument/2006/relationships/tags" Target="tags/tag21.xml"/><Relationship Id="rId37" Type="http://schemas.openxmlformats.org/officeDocument/2006/relationships/tableStyles" Target="tableStyles.xml"/><Relationship Id="rId36" Type="http://schemas.openxmlformats.org/officeDocument/2006/relationships/viewProps" Target="viewProps.xml"/><Relationship Id="rId35" Type="http://schemas.openxmlformats.org/officeDocument/2006/relationships/presProps" Target="presProps.xml"/><Relationship Id="rId34" Type="http://schemas.openxmlformats.org/officeDocument/2006/relationships/handoutMaster" Target="handoutMasters/handoutMaster1.xml"/><Relationship Id="rId33" Type="http://schemas.openxmlformats.org/officeDocument/2006/relationships/notesMaster" Target="notesMasters/notesMaster1.xml"/><Relationship Id="rId32" Type="http://schemas.openxmlformats.org/officeDocument/2006/relationships/slide" Target="slides/slide26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0" Type="http://schemas.openxmlformats.org/officeDocument/2006/relationships/slide" Target="slides/slide14.xml"/><Relationship Id="rId2" Type="http://schemas.openxmlformats.org/officeDocument/2006/relationships/theme" Target="theme/theme1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7" Type="http://schemas.openxmlformats.org/officeDocument/2006/relationships/tags" Target="../tags/tag8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7" Type="http://schemas.openxmlformats.org/officeDocument/2006/relationships/tags" Target="../tags/tag9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10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1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1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1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5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tags" Target="../tags/tag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1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hangye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7" Type="http://schemas.openxmlformats.org/officeDocument/2006/relationships/tags" Target="../tags/tag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7" Type="http://schemas.openxmlformats.org/officeDocument/2006/relationships/tags" Target="../tags/tag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211575" y="377839"/>
            <a:ext cx="211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rPr>
              <a:t>什么是甲流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</p:spTree>
  </p:cSld>
  <p:clrMapOvr>
    <a:masterClrMapping/>
  </p:clrMapOvr>
  <p:transition/>
  <p:hf sldNum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31AA793-5425-4B84-ADF1-F7649C38A0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zh-CN" alt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预防甲流小贴士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211575" y="377839"/>
            <a:ext cx="211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rPr>
              <a:t>什么是甲流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</p:spTree>
  </p:cSld>
  <p:clrMapOvr>
    <a:masterClrMapping/>
  </p:clrMapOvr>
  <p:transition/>
  <p:hf sldNum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7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感染甲流的症状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感染甲流怎么办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31AA793-5425-4B84-ADF1-F7649C38A0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zh-CN" alt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sldNum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预防甲流小贴士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211575" y="377839"/>
            <a:ext cx="211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rPr>
              <a:t>什么是甲流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</p:spTree>
  </p:cSld>
  <p:clrMapOvr>
    <a:masterClrMapping/>
  </p:clrMapOvr>
  <p:transition/>
  <p:hf sldNum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7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感染甲流的症状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感染甲流怎么办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7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感染甲流的症状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31AA793-5425-4B84-ADF1-F7649C38A0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zh-CN" alt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sldNum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预防甲流小贴士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感染甲流怎么办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131AA793-5425-4B84-ADF1-F7649C38A0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zh-CN" altLang="en-US" smtClean="0"/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65031" y="3367444"/>
            <a:ext cx="45365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8"/>
          <p:cNvSpPr txBox="1"/>
          <p:nvPr/>
        </p:nvSpPr>
        <p:spPr>
          <a:xfrm>
            <a:off x="7509627" y="2215277"/>
            <a:ext cx="540060" cy="137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行业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模板</a:t>
            </a:r>
            <a:r>
              <a:rPr lang="en-US" altLang="zh-CN" sz="100">
                <a:solidFill>
                  <a:schemeClr val="tx1">
                    <a:alpha val="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http://www.1ppt.com/hangye/</a:t>
            </a:r>
            <a:endParaRPr lang="en-US" altLang="zh-CN" sz="100">
              <a:solidFill>
                <a:schemeClr val="tx1">
                  <a:alpha val="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标题 1"/>
          <p:cNvSpPr txBox="1"/>
          <p:nvPr/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4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j-lt"/>
                <a:ea typeface="+mj-ea"/>
                <a:cs typeface="+mj-cs"/>
                <a:sym typeface="Wingdings" panose="05000000000000000000"/>
              </a:defRPr>
            </a:lvl1pPr>
            <a:lvl2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2pPr>
            <a:lvl3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3pPr>
            <a:lvl4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4pPr>
            <a:lvl5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5pPr>
            <a:lvl6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6pPr>
            <a:lvl7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7pPr>
            <a:lvl8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8pPr>
            <a:lvl9pPr marL="0" marR="0" indent="0" algn="l" defTabSz="914400" rtl="0" eaLnBrk="0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sz="1800" b="0" i="0" u="none" strike="noStrike" kern="1200" cap="none" spc="0" normalizeH="0" baseline="0" noProof="0">
                <a:solidFill>
                  <a:schemeClr val="phClr"/>
                </a:solidFill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Wingdings" panose="05000000000000000000"/>
              </a:defRPr>
            </a:lvl9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8" name="文本占位符 2"/>
          <p:cNvSpPr txBox="1"/>
          <p:nvPr/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4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20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8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2860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743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200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657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kumimoji="0" sz="1600" b="1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3"/>
          <p:cNvSpPr txBox="1"/>
          <p:nvPr/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40" tIns="45720" rIns="91440" bIns="45720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4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2pPr>
            <a:lvl3pPr marL="1143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20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3pPr>
            <a:lvl4pPr marL="1600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4pPr>
            <a:lvl5pPr marL="20574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5pPr>
            <a:lvl6pPr marL="25146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6pPr>
            <a:lvl7pPr marL="2971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7pPr>
            <a:lvl8pPr marL="34290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8pPr>
            <a:lvl9pPr marL="38862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 kumimoji="0" sz="1800" b="0" i="0" u="none" strike="noStrike" kern="1200" cap="none" spc="0" normalizeH="0" baseline="0" noProof="0">
                <a:solidFill>
                  <a:schemeClr val="tx1"/>
                </a:solidFill>
                <a:uLnTx/>
                <a:uFillTx/>
                <a:latin typeface="+mn-lt"/>
                <a:ea typeface="+mn-ea"/>
                <a:cs typeface="+mn-cs"/>
                <a:sym typeface="Wingdings" panose="05000000000000000000"/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0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1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2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3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E9B957CC-A438-4D82-B305-2291493474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预防甲流小贴士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211575" y="377839"/>
            <a:ext cx="2110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rPr>
              <a:t>什么是甲流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</p:spTree>
  </p:cSld>
  <p:clrMapOvr>
    <a:masterClrMapping/>
  </p:clrMapOvr>
  <p:transition/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78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感染甲流的症状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/>
        </p:nvSpPr>
        <p:spPr>
          <a:xfrm>
            <a:off x="238125" y="228600"/>
            <a:ext cx="11715750" cy="6400800"/>
          </a:xfrm>
          <a:prstGeom prst="rect">
            <a:avLst/>
          </a:prstGeom>
          <a:solidFill>
            <a:schemeClr val="bg1"/>
          </a:solidFill>
          <a:ln>
            <a:solidFill>
              <a:srgbClr val="1D71B8">
                <a:alpha val="3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3"/>
          <a:srcRect l="4" r="4" b="44159"/>
          <a:stretch>
            <a:fillRect/>
          </a:stretch>
        </p:blipFill>
        <p:spPr>
          <a:xfrm>
            <a:off x="0" y="5765208"/>
            <a:ext cx="12192000" cy="1092793"/>
          </a:xfrm>
          <a:custGeom>
            <a:avLst/>
            <a:gdLst>
              <a:gd name="connsiteX0" fmla="*/ 0 w 12192000"/>
              <a:gd name="connsiteY0" fmla="*/ 0 h 1092793"/>
              <a:gd name="connsiteX1" fmla="*/ 12192000 w 12192000"/>
              <a:gd name="connsiteY1" fmla="*/ 0 h 1092793"/>
              <a:gd name="connsiteX2" fmla="*/ 12192000 w 12192000"/>
              <a:gd name="connsiteY2" fmla="*/ 1092793 h 1092793"/>
              <a:gd name="connsiteX3" fmla="*/ 0 w 12192000"/>
              <a:gd name="connsiteY3" fmla="*/ 1092793 h 1092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092793">
                <a:moveTo>
                  <a:pt x="0" y="0"/>
                </a:moveTo>
                <a:lnTo>
                  <a:pt x="12192000" y="0"/>
                </a:lnTo>
                <a:lnTo>
                  <a:pt x="12192000" y="1092793"/>
                </a:lnTo>
                <a:lnTo>
                  <a:pt x="0" y="1092793"/>
                </a:lnTo>
                <a:close/>
              </a:path>
            </a:pathLst>
          </a:cu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1723449" y="3143249"/>
            <a:ext cx="1318101" cy="1360621"/>
          </a:xfrm>
          <a:prstGeom prst="rect">
            <a:avLst/>
          </a:prstGeom>
        </p:spPr>
      </p:pic>
      <p:pic>
        <p:nvPicPr>
          <p:cNvPr id="11" name="图形 10"/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746576" y="280132"/>
            <a:ext cx="211363" cy="718634"/>
          </a:xfrm>
          <a:prstGeom prst="rect">
            <a:avLst/>
          </a:prstGeom>
        </p:spPr>
      </p:pic>
      <p:sp>
        <p:nvSpPr>
          <p:cNvPr id="12" name="MG-文本框 23"/>
          <p:cNvSpPr txBox="1"/>
          <p:nvPr userDrawn="1">
            <p:custDataLst>
              <p:tags r:id="rId7"/>
            </p:custDataLst>
          </p:nvPr>
        </p:nvSpPr>
        <p:spPr>
          <a:xfrm>
            <a:off x="1184279" y="434554"/>
            <a:ext cx="2763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汉仪大黑简" panose="02010609000101010101" pitchFamily="2" charset="-122"/>
                <a:ea typeface="汉仪大黑简" panose="02010609000101010101" pitchFamily="2" charset="-122"/>
              </a:defRPr>
            </a:lvl1pPr>
          </a:lstStyle>
          <a:p>
            <a:pPr lvl="0"/>
            <a:r>
              <a:rPr lang="zh-CN" altLang="en-US" dirty="0"/>
              <a:t>感染甲流怎么办</a:t>
            </a:r>
            <a:endParaRPr lang="zh-CN" altLang="en-US" dirty="0"/>
          </a:p>
        </p:txBody>
      </p:sp>
    </p:spTree>
  </p:cSld>
  <p:clrMapOvr>
    <a:masterClrMapping/>
  </p:clrMapOvr>
  <p:transition/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4.xml.rels><?xml version="1.0" encoding="UTF-8" standalone="yes"?>
<Relationships xmlns="http://schemas.openxmlformats.org/package/2006/relationships"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</p:sldLayoutIdLst>
  <p:transition/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transition/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transition/>
  <p:hf sldNum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5.svg"/><Relationship Id="rId6" Type="http://schemas.openxmlformats.org/officeDocument/2006/relationships/image" Target="../media/image4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14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svg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18.sv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23.svg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6" Type="http://schemas.openxmlformats.org/officeDocument/2006/relationships/image" Target="../media/image12.png"/><Relationship Id="rId5" Type="http://schemas.openxmlformats.org/officeDocument/2006/relationships/image" Target="../media/image15.png"/><Relationship Id="rId4" Type="http://schemas.openxmlformats.org/officeDocument/2006/relationships/image" Target="../media/image5.svg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7" Type="http://schemas.openxmlformats.org/officeDocument/2006/relationships/image" Target="../media/image23.svg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8.svg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image" Target="../media/image5.svg"/><Relationship Id="rId6" Type="http://schemas.openxmlformats.org/officeDocument/2006/relationships/image" Target="../media/image6.png"/><Relationship Id="rId5" Type="http://schemas.openxmlformats.org/officeDocument/2006/relationships/image" Target="../media/image11.svg"/><Relationship Id="rId4" Type="http://schemas.openxmlformats.org/officeDocument/2006/relationships/image" Target="../media/image22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3.png"/><Relationship Id="rId11" Type="http://schemas.openxmlformats.org/officeDocument/2006/relationships/image" Target="../media/image12.png"/><Relationship Id="rId10" Type="http://schemas.openxmlformats.org/officeDocument/2006/relationships/tags" Target="../tags/tag20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svg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1.svg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7.svg"/><Relationship Id="rId6" Type="http://schemas.openxmlformats.org/officeDocument/2006/relationships/image" Target="../media/image6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1.svg"/><Relationship Id="rId7" Type="http://schemas.openxmlformats.org/officeDocument/2006/relationships/image" Target="../media/image22.png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8.svg"/><Relationship Id="rId3" Type="http://schemas.openxmlformats.org/officeDocument/2006/relationships/image" Target="../media/image24.png"/><Relationship Id="rId2" Type="http://schemas.openxmlformats.org/officeDocument/2006/relationships/tags" Target="../tags/tag17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384" y="914399"/>
            <a:ext cx="3454092" cy="48858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13" r="839" b="15294"/>
          <a:stretch>
            <a:fillRect/>
          </a:stretch>
        </p:blipFill>
        <p:spPr>
          <a:xfrm>
            <a:off x="0" y="4900794"/>
            <a:ext cx="12192000" cy="1957206"/>
          </a:xfrm>
          <a:custGeom>
            <a:avLst/>
            <a:gdLst>
              <a:gd name="connsiteX0" fmla="*/ 0 w 12192000"/>
              <a:gd name="connsiteY0" fmla="*/ 0 h 1957206"/>
              <a:gd name="connsiteX1" fmla="*/ 12192000 w 12192000"/>
              <a:gd name="connsiteY1" fmla="*/ 0 h 1957206"/>
              <a:gd name="connsiteX2" fmla="*/ 12192000 w 12192000"/>
              <a:gd name="connsiteY2" fmla="*/ 1957206 h 1957206"/>
              <a:gd name="connsiteX3" fmla="*/ 0 w 12192000"/>
              <a:gd name="connsiteY3" fmla="*/ 1957206 h 1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57206">
                <a:moveTo>
                  <a:pt x="0" y="0"/>
                </a:moveTo>
                <a:lnTo>
                  <a:pt x="12192000" y="0"/>
                </a:lnTo>
                <a:lnTo>
                  <a:pt x="12192000" y="1957206"/>
                </a:lnTo>
                <a:lnTo>
                  <a:pt x="0" y="1957206"/>
                </a:lnTo>
                <a:close/>
              </a:path>
            </a:pathLst>
          </a:custGeom>
        </p:spPr>
      </p:pic>
      <p:pic>
        <p:nvPicPr>
          <p:cNvPr id="23" name="图形 2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125" y="581706"/>
            <a:ext cx="361950" cy="790575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14577" y="813532"/>
            <a:ext cx="211363" cy="718634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4232769" y="4593476"/>
            <a:ext cx="712056" cy="735026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8870498" y="405820"/>
            <a:ext cx="825045" cy="851660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5702935" y="4001770"/>
            <a:ext cx="4879340" cy="9271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/>
            <a:r>
              <a:rPr lang="zh-CN" altLang="en-US" sz="2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a楷体" panose="02000500000000000000" pitchFamily="2" charset="-122"/>
              </a:rPr>
              <a:t>主动接种疫苗，共筑健康屏障！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a楷体" panose="020005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741545" y="2005965"/>
            <a:ext cx="6672580" cy="2176780"/>
          </a:xfrm>
          <a:prstGeom prst="rect">
            <a:avLst/>
          </a:prstGeom>
        </p:spPr>
        <p:txBody>
          <a:bodyPr wrap="square">
            <a:noAutofit/>
          </a:bodyPr>
          <a:p>
            <a:pPr indent="0" algn="ctr" fontAlgn="auto">
              <a:lnSpc>
                <a:spcPct val="150000"/>
              </a:lnSpc>
            </a:pPr>
            <a:r>
              <a:rPr lang="zh-CN" altLang="en-US" sz="66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预防接种知识</a:t>
            </a:r>
            <a:endParaRPr lang="zh-CN" altLang="en-US" sz="66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63425" y="680326"/>
            <a:ext cx="5806551" cy="580655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106170" y="1082040"/>
            <a:ext cx="9638665" cy="3367405"/>
          </a:xfrm>
          <a:prstGeom prst="rect">
            <a:avLst/>
          </a:prstGeom>
        </p:spPr>
        <p:txBody>
          <a:bodyPr wrap="square">
            <a:noAutofit/>
          </a:bodyPr>
          <a:p>
            <a:pPr indent="0" algn="l" fontAlgn="auto">
              <a:lnSpc>
                <a:spcPct val="150000"/>
              </a:lnSpc>
              <a:buAutoNum type="arabicPeriod"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预约接种：家长可通过社区卫生服务中心、接种门诊电话、线上平台（如健康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APP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）预约，明确接种时间、疫苗种类及注意事项；成人接种可直接前往接种门诊咨询预约。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algn="l" fontAlgn="auto">
              <a:lnSpc>
                <a:spcPct val="150000"/>
              </a:lnSpc>
              <a:buAutoNum type="arabicPeriod"/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接种前准备：携带接种者身份证（儿童携带户口本、预防接种证），如实告知医生接种者的健康状况（如是否有发热、过敏史、慢性病等），医生评估合格后，方可接种。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spcAft>
                <a:spcPct val="59000"/>
              </a:spcAft>
            </a:pP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0815" y="3340100"/>
            <a:ext cx="4394200" cy="4394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990" y="3048000"/>
            <a:ext cx="3810000" cy="3810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048000" y="1148715"/>
            <a:ext cx="6331585" cy="40722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 fontAlgn="auto">
              <a:lnSpc>
                <a:spcPct val="150000"/>
              </a:lnSpc>
              <a:buAutoNum type="arabicPeriod"/>
            </a:pPr>
            <a:r>
              <a:rPr lang="zh-CN" altLang="en-US" sz="2400">
                <a:sym typeface="+mn-ea"/>
              </a:rPr>
              <a:t>现场接种：接种时配合医生核对信息，接种后在接种门诊留观</a:t>
            </a:r>
            <a:r>
              <a:rPr lang="en-US" altLang="zh-CN" sz="2400">
                <a:sym typeface="+mn-ea"/>
              </a:rPr>
              <a:t>30</a:t>
            </a:r>
            <a:r>
              <a:rPr lang="zh-CN" altLang="en-US" sz="2400">
                <a:sym typeface="+mn-ea"/>
              </a:rPr>
              <a:t>分钟，无异常后方可离开。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AutoNum type="arabicPeriod"/>
            </a:pPr>
            <a:r>
              <a:rPr lang="zh-CN" altLang="en-US" sz="2400">
                <a:sym typeface="+mn-ea"/>
              </a:rPr>
              <a:t>后续管理：按医生告知的时间，按时完成全程接种；儿童接种后，及时更新预防接种证，以备入学、入园查验</a:t>
            </a:r>
            <a:r>
              <a:rPr lang="zh-CN" altLang="en-US" sz="2800">
                <a:sym typeface="+mn-ea"/>
              </a:rPr>
              <a:t>。</a:t>
            </a:r>
            <a:endParaRPr lang="zh-CN" altLang="en-US" sz="2800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851815" y="793349"/>
            <a:ext cx="23150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0000" i="1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4</a:t>
            </a:r>
            <a:endParaRPr lang="zh-CN" altLang="en-US" sz="30000" i="1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524250" y="1238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84695" y="3524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3326493" y="2571751"/>
            <a:ext cx="6560457" cy="1466849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接种前后注意事项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86125" y="4045281"/>
            <a:ext cx="6524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zh-CN" altLang="en-US" sz="1000" dirty="0">
              <a:solidFill>
                <a:srgbClr val="1D71B8">
                  <a:alpha val="74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187065" y="1217930"/>
            <a:ext cx="6186170" cy="3455670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spcAft>
                <a:spcPct val="59000"/>
              </a:spcAft>
            </a:pPr>
            <a:r>
              <a:rPr lang="zh-CN" altLang="en-US" sz="2400" b="1"/>
              <a:t>（一）接种前注意事项</a:t>
            </a:r>
            <a:endParaRPr lang="zh-CN" altLang="en-US" sz="2400" b="1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接种前</a:t>
            </a:r>
            <a:r>
              <a:rPr lang="en-US" altLang="zh-CN" sz="2400"/>
              <a:t>1-2</a:t>
            </a:r>
            <a:r>
              <a:rPr lang="zh-CN" altLang="en-US" sz="2400"/>
              <a:t>天，保证接种者充足睡眠、清淡饮食，避免劳累、熬夜和剧烈运动。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儿童接种前，避免空腹；成人接种前，不宜饮酒、服用辛辣刺激性食物。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None/>
            </a:pP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8743919" y="3771436"/>
            <a:ext cx="3390906" cy="339090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-38290" y="3086027"/>
            <a:ext cx="3644348" cy="455543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115695" y="1037590"/>
            <a:ext cx="9430385" cy="3662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>
                <a:sym typeface="+mn-ea"/>
              </a:rPr>
              <a:t>如实告知医生接种者的健康状况：如是否有发热（体温</a:t>
            </a:r>
            <a:r>
              <a:rPr lang="en-US" altLang="zh-CN" sz="2400">
                <a:sym typeface="+mn-ea"/>
              </a:rPr>
              <a:t>≥37.5℃</a:t>
            </a:r>
            <a:r>
              <a:rPr lang="zh-CN" altLang="en-US" sz="2400">
                <a:sym typeface="+mn-ea"/>
              </a:rPr>
              <a:t>）、咳嗽、腹泻等急性疾病；是否有哮喘、荨麻疹等过敏史；是否有免疫功能低下、慢性病（如糖尿病、高血压）等情况；孕妇、哺乳期女性需特别说明。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>
                <a:sym typeface="+mn-ea"/>
              </a:rPr>
              <a:t>接种</a:t>
            </a:r>
            <a:r>
              <a:rPr lang="en-US" altLang="zh-CN" sz="2400">
                <a:sym typeface="+mn-ea"/>
              </a:rPr>
              <a:t>HPV</a:t>
            </a:r>
            <a:r>
              <a:rPr lang="zh-CN" altLang="en-US" sz="2400">
                <a:sym typeface="+mn-ea"/>
              </a:rPr>
              <a:t>疫苗、流感疫苗等二类疫苗前，可提前了解疫苗相关信息，结合自身情况选择。</a:t>
            </a:r>
            <a:endParaRPr lang="zh-CN" altLang="en-US" sz="24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-38100" y="4279900"/>
            <a:ext cx="3059430" cy="2828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091565" y="913130"/>
            <a:ext cx="9535795" cy="4371975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59000"/>
              </a:spcAft>
            </a:pPr>
            <a:r>
              <a:rPr lang="zh-CN" altLang="en-US" sz="2400" b="1"/>
              <a:t>二）接种后注意事项</a:t>
            </a:r>
            <a:endParaRPr lang="zh-CN" altLang="en-US" sz="2400" b="1"/>
          </a:p>
          <a:p>
            <a:pPr algn="l">
              <a:buFont typeface="Arial" panose="020B0604020202020204"/>
              <a:buChar char="•"/>
            </a:pPr>
            <a:r>
              <a:rPr lang="zh-CN" altLang="en-US" sz="2400"/>
              <a:t>留观</a:t>
            </a:r>
            <a:r>
              <a:rPr lang="en-US" altLang="zh-CN" sz="2400"/>
              <a:t>30</a:t>
            </a:r>
            <a:r>
              <a:rPr lang="zh-CN" altLang="en-US" sz="2400"/>
              <a:t>分钟：接种后必须在接种门诊留观</a:t>
            </a:r>
            <a:r>
              <a:rPr lang="en-US" altLang="zh-CN" sz="2400"/>
              <a:t>30</a:t>
            </a:r>
            <a:r>
              <a:rPr lang="zh-CN" altLang="en-US" sz="2400"/>
              <a:t>分钟，观察是否有急性过敏反应，如呼吸困难、皮疹、头晕、呕吐等，如有异常，立即告知医生。</a:t>
            </a:r>
            <a:endParaRPr lang="zh-CN" altLang="en-US" sz="2400"/>
          </a:p>
          <a:p>
            <a:pPr algn="l">
              <a:buFont typeface="Arial" panose="020B0604020202020204"/>
              <a:buChar char="•"/>
            </a:pPr>
            <a:r>
              <a:rPr lang="zh-CN" altLang="en-US" sz="2400"/>
              <a:t>局部护理：接种部位</a:t>
            </a:r>
            <a:r>
              <a:rPr lang="en-US" altLang="zh-CN" sz="2400"/>
              <a:t>24</a:t>
            </a:r>
            <a:r>
              <a:rPr lang="zh-CN" altLang="en-US" sz="2400"/>
              <a:t>小时内避免沾水、抓挠，穿宽松、透气的衣物，避免挤压接种部位，防止感染；若出现局部红肿、硬结、疼痛，一般无需特殊处理，</a:t>
            </a:r>
            <a:r>
              <a:rPr lang="en-US" altLang="zh-CN" sz="2400"/>
              <a:t>1-2</a:t>
            </a:r>
            <a:r>
              <a:rPr lang="zh-CN" altLang="en-US" sz="2400"/>
              <a:t>天可自行缓解，若症状加重，及时就医。</a:t>
            </a:r>
            <a:endParaRPr lang="zh-CN" altLang="en-US" sz="2400"/>
          </a:p>
          <a:p>
            <a:pPr algn="l">
              <a:buFont typeface="Arial" panose="020B0604020202020204"/>
              <a:buChar char="•"/>
            </a:pPr>
            <a:r>
              <a:rPr lang="zh-CN" altLang="en-US" sz="2400"/>
              <a:t>全身护理：接种后</a:t>
            </a:r>
            <a:r>
              <a:rPr lang="en-US" altLang="zh-CN" sz="2400"/>
              <a:t>1-2</a:t>
            </a:r>
            <a:r>
              <a:rPr lang="zh-CN" altLang="en-US" sz="2400"/>
              <a:t>天，避免剧烈运动、劳累，保证充足休息；饮食以清淡为主，避免饮酒、辛辣、油腻食物；儿童避免受凉、感冒。</a:t>
            </a:r>
            <a:endParaRPr lang="zh-CN" altLang="en-US" sz="2400"/>
          </a:p>
          <a:p>
            <a:pPr algn="l">
              <a:buFont typeface="Arial" panose="020B0604020202020204"/>
              <a:buChar char="•"/>
            </a:pP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4507230"/>
            <a:ext cx="2690495" cy="269049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380490" y="1238250"/>
            <a:ext cx="8604885" cy="38944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>
                <a:sym typeface="+mn-ea"/>
              </a:rPr>
              <a:t>异常反应处理：少数人接种后可能出现低热（体温</a:t>
            </a:r>
            <a:r>
              <a:rPr lang="en-US" altLang="zh-CN" sz="2400">
                <a:sym typeface="+mn-ea"/>
              </a:rPr>
              <a:t>&lt;38.5℃</a:t>
            </a:r>
            <a:r>
              <a:rPr lang="zh-CN" altLang="en-US" sz="2400">
                <a:sym typeface="+mn-ea"/>
              </a:rPr>
              <a:t>）、乏力、头痛、肌肉酸痛等轻微全身反应，一般</a:t>
            </a:r>
            <a:r>
              <a:rPr lang="en-US" altLang="zh-CN" sz="2400">
                <a:sym typeface="+mn-ea"/>
              </a:rPr>
              <a:t>1-3</a:t>
            </a:r>
            <a:r>
              <a:rPr lang="zh-CN" altLang="en-US" sz="2400">
                <a:sym typeface="+mn-ea"/>
              </a:rPr>
              <a:t>天可自行消退，无需用药；若出现高热（体温</a:t>
            </a:r>
            <a:r>
              <a:rPr lang="en-US" altLang="zh-CN" sz="2400">
                <a:sym typeface="+mn-ea"/>
              </a:rPr>
              <a:t>≥38.5℃</a:t>
            </a:r>
            <a:r>
              <a:rPr lang="zh-CN" altLang="en-US" sz="2400">
                <a:sym typeface="+mn-ea"/>
              </a:rPr>
              <a:t>）、持续不退、严重皮疹、呼吸困难等异常情况，立即就医，并告知接种单位。</a:t>
            </a:r>
            <a:endParaRPr lang="zh-CN" altLang="en-US" sz="2400">
              <a:sym typeface="+mn-ea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26365" y="3266440"/>
            <a:ext cx="4394200" cy="4394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646430" y="827405"/>
            <a:ext cx="2856865" cy="46697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dist"/>
            <a:r>
              <a:rPr lang="en-US" altLang="zh-CN" sz="30000" i="1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5</a:t>
            </a:r>
            <a:endParaRPr lang="en-US" altLang="zh-CN" sz="30000" i="1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524250" y="1238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84695" y="3524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3250293" y="2609216"/>
            <a:ext cx="6560457" cy="1466849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见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误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澄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清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86125" y="4045281"/>
            <a:ext cx="6524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zh-CN" altLang="en-US" sz="1000" dirty="0">
              <a:solidFill>
                <a:srgbClr val="1D71B8">
                  <a:alpha val="74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bldLvl="0" animBg="1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696720" y="1203960"/>
            <a:ext cx="7957185" cy="3742055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误区</a:t>
            </a:r>
            <a:r>
              <a:rPr lang="en-US" altLang="zh-CN" sz="2400"/>
              <a:t>1</a:t>
            </a:r>
            <a:r>
              <a:rPr lang="zh-CN" altLang="en-US" sz="2400"/>
              <a:t>：“接种疫苗会有副作用，不如不接种”</a:t>
            </a:r>
            <a:r>
              <a:rPr lang="en-US" altLang="zh-CN" sz="2400"/>
              <a:t>—— </a:t>
            </a:r>
            <a:r>
              <a:rPr lang="zh-CN" altLang="en-US" sz="2400"/>
              <a:t>疫苗接种后可能出现轻微不良反应（如局部红肿、低热），均为正常免疫反应，发生率极低且多可自行缓解；而传染病带来的风险（如重症、死亡、后遗症）远大于疫苗副作用，接种疫苗是最安全的保护方式。</a:t>
            </a: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4029075"/>
            <a:ext cx="3059430" cy="2828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556000" y="1297940"/>
            <a:ext cx="6334125" cy="3761105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误区</a:t>
            </a:r>
            <a:r>
              <a:rPr lang="en-US" altLang="zh-CN" sz="2400"/>
              <a:t>2</a:t>
            </a:r>
            <a:r>
              <a:rPr lang="zh-CN" altLang="en-US" sz="2400"/>
              <a:t>：“孩子身体健康，不用接种疫苗”</a:t>
            </a:r>
            <a:r>
              <a:rPr lang="en-US" altLang="zh-CN" sz="2400"/>
              <a:t>—— </a:t>
            </a:r>
            <a:r>
              <a:rPr lang="zh-CN" altLang="en-US" sz="2400"/>
              <a:t>婴幼儿免疫力较弱，是传染病的高发人群，即使身体健康，也可能感染传染病，接种疫苗能为孩子构建主动免疫屏障，避免感染后留下严重后遗症（如小儿麻痹症、耳聋等）。</a:t>
            </a:r>
            <a:endParaRPr lang="zh-CN" altLang="en-US" sz="240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540" y="3048000"/>
            <a:ext cx="3810000" cy="381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rcRect l="4" r="4" b="19278"/>
          <a:stretch>
            <a:fillRect/>
          </a:stretch>
        </p:blipFill>
        <p:spPr>
          <a:xfrm>
            <a:off x="0" y="5706745"/>
            <a:ext cx="12192000" cy="1151255"/>
          </a:xfrm>
          <a:custGeom>
            <a:avLst/>
            <a:gdLst>
              <a:gd name="connsiteX0" fmla="*/ 0 w 12192000"/>
              <a:gd name="connsiteY0" fmla="*/ 0 h 1579725"/>
              <a:gd name="connsiteX1" fmla="*/ 12192000 w 12192000"/>
              <a:gd name="connsiteY1" fmla="*/ 0 h 1579725"/>
              <a:gd name="connsiteX2" fmla="*/ 12192000 w 12192000"/>
              <a:gd name="connsiteY2" fmla="*/ 1579725 h 1579725"/>
              <a:gd name="connsiteX3" fmla="*/ 0 w 12192000"/>
              <a:gd name="connsiteY3" fmla="*/ 1579725 h 157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579725">
                <a:moveTo>
                  <a:pt x="0" y="0"/>
                </a:moveTo>
                <a:lnTo>
                  <a:pt x="12192000" y="0"/>
                </a:lnTo>
                <a:lnTo>
                  <a:pt x="12192000" y="1579725"/>
                </a:lnTo>
                <a:lnTo>
                  <a:pt x="0" y="1579725"/>
                </a:lnTo>
                <a:close/>
              </a:path>
            </a:pathLst>
          </a:cu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rcRect l="4" r="4" b="19278"/>
          <a:stretch>
            <a:fillRect/>
          </a:stretch>
        </p:blipFill>
        <p:spPr>
          <a:xfrm flipH="1" flipV="1">
            <a:off x="0" y="-1"/>
            <a:ext cx="12192000" cy="1579725"/>
          </a:xfrm>
          <a:custGeom>
            <a:avLst/>
            <a:gdLst>
              <a:gd name="connsiteX0" fmla="*/ 0 w 12192000"/>
              <a:gd name="connsiteY0" fmla="*/ 0 h 1579725"/>
              <a:gd name="connsiteX1" fmla="*/ 12192000 w 12192000"/>
              <a:gd name="connsiteY1" fmla="*/ 0 h 1579725"/>
              <a:gd name="connsiteX2" fmla="*/ 12192000 w 12192000"/>
              <a:gd name="connsiteY2" fmla="*/ 1579725 h 1579725"/>
              <a:gd name="connsiteX3" fmla="*/ 0 w 12192000"/>
              <a:gd name="connsiteY3" fmla="*/ 1579725 h 1579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579725">
                <a:moveTo>
                  <a:pt x="0" y="0"/>
                </a:moveTo>
                <a:lnTo>
                  <a:pt x="12192000" y="0"/>
                </a:lnTo>
                <a:lnTo>
                  <a:pt x="12192000" y="1579725"/>
                </a:lnTo>
                <a:lnTo>
                  <a:pt x="0" y="1579725"/>
                </a:lnTo>
                <a:close/>
              </a:path>
            </a:pathLst>
          </a:custGeom>
        </p:spPr>
      </p:pic>
      <p:grpSp>
        <p:nvGrpSpPr>
          <p:cNvPr id="17" name="组合 16"/>
          <p:cNvGrpSpPr/>
          <p:nvPr/>
        </p:nvGrpSpPr>
        <p:grpSpPr>
          <a:xfrm>
            <a:off x="1224280" y="2155825"/>
            <a:ext cx="2679065" cy="2400882"/>
            <a:chOff x="1465945" y="1858431"/>
            <a:chExt cx="2177145" cy="2400392"/>
          </a:xfrm>
        </p:grpSpPr>
        <p:grpSp>
          <p:nvGrpSpPr>
            <p:cNvPr id="10" name="组合 9"/>
            <p:cNvGrpSpPr/>
            <p:nvPr/>
          </p:nvGrpSpPr>
          <p:grpSpPr>
            <a:xfrm>
              <a:off x="1465945" y="1858431"/>
              <a:ext cx="1277257" cy="1569039"/>
              <a:chOff x="5065486" y="796470"/>
              <a:chExt cx="1277257" cy="1569039"/>
            </a:xfrm>
          </p:grpSpPr>
          <p:sp>
            <p:nvSpPr>
              <p:cNvPr id="11" name="文本框 10"/>
              <p:cNvSpPr txBox="1"/>
              <p:nvPr/>
            </p:nvSpPr>
            <p:spPr>
              <a:xfrm>
                <a:off x="5065486" y="797379"/>
                <a:ext cx="1277257" cy="1568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i="1" dirty="0">
                    <a:ln w="130175">
                      <a:solidFill>
                        <a:schemeClr val="bg1"/>
                      </a:solidFill>
                    </a:ln>
                    <a:gradFill>
                      <a:gsLst>
                        <a:gs pos="0">
                          <a:srgbClr val="E57004"/>
                        </a:gs>
                        <a:gs pos="74000">
                          <a:srgbClr val="E02C00"/>
                        </a:gs>
                      </a:gsLst>
                      <a:lin ang="5400000" scaled="1"/>
                    </a:gradFill>
                    <a:effectLst>
                      <a:outerShdw blurRad="63500" dist="25400" dir="2700000" algn="tl" rotWithShape="0">
                        <a:prstClr val="black">
                          <a:alpha val="34000"/>
                        </a:prstClr>
                      </a:outerShdw>
                    </a:effectLst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目</a:t>
                </a:r>
                <a:endParaRPr lang="zh-CN" altLang="en-US" sz="9600" i="1" dirty="0">
                  <a:ln w="130175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effectLst>
                    <a:outerShdw blurRad="63500" dist="25400" dir="2700000" algn="tl" rotWithShape="0">
                      <a:prstClr val="black">
                        <a:alpha val="34000"/>
                      </a:prst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065486" y="796470"/>
                <a:ext cx="1070253" cy="1568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i="1" dirty="0">
                    <a:gradFill>
                      <a:gsLst>
                        <a:gs pos="0">
                          <a:srgbClr val="E57004"/>
                        </a:gs>
                        <a:gs pos="74000">
                          <a:srgbClr val="E02C00"/>
                        </a:gs>
                      </a:gsLst>
                      <a:lin ang="5400000" scaled="1"/>
                    </a:gra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目</a:t>
                </a:r>
                <a:endParaRPr lang="zh-CN" altLang="en-US" sz="9600" i="1" dirty="0"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2365831" y="2686654"/>
              <a:ext cx="1277259" cy="1572169"/>
              <a:chOff x="5065486" y="797379"/>
              <a:chExt cx="1277259" cy="1572169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5065486" y="797379"/>
                <a:ext cx="1277257" cy="1568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i="1" dirty="0">
                    <a:ln w="130175">
                      <a:solidFill>
                        <a:schemeClr val="bg1"/>
                      </a:solidFill>
                    </a:ln>
                    <a:gradFill>
                      <a:gsLst>
                        <a:gs pos="0">
                          <a:srgbClr val="E57004"/>
                        </a:gs>
                        <a:gs pos="74000">
                          <a:srgbClr val="E02C00"/>
                        </a:gs>
                      </a:gsLst>
                      <a:lin ang="5400000" scaled="1"/>
                    </a:gradFill>
                    <a:effectLst>
                      <a:outerShdw blurRad="63500" dist="25400" dir="2700000" algn="tl" rotWithShape="0">
                        <a:prstClr val="black">
                          <a:alpha val="34000"/>
                        </a:prstClr>
                      </a:outerShdw>
                    </a:effectLst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录</a:t>
                </a:r>
                <a:endParaRPr lang="zh-CN" altLang="en-US" sz="9600" i="1" dirty="0">
                  <a:ln w="130175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effectLst>
                    <a:outerShdw blurRad="63500" dist="25400" dir="2700000" algn="tl" rotWithShape="0">
                      <a:prstClr val="black">
                        <a:alpha val="34000"/>
                      </a:prst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  <p:sp>
            <p:nvSpPr>
              <p:cNvPr id="15" name="文本框 14"/>
              <p:cNvSpPr txBox="1"/>
              <p:nvPr/>
            </p:nvSpPr>
            <p:spPr>
              <a:xfrm>
                <a:off x="5065488" y="801418"/>
                <a:ext cx="1277257" cy="1568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9600" i="1" dirty="0">
                    <a:gradFill>
                      <a:gsLst>
                        <a:gs pos="0">
                          <a:srgbClr val="E57004"/>
                        </a:gs>
                        <a:gs pos="74000">
                          <a:srgbClr val="E02C00"/>
                        </a:gs>
                      </a:gsLst>
                      <a:lin ang="5400000" scaled="1"/>
                    </a:gradFill>
                    <a:latin typeface="华文行楷" panose="02010800040101010101" pitchFamily="2" charset="-122"/>
                    <a:ea typeface="华文行楷" panose="02010800040101010101" pitchFamily="2" charset="-122"/>
                  </a:rPr>
                  <a:t>录</a:t>
                </a:r>
                <a:endParaRPr lang="zh-CN" altLang="en-US" sz="9600" i="1" dirty="0"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endParaRPr>
              </a:p>
            </p:txBody>
          </p:sp>
        </p:grpSp>
      </p:grpSp>
      <p:pic>
        <p:nvPicPr>
          <p:cNvPr id="48" name="图形 47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5970" y="2008239"/>
            <a:ext cx="289380" cy="98389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56"/>
          <a:stretch>
            <a:fillRect/>
          </a:stretch>
        </p:blipFill>
        <p:spPr>
          <a:xfrm flipH="1">
            <a:off x="9147176" y="2264229"/>
            <a:ext cx="3308597" cy="4194628"/>
          </a:xfrm>
          <a:prstGeom prst="rect">
            <a:avLst/>
          </a:prstGeom>
          <a:effectLst>
            <a:reflection blurRad="6350" stA="24000" endPos="16000" dir="5400000" sy="-100000" algn="bl" rotWithShape="0"/>
          </a:effectLst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829279" y="4764274"/>
            <a:ext cx="712056" cy="735026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10168822" y="446059"/>
            <a:ext cx="1032577" cy="1065887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921885" y="1421130"/>
            <a:ext cx="4496435" cy="588010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一、预防接种的核心意义</a:t>
            </a:r>
            <a:endParaRPr lang="zh-CN" altLang="en-US" sz="2400" b="1"/>
          </a:p>
        </p:txBody>
      </p:sp>
      <p:sp>
        <p:nvSpPr>
          <p:cNvPr id="3" name="文本框 2"/>
          <p:cNvSpPr txBox="1"/>
          <p:nvPr/>
        </p:nvSpPr>
        <p:spPr>
          <a:xfrm>
            <a:off x="4923790" y="2156460"/>
            <a:ext cx="5067935" cy="622300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二、常见接种疫苗分类及适用人群</a:t>
            </a:r>
            <a:endParaRPr lang="zh-CN" altLang="en-US" sz="2400" b="1"/>
          </a:p>
        </p:txBody>
      </p:sp>
      <p:sp>
        <p:nvSpPr>
          <p:cNvPr id="5" name="文本框 4"/>
          <p:cNvSpPr txBox="1"/>
          <p:nvPr/>
        </p:nvSpPr>
        <p:spPr>
          <a:xfrm>
            <a:off x="4923155" y="2815590"/>
            <a:ext cx="4598035" cy="660400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三、规范接种流程</a:t>
            </a:r>
            <a:endParaRPr lang="zh-CN" altLang="en-US" sz="2400" b="1"/>
          </a:p>
        </p:txBody>
      </p:sp>
      <p:sp>
        <p:nvSpPr>
          <p:cNvPr id="6" name="文本框 5"/>
          <p:cNvSpPr txBox="1"/>
          <p:nvPr/>
        </p:nvSpPr>
        <p:spPr>
          <a:xfrm>
            <a:off x="4922520" y="3539490"/>
            <a:ext cx="4759960" cy="742950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四、接种前后注意事项</a:t>
            </a:r>
            <a:endParaRPr lang="zh-CN" altLang="en-US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4922520" y="4239895"/>
            <a:ext cx="4760595" cy="727710"/>
          </a:xfrm>
          <a:prstGeom prst="rect">
            <a:avLst/>
          </a:prstGeom>
        </p:spPr>
        <p:txBody>
          <a:bodyPr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五、常见误区澄清</a:t>
            </a:r>
            <a:endParaRPr lang="zh-CN" altLang="en-US" sz="2400" b="1"/>
          </a:p>
        </p:txBody>
      </p:sp>
      <p:sp>
        <p:nvSpPr>
          <p:cNvPr id="16" name="文本框 15"/>
          <p:cNvSpPr txBox="1"/>
          <p:nvPr/>
        </p:nvSpPr>
        <p:spPr>
          <a:xfrm>
            <a:off x="4923790" y="4967605"/>
            <a:ext cx="5069840" cy="786765"/>
          </a:xfrm>
          <a:prstGeom prst="rect">
            <a:avLst/>
          </a:prstGeom>
        </p:spPr>
        <p:txBody>
          <a:bodyPr>
            <a:noAutofit/>
          </a:bodyPr>
          <a:p>
            <a:pPr algn="l">
              <a:spcAft>
                <a:spcPct val="60000"/>
              </a:spcAft>
            </a:pPr>
            <a:r>
              <a:rPr lang="zh-CN" altLang="en-US" sz="2400" b="1"/>
              <a:t>六、接种相关温馨提示</a:t>
            </a:r>
            <a:endParaRPr lang="zh-CN" altLang="en-US" sz="2400" b="1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Tm="0">
        <p15:prstTrans prst="peelOff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066290" y="1248410"/>
            <a:ext cx="7927340" cy="3578860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误区</a:t>
            </a:r>
            <a:r>
              <a:rPr lang="en-US" altLang="zh-CN" sz="2400"/>
              <a:t>3</a:t>
            </a:r>
            <a:r>
              <a:rPr lang="zh-CN" altLang="en-US" sz="2400"/>
              <a:t>：“成人不需要接种疫苗”</a:t>
            </a:r>
            <a:r>
              <a:rPr lang="en-US" altLang="zh-CN" sz="2400"/>
              <a:t>—— </a:t>
            </a:r>
            <a:r>
              <a:rPr lang="zh-CN" altLang="en-US" sz="2400"/>
              <a:t>成人同样可能感染传染病（如流感、</a:t>
            </a:r>
            <a:r>
              <a:rPr lang="en-US" altLang="zh-CN" sz="2400"/>
              <a:t>HPV</a:t>
            </a:r>
            <a:r>
              <a:rPr lang="zh-CN" altLang="en-US" sz="2400"/>
              <a:t>感染、肺炎等），尤其是老年人、慢性病患者、经常接触人群的从业者（如医护人员、教师），接种相应疫苗能有效降低感染风险，保护自身健康。</a:t>
            </a: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4161790"/>
            <a:ext cx="3059430" cy="2828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3556000" y="1144905"/>
            <a:ext cx="6377940" cy="3653155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误区</a:t>
            </a:r>
            <a:r>
              <a:rPr lang="en-US" altLang="zh-CN" sz="2400"/>
              <a:t>4</a:t>
            </a:r>
            <a:r>
              <a:rPr lang="zh-CN" altLang="en-US" sz="2400"/>
              <a:t>：“接种一次疫苗就能终身保护”</a:t>
            </a:r>
            <a:r>
              <a:rPr lang="en-US" altLang="zh-CN" sz="2400"/>
              <a:t>—— </a:t>
            </a:r>
            <a:r>
              <a:rPr lang="zh-CN" altLang="en-US" sz="2400"/>
              <a:t>不同疫苗的保护期限不同，如流感疫苗需每年接种，</a:t>
            </a:r>
            <a:r>
              <a:rPr lang="en-US" altLang="zh-CN" sz="2400"/>
              <a:t>HPV</a:t>
            </a:r>
            <a:r>
              <a:rPr lang="zh-CN" altLang="en-US" sz="2400"/>
              <a:t>疫苗需按程序完成全程接种（</a:t>
            </a:r>
            <a:r>
              <a:rPr lang="en-US" altLang="zh-CN" sz="2400"/>
              <a:t>2-3</a:t>
            </a:r>
            <a:r>
              <a:rPr lang="zh-CN" altLang="en-US" sz="2400"/>
              <a:t>针），部分疫苗（如乙肝疫苗）接种后若抗体水平下降，需及时补种，才能持续获得保护。</a:t>
            </a:r>
            <a:endParaRPr lang="zh-CN" altLang="en-US" sz="2400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2011" y="1838959"/>
            <a:ext cx="3454092" cy="488586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080260" y="1414780"/>
            <a:ext cx="8075930" cy="3378835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误区</a:t>
            </a:r>
            <a:r>
              <a:rPr lang="en-US" altLang="zh-CN" sz="2400"/>
              <a:t>5</a:t>
            </a:r>
            <a:r>
              <a:rPr lang="zh-CN" altLang="en-US" sz="2400"/>
              <a:t>：“接种疫苗后就一定不会得传染病”</a:t>
            </a:r>
            <a:r>
              <a:rPr lang="en-US" altLang="zh-CN" sz="2400"/>
              <a:t>—— </a:t>
            </a:r>
            <a:r>
              <a:rPr lang="zh-CN" altLang="en-US" sz="2400"/>
              <a:t>疫苗接种能显著降低感染风险和发病后的重症率，但无法达到</a:t>
            </a:r>
            <a:r>
              <a:rPr lang="en-US" altLang="zh-CN" sz="2400"/>
              <a:t>100%</a:t>
            </a:r>
            <a:r>
              <a:rPr lang="zh-CN" altLang="en-US" sz="2400"/>
              <a:t>保护（因个体免疫反应差异），接种后仍需做好个人防护（如戴口罩、勤洗手），减少传染病传播。</a:t>
            </a:r>
            <a:endParaRPr lang="zh-CN" altLang="en-US" sz="24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-141351" y="3785883"/>
            <a:ext cx="3352807" cy="335280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851815" y="793349"/>
            <a:ext cx="2315023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0000" i="1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6</a:t>
            </a:r>
            <a:endParaRPr lang="en-US" altLang="zh-CN" sz="30000" i="1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524250" y="1238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84695" y="3524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3326493" y="2571751"/>
            <a:ext cx="6560457" cy="1466849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Aft>
                <a:spcPct val="60000"/>
              </a:spcAft>
            </a:pPr>
            <a:r>
              <a:rPr lang="en-US" altLang="zh-CN" sz="3200" b="1">
                <a:solidFill>
                  <a:srgbClr val="FF0000"/>
                </a:solidFill>
                <a:sym typeface="+mn-ea"/>
              </a:rPr>
              <a:t>    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接种相关温馨提示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86125" y="4045281"/>
            <a:ext cx="6524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zh-CN" altLang="en-US" sz="1000" dirty="0">
              <a:solidFill>
                <a:srgbClr val="1D71B8">
                  <a:alpha val="74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bldLvl="0" animBg="1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124075" y="1125855"/>
            <a:ext cx="7929245" cy="3765550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预防接种证是儿童入学、入园、入托的必备材料，家长需妥善保管，按时带孩子完成全程接种，避免漏种、迟种。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接种疫苗需选择正规接种单位（社区卫生服务中心、乡镇卫生院、疾控中心指定接种点），切勿前往无资质的机构接种，避免接种不合格疫苗</a:t>
            </a:r>
            <a:r>
              <a:rPr lang="zh-CN" altLang="en-US" sz="1600"/>
              <a:t>。</a:t>
            </a:r>
            <a:endParaRPr lang="zh-CN" altLang="en-US" sz="1600"/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70815" y="3117850"/>
            <a:ext cx="4394200" cy="4394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534795" y="937895"/>
            <a:ext cx="8473440" cy="4436110"/>
          </a:xfrm>
          <a:prstGeom prst="rect">
            <a:avLst/>
          </a:prstGeom>
        </p:spPr>
        <p:txBody>
          <a:bodyPr>
            <a:noAutofit/>
          </a:bodyPr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若因发热、急性疾病等原因错过接种时间，待身体恢复后，及时前往接种门诊补种，补种时需告知医生漏种原因，医生会根据情况调整接种方案。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老年人、慢性病患者、孕妇等特殊人群，接种前需咨询医生，评估接种可行性，避免盲目接种。</a:t>
            </a:r>
            <a:endParaRPr lang="zh-CN" altLang="en-US" sz="2400"/>
          </a:p>
          <a:p>
            <a:pPr indent="0" algn="l" fontAlgn="auto">
              <a:lnSpc>
                <a:spcPct val="150000"/>
              </a:lnSpc>
              <a:buFont typeface="Arial" panose="020B0604020202020204"/>
              <a:buChar char="•"/>
            </a:pPr>
            <a:r>
              <a:rPr lang="zh-CN" altLang="en-US" sz="2400"/>
              <a:t>关注当地疾控中心、接种门诊发布的疫苗接种信息，及时了解疫苗供应、接种时间等相关通知，主动接种疫苗，守护自身和家人健康。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8384" y="914399"/>
            <a:ext cx="3454092" cy="48858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13" r="839" b="15294"/>
          <a:stretch>
            <a:fillRect/>
          </a:stretch>
        </p:blipFill>
        <p:spPr>
          <a:xfrm>
            <a:off x="0" y="4900794"/>
            <a:ext cx="12192000" cy="1957206"/>
          </a:xfrm>
          <a:custGeom>
            <a:avLst/>
            <a:gdLst>
              <a:gd name="connsiteX0" fmla="*/ 0 w 12192000"/>
              <a:gd name="connsiteY0" fmla="*/ 0 h 1957206"/>
              <a:gd name="connsiteX1" fmla="*/ 12192000 w 12192000"/>
              <a:gd name="connsiteY1" fmla="*/ 0 h 1957206"/>
              <a:gd name="connsiteX2" fmla="*/ 12192000 w 12192000"/>
              <a:gd name="connsiteY2" fmla="*/ 1957206 h 1957206"/>
              <a:gd name="connsiteX3" fmla="*/ 0 w 12192000"/>
              <a:gd name="connsiteY3" fmla="*/ 1957206 h 1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57206">
                <a:moveTo>
                  <a:pt x="0" y="0"/>
                </a:moveTo>
                <a:lnTo>
                  <a:pt x="12192000" y="0"/>
                </a:lnTo>
                <a:lnTo>
                  <a:pt x="12192000" y="1957206"/>
                </a:lnTo>
                <a:lnTo>
                  <a:pt x="0" y="1957206"/>
                </a:lnTo>
                <a:close/>
              </a:path>
            </a:pathLst>
          </a:custGeom>
        </p:spPr>
      </p:pic>
      <p:pic>
        <p:nvPicPr>
          <p:cNvPr id="23" name="图形 2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125" y="581706"/>
            <a:ext cx="361950" cy="790575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14577" y="813532"/>
            <a:ext cx="211363" cy="718634"/>
          </a:xfrm>
          <a:prstGeom prst="rect">
            <a:avLst/>
          </a:prstGeom>
        </p:spPr>
      </p:pic>
      <p:grpSp>
        <p:nvGrpSpPr>
          <p:cNvPr id="34" name="组合 33"/>
          <p:cNvGrpSpPr/>
          <p:nvPr/>
        </p:nvGrpSpPr>
        <p:grpSpPr>
          <a:xfrm>
            <a:off x="3410860" y="942519"/>
            <a:ext cx="1285034" cy="2194208"/>
            <a:chOff x="5065486" y="797379"/>
            <a:chExt cx="1285034" cy="2194208"/>
          </a:xfrm>
        </p:grpSpPr>
        <p:sp>
          <p:nvSpPr>
            <p:cNvPr id="32" name="文本框 31"/>
            <p:cNvSpPr txBox="1"/>
            <p:nvPr/>
          </p:nvSpPr>
          <p:spPr>
            <a:xfrm>
              <a:off x="5065486" y="797379"/>
              <a:ext cx="1277257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600" i="1" dirty="0">
                  <a:ln w="130175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effectLst>
                    <a:outerShdw blurRad="63500" dist="25400" dir="2700000" algn="tl" rotWithShape="0">
                      <a:prstClr val="black">
                        <a:alpha val="34000"/>
                      </a:prst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感</a:t>
              </a:r>
              <a:endParaRPr lang="zh-CN" altLang="en-US" sz="13600" i="1" dirty="0">
                <a:ln w="130175">
                  <a:solidFill>
                    <a:schemeClr val="bg1"/>
                  </a:solidFill>
                </a:ln>
                <a:gradFill>
                  <a:gsLst>
                    <a:gs pos="0">
                      <a:srgbClr val="E57004"/>
                    </a:gs>
                    <a:gs pos="74000">
                      <a:srgbClr val="E02C00"/>
                    </a:gs>
                  </a:gsLst>
                  <a:lin ang="5400000" scaled="1"/>
                </a:gradFill>
                <a:effectLst>
                  <a:outerShdw blurRad="63500" dist="25400" dir="2700000" algn="tl" rotWithShape="0">
                    <a:prstClr val="black">
                      <a:alpha val="34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5073263" y="806373"/>
              <a:ext cx="1277257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600" i="1" dirty="0"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感</a:t>
              </a:r>
              <a:endParaRPr lang="zh-CN" altLang="en-US" sz="13600" i="1" dirty="0">
                <a:gradFill>
                  <a:gsLst>
                    <a:gs pos="0">
                      <a:srgbClr val="E57004"/>
                    </a:gs>
                    <a:gs pos="74000">
                      <a:srgbClr val="E02C00"/>
                    </a:gs>
                  </a:gsLst>
                  <a:lin ang="5400000" scaled="1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4659368" y="1610513"/>
            <a:ext cx="1283582" cy="2195199"/>
            <a:chOff x="5065486" y="797379"/>
            <a:chExt cx="1283582" cy="2195199"/>
          </a:xfrm>
        </p:grpSpPr>
        <p:sp>
          <p:nvSpPr>
            <p:cNvPr id="36" name="文本框 35"/>
            <p:cNvSpPr txBox="1"/>
            <p:nvPr/>
          </p:nvSpPr>
          <p:spPr>
            <a:xfrm>
              <a:off x="5065486" y="797379"/>
              <a:ext cx="1277257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600" i="1" dirty="0">
                  <a:ln w="130175">
                    <a:solidFill>
                      <a:schemeClr val="bg1"/>
                    </a:solidFill>
                  </a:ln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effectLst>
                    <a:outerShdw blurRad="63500" dist="25400" dir="2700000" algn="tl" rotWithShape="0">
                      <a:prstClr val="black">
                        <a:alpha val="34000"/>
                      </a:prstClr>
                    </a:outerShdw>
                  </a:effectLst>
                  <a:latin typeface="华文行楷" panose="02010800040101010101" pitchFamily="2" charset="-122"/>
                  <a:ea typeface="华文行楷" panose="02010800040101010101" pitchFamily="2" charset="-122"/>
                </a:rPr>
                <a:t>谢</a:t>
              </a:r>
              <a:endParaRPr lang="zh-CN" altLang="en-US" sz="13600" i="1" dirty="0">
                <a:ln w="130175">
                  <a:solidFill>
                    <a:schemeClr val="bg1"/>
                  </a:solidFill>
                </a:ln>
                <a:gradFill>
                  <a:gsLst>
                    <a:gs pos="0">
                      <a:srgbClr val="E57004"/>
                    </a:gs>
                    <a:gs pos="74000">
                      <a:srgbClr val="E02C00"/>
                    </a:gs>
                  </a:gsLst>
                  <a:lin ang="5400000" scaled="1"/>
                </a:gradFill>
                <a:effectLst>
                  <a:outerShdw blurRad="63500" dist="25400" dir="2700000" algn="tl" rotWithShape="0">
                    <a:prstClr val="black">
                      <a:alpha val="34000"/>
                    </a:prst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5071811" y="807364"/>
              <a:ext cx="1277257" cy="2185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600" i="1" dirty="0">
                  <a:gradFill>
                    <a:gsLst>
                      <a:gs pos="0">
                        <a:srgbClr val="E57004"/>
                      </a:gs>
                      <a:gs pos="74000">
                        <a:srgbClr val="E02C00"/>
                      </a:gs>
                    </a:gsLst>
                    <a:lin ang="5400000" scaled="1"/>
                  </a:gradFill>
                  <a:latin typeface="华文行楷" panose="02010800040101010101" pitchFamily="2" charset="-122"/>
                  <a:ea typeface="华文行楷" panose="02010800040101010101" pitchFamily="2" charset="-122"/>
                </a:rPr>
                <a:t>谢</a:t>
              </a:r>
              <a:endParaRPr lang="zh-CN" altLang="en-US" sz="13600" i="1" dirty="0">
                <a:gradFill>
                  <a:gsLst>
                    <a:gs pos="0">
                      <a:srgbClr val="E57004"/>
                    </a:gs>
                    <a:gs pos="74000">
                      <a:srgbClr val="E02C00"/>
                    </a:gs>
                  </a:gsLst>
                  <a:lin ang="5400000" scaled="1"/>
                </a:gra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  <p:grpSp>
        <p:nvGrpSpPr>
          <p:cNvPr id="42" name="MG-组合 41"/>
          <p:cNvGrpSpPr/>
          <p:nvPr>
            <p:custDataLst>
              <p:tags r:id="rId8"/>
            </p:custDataLst>
          </p:nvPr>
        </p:nvGrpSpPr>
        <p:grpSpPr>
          <a:xfrm>
            <a:off x="6453715" y="1998153"/>
            <a:ext cx="5086436" cy="1586901"/>
            <a:chOff x="6700456" y="1780441"/>
            <a:chExt cx="5086436" cy="1586901"/>
          </a:xfrm>
        </p:grpSpPr>
        <p:sp>
          <p:nvSpPr>
            <p:cNvPr id="41" name="MG-文本框 40"/>
            <p:cNvSpPr txBox="1"/>
            <p:nvPr>
              <p:custDataLst>
                <p:tags r:id="rId9"/>
              </p:custDataLst>
            </p:nvPr>
          </p:nvSpPr>
          <p:spPr>
            <a:xfrm>
              <a:off x="6700456" y="1780441"/>
              <a:ext cx="50843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9600">
                  <a:ln w="120650">
                    <a:solidFill>
                      <a:schemeClr val="bg1"/>
                    </a:solidFill>
                  </a:ln>
                  <a:solidFill>
                    <a:srgbClr val="1D71B8"/>
                  </a:solidFill>
                  <a:effectLst>
                    <a:outerShdw blurRad="63500" dist="25400" dir="2700000" algn="tl" rotWithShape="0">
                      <a:prstClr val="black">
                        <a:alpha val="34000"/>
                      </a:prstClr>
                    </a:outerShdw>
                  </a:effectLst>
                  <a:latin typeface="汉仪大黑简" panose="02010609000101010101" pitchFamily="2" charset="-122"/>
                  <a:ea typeface="汉仪大黑简" panose="02010609000101010101" pitchFamily="2" charset="-122"/>
                </a:rPr>
                <a:t>您的欣赏</a:t>
              </a:r>
              <a:endParaRPr lang="zh-CN" altLang="en-US" sz="9600">
                <a:ln w="120650">
                  <a:solidFill>
                    <a:schemeClr val="bg1"/>
                  </a:solidFill>
                </a:ln>
                <a:solidFill>
                  <a:srgbClr val="1D71B8"/>
                </a:solidFill>
                <a:effectLst>
                  <a:outerShdw blurRad="63500" dist="25400" dir="2700000" algn="tl" rotWithShape="0">
                    <a:prstClr val="black">
                      <a:alpha val="34000"/>
                    </a:prstClr>
                  </a:outerShdw>
                </a:effectLst>
                <a:latin typeface="汉仪大黑简" panose="02010609000101010101" pitchFamily="2" charset="-122"/>
                <a:ea typeface="汉仪大黑简" panose="02010609000101010101" pitchFamily="2" charset="-122"/>
              </a:endParaRPr>
            </a:p>
          </p:txBody>
        </p:sp>
        <p:sp>
          <p:nvSpPr>
            <p:cNvPr id="40" name="MG-文本框 39"/>
            <p:cNvSpPr txBox="1"/>
            <p:nvPr>
              <p:custDataLst>
                <p:tags r:id="rId10"/>
              </p:custDataLst>
            </p:nvPr>
          </p:nvSpPr>
          <p:spPr>
            <a:xfrm>
              <a:off x="6702561" y="1797682"/>
              <a:ext cx="508433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9600" dirty="0">
                  <a:solidFill>
                    <a:srgbClr val="1D71B8"/>
                  </a:solidFill>
                  <a:latin typeface="汉仪大黑简" panose="02010609000101010101" pitchFamily="2" charset="-122"/>
                  <a:ea typeface="汉仪大黑简" panose="02010609000101010101" pitchFamily="2" charset="-122"/>
                </a:rPr>
                <a:t>您的欣赏</a:t>
              </a:r>
              <a:endParaRPr lang="zh-CN" altLang="en-US" sz="9600" dirty="0">
                <a:solidFill>
                  <a:srgbClr val="1D71B8"/>
                </a:solidFill>
                <a:latin typeface="汉仪大黑简" panose="02010609000101010101" pitchFamily="2" charset="-122"/>
                <a:ea typeface="汉仪大黑简" panose="02010609000101010101" pitchFamily="2" charset="-122"/>
              </a:endParaRPr>
            </a:p>
          </p:txBody>
        </p:sp>
      </p:grpSp>
      <p:pic>
        <p:nvPicPr>
          <p:cNvPr id="56" name="图片 5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4232769" y="4593476"/>
            <a:ext cx="712056" cy="735026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8870498" y="405820"/>
            <a:ext cx="825045" cy="8516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3250" advTm="9000">
        <p15:prstTrans prst="origami"/>
      </p:transition>
    </mc:Choice>
    <mc:Fallback>
      <p:transition spd="slow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100000" y="100000"/>
                                      <p:to x="120000" y="80000"/>
                                    </p:animScale>
                                    <p:anim to="" calcmode="lin" valueType="num">
                                      <p:cBhvr>
                                        <p:cTn id="50" dur="136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0.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51" dur="273" decel="50000" fill="hold">
                                          <p:stCondLst>
                                            <p:cond delay="2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0.3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136" fill="hold">
                                          <p:stCondLst>
                                            <p:cond delay="2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120000" y="80000"/>
                                      <p:to x="100000" y="100000"/>
                                    </p:animScale>
                                    <p:animRot by="21600000" to="43200000">
                                      <p:cBhvr>
                                        <p:cTn id="53" dur="546" fill="hold">
                                          <p:stCondLst>
                                            <p:cond delay="2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 to="" calcmode="lin" valueType="num">
                                      <p:cBhvr>
                                        <p:cTn id="54" dur="273" accel="50000" fill="hold">
                                          <p:stCondLst>
                                            <p:cond delay="47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775616" y="812400"/>
            <a:ext cx="23150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0000" i="1" dirty="0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1</a:t>
            </a:r>
            <a:endParaRPr lang="zh-CN" altLang="en-US" sz="30000" i="1" dirty="0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333750" y="114300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1456195" y="342900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2815953" y="2571751"/>
            <a:ext cx="6560457" cy="1466849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预防接种的核心意义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平行四边形 22"/>
          <p:cNvSpPr/>
          <p:nvPr/>
        </p:nvSpPr>
        <p:spPr>
          <a:xfrm>
            <a:off x="8039100" y="2310765"/>
            <a:ext cx="1657350" cy="528320"/>
          </a:xfrm>
          <a:prstGeom prst="parallelogram">
            <a:avLst/>
          </a:prstGeom>
          <a:solidFill>
            <a:srgbClr val="1D71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0" y="13335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15875" cap="flat" cmpd="thickThin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5875" cap="flat" cmpd="thickThin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461770" y="1459230"/>
            <a:ext cx="8060055" cy="3935095"/>
          </a:xfrm>
          <a:prstGeom prst="rect">
            <a:avLst/>
          </a:prstGeom>
        </p:spPr>
        <p:txBody>
          <a:bodyPr wrap="square">
            <a:noAutofit/>
          </a:bodyPr>
          <a:p>
            <a:pPr indent="0" algn="l" fontAlgn="auto">
              <a:lnSpc>
                <a:spcPct val="150000"/>
              </a:lnSpc>
            </a:pPr>
            <a:r>
              <a:rPr lang="zh-CN" altLang="en-US" sz="2400" b="1"/>
              <a:t>预防接种</a:t>
            </a:r>
            <a:r>
              <a:rPr lang="zh-CN" altLang="en-US" sz="2400"/>
              <a:t>是利用疫苗接种到人体，刺激机体产生特异性免疫反应，从而达到预防、控制乃至消灭相应传染病的最经济、最有效、最便捷的手段。它不仅能保护接种者个人免受传染病侵袭，减少发病、重症和死亡风险，还能构建群体免疫屏障，阻断传染病的传播蔓延，守护家庭、社区乃至全社会的公共卫生安全。</a:t>
            </a:r>
            <a:endParaRPr lang="zh-CN" altLang="en-US" sz="2400"/>
          </a:p>
          <a:p>
            <a:pPr algn="l"/>
            <a:endParaRPr lang="zh-CN" altLang="en-US" sz="2400"/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2980" y="3048000"/>
            <a:ext cx="3810000" cy="381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0" y="13335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15875" cap="flat" cmpd="thickThin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5875" cap="flat" cmpd="thickThin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000885" y="1604010"/>
            <a:ext cx="7778115" cy="37090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algn="l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无论是儿童、青少年，还是成年人、老年人，都能通过接种相应疫苗，获得针对性保护，尤其对免疫力较弱的人群（如婴幼儿、老年人、慢性病患者），预防接种更是不可或缺的健康保障。</a:t>
            </a:r>
            <a:endParaRPr lang="zh-CN" altLang="en-US" sz="2400">
              <a:sym typeface="+mn-ea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100" y="3177540"/>
            <a:ext cx="4394200" cy="43942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813715" y="793349"/>
            <a:ext cx="23150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0000" i="1" dirty="0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2</a:t>
            </a:r>
            <a:endParaRPr lang="zh-CN" altLang="en-US" sz="30000" i="1" dirty="0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524250" y="1238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84695" y="3524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3326765" y="2571750"/>
            <a:ext cx="6988810" cy="1466850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常见接种疫苗分类及适用人群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286125" y="4045281"/>
            <a:ext cx="6524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zh-CN" altLang="en-US" sz="1000" dirty="0">
              <a:solidFill>
                <a:srgbClr val="1D71B8">
                  <a:alpha val="74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bldLvl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1313180" y="838200"/>
            <a:ext cx="8916035" cy="4780280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59000"/>
              </a:spcAft>
            </a:pPr>
            <a:r>
              <a:rPr lang="zh-CN" altLang="en-US" sz="2000" b="1"/>
              <a:t>（一）一类疫苗（免费接种）</a:t>
            </a:r>
            <a:endParaRPr lang="zh-CN" altLang="en-US" sz="2000" b="1"/>
          </a:p>
          <a:p>
            <a:pPr algn="l"/>
            <a:r>
              <a:rPr lang="zh-CN" altLang="en-US" sz="2000"/>
              <a:t>由国家统一规划，适龄人群免费接种，是预防重点传染病的基础保障，主要包括：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乙肝疫苗：适用于新生儿（出生后</a:t>
            </a:r>
            <a:r>
              <a:rPr lang="en-US" altLang="zh-CN" sz="2000"/>
              <a:t>24</a:t>
            </a:r>
            <a:r>
              <a:rPr lang="zh-CN" altLang="en-US" sz="2000"/>
              <a:t>小时内首针）、未接种或未完成全程接种的儿童及成年人，预防乙型肝炎。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卡介苗：新生儿出生后</a:t>
            </a:r>
            <a:r>
              <a:rPr lang="en-US" altLang="zh-CN" sz="2000"/>
              <a:t>24</a:t>
            </a:r>
            <a:r>
              <a:rPr lang="zh-CN" altLang="en-US" sz="2000"/>
              <a:t>小时内接种，预防结核病。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脊灰疫苗：适用于</a:t>
            </a:r>
            <a:r>
              <a:rPr lang="en-US" altLang="zh-CN" sz="2000"/>
              <a:t>2</a:t>
            </a:r>
            <a:r>
              <a:rPr lang="zh-CN" altLang="en-US" sz="2000"/>
              <a:t>月龄至</a:t>
            </a:r>
            <a:r>
              <a:rPr lang="en-US" altLang="zh-CN" sz="2000"/>
              <a:t>4</a:t>
            </a:r>
            <a:r>
              <a:rPr lang="zh-CN" altLang="en-US" sz="2000"/>
              <a:t>岁儿童，预防脊髓灰质炎（小儿麻痹症）。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百白破疫苗：适用于</a:t>
            </a:r>
            <a:r>
              <a:rPr lang="en-US" altLang="zh-CN" sz="2000"/>
              <a:t>3</a:t>
            </a:r>
            <a:r>
              <a:rPr lang="zh-CN" altLang="en-US" sz="2000"/>
              <a:t>月龄至</a:t>
            </a:r>
            <a:r>
              <a:rPr lang="en-US" altLang="zh-CN" sz="2000"/>
              <a:t>6</a:t>
            </a:r>
            <a:r>
              <a:rPr lang="zh-CN" altLang="en-US" sz="2000"/>
              <a:t>岁儿童，预防百日咳、白喉、破伤风。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麻腮风疫苗：适用于</a:t>
            </a:r>
            <a:r>
              <a:rPr lang="en-US" altLang="zh-CN" sz="2000"/>
              <a:t>8</a:t>
            </a:r>
            <a:r>
              <a:rPr lang="zh-CN" altLang="en-US" sz="2000"/>
              <a:t>月龄以上儿童及易感成年人，预防麻疹、流行性腮腺炎、风疹。</a:t>
            </a:r>
            <a:endParaRPr lang="zh-CN" altLang="en-US" sz="2000"/>
          </a:p>
          <a:p>
            <a:pPr algn="l">
              <a:buFont typeface="Arial" panose="020B0604020202020204"/>
              <a:buChar char="•"/>
            </a:pPr>
            <a:r>
              <a:rPr lang="zh-CN" altLang="en-US" sz="2000"/>
              <a:t>流脑疫苗、乙脑疫苗：根据地区流行情况，适龄儿童按程序接种，分别预防流行性脑脊髓膜炎、流行性乙型脑炎。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0" y="4368165"/>
            <a:ext cx="3059430" cy="28289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92011" y="1532254"/>
            <a:ext cx="3454092" cy="488586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rcRect l="13" r="839" b="15294"/>
          <a:stretch>
            <a:fillRect/>
          </a:stretch>
        </p:blipFill>
        <p:spPr>
          <a:xfrm>
            <a:off x="0" y="4900794"/>
            <a:ext cx="12192000" cy="1957206"/>
          </a:xfrm>
          <a:custGeom>
            <a:avLst/>
            <a:gdLst>
              <a:gd name="connsiteX0" fmla="*/ 0 w 12192000"/>
              <a:gd name="connsiteY0" fmla="*/ 0 h 1957206"/>
              <a:gd name="connsiteX1" fmla="*/ 12192000 w 12192000"/>
              <a:gd name="connsiteY1" fmla="*/ 0 h 1957206"/>
              <a:gd name="connsiteX2" fmla="*/ 12192000 w 12192000"/>
              <a:gd name="connsiteY2" fmla="*/ 1957206 h 1957206"/>
              <a:gd name="connsiteX3" fmla="*/ 0 w 12192000"/>
              <a:gd name="connsiteY3" fmla="*/ 1957206 h 1957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1957206">
                <a:moveTo>
                  <a:pt x="0" y="0"/>
                </a:moveTo>
                <a:lnTo>
                  <a:pt x="12192000" y="0"/>
                </a:lnTo>
                <a:lnTo>
                  <a:pt x="12192000" y="1957206"/>
                </a:lnTo>
                <a:lnTo>
                  <a:pt x="0" y="1957206"/>
                </a:lnTo>
                <a:close/>
              </a:path>
            </a:pathLst>
          </a:custGeom>
        </p:spPr>
      </p:pic>
      <p:pic>
        <p:nvPicPr>
          <p:cNvPr id="23" name="图形 22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6125" y="581706"/>
            <a:ext cx="361950" cy="790575"/>
          </a:xfrm>
          <a:prstGeom prst="rect">
            <a:avLst/>
          </a:prstGeom>
        </p:spPr>
      </p:pic>
      <p:pic>
        <p:nvPicPr>
          <p:cNvPr id="25" name="图形 24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414577" y="813532"/>
            <a:ext cx="211363" cy="718634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4232769" y="4593476"/>
            <a:ext cx="712056" cy="735026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8870498" y="405820"/>
            <a:ext cx="825045" cy="851660"/>
          </a:xfrm>
          <a:prstGeom prst="rect">
            <a:avLst/>
          </a:prstGeom>
        </p:spPr>
      </p:pic>
      <p:sp>
        <p:nvSpPr>
          <p:cNvPr id="70" name="文本框 69"/>
          <p:cNvSpPr txBox="1"/>
          <p:nvPr/>
        </p:nvSpPr>
        <p:spPr>
          <a:xfrm>
            <a:off x="6426200" y="4622165"/>
            <a:ext cx="1470660" cy="306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a楷体" panose="02000500000000000000" pitchFamily="2" charset="-122"/>
              </a:rPr>
              <a:t>T</a:t>
            </a:r>
            <a:endParaRPr lang="en-US" altLang="zh-CN" sz="14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a楷体" panose="02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966085" y="915035"/>
            <a:ext cx="8282305" cy="4885055"/>
          </a:xfrm>
          <a:prstGeom prst="rect">
            <a:avLst/>
          </a:prstGeom>
        </p:spPr>
        <p:txBody>
          <a:bodyPr wrap="square">
            <a:noAutofit/>
          </a:bodyPr>
          <a:p>
            <a:pPr algn="l">
              <a:spcAft>
                <a:spcPct val="59000"/>
              </a:spcAft>
            </a:pP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（二）二类疫苗（自愿自费接种）</a:t>
            </a:r>
            <a:endParaRPr lang="zh-CN" altLang="en-US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根据个人健康需求和经济状况自愿选择接种，可补充一类疫苗的保护范围，主要包括：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Font typeface="Arial" panose="020B0604020202020204"/>
              <a:buChar char="•"/>
            </a:pP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HPV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疫苗：适用于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9-45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岁女性及男性，预防人乳头瘤病毒感染，降低宫颈癌、肛门癌等相关癌症风险（不同年龄段适配不同剂型）。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Font typeface="Arial" panose="020B0604020202020204"/>
              <a:buChar char="•"/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流感疫苗：适用于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月龄以上所有人群，尤其推荐老年人、儿童、孕妇、慢性病患者接种，每年秋季接种，预防流行性感冒。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Font typeface="Arial" panose="020B0604020202020204"/>
              <a:buChar char="•"/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水痘疫苗：适用于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岁以上易感人群，预防水痘。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Font typeface="Arial" panose="020B0604020202020204"/>
              <a:buChar char="•"/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肺炎球菌疫苗：适用于老年人、婴幼儿、慢性病患者，预防肺炎球菌引起的肺炎、脑膜炎等疾病。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buFont typeface="Arial" panose="020B0604020202020204"/>
              <a:buChar char="•"/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轮状病毒疫苗：适用于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月龄至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岁儿童，预防轮状病毒引起的重症腹泻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/>
    </mc:Choice>
    <mc:Fallback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r="3531" b="106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3" name="组合 32"/>
          <p:cNvGrpSpPr/>
          <p:nvPr/>
        </p:nvGrpSpPr>
        <p:grpSpPr>
          <a:xfrm>
            <a:off x="-38100" y="0"/>
            <a:ext cx="12230100" cy="6858000"/>
            <a:chOff x="-38100" y="0"/>
            <a:chExt cx="12230100" cy="6858000"/>
          </a:xfrm>
        </p:grpSpPr>
        <p:sp>
          <p:nvSpPr>
            <p:cNvPr id="14" name="任意多边形: 形状 13"/>
            <p:cNvSpPr/>
            <p:nvPr/>
          </p:nvSpPr>
          <p:spPr>
            <a:xfrm>
              <a:off x="-38100" y="0"/>
              <a:ext cx="12172950" cy="6724650"/>
            </a:xfrm>
            <a:custGeom>
              <a:avLst/>
              <a:gdLst>
                <a:gd name="connsiteX0" fmla="*/ 10707421 w 12134850"/>
                <a:gd name="connsiteY0" fmla="*/ 0 h 6724650"/>
                <a:gd name="connsiteX1" fmla="*/ 12134850 w 12134850"/>
                <a:gd name="connsiteY1" fmla="*/ 0 h 6724650"/>
                <a:gd name="connsiteX2" fmla="*/ 12134850 w 12134850"/>
                <a:gd name="connsiteY2" fmla="*/ 6724650 h 6724650"/>
                <a:gd name="connsiteX3" fmla="*/ 0 w 12134850"/>
                <a:gd name="connsiteY3" fmla="*/ 6724650 h 6724650"/>
                <a:gd name="connsiteX4" fmla="*/ 0 w 12134850"/>
                <a:gd name="connsiteY4" fmla="*/ 4767241 h 6724650"/>
                <a:gd name="connsiteX5" fmla="*/ 122164 w 12134850"/>
                <a:gd name="connsiteY5" fmla="*/ 4848229 h 6724650"/>
                <a:gd name="connsiteX6" fmla="*/ 4083051 w 12134850"/>
                <a:gd name="connsiteY6" fmla="*/ 6151554 h 6724650"/>
                <a:gd name="connsiteX7" fmla="*/ 11296635 w 12134850"/>
                <a:gd name="connsiteY7" fmla="*/ 2235240 h 6724650"/>
                <a:gd name="connsiteX8" fmla="*/ 10852732 w 12134850"/>
                <a:gd name="connsiteY8" fmla="*/ 240216 h 6724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34850" h="6724650">
                  <a:moveTo>
                    <a:pt x="10707421" y="0"/>
                  </a:moveTo>
                  <a:lnTo>
                    <a:pt x="12134850" y="0"/>
                  </a:lnTo>
                  <a:lnTo>
                    <a:pt x="12134850" y="6724650"/>
                  </a:lnTo>
                  <a:lnTo>
                    <a:pt x="0" y="6724650"/>
                  </a:lnTo>
                  <a:lnTo>
                    <a:pt x="0" y="4767241"/>
                  </a:lnTo>
                  <a:lnTo>
                    <a:pt x="122164" y="4848229"/>
                  </a:lnTo>
                  <a:cubicBezTo>
                    <a:pt x="1195760" y="5529089"/>
                    <a:pt x="2564542" y="6003674"/>
                    <a:pt x="4083051" y="6151554"/>
                  </a:cubicBezTo>
                  <a:cubicBezTo>
                    <a:pt x="7820918" y="6515567"/>
                    <a:pt x="11050550" y="4762173"/>
                    <a:pt x="11296635" y="2235240"/>
                  </a:cubicBezTo>
                  <a:cubicBezTo>
                    <a:pt x="11363924" y="1544282"/>
                    <a:pt x="11201172" y="867033"/>
                    <a:pt x="10852732" y="240216"/>
                  </a:cubicBezTo>
                  <a:close/>
                </a:path>
              </a:pathLst>
            </a:custGeom>
            <a:noFill/>
            <a:ln w="28575" cap="flat" cmpd="sng" algn="ctr">
              <a:solidFill>
                <a:srgbClr val="1D71B8"/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任意多边形: 形状 8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0674108 w 12192000"/>
                <a:gd name="connsiteY0" fmla="*/ 0 h 6858000"/>
                <a:gd name="connsiteX1" fmla="*/ 12192000 w 12192000"/>
                <a:gd name="connsiteY1" fmla="*/ 0 h 6858000"/>
                <a:gd name="connsiteX2" fmla="*/ 12192000 w 12192000"/>
                <a:gd name="connsiteY2" fmla="*/ 6858000 h 6858000"/>
                <a:gd name="connsiteX3" fmla="*/ 0 w 12192000"/>
                <a:gd name="connsiteY3" fmla="*/ 6858000 h 6858000"/>
                <a:gd name="connsiteX4" fmla="*/ 0 w 12192000"/>
                <a:gd name="connsiteY4" fmla="*/ 4862704 h 6858000"/>
                <a:gd name="connsiteX5" fmla="*/ 179314 w 12192000"/>
                <a:gd name="connsiteY5" fmla="*/ 4981579 h 6858000"/>
                <a:gd name="connsiteX6" fmla="*/ 4140201 w 12192000"/>
                <a:gd name="connsiteY6" fmla="*/ 6284904 h 6858000"/>
                <a:gd name="connsiteX7" fmla="*/ 11353785 w 12192000"/>
                <a:gd name="connsiteY7" fmla="*/ 2368590 h 6858000"/>
                <a:gd name="connsiteX8" fmla="*/ 10749312 w 12192000"/>
                <a:gd name="connsiteY8" fmla="*/ 10812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192000" h="6858000">
                  <a:moveTo>
                    <a:pt x="10674108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lnTo>
                    <a:pt x="0" y="4862704"/>
                  </a:lnTo>
                  <a:lnTo>
                    <a:pt x="179314" y="4981579"/>
                  </a:lnTo>
                  <a:cubicBezTo>
                    <a:pt x="1252910" y="5662439"/>
                    <a:pt x="2621692" y="6137024"/>
                    <a:pt x="4140201" y="6284904"/>
                  </a:cubicBezTo>
                  <a:cubicBezTo>
                    <a:pt x="7878068" y="6648917"/>
                    <a:pt x="11107700" y="4895523"/>
                    <a:pt x="11353785" y="2368590"/>
                  </a:cubicBezTo>
                  <a:cubicBezTo>
                    <a:pt x="11430687" y="1578924"/>
                    <a:pt x="11207126" y="807163"/>
                    <a:pt x="10749312" y="108125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2B1E9"/>
                </a:gs>
                <a:gs pos="100000">
                  <a:srgbClr val="1D71B8"/>
                </a:gs>
              </a:gsLst>
              <a:lin ang="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 rot="21337233">
            <a:off x="813715" y="793349"/>
            <a:ext cx="231502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30000" i="1">
                <a:gradFill flip="none" rotWithShape="1">
                  <a:gsLst>
                    <a:gs pos="0">
                      <a:srgbClr val="E57004"/>
                    </a:gs>
                    <a:gs pos="88000">
                      <a:srgbClr val="E02C00"/>
                    </a:gs>
                  </a:gsLst>
                  <a:lin ang="5400000" scaled="1"/>
                </a:gradFill>
                <a:latin typeface="汉仪大黑简" panose="02010609000101010101" pitchFamily="2" charset="-122"/>
                <a:ea typeface="汉仪大黑简" panose="02010609000101010101" pitchFamily="2" charset="-122"/>
              </a:rPr>
              <a:t>3</a:t>
            </a:r>
            <a:endParaRPr lang="zh-CN" altLang="en-US" sz="30000" i="1">
              <a:gradFill flip="none" rotWithShape="1">
                <a:gsLst>
                  <a:gs pos="0">
                    <a:srgbClr val="E57004"/>
                  </a:gs>
                  <a:gs pos="88000">
                    <a:srgbClr val="E02C00"/>
                  </a:gs>
                </a:gsLst>
                <a:lin ang="5400000" scaled="1"/>
              </a:gradFill>
              <a:latin typeface="汉仪大黑简" panose="02010609000101010101" pitchFamily="2" charset="-122"/>
              <a:ea typeface="汉仪大黑简" panose="02010609000101010101" pitchFamily="2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 flipH="1">
            <a:off x="3524250" y="1238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 flipH="1">
            <a:off x="884695" y="3524250"/>
            <a:ext cx="361950" cy="1504950"/>
          </a:xfrm>
          <a:prstGeom prst="line">
            <a:avLst/>
          </a:prstGeom>
          <a:ln w="31750">
            <a:gradFill flip="none" rotWithShape="1">
              <a:gsLst>
                <a:gs pos="0">
                  <a:srgbClr val="1D71B8"/>
                </a:gs>
                <a:gs pos="74000">
                  <a:srgbClr val="1D71B8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平行四边形 20"/>
          <p:cNvSpPr/>
          <p:nvPr/>
        </p:nvSpPr>
        <p:spPr>
          <a:xfrm>
            <a:off x="3326493" y="2571751"/>
            <a:ext cx="6560457" cy="1466849"/>
          </a:xfrm>
          <a:prstGeom prst="parallelogram">
            <a:avLst/>
          </a:prstGeom>
          <a:solidFill>
            <a:srgbClr val="1D71B8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MG-文本框 23"/>
          <p:cNvSpPr txBox="1"/>
          <p:nvPr>
            <p:custDataLst>
              <p:tags r:id="rId2"/>
            </p:custDataLst>
          </p:nvPr>
        </p:nvSpPr>
        <p:spPr>
          <a:xfrm>
            <a:off x="3660775" y="3014345"/>
            <a:ext cx="5711825" cy="865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/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范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endParaRPr lang="zh-CN" altLang="en-US" sz="32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8305801" y="2310627"/>
            <a:ext cx="1657350" cy="528566"/>
            <a:chOff x="8039101" y="2310627"/>
            <a:chExt cx="1657350" cy="528566"/>
          </a:xfrm>
        </p:grpSpPr>
        <p:sp>
          <p:nvSpPr>
            <p:cNvPr id="23" name="平行四边形 22"/>
            <p:cNvSpPr/>
            <p:nvPr/>
          </p:nvSpPr>
          <p:spPr>
            <a:xfrm>
              <a:off x="8039101" y="2310627"/>
              <a:ext cx="1657350" cy="528566"/>
            </a:xfrm>
            <a:prstGeom prst="parallelogram">
              <a:avLst/>
            </a:prstGeom>
            <a:solidFill>
              <a:srgbClr val="1D71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217357" y="2403810"/>
              <a:ext cx="1345743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文本框 26"/>
          <p:cNvSpPr txBox="1"/>
          <p:nvPr/>
        </p:nvSpPr>
        <p:spPr>
          <a:xfrm>
            <a:off x="3286125" y="4045281"/>
            <a:ext cx="652462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zh-CN" altLang="en-US" sz="1000" dirty="0">
              <a:solidFill>
                <a:srgbClr val="1D71B8">
                  <a:alpha val="74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" panose="020B0500000000000000" pitchFamily="34" charset="-122"/>
            </a:endParaRPr>
          </a:p>
        </p:txBody>
      </p:sp>
      <p:pic>
        <p:nvPicPr>
          <p:cNvPr id="29" name="图形 28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624127" y="699232"/>
            <a:ext cx="211363" cy="718634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3294672" y="5008178"/>
            <a:ext cx="712056" cy="73502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6" t="49293" r="66911" b="30389"/>
          <a:stretch>
            <a:fillRect/>
          </a:stretch>
        </p:blipFill>
        <p:spPr>
          <a:xfrm>
            <a:off x="7813248" y="545719"/>
            <a:ext cx="1096645" cy="1132021"/>
          </a:xfrm>
          <a:prstGeom prst="rect">
            <a:avLst/>
          </a:prstGeom>
        </p:spPr>
      </p:pic>
      <p:pic>
        <p:nvPicPr>
          <p:cNvPr id="32" name="图形 31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917125" y="467409"/>
            <a:ext cx="361950" cy="790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 advTm="0">
        <p15:prstTrans prst="drape"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4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5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2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 animBg="1"/>
      <p:bldP spid="24" grpId="0"/>
      <p:bldP spid="27" grpId="0"/>
    </p:bldLst>
  </p:timing>
</p:sld>
</file>

<file path=ppt/tags/tag1.xml><?xml version="1.0" encoding="utf-8"?>
<p:tagLst xmlns:p="http://schemas.openxmlformats.org/presentationml/2006/main">
  <p:tag name="MD-PA" val="v1.0.0"/>
</p:tagLst>
</file>

<file path=ppt/tags/tag10.xml><?xml version="1.0" encoding="utf-8"?>
<p:tagLst xmlns:p="http://schemas.openxmlformats.org/presentationml/2006/main">
  <p:tag name="MD-PA" val="v1.0.0"/>
</p:tagLst>
</file>

<file path=ppt/tags/tag11.xml><?xml version="1.0" encoding="utf-8"?>
<p:tagLst xmlns:p="http://schemas.openxmlformats.org/presentationml/2006/main">
  <p:tag name="MD-PA" val="v1.0.0"/>
</p:tagLst>
</file>

<file path=ppt/tags/tag12.xml><?xml version="1.0" encoding="utf-8"?>
<p:tagLst xmlns:p="http://schemas.openxmlformats.org/presentationml/2006/main">
  <p:tag name="MD-PA" val="v1.0.0"/>
</p:tagLst>
</file>

<file path=ppt/tags/tag13.xml><?xml version="1.0" encoding="utf-8"?>
<p:tagLst xmlns:p="http://schemas.openxmlformats.org/presentationml/2006/main">
  <p:tag name="MD-PA" val="v1.0.0"/>
</p:tagLst>
</file>

<file path=ppt/tags/tag14.xml><?xml version="1.0" encoding="utf-8"?>
<p:tagLst xmlns:p="http://schemas.openxmlformats.org/presentationml/2006/main">
  <p:tag name="MD-PA" val="v1.0.0"/>
</p:tagLst>
</file>

<file path=ppt/tags/tag15.xml><?xml version="1.0" encoding="utf-8"?>
<p:tagLst xmlns:p="http://schemas.openxmlformats.org/presentationml/2006/main">
  <p:tag name="MD-PA" val="v1.0.0"/>
</p:tagLst>
</file>

<file path=ppt/tags/tag16.xml><?xml version="1.0" encoding="utf-8"?>
<p:tagLst xmlns:p="http://schemas.openxmlformats.org/presentationml/2006/main">
  <p:tag name="MD-PA" val="v1.0.0"/>
</p:tagLst>
</file>

<file path=ppt/tags/tag17.xml><?xml version="1.0" encoding="utf-8"?>
<p:tagLst xmlns:p="http://schemas.openxmlformats.org/presentationml/2006/main">
  <p:tag name="MD-PA" val="v1.0.0"/>
</p:tagLst>
</file>

<file path=ppt/tags/tag18.xml><?xml version="1.0" encoding="utf-8"?>
<p:tagLst xmlns:p="http://schemas.openxmlformats.org/presentationml/2006/main">
  <p:tag name="MD-PA" val="v1.0.0"/>
</p:tagLst>
</file>

<file path=ppt/tags/tag19.xml><?xml version="1.0" encoding="utf-8"?>
<p:tagLst xmlns:p="http://schemas.openxmlformats.org/presentationml/2006/main">
  <p:tag name="MD-PA" val="v1.0.0"/>
</p:tagLst>
</file>

<file path=ppt/tags/tag2.xml><?xml version="1.0" encoding="utf-8"?>
<p:tagLst xmlns:p="http://schemas.openxmlformats.org/presentationml/2006/main">
  <p:tag name="MD-PA" val="v1.0.0"/>
</p:tagLst>
</file>

<file path=ppt/tags/tag20.xml><?xml version="1.0" encoding="utf-8"?>
<p:tagLst xmlns:p="http://schemas.openxmlformats.org/presentationml/2006/main">
  <p:tag name="MD-PA" val="v1.0.0"/>
</p:tagLst>
</file>

<file path=ppt/tags/tag21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2.11.14"/>
  <p:tag name="AS_TITLE" val="Aspose.Slides for .NET 4.0 Client Profile"/>
  <p:tag name="AS_VERSION" val="22.11"/>
  <p:tag name="COMMONDATA" val="eyJoZGlkIjoiMmMxNzY4NzliODJmOGYzMWEyZDdkODA0MWI0NTdiODcifQ=="/>
  <p:tag name="KSO_WPP_MARK_KEY" val="ec568dc7-d701-4de4-be91-47388a564c24"/>
</p:tagLst>
</file>

<file path=ppt/tags/tag3.xml><?xml version="1.0" encoding="utf-8"?>
<p:tagLst xmlns:p="http://schemas.openxmlformats.org/presentationml/2006/main">
  <p:tag name="MD-PA" val="v1.0.0"/>
</p:tagLst>
</file>

<file path=ppt/tags/tag4.xml><?xml version="1.0" encoding="utf-8"?>
<p:tagLst xmlns:p="http://schemas.openxmlformats.org/presentationml/2006/main">
  <p:tag name="MD-PA" val="v1.0.0"/>
</p:tagLst>
</file>

<file path=ppt/tags/tag5.xml><?xml version="1.0" encoding="utf-8"?>
<p:tagLst xmlns:p="http://schemas.openxmlformats.org/presentationml/2006/main">
  <p:tag name="MD-PA" val="v1.0.0"/>
</p:tagLst>
</file>

<file path=ppt/tags/tag6.xml><?xml version="1.0" encoding="utf-8"?>
<p:tagLst xmlns:p="http://schemas.openxmlformats.org/presentationml/2006/main">
  <p:tag name="MD-PA" val="v1.0.0"/>
</p:tagLst>
</file>

<file path=ppt/tags/tag7.xml><?xml version="1.0" encoding="utf-8"?>
<p:tagLst xmlns:p="http://schemas.openxmlformats.org/presentationml/2006/main">
  <p:tag name="MD-PA" val="v1.0.0"/>
</p:tagLst>
</file>

<file path=ppt/tags/tag8.xml><?xml version="1.0" encoding="utf-8"?>
<p:tagLst xmlns:p="http://schemas.openxmlformats.org/presentationml/2006/main">
  <p:tag name="MD-PA" val="v1.0.0"/>
</p:tagLst>
</file>

<file path=ppt/tags/tag9.xml><?xml version="1.0" encoding="utf-8"?>
<p:tagLst xmlns:p="http://schemas.openxmlformats.org/presentationml/2006/main">
  <p:tag name="MD-PA" val="v1.0.0"/>
</p:tagLst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Arial"/>
      </a:majorFont>
      <a:minorFont>
        <a:latin typeface="阿里巴巴普惠体"/>
        <a:ea typeface="阿里巴巴普惠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0">
              <a:srgbClr val="62B1E9"/>
            </a:gs>
            <a:gs pos="100000">
              <a:srgbClr val="1D71B8"/>
            </a:gs>
          </a:gsLst>
          <a:lin ang="0" scaled="1"/>
        </a:gradFill>
        <a:ln w="15875" cap="flat" cmpd="thickThin" algn="ctr">
          <a:solidFill>
            <a:schemeClr val="accent1">
              <a:shade val="50000"/>
            </a:schemeClr>
          </a:solidFill>
          <a:prstDash val="solid"/>
          <a:miter lim="800000"/>
        </a:ln>
      </a:spPr>
      <a:bodyPr rtlCol="0" anchor="ctr"/>
      <a:lstStyle>
        <a:defPPr algn="ctr">
          <a:defRPr lang="zh-CN" altLang="en-US"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Arial"/>
      </a:majorFont>
      <a:minorFont>
        <a:latin typeface="阿里巴巴普惠体"/>
        <a:ea typeface="阿里巴巴普惠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Arial"/>
      </a:majorFont>
      <a:minorFont>
        <a:latin typeface="阿里巴巴普惠体"/>
        <a:ea typeface="阿里巴巴普惠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阿里巴巴普惠">
      <a:majorFont>
        <a:latin typeface="阿里巴巴普惠体"/>
        <a:ea typeface="阿里巴巴普惠体"/>
        <a:cs typeface="Arial"/>
      </a:majorFont>
      <a:minorFont>
        <a:latin typeface="阿里巴巴普惠体"/>
        <a:ea typeface="阿里巴巴普惠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0</TotalTime>
  <Words>2522</Words>
  <Application>WPS 演示</Application>
  <PresentationFormat>宽屏</PresentationFormat>
  <Paragraphs>124</Paragraphs>
  <Slides>26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26</vt:i4>
      </vt:variant>
    </vt:vector>
  </HeadingPairs>
  <TitlesOfParts>
    <vt:vector size="51" baseType="lpstr">
      <vt:lpstr>Arial</vt:lpstr>
      <vt:lpstr>宋体</vt:lpstr>
      <vt:lpstr>Wingdings</vt:lpstr>
      <vt:lpstr>微软雅黑</vt:lpstr>
      <vt:lpstr>汉仪大黑简</vt:lpstr>
      <vt:lpstr>黑体</vt:lpstr>
      <vt:lpstr>Wingdings</vt:lpstr>
      <vt:lpstr>Arial</vt:lpstr>
      <vt:lpstr>Aa楷体</vt:lpstr>
      <vt:lpstr>华文行楷</vt:lpstr>
      <vt:lpstr>思源黑体</vt:lpstr>
      <vt:lpstr>Arial Unicode MS</vt:lpstr>
      <vt:lpstr>Calibri</vt:lpstr>
      <vt:lpstr>阿里巴巴普惠体</vt:lpstr>
      <vt:lpstr>Segoe Print</vt:lpstr>
      <vt:lpstr>KSOF2A9FBA15</vt:lpstr>
      <vt:lpstr>Aa楷体</vt:lpstr>
      <vt:lpstr>Wingdings</vt:lpstr>
      <vt:lpstr>思源黑体</vt:lpstr>
      <vt:lpstr>汉仪大黑简</vt:lpstr>
      <vt:lpstr>第一PPT，www.1ppt.com</vt:lpstr>
      <vt:lpstr>第一PPT，www.1ppt.com </vt:lpstr>
      <vt:lpstr>1_第一PPT，www.1ppt.com</vt:lpstr>
      <vt:lpstr>3_第一PPT，www.1ppt.com</vt:lpstr>
      <vt:lpstr>4_第一PPT，www.1ppt.com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creator>优品PPT</dc:creator>
  <dc:subject>https://www.ypppt.com/</dc:subject>
  <cp:lastModifiedBy>旧时光</cp:lastModifiedBy>
  <cp:revision>183</cp:revision>
  <dcterms:created xsi:type="dcterms:W3CDTF">2022-08-17T14:34:00Z</dcterms:created>
  <dcterms:modified xsi:type="dcterms:W3CDTF">2026-06-22T02:54:26Z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D634DFEB4A3E475CB1A7E3EBD2DFCFCB_13</vt:lpwstr>
  </property>
  <property fmtid="{D5CDD505-2E9C-101B-9397-08002B2CF9AE}" pid="3" name="KSOProductBuildVer">
    <vt:lpwstr>2052-12.1.0.26375</vt:lpwstr>
  </property>
</Properties>
</file>