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595" autoAdjust="0"/>
  </p:normalViewPr>
  <p:slideViewPr>
    <p:cSldViewPr showGuides="1">
      <p:cViewPr varScale="1">
        <p:scale>
          <a:sx n="82" d="100"/>
          <a:sy n="82" d="100"/>
        </p:scale>
        <p:origin x="-691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jpeg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1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71826" y="1169431"/>
            <a:ext cx="6686550" cy="189192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950" b="1" dirty="0" smtClean="0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张</a:t>
            </a:r>
            <a:r>
              <a:rPr lang="zh-CN" altLang="en-US" sz="4950" b="1" dirty="0" smtClean="0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湾街道卫</a:t>
            </a:r>
            <a:r>
              <a:rPr lang="en-US" sz="4950" b="1" dirty="0" err="1" smtClean="0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生院老年人健康知识大讲堂</a:t>
            </a:r>
            <a:endParaRPr lang="en-US" sz="4950" b="1" dirty="0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02208" y="3429000"/>
            <a:ext cx="6934200" cy="50321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 dirty="0" smtClean="0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主讲</a:t>
            </a:r>
            <a:r>
              <a:rPr lang="en-US" sz="2100" dirty="0" smtClean="0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人：</a:t>
            </a:r>
            <a:r>
              <a:rPr lang="zh-CN" altLang="en-US" sz="2100" dirty="0" smtClean="0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冯望荣</a:t>
            </a:r>
            <a:endParaRPr lang="en-US" sz="2100" dirty="0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47573" y="4004945"/>
            <a:ext cx="6934200" cy="50101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100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2026-03-11</a:t>
            </a:r>
            <a:endParaRPr lang="en-US" sz="2100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570" r="16570"/>
          <a:stretch>
            <a:fillRect/>
          </a:stretch>
        </p:blipFill>
        <p:spPr>
          <a:xfrm>
            <a:off x="4451873" y="1812219"/>
            <a:ext cx="3287800" cy="3946292"/>
          </a:xfrm>
          <a:prstGeom prst="rect">
            <a:avLst/>
          </a:prstGeom>
          <a:noFill/>
        </p:spPr>
      </p:pic>
      <p:sp>
        <p:nvSpPr>
          <p:cNvPr id="3" name="TextBox 3"/>
          <p:cNvSpPr txBox="1"/>
          <p:nvPr/>
        </p:nvSpPr>
        <p:spPr>
          <a:xfrm>
            <a:off x="1028300" y="1726745"/>
            <a:ext cx="2931598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充足睡眠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300" y="2298345"/>
            <a:ext cx="2931598" cy="119800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老年人应保持充足的睡眠时间，每晚7-8小时为宜，以维持身体机能和免疫力。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18191" y="1713967"/>
            <a:ext cx="2931598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规律作息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18191" y="2285568"/>
            <a:ext cx="2931598" cy="119800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老年人应养成规律的作息习惯，按时起床、睡觉，避免熬夜和不足的睡眠时间。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0738" y="4317136"/>
            <a:ext cx="2931598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心理健康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0738" y="4807470"/>
            <a:ext cx="2931598" cy="119800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老年人应保持积极的心态，关注自己的情绪变化，及时排解压力和不良情绪。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318191" y="4317136"/>
            <a:ext cx="2931598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社交活动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318191" y="4823328"/>
            <a:ext cx="2931598" cy="119800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老年人应积极参加社交活动，与家人、朋友保持联系，分享生活经验和快乐。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充足睡眠与心理健康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77566" y="3267201"/>
            <a:ext cx="6115050" cy="18190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500" b="1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老年人疾病预防与控制</a:t>
            </a:r>
            <a:endParaRPr lang="en-US" sz="4500" b="1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577566" y="1758043"/>
            <a:ext cx="2152650" cy="17145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ts val="450"/>
              </a:spcBef>
            </a:pPr>
            <a:r>
              <a:rPr lang="en-US" sz="8400" b="1">
                <a:solidFill>
                  <a:schemeClr val="accent1">
                    <a:alpha val="100000"/>
                  </a:schemeClr>
                </a:solidFill>
                <a:latin typeface="PingFang SC"/>
                <a:ea typeface="PingFang SC"/>
                <a:cs typeface="PingFang SC"/>
              </a:rPr>
              <a:t>03</a:t>
            </a:r>
            <a:endParaRPr lang="en-US" sz="8400" b="1">
              <a:solidFill>
                <a:schemeClr val="accent1">
                  <a:alpha val="100000"/>
                </a:schemeClr>
              </a:solidFill>
              <a:latin typeface="PingFang SC"/>
              <a:ea typeface="PingFang SC"/>
              <a:cs typeface="PingFang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7660" y="2205987"/>
            <a:ext cx="4552950" cy="86510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老年人应注意饮食均衡，控制盐、糖、油的摄入量，增加蔬菜、水果、全谷物的摄入。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586084" y="1672038"/>
            <a:ext cx="2889570" cy="578109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r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合理饮食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37660" y="4476644"/>
            <a:ext cx="4552950" cy="86510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定期进行血压、血糖、血脂等检测，及时发现并控制慢性病。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586084" y="3935221"/>
            <a:ext cx="2889570" cy="578109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r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定期体检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760084" y="3283802"/>
            <a:ext cx="4552950" cy="86510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适量运动有助于降低慢性病风险，如散步、太极拳、瑜伽等。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760084" y="2749854"/>
            <a:ext cx="2889570" cy="578109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规律运动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760084" y="5674118"/>
            <a:ext cx="4552950" cy="86510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慢性病患者需遵医嘱按时服药，不可随意停药或更改剂量。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760084" y="5132694"/>
            <a:ext cx="2889570" cy="578109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遵医嘱用药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慢性病管理及预防措施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1" name="Connector 11"/>
          <p:cNvCxnSpPr/>
          <p:nvPr/>
        </p:nvCxnSpPr>
        <p:spPr>
          <a:xfrm>
            <a:off x="6180454" y="1875776"/>
            <a:ext cx="0" cy="515661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AutoShape 12"/>
          <p:cNvSpPr/>
          <p:nvPr/>
        </p:nvSpPr>
        <p:spPr>
          <a:xfrm>
            <a:off x="6021952" y="1791242"/>
            <a:ext cx="317005" cy="31700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021952" y="2939521"/>
            <a:ext cx="317005" cy="31700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021952" y="4087802"/>
            <a:ext cx="317005" cy="31700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6021952" y="5236082"/>
            <a:ext cx="317005" cy="31700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40000" y="1779722"/>
            <a:ext cx="8170666" cy="4352000"/>
          </a:xfrm>
          <a:prstGeom prst="roundRect">
            <a:avLst>
              <a:gd name="adj" fmla="val 6989"/>
            </a:avLst>
          </a:prstGeom>
          <a:solidFill>
            <a:srgbClr val="FFFFFF">
              <a:alpha val="100000"/>
            </a:srgbClr>
          </a:solidFill>
          <a:effectLst>
            <a:outerShdw blurRad="323850">
              <a:srgbClr val="000000">
                <a:alpha val="6000"/>
              </a:srgbClr>
            </a:outerShdw>
          </a:effectLst>
        </p:spPr>
      </p:sp>
      <p:sp>
        <p:nvSpPr>
          <p:cNvPr id="3" name="TextBox 3"/>
          <p:cNvSpPr txBox="1"/>
          <p:nvPr/>
        </p:nvSpPr>
        <p:spPr>
          <a:xfrm>
            <a:off x="4499347" y="2947026"/>
            <a:ext cx="3057680" cy="77501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老年人应积极接种流感、肺炎等疫苗，预防传染病。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499347" y="2385880"/>
            <a:ext cx="2790224" cy="4737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疫苗接种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3068" r="23068"/>
          <a:stretch>
            <a:fillRect/>
          </a:stretch>
        </p:blipFill>
        <p:spPr>
          <a:xfrm>
            <a:off x="612337" y="1530216"/>
            <a:ext cx="3483952" cy="485101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常见传染病预防知识普及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178597" y="2914276"/>
            <a:ext cx="3057680" cy="77501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勤洗手、戴口罩、避免去人群密集场所，减少传染病传播风险。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178597" y="2385880"/>
            <a:ext cx="2790224" cy="4737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个人卫生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99347" y="4841909"/>
            <a:ext cx="3057680" cy="77501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保持室内空气流通，定期清洁消毒，减少病毒和细菌滋生。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99347" y="4280763"/>
            <a:ext cx="2790224" cy="4737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环境卫生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178597" y="4809160"/>
            <a:ext cx="3057680" cy="77501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保持充足睡眠，合理饮食，增强身体免疫力。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178597" y="4280763"/>
            <a:ext cx="2790224" cy="4737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健康生活方式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15480" y="2045859"/>
            <a:ext cx="339499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改善居住环境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915480" y="2574293"/>
            <a:ext cx="3768260" cy="76750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保持地面干燥、无障碍物，安装扶手、防滑垫等设施。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跌倒、骨折等意外伤害防范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61678" y="2135761"/>
            <a:ext cx="1045085" cy="1045085"/>
          </a:xfrm>
          <a:prstGeom prst="ellipse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749881" y="2366605"/>
            <a:ext cx="868680" cy="58674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0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30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30526" y="2042516"/>
            <a:ext cx="339499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增强身体平衡能力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630526" y="2570950"/>
            <a:ext cx="3768260" cy="76750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进行平衡训练、柔韧性锻炼，提高身体稳定性。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376725" y="2135761"/>
            <a:ext cx="1045085" cy="1045085"/>
          </a:xfrm>
          <a:prstGeom prst="ellipse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6464927" y="2364934"/>
            <a:ext cx="868680" cy="58674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0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30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92418" y="4231279"/>
            <a:ext cx="339499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穿着合适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92418" y="4759713"/>
            <a:ext cx="3768260" cy="76750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穿着舒适、合脚的鞋子，避免穿高跟鞋、拖鞋等易滑倒的鞋子。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61678" y="4321181"/>
            <a:ext cx="1045085" cy="1045085"/>
          </a:xfrm>
          <a:prstGeom prst="ellipse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749881" y="4552025"/>
            <a:ext cx="868680" cy="58674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0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30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07465" y="4227936"/>
            <a:ext cx="339499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及时就医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607465" y="4756370"/>
            <a:ext cx="3768260" cy="76750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跌倒后如出现疼痛、肿胀等症状，应及时就医检查，避免骨折等严重后果。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376725" y="4321181"/>
            <a:ext cx="1045085" cy="1045085"/>
          </a:xfrm>
          <a:prstGeom prst="ellipse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6464927" y="4550354"/>
            <a:ext cx="868680" cy="58674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0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30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77566" y="3267201"/>
            <a:ext cx="6115050" cy="18190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125" b="1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乡镇卫生院服务资源介绍</a:t>
            </a:r>
            <a:endParaRPr lang="en-US" sz="4125" b="1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577566" y="1758043"/>
            <a:ext cx="2152650" cy="17145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ts val="450"/>
              </a:spcBef>
            </a:pPr>
            <a:r>
              <a:rPr lang="en-US" sz="8400" b="1">
                <a:solidFill>
                  <a:schemeClr val="accent1">
                    <a:alpha val="100000"/>
                  </a:schemeClr>
                </a:solidFill>
                <a:latin typeface="PingFang SC"/>
                <a:ea typeface="PingFang SC"/>
                <a:cs typeface="PingFang SC"/>
              </a:rPr>
              <a:t>04</a:t>
            </a:r>
            <a:endParaRPr lang="en-US" sz="8400" b="1">
              <a:solidFill>
                <a:schemeClr val="accent1">
                  <a:alpha val="100000"/>
                </a:schemeClr>
              </a:solidFill>
              <a:latin typeface="PingFang SC"/>
              <a:ea typeface="PingFang SC"/>
              <a:cs typeface="PingFang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94200" y="1962150"/>
            <a:ext cx="1685925" cy="1676400"/>
          </a:xfrm>
          <a:custGeom>
            <a:avLst/>
            <a:gdLst/>
            <a:ahLst/>
            <a:cxnLst/>
            <a:rect l="l" t="t" r="r" b="b"/>
            <a:pathLst>
              <a:path w="1685845" h="1676401">
                <a:moveTo>
                  <a:pt x="1685845" y="27"/>
                </a:moveTo>
                <a:cubicBezTo>
                  <a:pt x="1684537" y="232115"/>
                  <a:pt x="1683230" y="464204"/>
                  <a:pt x="1681922" y="696292"/>
                </a:cubicBezTo>
                <a:cubicBezTo>
                  <a:pt x="1421024" y="694822"/>
                  <a:pt x="1170307" y="797433"/>
                  <a:pt x="985303" y="981399"/>
                </a:cubicBezTo>
                <a:cubicBezTo>
                  <a:pt x="800299" y="1165364"/>
                  <a:pt x="696276" y="1415499"/>
                  <a:pt x="696276" y="1676401"/>
                </a:cubicBezTo>
                <a:lnTo>
                  <a:pt x="0" y="1676400"/>
                </a:lnTo>
                <a:cubicBezTo>
                  <a:pt x="0" y="1341716"/>
                  <a:pt x="100080" y="1017391"/>
                  <a:pt x="283614" y="743402"/>
                </a:cubicBezTo>
                <a:lnTo>
                  <a:pt x="326098" y="686287"/>
                </a:lnTo>
                <a:lnTo>
                  <a:pt x="222801" y="399824"/>
                </a:lnTo>
                <a:lnTo>
                  <a:pt x="531767" y="453989"/>
                </a:lnTo>
                <a:lnTo>
                  <a:pt x="618095" y="376276"/>
                </a:lnTo>
                <a:cubicBezTo>
                  <a:pt x="918260" y="131924"/>
                  <a:pt x="1295386" y="-2173"/>
                  <a:pt x="1685845" y="27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 rot="5400000">
            <a:off x="6143625" y="1966913"/>
            <a:ext cx="1685925" cy="1676400"/>
          </a:xfrm>
          <a:custGeom>
            <a:avLst/>
            <a:gdLst/>
            <a:ahLst/>
            <a:cxnLst/>
            <a:rect l="l" t="t" r="r" b="b"/>
            <a:pathLst>
              <a:path w="1685845" h="1676401">
                <a:moveTo>
                  <a:pt x="0" y="1676400"/>
                </a:moveTo>
                <a:cubicBezTo>
                  <a:pt x="0" y="1285935"/>
                  <a:pt x="136219" y="909570"/>
                  <a:pt x="382258" y="610787"/>
                </a:cubicBezTo>
                <a:lnTo>
                  <a:pt x="437390" y="550233"/>
                </a:lnTo>
                <a:lnTo>
                  <a:pt x="357434" y="249447"/>
                </a:lnTo>
                <a:lnTo>
                  <a:pt x="675579" y="334017"/>
                </a:lnTo>
                <a:lnTo>
                  <a:pt x="751263" y="278380"/>
                </a:lnTo>
                <a:cubicBezTo>
                  <a:pt x="1026282" y="96392"/>
                  <a:pt x="1351166" y="-1859"/>
                  <a:pt x="1685845" y="27"/>
                </a:cubicBezTo>
                <a:cubicBezTo>
                  <a:pt x="1684537" y="232115"/>
                  <a:pt x="1683230" y="464204"/>
                  <a:pt x="1681922" y="696292"/>
                </a:cubicBezTo>
                <a:cubicBezTo>
                  <a:pt x="1421024" y="694822"/>
                  <a:pt x="1170307" y="797433"/>
                  <a:pt x="985303" y="981399"/>
                </a:cubicBezTo>
                <a:cubicBezTo>
                  <a:pt x="800299" y="1165364"/>
                  <a:pt x="696276" y="1415499"/>
                  <a:pt x="696276" y="1676401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 rot="10800000">
            <a:off x="6138863" y="3733800"/>
            <a:ext cx="1685925" cy="1676400"/>
          </a:xfrm>
          <a:custGeom>
            <a:avLst/>
            <a:gdLst/>
            <a:ahLst/>
            <a:cxnLst/>
            <a:rect l="l" t="t" r="r" b="b"/>
            <a:pathLst>
              <a:path w="1685845" h="1676401">
                <a:moveTo>
                  <a:pt x="696276" y="1676401"/>
                </a:moveTo>
                <a:lnTo>
                  <a:pt x="0" y="1676400"/>
                </a:lnTo>
                <a:cubicBezTo>
                  <a:pt x="0" y="1341716"/>
                  <a:pt x="100080" y="1017391"/>
                  <a:pt x="283614" y="743402"/>
                </a:cubicBezTo>
                <a:lnTo>
                  <a:pt x="284783" y="741830"/>
                </a:lnTo>
                <a:lnTo>
                  <a:pt x="159770" y="469217"/>
                </a:lnTo>
                <a:lnTo>
                  <a:pt x="484566" y="498419"/>
                </a:lnTo>
                <a:lnTo>
                  <a:pt x="494350" y="487672"/>
                </a:lnTo>
                <a:cubicBezTo>
                  <a:pt x="810781" y="173019"/>
                  <a:pt x="1239606" y="-2487"/>
                  <a:pt x="1685845" y="27"/>
                </a:cubicBezTo>
                <a:cubicBezTo>
                  <a:pt x="1684537" y="232115"/>
                  <a:pt x="1683230" y="464204"/>
                  <a:pt x="1681922" y="696292"/>
                </a:cubicBezTo>
                <a:cubicBezTo>
                  <a:pt x="1421024" y="694822"/>
                  <a:pt x="1170307" y="797433"/>
                  <a:pt x="985303" y="981399"/>
                </a:cubicBezTo>
                <a:cubicBezTo>
                  <a:pt x="800299" y="1165364"/>
                  <a:pt x="696276" y="1415499"/>
                  <a:pt x="696276" y="1676401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 rot="16200000">
            <a:off x="4389437" y="3729038"/>
            <a:ext cx="1685925" cy="1676400"/>
          </a:xfrm>
          <a:custGeom>
            <a:avLst/>
            <a:gdLst/>
            <a:ahLst/>
            <a:cxnLst/>
            <a:rect l="l" t="t" r="r" b="b"/>
            <a:pathLst>
              <a:path w="1685845" h="1676401">
                <a:moveTo>
                  <a:pt x="1685845" y="27"/>
                </a:moveTo>
                <a:cubicBezTo>
                  <a:pt x="1684537" y="232115"/>
                  <a:pt x="1683230" y="464204"/>
                  <a:pt x="1681922" y="696292"/>
                </a:cubicBezTo>
                <a:cubicBezTo>
                  <a:pt x="1421024" y="694822"/>
                  <a:pt x="1170307" y="797433"/>
                  <a:pt x="985303" y="981399"/>
                </a:cubicBezTo>
                <a:cubicBezTo>
                  <a:pt x="800299" y="1165364"/>
                  <a:pt x="696276" y="1415499"/>
                  <a:pt x="696276" y="1676401"/>
                </a:cubicBezTo>
                <a:lnTo>
                  <a:pt x="0" y="1676400"/>
                </a:lnTo>
                <a:cubicBezTo>
                  <a:pt x="0" y="1230154"/>
                  <a:pt x="177919" y="802325"/>
                  <a:pt x="494350" y="487672"/>
                </a:cubicBezTo>
                <a:lnTo>
                  <a:pt x="548831" y="438628"/>
                </a:lnTo>
                <a:lnTo>
                  <a:pt x="466941" y="130569"/>
                </a:lnTo>
                <a:lnTo>
                  <a:pt x="835339" y="228498"/>
                </a:lnTo>
                <a:lnTo>
                  <a:pt x="892743" y="194440"/>
                </a:lnTo>
                <a:cubicBezTo>
                  <a:pt x="1134849" y="66424"/>
                  <a:pt x="1406946" y="-1544"/>
                  <a:pt x="1685845" y="27"/>
                </a:cubicBezTo>
                <a:close/>
              </a:path>
            </a:pathLst>
          </a:custGeom>
          <a:solidFill>
            <a:schemeClr val="accent1">
              <a:alpha val="100000"/>
            </a:schemeClr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175250" y="2743200"/>
            <a:ext cx="1885950" cy="1885950"/>
          </a:xfrm>
          <a:prstGeom prst="ellipse">
            <a:avLst/>
          </a:prstGeom>
          <a:noFill/>
        </p:spPr>
      </p:pic>
      <p:sp>
        <p:nvSpPr>
          <p:cNvPr id="7" name="TextBox 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医疗服务项目及特色科室介绍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63500" y="1773916"/>
            <a:ext cx="3313333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预防保健科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63500" y="2258344"/>
            <a:ext cx="3313333" cy="114363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提供预防接种、健康教育、健康咨询等服务，帮助老年人预防疾病。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723094" y="2303033"/>
            <a:ext cx="792249" cy="792480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2975" b="1">
                <a:solidFill>
                  <a:srgbClr val="FDFE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975" b="1">
              <a:solidFill>
                <a:srgbClr val="FDFE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770719" y="4166235"/>
            <a:ext cx="792249" cy="792480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2975" b="1">
                <a:solidFill>
                  <a:srgbClr val="FDFE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2975" b="1">
              <a:solidFill>
                <a:srgbClr val="FDFE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624560" y="4097553"/>
            <a:ext cx="792249" cy="792480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2975" b="1">
                <a:solidFill>
                  <a:srgbClr val="FDFE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975" b="1">
              <a:solidFill>
                <a:srgbClr val="FDFE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702127" y="2312558"/>
            <a:ext cx="792249" cy="792480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2975" b="1">
                <a:solidFill>
                  <a:srgbClr val="FDFE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975" b="1">
              <a:solidFill>
                <a:srgbClr val="FDFE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63500" y="4180585"/>
            <a:ext cx="3313333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外科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63500" y="4665013"/>
            <a:ext cx="3313333" cy="114363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处理老年人因意外或疾病导致的创伤、感染等问题，提供手术治疗和术后护理。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983514" y="1781391"/>
            <a:ext cx="3313333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内科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983514" y="2265819"/>
            <a:ext cx="3313333" cy="114363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针对老年人常见疾病如高血压、糖尿病、冠心病等提供诊断和治疗服务。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983514" y="4188059"/>
            <a:ext cx="3313333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康复科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83514" y="4672487"/>
            <a:ext cx="3313333" cy="114363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针对老年人因疾病或手术导致的功能障碍，提供康复训练和康复指导服务。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03747" y="1487175"/>
            <a:ext cx="5238701" cy="463705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82606" y="1947878"/>
            <a:ext cx="4238625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乡镇卫生院配备常用药品和急救药品，确保老年人用药需求得到满足。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82606" y="1370655"/>
            <a:ext cx="4219575" cy="738707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药品供应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82606" y="3712973"/>
            <a:ext cx="4238625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为老年人提供用药指导服务，包括药品的用法、用量、注意事项等，确保老年人正确用药。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82606" y="3116450"/>
            <a:ext cx="4219575" cy="73687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用药指导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82606" y="5377103"/>
            <a:ext cx="4238625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对老年人用药过程中可能出现的不良反应进行监测和处理，保障老年人用药安全。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82606" y="4799881"/>
            <a:ext cx="4219575" cy="749453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药物不良反应监测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药品供应和用药指导服务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42238" y="1676264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42238" y="341484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42238" y="5136121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7738" y="1597932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4" name="AutoShape 14"/>
          <p:cNvSpPr/>
          <p:nvPr/>
        </p:nvSpPr>
        <p:spPr>
          <a:xfrm>
            <a:off x="647738" y="3327861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5" name="AutoShape 15"/>
          <p:cNvSpPr/>
          <p:nvPr/>
        </p:nvSpPr>
        <p:spPr>
          <a:xfrm>
            <a:off x="647738" y="5057789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6023" y="1726817"/>
            <a:ext cx="4434841" cy="4434841"/>
          </a:xfrm>
          <a:prstGeom prst="round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562187" y="4881292"/>
            <a:ext cx="6000750" cy="711336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健康教育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267801" y="5523753"/>
            <a:ext cx="6477000" cy="9144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针对老年人常见健康问题，开展健康教育活动，提高老年人的健康意识和自我保健能力。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267801" y="1835975"/>
            <a:ext cx="238125" cy="23812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5562187" y="1621998"/>
            <a:ext cx="6000750" cy="666079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健康档案建立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267801" y="2234038"/>
            <a:ext cx="6477000" cy="9144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为每位老年人建立健康档案，记录其基本信息、健康状况、疾病史等，为医疗服务提供基础数据支持。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62187" y="3262274"/>
            <a:ext cx="6000750" cy="697555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随访管理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267801" y="3896612"/>
            <a:ext cx="6477000" cy="9144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对老年人进行定期随访，了解其健康状况、用药情况、生活习惯等，及时发现和处理健康问题。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健康档案建立及随访管理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267801" y="3491989"/>
            <a:ext cx="238125" cy="23812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267801" y="5117897"/>
            <a:ext cx="238125" cy="23812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77566" y="3267201"/>
            <a:ext cx="6115050" cy="18190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125" b="1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家庭关怀与社区支持网络建设</a:t>
            </a:r>
            <a:endParaRPr lang="en-US" sz="4125" b="1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577566" y="1758043"/>
            <a:ext cx="2152650" cy="17145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ts val="450"/>
              </a:spcBef>
            </a:pPr>
            <a:r>
              <a:rPr lang="en-US" sz="8400" b="1">
                <a:solidFill>
                  <a:schemeClr val="accent1">
                    <a:alpha val="100000"/>
                  </a:schemeClr>
                </a:solidFill>
                <a:latin typeface="PingFang SC"/>
                <a:ea typeface="PingFang SC"/>
                <a:cs typeface="PingFang SC"/>
              </a:rPr>
              <a:t>05</a:t>
            </a:r>
            <a:endParaRPr lang="en-US" sz="8400" b="1">
              <a:solidFill>
                <a:schemeClr val="accent1">
                  <a:alpha val="100000"/>
                </a:schemeClr>
              </a:solidFill>
              <a:latin typeface="PingFang SC"/>
              <a:ea typeface="PingFang SC"/>
              <a:cs typeface="PingFang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366247" y="1450250"/>
            <a:ext cx="4792980" cy="411099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marL="203200" lvl="0" indent="-203200">
              <a:lnSpc>
                <a:spcPct val="14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老年人健康现状与挑战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14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老年人健康生活方式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14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老年人疾病预防与控制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14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乡镇卫生院服务资源介绍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14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家庭关怀与社区支持网络建设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14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政策法规宣传及权益保障指导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80845" y="1857940"/>
            <a:ext cx="2611755" cy="105346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5625" b="1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目录</a:t>
            </a:r>
            <a:endParaRPr lang="en-US" sz="5625" b="1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13810" y="2892743"/>
            <a:ext cx="4606596" cy="105346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5625" b="1">
                <a:solidFill>
                  <a:schemeClr val="accent4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CONTENT</a:t>
            </a:r>
            <a:endParaRPr lang="en-US" sz="5625" b="1">
              <a:solidFill>
                <a:schemeClr val="accent4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3312" y="1743101"/>
            <a:ext cx="3394942" cy="1865457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623312" y="3209213"/>
            <a:ext cx="3394942" cy="2857500"/>
          </a:xfrm>
          <a:prstGeom prst="roundRect">
            <a:avLst>
              <a:gd name="adj" fmla="val 7195"/>
            </a:avLst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5000"/>
              </a:srgbClr>
            </a:outerShdw>
          </a:effectLst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89230" y="1775853"/>
            <a:ext cx="3394942" cy="1865457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8189230" y="3209213"/>
            <a:ext cx="3394942" cy="2857500"/>
          </a:xfrm>
          <a:prstGeom prst="roundRect">
            <a:avLst>
              <a:gd name="adj" fmla="val 7195"/>
            </a:avLst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5000"/>
              </a:srgbClr>
            </a:outerShdw>
          </a:effectLst>
        </p:spPr>
      </p:sp>
      <p:sp>
        <p:nvSpPr>
          <p:cNvPr id="6" name="TextBox 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家庭成员在老年人健康管理中的作用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29057" y="3453550"/>
            <a:ext cx="3183452" cy="559238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提供生活照顾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11743" y="4164695"/>
            <a:ext cx="3018080" cy="161306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1500">
                <a:solidFill>
                  <a:srgbClr val="000000">
                    <a:alpha val="69804"/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家庭成员应负责老年人的日常生活照顾，包括饮食、起居、卫生等方面，确保老年人的基本生活需求得到满足。</a:t>
            </a:r>
            <a:endParaRPr lang="en-US" sz="1500">
              <a:solidFill>
                <a:srgbClr val="000000">
                  <a:alpha val="69804"/>
                  <a:alpha val="7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405937" y="1779196"/>
            <a:ext cx="3394942" cy="1865457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405937" y="3209213"/>
            <a:ext cx="3394942" cy="2857500"/>
          </a:xfrm>
          <a:prstGeom prst="roundRect">
            <a:avLst>
              <a:gd name="adj" fmla="val 7195"/>
            </a:avLst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5000"/>
              </a:srgbClr>
            </a:outerShdw>
          </a:effectLst>
        </p:spPr>
      </p:sp>
      <p:sp>
        <p:nvSpPr>
          <p:cNvPr id="11" name="TextBox 11"/>
          <p:cNvSpPr txBox="1"/>
          <p:nvPr/>
        </p:nvSpPr>
        <p:spPr>
          <a:xfrm>
            <a:off x="4511682" y="3453550"/>
            <a:ext cx="3183452" cy="559238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关注健康状况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294976" y="3453550"/>
            <a:ext cx="3183452" cy="559238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提供心理支持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594368" y="4164695"/>
            <a:ext cx="3018080" cy="161306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1500">
                <a:solidFill>
                  <a:srgbClr val="000000">
                    <a:alpha val="69804"/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家庭成员应密切关注老年人的健康状况，及时发现并处理健康问题，如定期测量血压、血糖等，确保老年人的身体健康。</a:t>
            </a:r>
            <a:endParaRPr lang="en-US" sz="1500">
              <a:solidFill>
                <a:srgbClr val="000000">
                  <a:alpha val="69804"/>
                  <a:alpha val="7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377661" y="4164695"/>
            <a:ext cx="3018080" cy="161306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1500">
                <a:solidFill>
                  <a:srgbClr val="000000">
                    <a:alpha val="69804"/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家庭成员应给予老年人充分的心理支持，关注其情感需求，帮助其排解孤独、焦虑等负面情绪，提高老年人的生活质量。</a:t>
            </a:r>
            <a:endParaRPr lang="en-US" sz="1500">
              <a:solidFill>
                <a:srgbClr val="000000">
                  <a:alpha val="69804"/>
                  <a:alpha val="7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62463" y="2088071"/>
            <a:ext cx="3267075" cy="3267075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3" name="TextBox 3"/>
          <p:cNvSpPr txBox="1"/>
          <p:nvPr/>
        </p:nvSpPr>
        <p:spPr>
          <a:xfrm>
            <a:off x="539110" y="2972036"/>
            <a:ext cx="3314231" cy="64799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志愿服务团队建设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059848" y="1716027"/>
            <a:ext cx="3314231" cy="158000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社区可开展多种形式的志愿服务活动，如定期探访、节日慰问、健康讲座等，丰富老年人的精神文化生活，提高其幸福感。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59848" y="1097369"/>
            <a:ext cx="3314231" cy="62295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志愿服务活动形式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059848" y="4019931"/>
            <a:ext cx="3314231" cy="547835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志愿服务激励机制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59848" y="4565142"/>
            <a:ext cx="3314231" cy="158000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社区应建立志愿服务激励机制，对积极参与志愿服务的志愿者给予表彰和奖励，鼓励更多人参与到老年人志愿服务中来。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39110" y="3620031"/>
            <a:ext cx="3314231" cy="158000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社区应组建专业的志愿服务团队，为老年人提供各类志愿服务，如陪伴聊天、购物、就医等，满足老年人的多样化需求。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社区志愿服务活动开展情况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4963" y="2034175"/>
            <a:ext cx="5829300" cy="7810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社区可建立邻里互助平台，为老年人和邻居之间搭建沟通桥梁，促进邻里之间的互助合作，共同解决老年人生活中的问题。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54963" y="1575832"/>
            <a:ext cx="5829300" cy="40005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邻里互助平台建设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54963" y="3530045"/>
            <a:ext cx="5829300" cy="7810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邻里互助服务内容可涵盖日常生活照顾、健康咨询、心理支持等多个方面，为老年人提供全方位的帮助和支持。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54963" y="3071702"/>
            <a:ext cx="5829300" cy="40005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互助服务内容拓展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54963" y="5118981"/>
            <a:ext cx="5829300" cy="7810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社区应积极培育互助文化，鼓励邻里之间互相关心、互相帮助，形成良好的社会风尚，为老年人的生活创造更加和谐的环境。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54963" y="4660638"/>
            <a:ext cx="5829300" cy="40005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互助文化培育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38931" y="1450035"/>
            <a:ext cx="4792980" cy="4792980"/>
          </a:xfrm>
          <a:prstGeom prst="ellipse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邻里互助模式探索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77566" y="3267201"/>
            <a:ext cx="6115050" cy="18190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125" b="1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政策法规宣传及权益保障指导</a:t>
            </a:r>
            <a:endParaRPr lang="en-US" sz="4125" b="1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577566" y="1758043"/>
            <a:ext cx="2152650" cy="17145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ts val="450"/>
              </a:spcBef>
            </a:pPr>
            <a:r>
              <a:rPr lang="en-US" sz="8400" b="1">
                <a:solidFill>
                  <a:schemeClr val="accent1">
                    <a:alpha val="100000"/>
                  </a:schemeClr>
                </a:solidFill>
                <a:latin typeface="PingFang SC"/>
                <a:ea typeface="PingFang SC"/>
                <a:cs typeface="PingFang SC"/>
              </a:rPr>
              <a:t>06</a:t>
            </a:r>
            <a:endParaRPr lang="en-US" sz="8400" b="1">
              <a:solidFill>
                <a:schemeClr val="accent1">
                  <a:alpha val="100000"/>
                </a:schemeClr>
              </a:solidFill>
              <a:latin typeface="PingFang SC"/>
              <a:ea typeface="PingFang SC"/>
              <a:cs typeface="PingFang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667" r="16667"/>
          <a:stretch>
            <a:fillRect/>
          </a:stretch>
        </p:blipFill>
        <p:spPr>
          <a:xfrm>
            <a:off x="552651" y="1629738"/>
            <a:ext cx="4219249" cy="4219249"/>
          </a:xfrm>
          <a:prstGeom prst="ellipse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316538" y="1567945"/>
            <a:ext cx="6096000" cy="40005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  <a:spcBef>
                <a:spcPts val="450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老年人权益保障法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316538" y="2054291"/>
            <a:ext cx="6096000" cy="85231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介绍老年人权益保障法的主要内容，包括家庭赡养、社会保障、社会服务等方面的规定。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344099" y="3218179"/>
            <a:ext cx="6096000" cy="40005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  <a:spcBef>
                <a:spcPts val="450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医疗保障政策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344099" y="3704525"/>
            <a:ext cx="6096000" cy="85231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解读医疗保障政策对老年人的优惠措施，如医疗保险、医疗救助等。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371661" y="4868412"/>
            <a:ext cx="6096000" cy="40005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  <a:spcBef>
                <a:spcPts val="450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养老服务政策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371661" y="5354759"/>
            <a:ext cx="6096000" cy="85231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介绍政府关于养老服务的政策，包括居家养老、社区养老、机构养老等多种形式。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老年人权益保障政策法规解读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82340" y="2341090"/>
            <a:ext cx="3487460" cy="3588254"/>
          </a:xfrm>
          <a:prstGeom prst="roundRect">
            <a:avLst>
              <a:gd name="adj" fmla="val 684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4377090" y="2341090"/>
            <a:ext cx="3487460" cy="3588254"/>
          </a:xfrm>
          <a:prstGeom prst="roundRect">
            <a:avLst>
              <a:gd name="adj" fmla="val 684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71840" y="2341090"/>
            <a:ext cx="3487460" cy="3588254"/>
          </a:xfrm>
          <a:prstGeom prst="roundRect">
            <a:avLst>
              <a:gd name="adj" fmla="val 684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882070" y="3930616"/>
            <a:ext cx="2667000" cy="145277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乡镇卫生院作为基层医疗机构，有责任向老年人宣传政策法规，提高他们的法律意识和维权能力。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2070" y="3181752"/>
            <a:ext cx="2667000" cy="52711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宣传政策法规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乡镇卫生院在政策法规宣传中的作用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14694" y="1693793"/>
            <a:ext cx="1294595" cy="1294595"/>
          </a:xfrm>
          <a:prstGeom prst="round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787321" y="3945231"/>
            <a:ext cx="2667000" cy="145277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乡镇卫生院可以为老年人提供政策法规咨询服务，解答他们在生活中遇到的问题。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87321" y="3196367"/>
            <a:ext cx="2667000" cy="52711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提供咨询服务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319944" y="1708408"/>
            <a:ext cx="1294595" cy="1294595"/>
          </a:xfrm>
          <a:prstGeom prst="round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8692571" y="3939687"/>
            <a:ext cx="2667000" cy="145277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乡镇卫生院可以协助政府落实相关政策，如组织老年人参加医疗保险、提供医疗救助等。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692571" y="3190824"/>
            <a:ext cx="2667000" cy="52711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协助落实政策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225194" y="1702864"/>
            <a:ext cx="1294595" cy="1294595"/>
          </a:xfrm>
          <a:prstGeom prst="round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80750" y="2292691"/>
            <a:ext cx="3456116" cy="3055762"/>
          </a:xfrm>
          <a:prstGeom prst="roundRect">
            <a:avLst>
              <a:gd name="adj" fmla="val 7847"/>
            </a:avLst>
          </a:prstGeom>
          <a:noFill/>
          <a:ln w="12668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896485" y="3041962"/>
            <a:ext cx="3024645" cy="57943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优化就医流程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27670" y="3659493"/>
            <a:ext cx="2962275" cy="150460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乡镇卫生院可以优化就医流程，为老年人提供便捷的就医服务，如设置老年人优先窗口、提供导医服务等。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4453900" y="2292691"/>
            <a:ext cx="3456116" cy="3055762"/>
          </a:xfrm>
          <a:prstGeom prst="roundRect">
            <a:avLst>
              <a:gd name="adj" fmla="val 7847"/>
            </a:avLst>
          </a:prstGeom>
          <a:noFill/>
          <a:ln w="12668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6" name="TextBox 6"/>
          <p:cNvSpPr txBox="1"/>
          <p:nvPr/>
        </p:nvSpPr>
        <p:spPr>
          <a:xfrm>
            <a:off x="4669635" y="3041962"/>
            <a:ext cx="3024645" cy="57943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完善医疗设施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00820" y="3659493"/>
            <a:ext cx="2962275" cy="150460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乡镇卫生院可以完善医疗设施，为老年人提供舒适的就医环境，如增设扶手、防滑设施等。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227050" y="2292691"/>
            <a:ext cx="3456116" cy="3055762"/>
          </a:xfrm>
          <a:prstGeom prst="roundRect">
            <a:avLst>
              <a:gd name="adj" fmla="val 7847"/>
            </a:avLst>
          </a:prstGeom>
          <a:noFill/>
          <a:ln w="12668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9" name="TextBox 9"/>
          <p:cNvSpPr txBox="1"/>
          <p:nvPr/>
        </p:nvSpPr>
        <p:spPr>
          <a:xfrm>
            <a:off x="8442785" y="3041962"/>
            <a:ext cx="3024645" cy="57943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加强健康教育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473970" y="3659493"/>
            <a:ext cx="2962275" cy="150460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乡镇卫生院可以加强老年人健康教育，提高他们的健康意识和自我保健能力，如开展健康讲座、提供健康咨询等。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841518" y="2282031"/>
            <a:ext cx="638629" cy="63862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5735359" y="2369887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9674377" y="2282031"/>
            <a:ext cx="638629" cy="63862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9568217" y="2369887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2096436" y="2282031"/>
            <a:ext cx="638629" cy="63862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1990276" y="2369887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老年人就医便利措施介绍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44100" y="1623738"/>
            <a:ext cx="6324600" cy="12001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l">
              <a:lnSpc>
                <a:spcPct val="64000"/>
              </a:lnSpc>
            </a:pPr>
            <a:r>
              <a:rPr lang="en-US" sz="7800" b="1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感谢您的观看</a:t>
            </a:r>
            <a:endParaRPr lang="en-US" sz="7800" b="1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77450" y="3063084"/>
            <a:ext cx="1971675" cy="5715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l">
              <a:lnSpc>
                <a:spcPct val="64000"/>
              </a:lnSpc>
            </a:pPr>
            <a:r>
              <a:rPr lang="en-US" sz="3300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THANKS</a:t>
            </a:r>
            <a:endParaRPr lang="en-US" sz="3300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77566" y="3267201"/>
            <a:ext cx="6115050" cy="18190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500" b="1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老年人健康现状与挑战</a:t>
            </a:r>
            <a:endParaRPr lang="en-US" sz="4500" b="1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577566" y="1758043"/>
            <a:ext cx="2152650" cy="17145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ts val="450"/>
              </a:spcBef>
            </a:pPr>
            <a:r>
              <a:rPr lang="en-US" sz="8400" b="1">
                <a:solidFill>
                  <a:schemeClr val="accent1">
                    <a:alpha val="100000"/>
                  </a:schemeClr>
                </a:solidFill>
                <a:latin typeface="PingFang SC"/>
                <a:ea typeface="PingFang SC"/>
                <a:cs typeface="PingFang SC"/>
              </a:rPr>
              <a:t>01</a:t>
            </a:r>
            <a:endParaRPr lang="en-US" sz="8400" b="1">
              <a:solidFill>
                <a:schemeClr val="accent1">
                  <a:alpha val="100000"/>
                </a:schemeClr>
              </a:solidFill>
              <a:latin typeface="PingFang SC"/>
              <a:ea typeface="PingFang SC"/>
              <a:cs typeface="PingFang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1642" y="4006380"/>
            <a:ext cx="7813795" cy="1827334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751642" y="1920540"/>
            <a:ext cx="7813795" cy="1827334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1875" r="21875"/>
          <a:stretch>
            <a:fillRect/>
          </a:stretch>
        </p:blipFill>
        <p:spPr>
          <a:xfrm>
            <a:off x="7239008" y="1142985"/>
            <a:ext cx="4396199" cy="529506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30579" y="2089154"/>
            <a:ext cx="6238875" cy="637972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全球老龄化趋势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30579" y="2610429"/>
            <a:ext cx="6238875" cy="95006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随着全球人口老龄化的加剧，老年人口比例不断上升，对医疗服务的需求也随之增加。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30579" y="4183053"/>
            <a:ext cx="6238875" cy="637972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乡镇老龄化特点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30579" y="4712439"/>
            <a:ext cx="6238875" cy="93642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乡镇地区老龄化程度相对较高，老年人口基数大，且增长速度快，对乡镇卫生院的医疗服务提出了更高要求。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老年人口增长趋势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03747" y="1487175"/>
            <a:ext cx="5238701" cy="463705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82606" y="1947878"/>
            <a:ext cx="4238625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老年人易患高血压、糖尿病、冠心病等慢性疾病，需要长期管理和治疗。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82606" y="1370655"/>
            <a:ext cx="4219575" cy="738707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慢性疾病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82606" y="3712973"/>
            <a:ext cx="4238625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老年人易出现孤独、焦虑、抑郁等心理问题，需要关注其心理健康状况。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82606" y="3116450"/>
            <a:ext cx="4219575" cy="73687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心理健康问题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82606" y="5377103"/>
            <a:ext cx="4238625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老年人骨质疏松，易发生跌倒和骨折，需要加强跌倒预防和骨折康复护理。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82606" y="4799881"/>
            <a:ext cx="4219575" cy="749453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跌倒与骨折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老年人常见健康问题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42238" y="1676264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42238" y="341484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42238" y="5136121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7738" y="1597932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4" name="AutoShape 14"/>
          <p:cNvSpPr/>
          <p:nvPr/>
        </p:nvSpPr>
        <p:spPr>
          <a:xfrm>
            <a:off x="647738" y="3327861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5" name="AutoShape 15"/>
          <p:cNvSpPr/>
          <p:nvPr/>
        </p:nvSpPr>
        <p:spPr>
          <a:xfrm>
            <a:off x="647738" y="5057789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6023" y="1726817"/>
            <a:ext cx="4434841" cy="4434841"/>
          </a:xfrm>
          <a:prstGeom prst="round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562187" y="4881292"/>
            <a:ext cx="6000750" cy="711336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紧急救治与转诊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267801" y="5523753"/>
            <a:ext cx="6477000" cy="9144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乡镇卫生院应具备紧急救治能力，对老年人突发疾病进行及时处理，并适时转诊至上级医院。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267801" y="1835975"/>
            <a:ext cx="238125" cy="23812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5562187" y="1621998"/>
            <a:ext cx="6000750" cy="666079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健康教育与宣传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267801" y="2234038"/>
            <a:ext cx="6477000" cy="9144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乡镇卫生院应定期开展老年人健康教育活动，提高老年人的健康意识和自我保健能力。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62187" y="3262274"/>
            <a:ext cx="6000750" cy="697555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健康管理与服务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267801" y="3896612"/>
            <a:ext cx="6477000" cy="9144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乡镇卫生院应为老年人提供全面的健康管理服务，包括建立健康档案、定期体检、慢性病管理等。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乡镇卫生院在老年人健康管理中的角色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267801" y="3491989"/>
            <a:ext cx="238125" cy="23812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267801" y="5117897"/>
            <a:ext cx="238125" cy="23812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77566" y="3267201"/>
            <a:ext cx="6115050" cy="18190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4500" b="1">
                <a:solidFill>
                  <a:schemeClr val="accent1">
                    <a:alpha val="100000"/>
                  </a:schemeClr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老年人健康生活方式</a:t>
            </a:r>
            <a:endParaRPr lang="en-US" sz="4500" b="1">
              <a:solidFill>
                <a:schemeClr val="accent1">
                  <a:alpha val="100000"/>
                </a:schemeClr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577566" y="1758043"/>
            <a:ext cx="2152650" cy="17145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ts val="450"/>
              </a:spcBef>
            </a:pPr>
            <a:r>
              <a:rPr lang="en-US" sz="8400" b="1">
                <a:solidFill>
                  <a:schemeClr val="accent1">
                    <a:alpha val="100000"/>
                  </a:schemeClr>
                </a:solidFill>
                <a:latin typeface="PingFang SC"/>
                <a:ea typeface="PingFang SC"/>
                <a:cs typeface="PingFang SC"/>
              </a:rPr>
              <a:t>02</a:t>
            </a:r>
            <a:endParaRPr lang="en-US" sz="8400" b="1">
              <a:solidFill>
                <a:schemeClr val="accent1">
                  <a:alpha val="100000"/>
                </a:schemeClr>
              </a:solidFill>
              <a:latin typeface="PingFang SC"/>
              <a:ea typeface="PingFang SC"/>
              <a:cs typeface="PingFang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5795" y="2384018"/>
            <a:ext cx="3415971" cy="3415971"/>
          </a:xfrm>
          <a:prstGeom prst="ellipse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合理膳食与营养补充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4113475" y="1643082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312581" y="1893684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平衡膳食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312581" y="2463837"/>
            <a:ext cx="3251104" cy="105585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老年人应保证饮食的多样性，合理搭配各类食物，确保营养均衡。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8070842" y="1650556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8269948" y="1901159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适量摄入蛋白质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269948" y="2471312"/>
            <a:ext cx="3251104" cy="105585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老年人应适量增加蛋白质的摄入，如鱼、肉、蛋、奶等，以维持肌肉量和身体功能。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120950" y="4294709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4320056" y="4545312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控制脂肪和糖的摄入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320056" y="5115465"/>
            <a:ext cx="3251104" cy="105585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老年人应控制脂肪和糖的摄入，避免过多摄入高热量食物，以预防肥胖和慢性疾病。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78316" y="4302184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77423" y="4552787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维生素和矿物质补充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277423" y="5122940"/>
            <a:ext cx="3251104" cy="105585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老年人应注意补充维生素和矿物质，如钙、铁、锌等，以维持身体健康。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89734" y="4197309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650433" y="4197309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489734" y="1474577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650433" y="1474577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4109" b="4109"/>
          <a:stretch>
            <a:fillRect/>
          </a:stretch>
        </p:blipFill>
        <p:spPr>
          <a:xfrm>
            <a:off x="8293144" y="1482730"/>
            <a:ext cx="3422379" cy="4563172"/>
          </a:xfrm>
          <a:prstGeom prst="round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70176" y="2177640"/>
            <a:ext cx="3433799" cy="1259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老年人可选择适合自己的有氧运动，如散步、慢跑、太极拳等，以增强心肺功能和耐力。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09477" y="2177640"/>
            <a:ext cx="3433799" cy="125977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老年人可进行适度的力量训练，如举哑铃、做俯卧撑等，以增强肌肉力量和平衡能力。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70176" y="4915720"/>
            <a:ext cx="3433799" cy="126298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老年人应进行柔韧性训练，如瑜伽、拉伸等，以提高关节灵活性和减少受伤风险。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07114" y="4915720"/>
            <a:ext cx="3438525" cy="1262987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老年人应坚持规律锻炼，每周至少进行3-5次，每次30分钟以上，以维持身体健康。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适度运动与身体锻炼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38067" y="1502085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有氧运动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677367" y="1502085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力量训练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38067" y="4224817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柔韧性训练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677367" y="4224817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规律锻炼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23283D"/>
      </a:dk1>
      <a:lt1>
        <a:srgbClr val="E7F0FB"/>
      </a:lt1>
      <a:dk2>
        <a:srgbClr val="59627E"/>
      </a:dk2>
      <a:lt2>
        <a:srgbClr val="D7E1EB"/>
      </a:lt2>
      <a:accent1>
        <a:srgbClr val="59627E"/>
      </a:accent1>
      <a:accent2>
        <a:srgbClr val="59627E"/>
      </a:accent2>
      <a:accent3>
        <a:srgbClr val="6B7593"/>
      </a:accent3>
      <a:accent4>
        <a:srgbClr val="7882A1"/>
      </a:accent4>
      <a:accent5>
        <a:srgbClr val="848FB1"/>
      </a:accent5>
      <a:accent6>
        <a:srgbClr val="97A1C1"/>
      </a:accent6>
      <a:hlink>
        <a:srgbClr val="EAB900"/>
      </a:hlink>
      <a:folHlink>
        <a:srgbClr val="EAB9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3017</Words>
  <Application>WPS 演示</Application>
  <PresentationFormat>自定义</PresentationFormat>
  <Paragraphs>355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8" baseType="lpstr">
      <vt:lpstr>Arial</vt:lpstr>
      <vt:lpstr>宋体</vt:lpstr>
      <vt:lpstr>Wingdings</vt:lpstr>
      <vt:lpstr>华文宋体</vt:lpstr>
      <vt:lpstr>Arial</vt:lpstr>
      <vt:lpstr>微软雅黑</vt:lpstr>
      <vt:lpstr>PingFang SC</vt:lpstr>
      <vt:lpstr>ksdb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WPS_1696921116</cp:lastModifiedBy>
  <cp:revision>4</cp:revision>
  <dcterms:created xsi:type="dcterms:W3CDTF">2006-08-16T00:00:00Z</dcterms:created>
  <dcterms:modified xsi:type="dcterms:W3CDTF">2026-06-23T01:57:14Z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EABE48896CFF4B15812536F316D2BCB5_13</vt:lpwstr>
  </property>
  <property fmtid="{D5CDD505-2E9C-101B-9397-08002B2CF9AE}" pid="3" name="KSOProductBuildVer">
    <vt:lpwstr>2052-12.1.0.26895</vt:lpwstr>
  </property>
</Properties>
</file>