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02.svg" ContentType="image/svg+xml"/>
  <Override PartName="/ppt/media/image104.svg" ContentType="image/svg+xml"/>
  <Override PartName="/ppt/media/image107.svg" ContentType="image/svg+xml"/>
  <Override PartName="/ppt/media/image109.svg" ContentType="image/svg+xml"/>
  <Override PartName="/ppt/media/image1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19.svg" ContentType="image/svg+xml"/>
  <Override PartName="/ppt/media/image123.svg" ContentType="image/svg+xml"/>
  <Override PartName="/ppt/media/image125.svg" ContentType="image/svg+xml"/>
  <Override PartName="/ppt/media/image127.svg" ContentType="image/svg+xml"/>
  <Override PartName="/ppt/media/image129.svg" ContentType="image/svg+xml"/>
  <Override PartName="/ppt/media/image13.svg" ContentType="image/svg+xml"/>
  <Override PartName="/ppt/media/image131.svg" ContentType="image/svg+xml"/>
  <Override PartName="/ppt/media/image133.svg" ContentType="image/svg+xml"/>
  <Override PartName="/ppt/media/image135.svg" ContentType="image/svg+xml"/>
  <Override PartName="/ppt/media/image137.svg" ContentType="image/svg+xml"/>
  <Override PartName="/ppt/media/image139.svg" ContentType="image/svg+xml"/>
  <Override PartName="/ppt/media/image141.svg" ContentType="image/svg+xml"/>
  <Override PartName="/ppt/media/image149.svg" ContentType="image/svg+xml"/>
  <Override PartName="/ppt/media/image151.svg" ContentType="image/svg+xml"/>
  <Override PartName="/ppt/media/image153.svg" ContentType="image/svg+xml"/>
  <Override PartName="/ppt/media/image155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2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6.svg" ContentType="image/svg+xml"/>
  <Override PartName="/ppt/media/image60.svg" ContentType="image/svg+xml"/>
  <Override PartName="/ppt/media/image63.svg" ContentType="image/svg+xml"/>
  <Override PartName="/ppt/media/image65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</p:sldMasterIdLst>
  <p:notesMasterIdLst>
    <p:notesMasterId r:id="rId6"/>
  </p:notesMasterIdLst>
  <p:sldIdLst>
    <p:sldId id="256" r:id="rId5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66" r:id="rId31"/>
    <p:sldId id="301" r:id="rId32"/>
    <p:sldId id="302" r:id="rId33"/>
    <p:sldId id="303" r:id="rId34"/>
    <p:sldId id="299" r:id="rId35"/>
    <p:sldId id="300" r:id="rId36"/>
  </p:sldIdLst>
  <p:sldSz cx="12192000" cy="6858000"/>
  <p:notesSz cx="6858000" cy="9144000"/>
  <p:custDataLst>
    <p:tags r:id="rId4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80" userDrawn="1">
          <p15:clr>
            <a:srgbClr val="747775"/>
          </p15:clr>
        </p15:guide>
        <p15:guide id="2" pos="284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80"/>
        <p:guide pos="2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0" Type="http://schemas.openxmlformats.org/officeDocument/2006/relationships/tags" Target="tags/tag197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小朋友们，大家好！欢迎来到今天的健康小课堂。今天，我们要一起学习如何赶走那些让我们生病的“小坏蛋”，变身成为保护自己的健康小卫士！你们准备好了吗？让我们一起开始这段奇妙的旅程吧！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我们的肺就像两块小海绵，帮助我们呼吸。肺炎小怪兽会跑到肺里点火，让我们的肺变成“小火炉”。特别是在我们感冒的时候，一定要小心它来偷袭哦！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如果肺里着了火，我们会不停地咳嗽，而且咳出来的痰是黄黄的、黏黏的。还会发烧，感觉呼吸很困难。所以我们一定要好好保护自己的肺！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要赶走肺炎小火苗，我们可以打肺炎疫苗。平时要注意预防感冒，不去人多的地方，还要多喝水，这样才能把痰咳出来，保护我们的肺。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看，这个是水痘痒痒怪！它会藏在长水痘的小朋友咳嗽的沫沫里，或者水泡的液体里。如果我们和长水痘的小朋友玩，就很容易被传染哦！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如果长了水痘，我们身上、脸上会先长出红色的小点点，然后变成亮晶晶的小水泡，特别痒！但是记住，千万不能用手抓哦，不然会留下小疤痕的！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预防水痘最好的方法就是打水痘疫苗！如果班里有小朋友长水痘了，我们要暂时不和他玩。长水痘的时候要剪短指甲，忍住不抓，好好在家休息。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麻疹大魔王传染性非常强！它藏在病人的鼻涕和口水沫沫里，只要和病人说话就可能被传染。所以，没有打过麻疹疫苗的小朋友一定要小心！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得了麻疹，我们会先发烧，像重感冒一样，然后身上会从耳朵后面开始长出红色的小点点，慢慢蔓延到全身。等疹子出完，烧就退了。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预防麻疹最有效的方法就是打麻腮风疫苗！如果看到有小朋友长了很多红疹子，我们要离他远一点。平时也要勤洗手、戴口罩，保护好自己。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秋天到了，有一种叫轮状病毒的妖怪就出来捣乱了。它和诺如病毒很像，也喜欢藏在不干净的食物和玩具上。所以我们一定要勤洗手，不吃不干净的东西！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如果被带病毒的花蚊子咬了，我们可能会突然发高烧，头很痛，骨头和肌肉也会很痛，身上还会长出小红点点。这非常难受，所以我们一定要保护好自己！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如果被秋季腹泻妖怪缠上，我们会发烧，上吐下泻，拉出来的便便像蛋花汤一样。拉得太多会没精神，嘴巴干干的。所以一定要及时告诉老师和爸爸妈妈！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要赶走秋季腹泻妖怪，我们可以口服轮状病毒疫苗。最重要的还是勤洗手，吃熟食、喝开水，玩具和餐具也要经常消毒。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最后一个小怪兽是手足口病！它专门在我们的手、脚和嘴巴里捣乱。如果我们玩了有病毒的玩具，又吃手，就容易被传染。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得了手足口病，我们的手心、脚心会出现红色的小点点或小水泡，嘴巴里也会长，很疼。有时候还会发烧。所以一定要注意卫生哦！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预防手足口病的超级法宝就是勤洗手！我们还要记住不吃手、不乱咬玩具，幼儿园的玩具也要经常消毒。在手足口病流行的时候，尽量少去人多的地方。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小朋友们，我们来总结一下打败所有病毒小怪兽的魔法口诀！大家跟我一起念：勤洗手，吃熟食，勤通风，打疫苗，多锻炼，不舒服告诉老师和妈妈！记住了吗？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小朋友们都太棒了！现在，我们来学习成为真正“健康小卫士”的四大终极秘籍！学会了这四招，所有的“小坏蛋”都不敢靠近我们啦！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第一招，洗手超人！大家跟我一起念儿歌，做动作，把小手洗得干干净净！“两个好朋友，手碰手...” 记住了吗？这样洗手，病毒就都被冲走啦！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第二招，吃饭超人！我们要多吃蔬菜水果，不挑食，这样身体才能长得棒棒的，有力气打败所有的“小坏蛋”！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第三招是运动超人，多到户外跑跑跳跳，身体会更强壮！第四招是休息超人，每天睡个好觉，才有精神和病毒战斗！记住这四大秘籍，我们就是无敌的健康小卫士！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那怎么赶走花蚊子呢？我们要清理家里的积水，不给蚊子安家。出去玩的时候穿上长袖长裤，晚上睡觉挂蚊帐。这样，花蚊子就叮不到我们啦！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现在是小卫士问答时间！老师来考考大家，看看谁是真正的健康小卫士！请小朋友们仔细听问题，大声回答哦！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小朋友们太棒了！今天我们学会了好多打败病毒小怪兽的魔法！只要我们记住这些方法，就能每天都健健康康、快快乐乐地成长！我们都是最棒的健康小卫士！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现在我们来认识第二个“小坏蛋”——诺如病毒！它是个捣蛋鬼，喜欢藏在不干净的食物和玩具上。如果我们用脏手吃东西，它就会跑进我们的肚子里捣乱！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如果被诺如病毒缠上，我们会突然想吐，肚子好痛，还会不停地拉肚子。这非常难受，所以我们一定要勤洗手，不吃不干净的东西！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怎么赶走诺如病毒呢？最重要的就是认真洗手！饭前便后都要洗。还要记住，不吃生冷食物，不喝生水。这样，病毒就没有机会进入我们的身体啦！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接下来是流感大魔王！它藏在感冒病人的口水沫沫里，当别人打喷嚏时，病毒就会飞到空气里，我们吸进去就会生病。所以在人多的地方要记得戴口罩哦！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得了流感，我们会突然发高烧，咳嗽、喉咙痛，还会不停地打喷嚏、流鼻涕，全身都没力气。所以我们要好好保护自己，不让流感大魔王靠近！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赶走流感大魔王的最好方法就是打疫苗！另外，在人多的地方要戴口罩，家里要勤开窗通风，还要多喝水、多休息，这样身体才会棒棒的！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image" Target="../media/image44.svg"/><Relationship Id="rId7" Type="http://schemas.openxmlformats.org/officeDocument/2006/relationships/image" Target="../media/image43.png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image" Target="../media/image63.svg"/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8" Type="http://schemas.openxmlformats.org/officeDocument/2006/relationships/notesSlide" Target="../notesSlides/notesSlide11.xml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56.xml"/><Relationship Id="rId15" Type="http://schemas.openxmlformats.org/officeDocument/2006/relationships/tags" Target="../tags/tag55.xml"/><Relationship Id="rId14" Type="http://schemas.openxmlformats.org/officeDocument/2006/relationships/image" Target="../media/image65.svg"/><Relationship Id="rId13" Type="http://schemas.openxmlformats.org/officeDocument/2006/relationships/image" Target="../media/image64.png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8" Type="http://schemas.openxmlformats.org/officeDocument/2006/relationships/notesSlide" Target="../notesSlides/notesSlide12.xml"/><Relationship Id="rId27" Type="http://schemas.openxmlformats.org/officeDocument/2006/relationships/slideLayout" Target="../slideLayouts/slideLayout12.xml"/><Relationship Id="rId26" Type="http://schemas.openxmlformats.org/officeDocument/2006/relationships/tags" Target="../tags/tag72.xml"/><Relationship Id="rId25" Type="http://schemas.openxmlformats.org/officeDocument/2006/relationships/tags" Target="../tags/tag71.xml"/><Relationship Id="rId24" Type="http://schemas.openxmlformats.org/officeDocument/2006/relationships/image" Target="../media/image72.svg"/><Relationship Id="rId23" Type="http://schemas.openxmlformats.org/officeDocument/2006/relationships/image" Target="../media/image71.png"/><Relationship Id="rId22" Type="http://schemas.openxmlformats.org/officeDocument/2006/relationships/tags" Target="../tags/tag70.xml"/><Relationship Id="rId21" Type="http://schemas.openxmlformats.org/officeDocument/2006/relationships/tags" Target="../tags/tag69.xml"/><Relationship Id="rId20" Type="http://schemas.openxmlformats.org/officeDocument/2006/relationships/tags" Target="../tags/tag68.xml"/><Relationship Id="rId2" Type="http://schemas.openxmlformats.org/officeDocument/2006/relationships/image" Target="../media/image66.jpeg"/><Relationship Id="rId19" Type="http://schemas.openxmlformats.org/officeDocument/2006/relationships/tags" Target="../tags/tag67.xml"/><Relationship Id="rId18" Type="http://schemas.openxmlformats.org/officeDocument/2006/relationships/image" Target="../media/image70.svg"/><Relationship Id="rId17" Type="http://schemas.openxmlformats.org/officeDocument/2006/relationships/image" Target="../media/image69.png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image" Target="../media/image68.svg"/><Relationship Id="rId11" Type="http://schemas.openxmlformats.org/officeDocument/2006/relationships/image" Target="../media/image67.png"/><Relationship Id="rId10" Type="http://schemas.openxmlformats.org/officeDocument/2006/relationships/tags" Target="../tags/tag6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77.png"/><Relationship Id="rId7" Type="http://schemas.openxmlformats.org/officeDocument/2006/relationships/image" Target="../media/image76.svg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13.sv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8" Type="http://schemas.openxmlformats.org/officeDocument/2006/relationships/notesSlide" Target="../notesSlides/notesSlide15.xml"/><Relationship Id="rId27" Type="http://schemas.openxmlformats.org/officeDocument/2006/relationships/slideLayout" Target="../slideLayouts/slideLayout12.xml"/><Relationship Id="rId26" Type="http://schemas.openxmlformats.org/officeDocument/2006/relationships/tags" Target="../tags/tag88.xml"/><Relationship Id="rId25" Type="http://schemas.openxmlformats.org/officeDocument/2006/relationships/tags" Target="../tags/tag87.xml"/><Relationship Id="rId24" Type="http://schemas.openxmlformats.org/officeDocument/2006/relationships/image" Target="../media/image82.svg"/><Relationship Id="rId23" Type="http://schemas.openxmlformats.org/officeDocument/2006/relationships/image" Target="../media/image81.png"/><Relationship Id="rId22" Type="http://schemas.openxmlformats.org/officeDocument/2006/relationships/tags" Target="../tags/tag86.xml"/><Relationship Id="rId21" Type="http://schemas.openxmlformats.org/officeDocument/2006/relationships/tags" Target="../tags/tag85.xml"/><Relationship Id="rId20" Type="http://schemas.openxmlformats.org/officeDocument/2006/relationships/tags" Target="../tags/tag84.xml"/><Relationship Id="rId2" Type="http://schemas.openxmlformats.org/officeDocument/2006/relationships/image" Target="../media/image78.jpeg"/><Relationship Id="rId19" Type="http://schemas.openxmlformats.org/officeDocument/2006/relationships/tags" Target="../tags/tag83.xml"/><Relationship Id="rId18" Type="http://schemas.openxmlformats.org/officeDocument/2006/relationships/image" Target="../media/image80.svg"/><Relationship Id="rId17" Type="http://schemas.openxmlformats.org/officeDocument/2006/relationships/image" Target="../media/image79.png"/><Relationship Id="rId16" Type="http://schemas.openxmlformats.org/officeDocument/2006/relationships/tags" Target="../tags/tag82.xml"/><Relationship Id="rId15" Type="http://schemas.openxmlformats.org/officeDocument/2006/relationships/tags" Target="../tags/tag81.xml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image" Target="../media/image70.svg"/><Relationship Id="rId11" Type="http://schemas.openxmlformats.org/officeDocument/2006/relationships/image" Target="../media/image69.png"/><Relationship Id="rId10" Type="http://schemas.openxmlformats.org/officeDocument/2006/relationships/tags" Target="../tags/tag78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93.jpeg"/><Relationship Id="rId7" Type="http://schemas.openxmlformats.org/officeDocument/2006/relationships/image" Target="../media/image92.svg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Relationship Id="rId3" Type="http://schemas.openxmlformats.org/officeDocument/2006/relationships/image" Target="../media/image88.svg"/><Relationship Id="rId2" Type="http://schemas.openxmlformats.org/officeDocument/2006/relationships/image" Target="../media/image87.png"/><Relationship Id="rId10" Type="http://schemas.openxmlformats.org/officeDocument/2006/relationships/notesSlide" Target="../notesSlides/notesSlide17.xml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image" Target="../media/image97.svg"/><Relationship Id="rId6" Type="http://schemas.openxmlformats.org/officeDocument/2006/relationships/image" Target="../media/image96.png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image" Target="../media/image95.svg"/><Relationship Id="rId2" Type="http://schemas.openxmlformats.org/officeDocument/2006/relationships/image" Target="../media/image94.png"/><Relationship Id="rId17" Type="http://schemas.openxmlformats.org/officeDocument/2006/relationships/notesSlide" Target="../notesSlides/notesSlide18.xml"/><Relationship Id="rId16" Type="http://schemas.openxmlformats.org/officeDocument/2006/relationships/slideLayout" Target="../slideLayouts/slideLayout12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image" Target="../media/image99.svg"/><Relationship Id="rId12" Type="http://schemas.openxmlformats.org/officeDocument/2006/relationships/image" Target="../media/image98.png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0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30" Type="http://schemas.openxmlformats.org/officeDocument/2006/relationships/notesSlide" Target="../notesSlides/notesSlide2.xml"/><Relationship Id="rId3" Type="http://schemas.openxmlformats.org/officeDocument/2006/relationships/tags" Target="../tags/tag2.xml"/><Relationship Id="rId29" Type="http://schemas.openxmlformats.org/officeDocument/2006/relationships/slideLayout" Target="../slideLayouts/slideLayout12.xml"/><Relationship Id="rId28" Type="http://schemas.openxmlformats.org/officeDocument/2006/relationships/image" Target="../media/image13.svg"/><Relationship Id="rId27" Type="http://schemas.openxmlformats.org/officeDocument/2006/relationships/image" Target="../media/image12.png"/><Relationship Id="rId26" Type="http://schemas.openxmlformats.org/officeDocument/2006/relationships/image" Target="../media/image11.jpeg"/><Relationship Id="rId25" Type="http://schemas.openxmlformats.org/officeDocument/2006/relationships/tags" Target="../tags/tag16.xml"/><Relationship Id="rId24" Type="http://schemas.openxmlformats.org/officeDocument/2006/relationships/tags" Target="../tags/tag15.xml"/><Relationship Id="rId23" Type="http://schemas.openxmlformats.org/officeDocument/2006/relationships/image" Target="../media/image10.svg"/><Relationship Id="rId22" Type="http://schemas.openxmlformats.org/officeDocument/2006/relationships/image" Target="../media/image9.png"/><Relationship Id="rId21" Type="http://schemas.openxmlformats.org/officeDocument/2006/relationships/tags" Target="../tags/tag14.xml"/><Relationship Id="rId20" Type="http://schemas.openxmlformats.org/officeDocument/2006/relationships/tags" Target="../tags/tag13.xml"/><Relationship Id="rId2" Type="http://schemas.openxmlformats.org/officeDocument/2006/relationships/tags" Target="../tags/tag1.xml"/><Relationship Id="rId19" Type="http://schemas.openxmlformats.org/officeDocument/2006/relationships/tags" Target="../tags/tag12.xml"/><Relationship Id="rId18" Type="http://schemas.openxmlformats.org/officeDocument/2006/relationships/tags" Target="../tags/tag11.xml"/><Relationship Id="rId17" Type="http://schemas.openxmlformats.org/officeDocument/2006/relationships/image" Target="../media/image8.svg"/><Relationship Id="rId16" Type="http://schemas.openxmlformats.org/officeDocument/2006/relationships/image" Target="../media/image7.png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6.svg"/><Relationship Id="rId10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0" Type="http://schemas.openxmlformats.org/officeDocument/2006/relationships/notesSlide" Target="../notesSlides/notesSlide20.xml"/><Relationship Id="rId2" Type="http://schemas.openxmlformats.org/officeDocument/2006/relationships/tags" Target="../tags/tag97.xml"/><Relationship Id="rId19" Type="http://schemas.openxmlformats.org/officeDocument/2006/relationships/slideLayout" Target="../slideLayouts/slideLayout12.xml"/><Relationship Id="rId18" Type="http://schemas.openxmlformats.org/officeDocument/2006/relationships/image" Target="../media/image105.jpeg"/><Relationship Id="rId17" Type="http://schemas.openxmlformats.org/officeDocument/2006/relationships/tags" Target="../tags/tag106.xml"/><Relationship Id="rId16" Type="http://schemas.openxmlformats.org/officeDocument/2006/relationships/image" Target="../media/image104.svg"/><Relationship Id="rId15" Type="http://schemas.openxmlformats.org/officeDocument/2006/relationships/image" Target="../media/image103.png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image" Target="../media/image102.svg"/><Relationship Id="rId10" Type="http://schemas.openxmlformats.org/officeDocument/2006/relationships/image" Target="../media/image101.png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3" Type="http://schemas.openxmlformats.org/officeDocument/2006/relationships/tags" Target="../tags/tag108.xml"/><Relationship Id="rId27" Type="http://schemas.openxmlformats.org/officeDocument/2006/relationships/notesSlide" Target="../notesSlides/notesSlide21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122.xml"/><Relationship Id="rId24" Type="http://schemas.openxmlformats.org/officeDocument/2006/relationships/tags" Target="../tags/tag121.xml"/><Relationship Id="rId23" Type="http://schemas.openxmlformats.org/officeDocument/2006/relationships/image" Target="../media/image111.svg"/><Relationship Id="rId22" Type="http://schemas.openxmlformats.org/officeDocument/2006/relationships/image" Target="../media/image110.png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7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image" Target="../media/image109.svg"/><Relationship Id="rId16" Type="http://schemas.openxmlformats.org/officeDocument/2006/relationships/image" Target="../media/image108.png"/><Relationship Id="rId15" Type="http://schemas.openxmlformats.org/officeDocument/2006/relationships/tags" Target="../tags/tag116.xml"/><Relationship Id="rId14" Type="http://schemas.openxmlformats.org/officeDocument/2006/relationships/tags" Target="../tags/tag115.xml"/><Relationship Id="rId13" Type="http://schemas.openxmlformats.org/officeDocument/2006/relationships/tags" Target="../tags/tag114.xml"/><Relationship Id="rId12" Type="http://schemas.openxmlformats.org/officeDocument/2006/relationships/tags" Target="../tags/tag113.xml"/><Relationship Id="rId11" Type="http://schemas.openxmlformats.org/officeDocument/2006/relationships/image" Target="../media/image107.svg"/><Relationship Id="rId10" Type="http://schemas.openxmlformats.org/officeDocument/2006/relationships/image" Target="../media/image106.png"/><Relationship Id="rId1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image" Target="../media/image115.svg"/><Relationship Id="rId4" Type="http://schemas.openxmlformats.org/officeDocument/2006/relationships/image" Target="../media/image114.png"/><Relationship Id="rId3" Type="http://schemas.openxmlformats.org/officeDocument/2006/relationships/tags" Target="../tags/tag124.xml"/><Relationship Id="rId22" Type="http://schemas.openxmlformats.org/officeDocument/2006/relationships/notesSlide" Target="../notesSlides/notesSlide23.xml"/><Relationship Id="rId21" Type="http://schemas.openxmlformats.org/officeDocument/2006/relationships/slideLayout" Target="../slideLayouts/slideLayout12.xml"/><Relationship Id="rId20" Type="http://schemas.openxmlformats.org/officeDocument/2006/relationships/image" Target="../media/image120.jpeg"/><Relationship Id="rId2" Type="http://schemas.openxmlformats.org/officeDocument/2006/relationships/tags" Target="../tags/tag123.xml"/><Relationship Id="rId19" Type="http://schemas.openxmlformats.org/officeDocument/2006/relationships/tags" Target="../tags/tag134.xml"/><Relationship Id="rId18" Type="http://schemas.openxmlformats.org/officeDocument/2006/relationships/tags" Target="../tags/tag133.xml"/><Relationship Id="rId17" Type="http://schemas.openxmlformats.org/officeDocument/2006/relationships/image" Target="../media/image119.svg"/><Relationship Id="rId16" Type="http://schemas.openxmlformats.org/officeDocument/2006/relationships/image" Target="../media/image118.png"/><Relationship Id="rId15" Type="http://schemas.openxmlformats.org/officeDocument/2006/relationships/tags" Target="../tags/tag132.xml"/><Relationship Id="rId14" Type="http://schemas.openxmlformats.org/officeDocument/2006/relationships/tags" Target="../tags/tag131.xml"/><Relationship Id="rId13" Type="http://schemas.openxmlformats.org/officeDocument/2006/relationships/tags" Target="../tags/tag130.xml"/><Relationship Id="rId12" Type="http://schemas.openxmlformats.org/officeDocument/2006/relationships/tags" Target="../tags/tag129.xml"/><Relationship Id="rId11" Type="http://schemas.openxmlformats.org/officeDocument/2006/relationships/image" Target="../media/image117.svg"/><Relationship Id="rId10" Type="http://schemas.openxmlformats.org/officeDocument/2006/relationships/image" Target="../media/image116.png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image" Target="../media/image123.svg"/><Relationship Id="rId5" Type="http://schemas.openxmlformats.org/officeDocument/2006/relationships/image" Target="../media/image122.png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8" Type="http://schemas.openxmlformats.org/officeDocument/2006/relationships/notesSlide" Target="../notesSlides/notesSlide24.xml"/><Relationship Id="rId27" Type="http://schemas.openxmlformats.org/officeDocument/2006/relationships/slideLayout" Target="../slideLayouts/slideLayout12.xml"/><Relationship Id="rId26" Type="http://schemas.openxmlformats.org/officeDocument/2006/relationships/tags" Target="../tags/tag150.xml"/><Relationship Id="rId25" Type="http://schemas.openxmlformats.org/officeDocument/2006/relationships/tags" Target="../tags/tag149.xml"/><Relationship Id="rId24" Type="http://schemas.openxmlformats.org/officeDocument/2006/relationships/image" Target="../media/image129.svg"/><Relationship Id="rId23" Type="http://schemas.openxmlformats.org/officeDocument/2006/relationships/image" Target="../media/image128.png"/><Relationship Id="rId22" Type="http://schemas.openxmlformats.org/officeDocument/2006/relationships/tags" Target="../tags/tag148.xml"/><Relationship Id="rId21" Type="http://schemas.openxmlformats.org/officeDocument/2006/relationships/tags" Target="../tags/tag147.xml"/><Relationship Id="rId20" Type="http://schemas.openxmlformats.org/officeDocument/2006/relationships/tags" Target="../tags/tag146.xml"/><Relationship Id="rId2" Type="http://schemas.openxmlformats.org/officeDocument/2006/relationships/image" Target="../media/image121.jpeg"/><Relationship Id="rId19" Type="http://schemas.openxmlformats.org/officeDocument/2006/relationships/tags" Target="../tags/tag145.xml"/><Relationship Id="rId18" Type="http://schemas.openxmlformats.org/officeDocument/2006/relationships/image" Target="../media/image127.svg"/><Relationship Id="rId17" Type="http://schemas.openxmlformats.org/officeDocument/2006/relationships/image" Target="../media/image126.png"/><Relationship Id="rId16" Type="http://schemas.openxmlformats.org/officeDocument/2006/relationships/tags" Target="../tags/tag144.xml"/><Relationship Id="rId15" Type="http://schemas.openxmlformats.org/officeDocument/2006/relationships/tags" Target="../tags/tag143.xml"/><Relationship Id="rId14" Type="http://schemas.openxmlformats.org/officeDocument/2006/relationships/tags" Target="../tags/tag142.xml"/><Relationship Id="rId13" Type="http://schemas.openxmlformats.org/officeDocument/2006/relationships/tags" Target="../tags/tag141.xml"/><Relationship Id="rId12" Type="http://schemas.openxmlformats.org/officeDocument/2006/relationships/image" Target="../media/image125.svg"/><Relationship Id="rId11" Type="http://schemas.openxmlformats.org/officeDocument/2006/relationships/image" Target="../media/image124.png"/><Relationship Id="rId10" Type="http://schemas.openxmlformats.org/officeDocument/2006/relationships/tags" Target="../tags/tag140.xml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image" Target="../media/image131.svg"/><Relationship Id="rId40" Type="http://schemas.openxmlformats.org/officeDocument/2006/relationships/notesSlide" Target="../notesSlides/notesSlide25.xml"/><Relationship Id="rId4" Type="http://schemas.openxmlformats.org/officeDocument/2006/relationships/image" Target="../media/image130.png"/><Relationship Id="rId39" Type="http://schemas.openxmlformats.org/officeDocument/2006/relationships/slideLayout" Target="../slideLayouts/slideLayout12.xml"/><Relationship Id="rId38" Type="http://schemas.openxmlformats.org/officeDocument/2006/relationships/image" Target="../media/image142.png"/><Relationship Id="rId37" Type="http://schemas.openxmlformats.org/officeDocument/2006/relationships/tags" Target="../tags/tag174.xml"/><Relationship Id="rId36" Type="http://schemas.openxmlformats.org/officeDocument/2006/relationships/tags" Target="../tags/tag173.xml"/><Relationship Id="rId35" Type="http://schemas.openxmlformats.org/officeDocument/2006/relationships/image" Target="../media/image141.svg"/><Relationship Id="rId34" Type="http://schemas.openxmlformats.org/officeDocument/2006/relationships/image" Target="../media/image140.png"/><Relationship Id="rId33" Type="http://schemas.openxmlformats.org/officeDocument/2006/relationships/tags" Target="../tags/tag172.xml"/><Relationship Id="rId32" Type="http://schemas.openxmlformats.org/officeDocument/2006/relationships/tags" Target="../tags/tag171.xml"/><Relationship Id="rId31" Type="http://schemas.openxmlformats.org/officeDocument/2006/relationships/tags" Target="../tags/tag170.xml"/><Relationship Id="rId30" Type="http://schemas.openxmlformats.org/officeDocument/2006/relationships/tags" Target="../tags/tag169.xml"/><Relationship Id="rId3" Type="http://schemas.openxmlformats.org/officeDocument/2006/relationships/tags" Target="../tags/tag152.xml"/><Relationship Id="rId29" Type="http://schemas.openxmlformats.org/officeDocument/2006/relationships/image" Target="../media/image139.svg"/><Relationship Id="rId28" Type="http://schemas.openxmlformats.org/officeDocument/2006/relationships/image" Target="../media/image138.png"/><Relationship Id="rId27" Type="http://schemas.openxmlformats.org/officeDocument/2006/relationships/tags" Target="../tags/tag168.xml"/><Relationship Id="rId26" Type="http://schemas.openxmlformats.org/officeDocument/2006/relationships/tags" Target="../tags/tag167.xml"/><Relationship Id="rId25" Type="http://schemas.openxmlformats.org/officeDocument/2006/relationships/tags" Target="../tags/tag166.xml"/><Relationship Id="rId24" Type="http://schemas.openxmlformats.org/officeDocument/2006/relationships/tags" Target="../tags/tag165.xml"/><Relationship Id="rId23" Type="http://schemas.openxmlformats.org/officeDocument/2006/relationships/image" Target="../media/image137.svg"/><Relationship Id="rId22" Type="http://schemas.openxmlformats.org/officeDocument/2006/relationships/image" Target="../media/image136.png"/><Relationship Id="rId21" Type="http://schemas.openxmlformats.org/officeDocument/2006/relationships/tags" Target="../tags/tag164.xml"/><Relationship Id="rId20" Type="http://schemas.openxmlformats.org/officeDocument/2006/relationships/tags" Target="../tags/tag163.xml"/><Relationship Id="rId2" Type="http://schemas.openxmlformats.org/officeDocument/2006/relationships/tags" Target="../tags/tag151.xml"/><Relationship Id="rId19" Type="http://schemas.openxmlformats.org/officeDocument/2006/relationships/tags" Target="../tags/tag162.xml"/><Relationship Id="rId18" Type="http://schemas.openxmlformats.org/officeDocument/2006/relationships/tags" Target="../tags/tag161.xml"/><Relationship Id="rId17" Type="http://schemas.openxmlformats.org/officeDocument/2006/relationships/image" Target="../media/image135.svg"/><Relationship Id="rId16" Type="http://schemas.openxmlformats.org/officeDocument/2006/relationships/image" Target="../media/image134.png"/><Relationship Id="rId15" Type="http://schemas.openxmlformats.org/officeDocument/2006/relationships/tags" Target="../tags/tag160.xml"/><Relationship Id="rId14" Type="http://schemas.openxmlformats.org/officeDocument/2006/relationships/tags" Target="../tags/tag159.xml"/><Relationship Id="rId13" Type="http://schemas.openxmlformats.org/officeDocument/2006/relationships/tags" Target="../tags/tag158.xml"/><Relationship Id="rId12" Type="http://schemas.openxmlformats.org/officeDocument/2006/relationships/tags" Target="../tags/tag157.xml"/><Relationship Id="rId11" Type="http://schemas.openxmlformats.org/officeDocument/2006/relationships/image" Target="../media/image133.svg"/><Relationship Id="rId10" Type="http://schemas.openxmlformats.org/officeDocument/2006/relationships/image" Target="../media/image132.png"/><Relationship Id="rId1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3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44.jpeg"/><Relationship Id="rId1" Type="http://schemas.openxmlformats.org/officeDocument/2006/relationships/image" Target="../media/image143.jpe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45.jpeg"/><Relationship Id="rId1" Type="http://schemas.openxmlformats.org/officeDocument/2006/relationships/image" Target="../media/image143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image" Target="../media/image147.jpeg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image" Target="../media/image146.jpeg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1" Type="http://schemas.openxmlformats.org/officeDocument/2006/relationships/notesSlide" Target="../notesSlides/notesSlide29.xml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4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2.svg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tags" Target="../tags/tag185.xml"/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image" Target="../media/image149.svg"/><Relationship Id="rId4" Type="http://schemas.openxmlformats.org/officeDocument/2006/relationships/image" Target="../media/image148.png"/><Relationship Id="rId3" Type="http://schemas.openxmlformats.org/officeDocument/2006/relationships/tags" Target="../tags/tag182.xml"/><Relationship Id="rId27" Type="http://schemas.openxmlformats.org/officeDocument/2006/relationships/notesSlide" Target="../notesSlides/notesSlide30.xml"/><Relationship Id="rId26" Type="http://schemas.openxmlformats.org/officeDocument/2006/relationships/slideLayout" Target="../slideLayouts/slideLayout12.xml"/><Relationship Id="rId25" Type="http://schemas.openxmlformats.org/officeDocument/2006/relationships/tags" Target="../tags/tag196.xml"/><Relationship Id="rId24" Type="http://schemas.openxmlformats.org/officeDocument/2006/relationships/tags" Target="../tags/tag195.xml"/><Relationship Id="rId23" Type="http://schemas.openxmlformats.org/officeDocument/2006/relationships/image" Target="../media/image155.svg"/><Relationship Id="rId22" Type="http://schemas.openxmlformats.org/officeDocument/2006/relationships/image" Target="../media/image154.png"/><Relationship Id="rId21" Type="http://schemas.openxmlformats.org/officeDocument/2006/relationships/tags" Target="../tags/tag194.xml"/><Relationship Id="rId20" Type="http://schemas.openxmlformats.org/officeDocument/2006/relationships/tags" Target="../tags/tag193.xml"/><Relationship Id="rId2" Type="http://schemas.openxmlformats.org/officeDocument/2006/relationships/tags" Target="../tags/tag181.xml"/><Relationship Id="rId19" Type="http://schemas.openxmlformats.org/officeDocument/2006/relationships/tags" Target="../tags/tag192.xml"/><Relationship Id="rId18" Type="http://schemas.openxmlformats.org/officeDocument/2006/relationships/tags" Target="../tags/tag191.xml"/><Relationship Id="rId17" Type="http://schemas.openxmlformats.org/officeDocument/2006/relationships/image" Target="../media/image153.svg"/><Relationship Id="rId16" Type="http://schemas.openxmlformats.org/officeDocument/2006/relationships/image" Target="../media/image152.png"/><Relationship Id="rId15" Type="http://schemas.openxmlformats.org/officeDocument/2006/relationships/tags" Target="../tags/tag190.xml"/><Relationship Id="rId14" Type="http://schemas.openxmlformats.org/officeDocument/2006/relationships/tags" Target="../tags/tag189.xml"/><Relationship Id="rId13" Type="http://schemas.openxmlformats.org/officeDocument/2006/relationships/tags" Target="../tags/tag188.xml"/><Relationship Id="rId12" Type="http://schemas.openxmlformats.org/officeDocument/2006/relationships/tags" Target="../tags/tag187.xml"/><Relationship Id="rId11" Type="http://schemas.openxmlformats.org/officeDocument/2006/relationships/image" Target="../media/image151.svg"/><Relationship Id="rId10" Type="http://schemas.openxmlformats.org/officeDocument/2006/relationships/image" Target="../media/image150.png"/><Relationship Id="rId1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3.jpe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jpeg"/><Relationship Id="rId7" Type="http://schemas.openxmlformats.org/officeDocument/2006/relationships/image" Target="../media/image29.svg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32.sv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image" Target="../media/image39.svg"/><Relationship Id="rId7" Type="http://schemas.openxmlformats.org/officeDocument/2006/relationships/image" Target="../media/image38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1.sv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3" Type="http://schemas.openxmlformats.org/officeDocument/2006/relationships/tags" Target="../tags/tag18.xml"/><Relationship Id="rId28" Type="http://schemas.openxmlformats.org/officeDocument/2006/relationships/notesSlide" Target="../notesSlides/notesSlide8.xml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51.jpeg"/><Relationship Id="rId25" Type="http://schemas.openxmlformats.org/officeDocument/2006/relationships/tags" Target="../tags/tag32.xml"/><Relationship Id="rId24" Type="http://schemas.openxmlformats.org/officeDocument/2006/relationships/tags" Target="../tags/tag31.xml"/><Relationship Id="rId23" Type="http://schemas.openxmlformats.org/officeDocument/2006/relationships/image" Target="../media/image50.svg"/><Relationship Id="rId22" Type="http://schemas.openxmlformats.org/officeDocument/2006/relationships/image" Target="../media/image49.png"/><Relationship Id="rId21" Type="http://schemas.openxmlformats.org/officeDocument/2006/relationships/tags" Target="../tags/tag30.xml"/><Relationship Id="rId20" Type="http://schemas.openxmlformats.org/officeDocument/2006/relationships/tags" Target="../tags/tag29.xml"/><Relationship Id="rId2" Type="http://schemas.openxmlformats.org/officeDocument/2006/relationships/tags" Target="../tags/tag17.xml"/><Relationship Id="rId19" Type="http://schemas.openxmlformats.org/officeDocument/2006/relationships/tags" Target="../tags/tag28.xml"/><Relationship Id="rId18" Type="http://schemas.openxmlformats.org/officeDocument/2006/relationships/tags" Target="../tags/tag27.xml"/><Relationship Id="rId17" Type="http://schemas.openxmlformats.org/officeDocument/2006/relationships/image" Target="../media/image48.svg"/><Relationship Id="rId16" Type="http://schemas.openxmlformats.org/officeDocument/2006/relationships/image" Target="../media/image47.png"/><Relationship Id="rId15" Type="http://schemas.openxmlformats.org/officeDocument/2006/relationships/tags" Target="../tags/tag26.xml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tags" Target="../tags/tag23.xml"/><Relationship Id="rId11" Type="http://schemas.openxmlformats.org/officeDocument/2006/relationships/image" Target="../media/image46.svg"/><Relationship Id="rId10" Type="http://schemas.openxmlformats.org/officeDocument/2006/relationships/image" Target="../media/image45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3" Type="http://schemas.openxmlformats.org/officeDocument/2006/relationships/tags" Target="../tags/tag34.xml"/><Relationship Id="rId28" Type="http://schemas.openxmlformats.org/officeDocument/2006/relationships/notesSlide" Target="../notesSlides/notesSlide9.xml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58.jpeg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image" Target="../media/image57.svg"/><Relationship Id="rId22" Type="http://schemas.openxmlformats.org/officeDocument/2006/relationships/image" Target="../media/image56.png"/><Relationship Id="rId21" Type="http://schemas.openxmlformats.org/officeDocument/2006/relationships/tags" Target="../tags/tag46.xml"/><Relationship Id="rId20" Type="http://schemas.openxmlformats.org/officeDocument/2006/relationships/tags" Target="../tags/tag45.xml"/><Relationship Id="rId2" Type="http://schemas.openxmlformats.org/officeDocument/2006/relationships/tags" Target="../tags/tag33.xml"/><Relationship Id="rId19" Type="http://schemas.openxmlformats.org/officeDocument/2006/relationships/tags" Target="../tags/tag44.xml"/><Relationship Id="rId18" Type="http://schemas.openxmlformats.org/officeDocument/2006/relationships/tags" Target="../tags/tag43.xml"/><Relationship Id="rId17" Type="http://schemas.openxmlformats.org/officeDocument/2006/relationships/image" Target="../media/image55.svg"/><Relationship Id="rId16" Type="http://schemas.openxmlformats.org/officeDocument/2006/relationships/image" Target="../media/image54.png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tags" Target="../tags/tag39.xml"/><Relationship Id="rId11" Type="http://schemas.openxmlformats.org/officeDocument/2006/relationships/image" Target="../media/image46.svg"/><Relationship Id="rId10" Type="http://schemas.openxmlformats.org/officeDocument/2006/relationships/image" Target="../media/image45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1397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chemeClr val="accent2">
                    <a:lumMod val="60000"/>
                    <a:lumOff val="40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cs typeface="字体管家棉花糖" panose="00020600040101010101" charset="-122"/>
                <a:sym typeface="Noto Sans SC" panose="020B0200000000000000" charset="-122"/>
              </a:rPr>
              <a:t>赶走“小坏蛋”</a:t>
            </a:r>
            <a:endParaRPr lang="en-US" sz="8000" b="1" i="0" u="none" strike="noStrike">
              <a:solidFill>
                <a:schemeClr val="accent2">
                  <a:lumMod val="60000"/>
                  <a:lumOff val="40000"/>
                </a:schemeClr>
              </a:solidFill>
              <a:latin typeface="字体管家棉花糖" panose="00020600040101010101" charset="-122"/>
              <a:ea typeface="字体管家棉花糖" panose="00020600040101010101" charset="-122"/>
              <a:cs typeface="字体管家棉花糖" panose="00020600040101010101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2667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宝宝健康小卫士 ——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-9525" y="3302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alpha val="90196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守护成长第一步，一起变身打败病毒的超级小英雄！ ✨</a:t>
            </a:r>
            <a:endParaRPr lang="en-US" sz="1600" b="1" i="0" u="none" strike="noStrike">
              <a:solidFill>
                <a:schemeClr val="tx1">
                  <a:alpha val="90196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第四章：肺炎——藏在肺里的“小火苗”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那些关于“呼吸小海绵”的小秘密，你知道吗？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10668000" cy="2921000"/>
          </a:xfrm>
          <a:prstGeom prst="roundRect">
            <a:avLst>
              <a:gd name="adj" fmla="val 8695"/>
            </a:avLst>
          </a:prstGeom>
          <a:solidFill>
            <a:srgbClr val="F0FDF4">
              <a:alpha val="96000"/>
            </a:srgbClr>
          </a:solidFill>
          <a:ln cap="flat" cmpd="sng">
            <a:solidFill>
              <a:srgbClr val="C1E4CC">
                <a:alpha val="9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082800"/>
            <a:ext cx="711200" cy="7112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955800" y="2082800"/>
            <a:ext cx="876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小心！“肺炎小怪兽”正在搞破坏！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66800" y="2921000"/>
            <a:ext cx="100584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我们的身体里住着两片像海绵一样的肺，它们是负责呼吸的小功臣。可偏偏有一种叫“肺炎”的小怪兽（可能是细菌，也可能是病毒），最爱跑到肺里“点火”，把好好的肺变成闷热的“小火炉”！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它特别狡猾，总爱在我们感冒、身体抵抗力变弱的时候悄悄偷袭，让我们咳嗽、发烧，浑身不舒服。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4953000"/>
            <a:ext cx="10668000" cy="1143000"/>
          </a:xfrm>
          <a:prstGeom prst="roundRect">
            <a:avLst>
              <a:gd name="adj" fmla="val 17777"/>
            </a:avLst>
          </a:prstGeom>
          <a:solidFill>
            <a:srgbClr val="FEF9C3">
              <a:alpha val="96000"/>
            </a:srgbClr>
          </a:solidFill>
          <a:ln cap="flat" cmpd="sng">
            <a:solidFill>
              <a:srgbClr val="E5DE99">
                <a:alpha val="9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5207000"/>
            <a:ext cx="558800" cy="558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778000" y="5207000"/>
            <a:ext cx="927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防偷袭小妙招：</a:t>
            </a:r>
            <a:endParaRPr lang="en-US" sz="1100"/>
          </a:p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换季降温或感冒时，一定要多喝温水、好好休息，增强身体抵抗力，别给“肺炎小怪兽”可乘之机哦！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CF5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“肺炎”小火苗会让我们怎么样？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肺里“着了火”，身体会立刻发出这些红色警报，小朋友们要警惕哦！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4318000" cy="3556000"/>
          </a:xfrm>
          <a:prstGeom prst="roundRect">
            <a:avLst>
              <a:gd name="adj" fmla="val 5714"/>
            </a:avLst>
          </a:prstGeom>
          <a:solidFill>
            <a:srgbClr val="84CC16">
              <a:alpha val="15000"/>
            </a:srgbClr>
          </a:solidFill>
          <a:ln cap="flat" cmpd="sng">
            <a:solidFill>
              <a:srgbClr val="6CB301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986" r="986"/>
          <a:stretch>
            <a:fillRect/>
          </a:stretch>
        </p:blipFill>
        <p:spPr>
          <a:xfrm>
            <a:off x="1016000" y="2286000"/>
            <a:ext cx="3810000" cy="241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1016000" y="482600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就像这个小朋友一样，一直咳咳咳，</a:t>
            </a:r>
            <a:b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就是身体在喊救命啦！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61000" y="2032000"/>
            <a:ext cx="5588000" cy="1333500"/>
          </a:xfrm>
          <a:prstGeom prst="roundRect">
            <a:avLst>
              <a:gd name="adj" fmla="val 11428"/>
            </a:avLst>
          </a:prstGeom>
          <a:solidFill>
            <a:srgbClr val="FEF3C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5000" y="22225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350000" y="2184400"/>
            <a:ext cx="450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疯狂咳嗽，还有“黄浓痰”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350000" y="2692400"/>
            <a:ext cx="457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不仅仅是干咳哦，会咳出黄黄的、黏黏的浓痰，就像肺里有脏东西想咳出来一样，而且停不下来。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5"/>
            </p:custDataLst>
          </p:nvPr>
        </p:nvSpPr>
        <p:spPr>
          <a:xfrm>
            <a:off x="5461000" y="3429000"/>
            <a:ext cx="2730500" cy="1714500"/>
          </a:xfrm>
          <a:prstGeom prst="roundRect">
            <a:avLst>
              <a:gd name="adj" fmla="val 8888"/>
            </a:avLst>
          </a:prstGeom>
          <a:solidFill>
            <a:srgbClr val="FEE2E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1500" y="3619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6121400" y="3619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持续发高烧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5651500" y="41910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体温像小火山一样，一直居高不下，浑身滚烫，感觉头重脚轻，浑身没力气。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8318500" y="3429000"/>
            <a:ext cx="2730500" cy="1714500"/>
          </a:xfrm>
          <a:prstGeom prst="roundRect">
            <a:avLst>
              <a:gd name="adj" fmla="val 8888"/>
            </a:avLst>
          </a:prstGeom>
          <a:solidFill>
            <a:srgbClr val="DBEAF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45500" y="3619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5"/>
            </p:custDataLst>
          </p:nvPr>
        </p:nvSpPr>
        <p:spPr>
          <a:xfrm>
            <a:off x="8890000" y="36195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喘不上气来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6"/>
            </p:custDataLst>
          </p:nvPr>
        </p:nvSpPr>
        <p:spPr>
          <a:xfrm>
            <a:off x="8445500" y="41910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总觉得空气不够用，胸口一上一下起伏很大，就像刚跑完百米冲刺一样难受。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5461000" y="5270500"/>
            <a:ext cx="5588000" cy="825500"/>
          </a:xfrm>
          <a:prstGeom prst="roundRect">
            <a:avLst>
              <a:gd name="adj" fmla="val 30769"/>
            </a:avLst>
          </a:prstGeom>
          <a:solidFill>
            <a:srgbClr val="84CC1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5651500" y="5397500"/>
            <a:ext cx="5270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温馨小贴士：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如果出现了上面这些情况，一定要马上告诉爸爸妈妈，及时去看医生，保护好我们的小肺肺！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怎么赶走“肺炎”小火苗？</a:t>
            </a:r>
            <a:endParaRPr lang="en-US" sz="32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简单四招，轻松守护肺部健康，做自己的小卫士！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3937000" cy="4191000"/>
          </a:xfrm>
          <a:prstGeom prst="roundRect">
            <a:avLst>
              <a:gd name="adj" fmla="val 5161"/>
            </a:avLst>
          </a:prstGeom>
          <a:solidFill>
            <a:srgbClr val="FFFDE6">
              <a:alpha val="95000"/>
            </a:srgbClr>
          </a:solidFill>
          <a:ln cap="flat" cmpd="sng">
            <a:solidFill>
              <a:srgbClr val="E6E2B8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5128" b="5128"/>
          <a:stretch>
            <a:fillRect/>
          </a:stretch>
        </p:blipFill>
        <p:spPr>
          <a:xfrm>
            <a:off x="952500" y="1905000"/>
            <a:ext cx="3556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952500" y="4826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开窗通风，保持空气清新，也是预防肺炎的好方法哦～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5080000" y="1651000"/>
            <a:ext cx="3149600" cy="2032000"/>
          </a:xfrm>
          <a:prstGeom prst="roundRect">
            <a:avLst>
              <a:gd name="adj" fmla="val 7500"/>
            </a:avLst>
          </a:prstGeom>
          <a:solidFill>
            <a:srgbClr val="DCFCE7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1841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5740400" y="1841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及时打疫苗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5270500" y="2413000"/>
            <a:ext cx="285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有一种“肺炎疫苗”，能为我们的肺部穿上一层坚固的保护衣，帮助身体有效抵御肺炎病菌的侵袭。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8356600" y="1651000"/>
            <a:ext cx="3149600" cy="2032000"/>
          </a:xfrm>
          <a:prstGeom prst="roundRect">
            <a:avLst>
              <a:gd name="adj" fmla="val 7500"/>
            </a:avLst>
          </a:prstGeom>
          <a:solidFill>
            <a:srgbClr val="DBEA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47100" y="1841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89535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预防小感冒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8547100" y="2413000"/>
            <a:ext cx="285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天气冷热要及时添减衣服，要是不小心感冒了，一定要好好休息，别让感冒病毒趁机变成肺炎哦！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5080000" y="3810000"/>
            <a:ext cx="3149600" cy="2032000"/>
          </a:xfrm>
          <a:prstGeom prst="roundRect">
            <a:avLst>
              <a:gd name="adj" fmla="val 7500"/>
            </a:avLst>
          </a:prstGeom>
          <a:solidFill>
            <a:srgbClr val="FEF3C7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70500" y="4000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5740400" y="4000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避开人潮处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5270500" y="4572000"/>
            <a:ext cx="285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空气不流通的拥挤场所藏着很多病毒，很容易被传染。尽量少去这些地方，能大大降低生病的风险。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356600" y="3810000"/>
            <a:ext cx="3149600" cy="2032000"/>
          </a:xfrm>
          <a:prstGeom prst="roundRect">
            <a:avLst>
              <a:gd name="adj" fmla="val 7500"/>
            </a:avLst>
          </a:prstGeom>
          <a:solidFill>
            <a:srgbClr val="F5F3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547100" y="4000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5"/>
            </p:custDataLst>
          </p:nvPr>
        </p:nvSpPr>
        <p:spPr>
          <a:xfrm>
            <a:off x="8953500" y="4000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5B21B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多多喝温水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6"/>
            </p:custDataLst>
          </p:nvPr>
        </p:nvSpPr>
        <p:spPr>
          <a:xfrm>
            <a:off x="8547100" y="4572000"/>
            <a:ext cx="285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每天多喝温水，不仅能补充水分，还能帮助我们把喉咙里的痰咳出来，保持呼吸道畅通无阻。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第五章：水痘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长满“水晶泡泡”的痒痒怪来啦！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159000"/>
            <a:ext cx="10668000" cy="2921000"/>
          </a:xfrm>
          <a:prstGeom prst="roundRect">
            <a:avLst>
              <a:gd name="adj" fmla="val 8695"/>
            </a:avLst>
          </a:prstGeom>
          <a:solidFill>
            <a:srgbClr val="F7FEE7">
              <a:alpha val="95000"/>
            </a:srgbClr>
          </a:solidFill>
          <a:ln w="254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24765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905000" y="2540000"/>
            <a:ext cx="863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水痘痒痒怪的“恶作剧”套路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143000" y="3302000"/>
            <a:ext cx="990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355600" algn="l" eaLnBrk="1" fontAlgn="auto" latinLnBrk="0" hangingPunct="1">
              <a:lnSpc>
                <a:spcPct val="197000"/>
              </a:lnSpc>
              <a:buSzTx/>
              <a:defRPr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可是个超调皮的小家伙！平时总爱躲在水痘病人咳嗽的飞沫里，或者偷偷藏在水泡的液体中。只要我们不小心和长水痘的小朋友近距离玩耍、接触，这个“小坏蛋”就会趁机溜进我们的身体里，让我们也长出痒痒的“水晶泡泡”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5334000"/>
            <a:ext cx="10668000" cy="889000"/>
          </a:xfrm>
          <a:prstGeom prst="roundRect">
            <a:avLst>
              <a:gd name="adj" fmla="val 14285"/>
            </a:avLst>
          </a:prstGeom>
          <a:solidFill>
            <a:srgbClr val="FEF3C7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55626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14500" y="5486400"/>
            <a:ext cx="9271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防骗小锦囊：</a:t>
            </a:r>
            <a:r>
              <a:rPr lang="en-US" sz="1400" b="0" i="0" u="none" strike="noStrike">
                <a:solidFill>
                  <a:srgbClr val="64320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如果身边有小朋友长水痘了，记得保持安全距离，不要接触他们的水泡，更要勤洗手，这样就能把痒痒怪拒之门外啦！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“水痘”痒痒怪会让我们怎么样？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被调皮的痒痒怪缠上，身体会发出这些有趣又难受的“小警报”哦！😜</a:t>
            </a:r>
            <a:endParaRPr lang="en-US" sz="15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5207000" cy="1460500"/>
          </a:xfrm>
          <a:prstGeom prst="roundRect">
            <a:avLst>
              <a:gd name="adj" fmla="val 10434"/>
            </a:avLst>
          </a:prstGeom>
          <a:solidFill>
            <a:srgbClr val="84CC1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8415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1803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警报一：冒出“小红点”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6000" y="2349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身上、脸上，甚至嘴巴里，都会悄悄长出红色的小点点，就像不小心撒了一把小红豆在身上，摸起来还有点凸凸的。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3238500"/>
            <a:ext cx="5207000" cy="1460500"/>
          </a:xfrm>
          <a:prstGeom prst="roundRect">
            <a:avLst>
              <a:gd name="adj" fmla="val 10434"/>
            </a:avLst>
          </a:prstGeom>
          <a:solidFill>
            <a:srgbClr val="3B82F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429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24000" y="33909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警报二：变身“水晶泡”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3937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小红点会慢慢“长大”，变成亮晶晶的小水泡，像一串串透明的水晶挂在身上，看起来亮晶晶的，但千万不要戳破它哦！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826000"/>
            <a:ext cx="5207000" cy="1460500"/>
          </a:xfrm>
          <a:prstGeom prst="roundRect">
            <a:avLst>
              <a:gd name="adj" fmla="val 10434"/>
            </a:avLst>
          </a:prstGeom>
          <a:solidFill>
            <a:srgbClr val="EC4899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0165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24000" y="4978400"/>
            <a:ext cx="419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警报三：超想“挠痒痒”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016000" y="5461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这些小水泡藏着“痒痒魔法”，就像有小虫子在身上爬，让人总想忍不住伸出小手去抓一抓，越抓越痒！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350000" y="1651000"/>
            <a:ext cx="5080000" cy="3302000"/>
          </a:xfrm>
          <a:prstGeom prst="roundRect">
            <a:avLst>
              <a:gd name="adj" fmla="val 7692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rcRect l="2060" r="2060"/>
          <a:stretch>
            <a:fillRect/>
          </a:stretch>
        </p:blipFill>
        <p:spPr>
          <a:xfrm>
            <a:off x="6477000" y="1778000"/>
            <a:ext cx="4826000" cy="304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7" name="AutoShape 17"/>
          <p:cNvSpPr/>
          <p:nvPr/>
        </p:nvSpPr>
        <p:spPr>
          <a:xfrm>
            <a:off x="6350000" y="5143500"/>
            <a:ext cx="5080000" cy="1143000"/>
          </a:xfrm>
          <a:prstGeom prst="roundRect">
            <a:avLst>
              <a:gd name="adj" fmla="val 13333"/>
            </a:avLst>
          </a:prstGeom>
          <a:solidFill>
            <a:srgbClr val="FEF3C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40500" y="5334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85000" y="5334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小朋友的“水痘小秘籍”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540500" y="5778500"/>
            <a:ext cx="4762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就算再痒也千万不能用手抓哦，不然会留下小疤痕，变成小花猫脸啦！要乖乖听医生的话擦药膏哦。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怎么赶走“水痘”痒痒怪？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小朋友们的水痘防护小妙招，轻松告别痒痒烦恼，做健康小卫士～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937000" cy="3937000"/>
          </a:xfrm>
          <a:prstGeom prst="roundRect">
            <a:avLst>
              <a:gd name="adj" fmla="val 5161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842" r="1842"/>
          <a:stretch>
            <a:fillRect/>
          </a:stretch>
        </p:blipFill>
        <p:spPr>
          <a:xfrm>
            <a:off x="952500" y="2222500"/>
            <a:ext cx="3556000" cy="254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952500" y="49530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6B4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疫苗是预防水痘的第一道防线！按时接种疫苗，能让我们的身体产生“防护罩”，把痒痒怪挡在门外～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5080000" y="2032000"/>
            <a:ext cx="3048000" cy="1905000"/>
          </a:xfrm>
          <a:prstGeom prst="roundRect">
            <a:avLst>
              <a:gd name="adj" fmla="val 8000"/>
            </a:avLst>
          </a:prstGeom>
          <a:solidFill>
            <a:srgbClr val="84CC1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00" y="2222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5715000" y="2184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打疫苗（首选）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5270500" y="2794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接种水痘疫苗是最有效的预防手段，能大大降低被“痒痒怪”找上门的概率哦！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8318500" y="2032000"/>
            <a:ext cx="3048000" cy="1905000"/>
          </a:xfrm>
          <a:prstGeom prst="roundRect">
            <a:avLst>
              <a:gd name="adj" fmla="val 8000"/>
            </a:avLst>
          </a:prstGeom>
          <a:solidFill>
            <a:srgbClr val="FBBF24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09000" y="22225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8953500" y="2184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不去串门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8509000" y="2794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班里有小伙伴长水痘时，先暂时保持距离，等他完全康复后再一起快乐玩耍吧！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5080000" y="4064000"/>
            <a:ext cx="3048000" cy="1905000"/>
          </a:xfrm>
          <a:prstGeom prst="roundRect">
            <a:avLst>
              <a:gd name="adj" fmla="val 8000"/>
            </a:avLst>
          </a:prstGeom>
          <a:solidFill>
            <a:srgbClr val="3B82F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70500" y="42545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5715000" y="4216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剪短指甲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5270500" y="4826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就算很痒也不能抓挠哦！剪短指甲能避免抓破水痘留疤，做个爱护皮肤的乖宝宝。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1"/>
            </p:custDataLst>
          </p:nvPr>
        </p:nvSpPr>
        <p:spPr>
          <a:xfrm>
            <a:off x="8318500" y="4064000"/>
            <a:ext cx="3048000" cy="1905000"/>
          </a:xfrm>
          <a:prstGeom prst="roundRect">
            <a:avLst>
              <a:gd name="adj" fmla="val 8000"/>
            </a:avLst>
          </a:prstGeom>
          <a:solidFill>
            <a:srgbClr val="DB277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509000" y="42545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5"/>
            </p:custDataLst>
          </p:nvPr>
        </p:nvSpPr>
        <p:spPr>
          <a:xfrm>
            <a:off x="8953500" y="4216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好好休息</a:t>
            </a:r>
            <a:endParaRPr lang="en-US" sz="1100"/>
          </a:p>
        </p:txBody>
      </p:sp>
      <p:sp>
        <p:nvSpPr>
          <p:cNvPr id="22" name="AutoShape 22"/>
          <p:cNvSpPr/>
          <p:nvPr>
            <p:custDataLst>
              <p:tags r:id="rId26"/>
            </p:custDataLst>
          </p:nvPr>
        </p:nvSpPr>
        <p:spPr>
          <a:xfrm>
            <a:off x="8509000" y="48260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不小心长水痘也别怕，在家多喝水、多休息，让身体快快恢复元气，打败病毒！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第六章：麻疹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“红色疹子”大游行，来势汹汹要小心！ 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159000"/>
            <a:ext cx="10414000" cy="2286000"/>
          </a:xfrm>
          <a:prstGeom prst="roundRect">
            <a:avLst>
              <a:gd name="adj" fmla="val 888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2476500"/>
            <a:ext cx="914400" cy="914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286000" y="2476500"/>
            <a:ext cx="838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警惕！麻疹大魔王的“偷袭”手段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2286000" y="3111500"/>
            <a:ext cx="850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个坏家伙的传染性超级强！它总爱偷偷藏在病人的鼻涕和口水沫沫里，只要和生病的小朋友说说话、一起玩耍，就很容易被它“盯上”啦。它最喜欢欺负那些还没有打过麻疹疫苗的小朋友，一旦被缠上，可就麻烦咯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826000"/>
            <a:ext cx="10414000" cy="1206500"/>
          </a:xfrm>
          <a:prstGeom prst="roundRect">
            <a:avLst>
              <a:gd name="adj" fmla="val 12631"/>
            </a:avLst>
          </a:prstGeom>
          <a:solidFill>
            <a:srgbClr val="DCFCE7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5400" y="51054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2286000" y="5080000"/>
            <a:ext cx="850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小卫士锦囊：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按时接种麻疹疫苗，就是打败“红色疹子”大魔王最厉害的魔法盾牌！只要做好防护，就不用怕它的偷袭啦～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“麻疹”大魔王会让我们怎么样？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4605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它会让我们经历一场难受的“症状三部曲”，快一起来了解，提前做好防护吧！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2794000" cy="2159000"/>
          </a:xfrm>
          <a:prstGeom prst="roundRect">
            <a:avLst>
              <a:gd name="adj" fmla="val 7058"/>
            </a:avLst>
          </a:prstGeom>
          <a:solidFill>
            <a:srgbClr val="FEE2E2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222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2184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第一步：先发烧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7940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就像得了重感冒，会连续烧好几天。还会咳嗽、流鼻涕，眼睛也变得红红的、水汪汪的，特别不舒服！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683000" y="2032000"/>
            <a:ext cx="2794000" cy="2159000"/>
          </a:xfrm>
          <a:prstGeom prst="roundRect">
            <a:avLst>
              <a:gd name="adj" fmla="val 7058"/>
            </a:avLst>
          </a:prstGeom>
          <a:solidFill>
            <a:srgbClr val="FEF3C7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3500" y="2222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318000" y="21844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第二步：再出疹子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873500" y="2794000"/>
            <a:ext cx="2476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烧了几天后，身上会从耳朵后面开始，长出红色的小点点，然后慢慢蔓延到全身，又痒又难受，太折磨人啦。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4318000"/>
            <a:ext cx="5715000" cy="1714500"/>
          </a:xfrm>
          <a:prstGeom prst="roundRect">
            <a:avLst>
              <a:gd name="adj" fmla="val 8888"/>
            </a:avLst>
          </a:prstGeom>
          <a:solidFill>
            <a:srgbClr val="DCFCE7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508500"/>
            <a:ext cx="381000" cy="381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60500" y="4470400"/>
            <a:ext cx="469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第三步：最后消退 —— 雨过天晴啦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5080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别太担心，这是身体在打败病毒！等疹子全部出完，烧就会慢慢退掉，身上的小红点也会一点点消失。记得这期间一定要好好休息，乖乖听医生的话哦。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858000" y="2032000"/>
            <a:ext cx="457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rcRect t="17187" b="17187"/>
          <a:stretch>
            <a:fillRect/>
          </a:stretch>
        </p:blipFill>
        <p:spPr>
          <a:xfrm>
            <a:off x="7112000" y="2286000"/>
            <a:ext cx="4064000" cy="2667000"/>
          </a:xfrm>
          <a:prstGeom prst="roundRect">
            <a:avLst>
              <a:gd name="adj" fmla="val 714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7112000" y="5143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看！得了麻疹的小朋友满脸都是红疹子，多难受呀，我们一定要做好防护，远离“麻疹大魔王”！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怎么赶走“麻疹”大魔王？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别担心，我们准备了三个超厉害的魔法小妙招，轻松打败它！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10668000" cy="1714500"/>
          </a:xfrm>
          <a:prstGeom prst="roundRect">
            <a:avLst>
              <a:gd name="adj" fmla="val 14814"/>
            </a:avLst>
          </a:prstGeom>
          <a:solidFill>
            <a:srgbClr val="84CC16">
              <a:alpha val="18000"/>
            </a:srgbClr>
          </a:solidFill>
          <a:ln cap="flat" cmpd="sng">
            <a:solidFill>
              <a:srgbClr val="6CB301">
                <a:alpha val="1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1905000"/>
            <a:ext cx="711200" cy="7112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2032000" y="1905000"/>
            <a:ext cx="901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魔法一：接种疫苗（最强防御！）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032000" y="2540000"/>
            <a:ext cx="901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打“麻腮风疫苗”是打败麻疹大魔王的终极武器！它能让我们的身体提前产生“抗体护盾”，这可是目前公认最有效、最直接的预防方法哦，一定要记得按时接种呀～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4"/>
            </p:custDataLst>
          </p:nvPr>
        </p:nvSpPr>
        <p:spPr>
          <a:xfrm>
            <a:off x="762000" y="3683000"/>
            <a:ext cx="5143500" cy="2349500"/>
          </a:xfrm>
          <a:prstGeom prst="roundRect">
            <a:avLst>
              <a:gd name="adj" fmla="val 10810"/>
            </a:avLst>
          </a:prstGeom>
          <a:solidFill>
            <a:srgbClr val="3B82F6">
              <a:alpha val="12000"/>
            </a:srgbClr>
          </a:solidFill>
          <a:ln cap="flat" cmpd="sng">
            <a:solidFill>
              <a:srgbClr val="1F67DD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9370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1778000" y="39624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魔法二：远离“红疹子”朋友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1016000" y="4699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麻疹大魔王会通过飞沫悄悄传播！如果看到有小朋友身上长了很多红疹子，记得保持安全距离，不要近距离接触，避免被大魔王“盯上”啦。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6223000" y="3683000"/>
            <a:ext cx="5143500" cy="2349500"/>
          </a:xfrm>
          <a:prstGeom prst="roundRect">
            <a:avLst>
              <a:gd name="adj" fmla="val 10810"/>
            </a:avLst>
          </a:prstGeom>
          <a:solidFill>
            <a:srgbClr val="F97316">
              <a:alpha val="12000"/>
            </a:srgbClr>
          </a:solidFill>
          <a:ln cap="flat" cmpd="sng">
            <a:solidFill>
              <a:srgbClr val="E05C00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77000" y="39370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7239000" y="39624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9A34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魔法三：日常防护小护盾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6477000" y="4699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勤洗手、出门戴口罩，这些都是超简单的防护小魔法！它们就像给身体穿上了隐形防护服，能帮我们挡住空气中漂浮的坏病毒，保护我们不生病～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第七章：秋季腹泻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200" b="0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小心！秋天来的“拉肚子”妖怪</a:t>
            </a:r>
            <a:endParaRPr lang="en-US" sz="2200" b="0" i="0" u="none" strike="noStrike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4064000"/>
          </a:xfrm>
          <a:prstGeom prst="roundRect">
            <a:avLst>
              <a:gd name="adj" fmla="val 5000"/>
            </a:avLst>
          </a:prstGeom>
          <a:solidFill>
            <a:srgbClr val="DCFCE7">
              <a:alpha val="95000"/>
            </a:srgbClr>
          </a:solidFill>
          <a:ln cap="flat" cmpd="sng">
            <a:solidFill>
              <a:srgbClr val="AFE3C1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2095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谁是幕后大坏蛋？—— 轮状病毒！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16000" y="2794000"/>
            <a:ext cx="4699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秋天一到，这个叫“轮状病毒”的小妖怪就跑出来捣乱啦！它就像诺如病毒的“坏兄弟”，特别喜欢藏在不干净的食物、黏糊糊的玩具，还有人来人往的门把手上面。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l">
              <a:lnSpc>
                <a:spcPct val="13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小朋友们如果吃了没洗干净的水果，或者摸了玩具忘记洗手就抓着零食往嘴里塞，这个坏家伙就会趁机溜进肚子里，让你肚子痛痛、上吐下泻，可难受啦！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16000" y="5207000"/>
            <a:ext cx="4699000" cy="571500"/>
          </a:xfrm>
          <a:prstGeom prst="roundRect">
            <a:avLst>
              <a:gd name="adj" fmla="val 17777"/>
            </a:avLst>
          </a:prstGeom>
          <a:solidFill>
            <a:srgbClr val="84CC1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143000" y="53086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小妙招：勤洗手、吃熟食，就能把妖怪赶跑！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778000"/>
            <a:ext cx="5016500" cy="4064000"/>
          </a:xfrm>
          <a:prstGeom prst="roundRect">
            <a:avLst>
              <a:gd name="adj" fmla="val 5000"/>
            </a:avLst>
          </a:prstGeom>
          <a:solidFill>
            <a:srgbClr val="FEF9C3">
              <a:alpha val="95000"/>
            </a:srgbClr>
          </a:solidFill>
          <a:ln cap="flat" cmpd="sng">
            <a:solidFill>
              <a:srgbClr val="E5DE99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t="27391" b="27391"/>
          <a:stretch>
            <a:fillRect/>
          </a:stretch>
        </p:blipFill>
        <p:spPr>
          <a:xfrm>
            <a:off x="6604000" y="2159000"/>
            <a:ext cx="4381500" cy="254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604000" y="4889500"/>
            <a:ext cx="438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6432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就是这个绿绿的“小怪兽”在作怪！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别看它长得圆滚滚，发起威来可一点都不含糊哦！</a:t>
            </a:r>
            <a:endParaRPr lang="en-US" sz="1200" b="0" i="0" u="none" strike="noStrike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被“登革热”小怪兽咬了会怎样？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小心！带病毒的“花蚊子”可不是闹着玩的，身体会发出这些警报信号 ⚠️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3238500" cy="1968500"/>
          </a:xfrm>
          <a:prstGeom prst="roundRect">
            <a:avLst>
              <a:gd name="adj" fmla="val 7741"/>
            </a:avLst>
          </a:prstGeom>
          <a:solidFill>
            <a:srgbClr val="84CC16">
              <a:alpha val="12000"/>
            </a:srgbClr>
          </a:solidFill>
          <a:ln cap="flat" cmpd="sng">
            <a:solidFill>
              <a:srgbClr val="6CB301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1841500"/>
            <a:ext cx="355600" cy="3556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397000" y="1803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突然发高烧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952500" y="2349500"/>
            <a:ext cx="292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体温会像小火炉一样突然飙升，烧得迷迷糊糊，浑身都滚烫烫的，让人特别难受。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4191000" y="1651000"/>
            <a:ext cx="3238500" cy="1968500"/>
          </a:xfrm>
          <a:prstGeom prst="roundRect">
            <a:avLst>
              <a:gd name="adj" fmla="val 7741"/>
            </a:avLst>
          </a:prstGeom>
          <a:solidFill>
            <a:srgbClr val="3B82F6">
              <a:alpha val="12000"/>
            </a:srgbClr>
          </a:solidFill>
          <a:ln cap="flat" cmpd="sng">
            <a:solidFill>
              <a:srgbClr val="1F67DD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81500" y="1841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2"/>
            </p:custDataLst>
          </p:nvPr>
        </p:nvSpPr>
        <p:spPr>
          <a:xfrm>
            <a:off x="4826000" y="1803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剧烈头痛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4381500" y="2349500"/>
            <a:ext cx="292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脑袋就像被小锤子“咚咚咚”地敲打着，昏昏沉沉，连抬头的力气都快没有了。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4"/>
            </p:custDataLst>
          </p:nvPr>
        </p:nvSpPr>
        <p:spPr>
          <a:xfrm>
            <a:off x="762000" y="3810000"/>
            <a:ext cx="3238500" cy="1968500"/>
          </a:xfrm>
          <a:prstGeom prst="roundRect">
            <a:avLst>
              <a:gd name="adj" fmla="val 7741"/>
            </a:avLst>
          </a:prstGeom>
          <a:solidFill>
            <a:srgbClr val="EC4899">
              <a:alpha val="12000"/>
            </a:srgbClr>
          </a:solidFill>
          <a:ln cap="flat" cmpd="sng">
            <a:solidFill>
              <a:srgbClr val="D32B7E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" y="40005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8"/>
            </p:custDataLst>
          </p:nvPr>
        </p:nvSpPr>
        <p:spPr>
          <a:xfrm>
            <a:off x="1397000" y="3962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骨痛肌肉痛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9"/>
            </p:custDataLst>
          </p:nvPr>
        </p:nvSpPr>
        <p:spPr>
          <a:xfrm>
            <a:off x="952500" y="4508500"/>
            <a:ext cx="292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全身的骨头和肌肉都在“抗议”，感觉像是被人用力拧成了麻花，动一下都钻心地疼。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4191000" y="3810000"/>
            <a:ext cx="3238500" cy="1968500"/>
          </a:xfrm>
          <a:prstGeom prst="roundRect">
            <a:avLst>
              <a:gd name="adj" fmla="val 7741"/>
            </a:avLst>
          </a:prstGeom>
          <a:solidFill>
            <a:srgbClr val="A855F7">
              <a:alpha val="12000"/>
            </a:srgbClr>
          </a:solidFill>
          <a:ln cap="flat" cmpd="sng">
            <a:solidFill>
              <a:srgbClr val="8C36DE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381500" y="4000500"/>
            <a:ext cx="355600" cy="3556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4"/>
            </p:custDataLst>
          </p:nvPr>
        </p:nvSpPr>
        <p:spPr>
          <a:xfrm>
            <a:off x="4826000" y="39624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皮肤出红疹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5"/>
            </p:custDataLst>
          </p:nvPr>
        </p:nvSpPr>
        <p:spPr>
          <a:xfrm>
            <a:off x="4381500" y="4508500"/>
            <a:ext cx="292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身上会悄悄长出许多红色的小点点，痒痒的，看起来还有点吓人，这是身体在求救呢！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7683500" y="1651000"/>
            <a:ext cx="3937000" cy="3048000"/>
          </a:xfrm>
          <a:prstGeom prst="roundRect">
            <a:avLst>
              <a:gd name="adj" fmla="val 8333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6"/>
          <a:srcRect l="5999" r="5999"/>
          <a:stretch>
            <a:fillRect/>
          </a:stretch>
        </p:blipFill>
        <p:spPr>
          <a:xfrm>
            <a:off x="7810500" y="1778000"/>
            <a:ext cx="36830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1" name="AutoShape 21"/>
          <p:cNvSpPr/>
          <p:nvPr/>
        </p:nvSpPr>
        <p:spPr>
          <a:xfrm>
            <a:off x="7683500" y="4826000"/>
            <a:ext cx="3937000" cy="1079500"/>
          </a:xfrm>
          <a:prstGeom prst="roundRect">
            <a:avLst>
              <a:gd name="adj" fmla="val 14117"/>
            </a:avLst>
          </a:prstGeom>
          <a:solidFill>
            <a:srgbClr val="FEF3C7">
              <a:alpha val="100000"/>
            </a:srgbClr>
          </a:solidFill>
          <a:ln cap="flat" cmpd="sng">
            <a:solidFill>
              <a:srgbClr val="E5D69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874000" y="5016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8255000" y="4978400"/>
            <a:ext cx="330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温馨小提示：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78350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一旦出现这些症状，一定要马上告诉爸爸妈妈，及时去看医生哦！</a:t>
            </a:r>
            <a:endParaRPr lang="en-US" sz="1300" b="0" i="0" u="none" strike="noStrike">
              <a:solidFill>
                <a:srgbClr val="78350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“秋季腹泻”妖怪会让我们怎么样？</a:t>
            </a:r>
            <a:endParaRPr lang="en-US" sz="28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小朋友们要警惕！肚子里的“大闹天宫”可不是闹着玩的～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5207000" cy="4064000"/>
          </a:xfrm>
          <a:prstGeom prst="roundRect">
            <a:avLst>
              <a:gd name="adj" fmla="val 6250"/>
            </a:avLst>
          </a:prstGeom>
          <a:solidFill>
            <a:srgbClr val="F0FDF4">
              <a:alpha val="95000"/>
            </a:srgbClr>
          </a:solidFill>
          <a:ln cap="flat" cmpd="sng">
            <a:solidFill>
              <a:srgbClr val="C1E4CC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79500" y="1968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🚨 身体发出的红色警报！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079500" y="2667000"/>
            <a:ext cx="4572000" cy="825500"/>
          </a:xfrm>
          <a:prstGeom prst="roundRect">
            <a:avLst>
              <a:gd name="adj" fmla="val 1538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0000" y="2794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778000" y="2730500"/>
            <a:ext cx="381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突然发烧，浑身发烫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就像抱着小火炉，脑袋昏昏沉沉，提不起力气玩耍啦。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1079500" y="3683000"/>
            <a:ext cx="4572000" cy="952500"/>
          </a:xfrm>
          <a:prstGeom prst="roundRect">
            <a:avLst>
              <a:gd name="adj" fmla="val 1333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70000" y="3810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1778000" y="3746500"/>
            <a:ext cx="381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上吐下泻，便便像“蛋花汤”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吃什么吐什么，拉出来的便便稀稀拉拉像蛋花汤，水分特别多，这是最明显的信号哦！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1079500" y="4826000"/>
            <a:ext cx="4572000" cy="825500"/>
          </a:xfrm>
          <a:prstGeom prst="roundRect">
            <a:avLst>
              <a:gd name="adj" fmla="val 1538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70000" y="4953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7"/>
            </p:custDataLst>
          </p:nvPr>
        </p:nvSpPr>
        <p:spPr>
          <a:xfrm>
            <a:off x="1778000" y="4889500"/>
            <a:ext cx="381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精神萎靡，嘴巴干干的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拉得太多身体缺水啦，总是没精神想睡觉，嘴唇也干干的。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223000" y="1651000"/>
            <a:ext cx="5207000" cy="4064000"/>
          </a:xfrm>
          <a:prstGeom prst="roundRect">
            <a:avLst>
              <a:gd name="adj" fmla="val 6250"/>
            </a:avLst>
          </a:prstGeom>
          <a:solidFill>
            <a:srgbClr val="EFF6FF">
              <a:alpha val="95000"/>
            </a:srgbClr>
          </a:solidFill>
          <a:ln cap="flat" cmpd="sng">
            <a:solidFill>
              <a:srgbClr val="C0D0E6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8"/>
          <a:srcRect t="9869" b="9869"/>
          <a:stretch>
            <a:fillRect/>
          </a:stretch>
        </p:blipFill>
        <p:spPr>
          <a:xfrm>
            <a:off x="6477000" y="1905000"/>
            <a:ext cx="4699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6477000" y="4762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重要提醒：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一旦出现这些情况，一定要马上告诉爸爸妈妈或老师，及时看医生哦！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怎么赶走“秋季腹泻”妖怪？</a:t>
            </a:r>
            <a:endParaRPr lang="en-US" sz="32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快收好这4个超实用的“驱妖”小妙招，轻松守护肠胃健康！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5016500" cy="2095500"/>
          </a:xfrm>
          <a:prstGeom prst="roundRect">
            <a:avLst>
              <a:gd name="adj" fmla="val 9696"/>
            </a:avLst>
          </a:prstGeom>
          <a:solidFill>
            <a:srgbClr val="F0FDE0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84CC16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905000"/>
            <a:ext cx="457200" cy="4572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87500" y="19304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打疫苗：建立“防护盾”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1016000" y="2540000"/>
            <a:ext cx="450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口服“轮状病毒疫苗”是预防秋季腹泻的关键防线。它能让身体提前认识病毒妖怪，生成专属抗体，从根源上降低感染风险！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6096000" y="1651000"/>
            <a:ext cx="5016500" cy="2095500"/>
          </a:xfrm>
          <a:prstGeom prst="roundRect">
            <a:avLst>
              <a:gd name="adj" fmla="val 9696"/>
            </a:avLst>
          </a:prstGeom>
          <a:solidFill>
            <a:srgbClr val="E0F2FE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38BDF8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0000" y="1905000"/>
            <a:ext cx="457200" cy="4572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2"/>
            </p:custDataLst>
          </p:nvPr>
        </p:nvSpPr>
        <p:spPr>
          <a:xfrm>
            <a:off x="6921500" y="19304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勤洗手：最强“魔法咒”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3"/>
            </p:custDataLst>
          </p:nvPr>
        </p:nvSpPr>
        <p:spPr>
          <a:xfrm>
            <a:off x="6350000" y="2540000"/>
            <a:ext cx="450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这是赶走妖怪的第一法宝！饭前便后、外出回家，一定要用肥皂或洗手液认真搓洗双手，把藏在手上的病毒妖怪统统冲跑。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4"/>
            </p:custDataLst>
          </p:nvPr>
        </p:nvSpPr>
        <p:spPr>
          <a:xfrm>
            <a:off x="762000" y="3937000"/>
            <a:ext cx="5016500" cy="2095500"/>
          </a:xfrm>
          <a:prstGeom prst="roundRect">
            <a:avLst>
              <a:gd name="adj" fmla="val 9696"/>
            </a:avLst>
          </a:prstGeom>
          <a:solidFill>
            <a:srgbClr val="FEF3C7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F59E0B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6000" y="41910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8"/>
            </p:custDataLst>
          </p:nvPr>
        </p:nvSpPr>
        <p:spPr>
          <a:xfrm>
            <a:off x="1587500" y="42164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吃熟食：拒绝“毒口粮”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9"/>
            </p:custDataLst>
          </p:nvPr>
        </p:nvSpPr>
        <p:spPr>
          <a:xfrm>
            <a:off x="1016000" y="4826000"/>
            <a:ext cx="450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生冷的食物和生水是病毒妖怪的“秘密基地”。一定要保证食材彻底煮熟，饮用水烧开后再喝，从入口处切断妖怪的入侵路径！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20"/>
            </p:custDataLst>
          </p:nvPr>
        </p:nvSpPr>
        <p:spPr>
          <a:xfrm>
            <a:off x="6096000" y="3937000"/>
            <a:ext cx="5016500" cy="2095500"/>
          </a:xfrm>
          <a:prstGeom prst="roundRect">
            <a:avLst>
              <a:gd name="adj" fmla="val 9696"/>
            </a:avLst>
          </a:prstGeom>
          <a:solidFill>
            <a:srgbClr val="FCE7F3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DB2777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50000" y="41910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4"/>
            </p:custDataLst>
          </p:nvPr>
        </p:nvSpPr>
        <p:spPr>
          <a:xfrm>
            <a:off x="6921500" y="42164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常消毒：清洁“藏身处”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5"/>
            </p:custDataLst>
          </p:nvPr>
        </p:nvSpPr>
        <p:spPr>
          <a:xfrm>
            <a:off x="6350000" y="4826000"/>
            <a:ext cx="4508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宝宝的玩具、餐具容易藏污纳垢。记得定期用专用的消毒产品清洗擦拭，消灭潜伏在上面的病菌，给宝宝一个安全的玩耍用餐环境。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第八章：手足口病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200" b="0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“手、足、口”里的小痘痘怪兽！</a:t>
            </a:r>
            <a:endParaRPr lang="en-US" sz="2200" b="0" i="0" u="none" strike="noStrike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10668000" cy="2413000"/>
          </a:xfrm>
          <a:prstGeom prst="roundRect">
            <a:avLst>
              <a:gd name="adj" fmla="val 10526"/>
            </a:avLst>
          </a:prstGeom>
          <a:solidFill>
            <a:srgbClr val="F0FDE0">
              <a:alpha val="95000"/>
            </a:srgbClr>
          </a:solidFill>
          <a:ln cap="flat" cmpd="sng">
            <a:solidFill>
              <a:srgbClr val="CEE4B3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143000" y="2159000"/>
            <a:ext cx="990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什么是手足口病？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143000" y="2794000"/>
            <a:ext cx="990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有一种调皮的肠道病毒，专门喜欢在小朋友的</a:t>
            </a:r>
            <a:r>
              <a:rPr lang="en-US" sz="14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手、脚和嘴巴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里捣乱！它常常藏在病人的便便、口水和泡泡里，悄悄通过接触传播。如果我们不小心玩了被病毒污染的玩具，又忍不住吃手手，就很容易被这个“小怪兽”缠上啦。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4572000"/>
            <a:ext cx="10668000" cy="1270000"/>
          </a:xfrm>
          <a:prstGeom prst="roundRect">
            <a:avLst>
              <a:gd name="adj" fmla="val 20000"/>
            </a:avLst>
          </a:prstGeom>
          <a:solidFill>
            <a:srgbClr val="FEF3C7">
              <a:alpha val="95000"/>
            </a:srgbClr>
          </a:solidFill>
          <a:ln cap="flat" cmpd="sng">
            <a:solidFill>
              <a:srgbClr val="E5D69C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4826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651000" y="4826000"/>
            <a:ext cx="927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防御小妙招：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想要赶走小怪兽其实很简单！只要我们勤洗手、不吃手，少去人多的地方凑热闹，就能轻松保护自己不被传染哦～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“手足口”小痘痘会让我们怎么样？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743331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被这个坏病毒缠上，身体会立刻发出这些“红色警报”，快来看一看吧！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2032000"/>
            <a:ext cx="5334000" cy="1333500"/>
          </a:xfrm>
          <a:prstGeom prst="roundRect">
            <a:avLst>
              <a:gd name="adj" fmla="val 11428"/>
            </a:avLst>
          </a:prstGeom>
          <a:solidFill>
            <a:srgbClr val="84CC16">
              <a:alpha val="15000"/>
            </a:srgbClr>
          </a:solidFill>
          <a:ln cap="flat" cmpd="sng">
            <a:solidFill>
              <a:srgbClr val="6CB301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2225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524000" y="2159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手脚冒出“小红点”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524000" y="26670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手心、脚心会悄悄长出红色的小点点，有时候还会变成透明的小水泡，摸起来会有一点点痒哦。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762000" y="3492500"/>
            <a:ext cx="5334000" cy="1333500"/>
          </a:xfrm>
          <a:prstGeom prst="roundRect">
            <a:avLst>
              <a:gd name="adj" fmla="val 11428"/>
            </a:avLst>
          </a:prstGeom>
          <a:solidFill>
            <a:srgbClr val="F97316">
              <a:alpha val="15000"/>
            </a:srgbClr>
          </a:solidFill>
          <a:ln cap="flat" cmpd="sng">
            <a:solidFill>
              <a:srgbClr val="E05C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36830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1524000" y="36195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嘴巴里的“小伤口”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1524000" y="40894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嘴巴里也会长小水泡，破掉之后就变成了小溃疡。吃饭、喝水的时候碰到会特别疼，太难受啦！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62000" y="4889500"/>
            <a:ext cx="5334000" cy="1333500"/>
          </a:xfrm>
          <a:prstGeom prst="roundRect">
            <a:avLst>
              <a:gd name="adj" fmla="val 11428"/>
            </a:avLst>
          </a:prstGeom>
          <a:solidFill>
            <a:srgbClr val="3B82F6">
              <a:alpha val="15000"/>
            </a:srgbClr>
          </a:solidFill>
          <a:ln cap="flat" cmpd="sng">
            <a:solidFill>
              <a:srgbClr val="1F67DD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" y="50800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1524000" y="50165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身体开启“小火炉”模式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1524000" y="54864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病毒还会让我们突然发烧，浑身热乎乎的，没什么精神，整个人都蔫蔫的提不起劲。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477000" y="2032000"/>
            <a:ext cx="4953000" cy="3175000"/>
          </a:xfrm>
          <a:prstGeom prst="roundRect">
            <a:avLst>
              <a:gd name="adj" fmla="val 800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0"/>
          <a:srcRect t="17647" b="17647"/>
          <a:stretch>
            <a:fillRect/>
          </a:stretch>
        </p:blipFill>
        <p:spPr>
          <a:xfrm>
            <a:off x="6794500" y="2222500"/>
            <a:ext cx="43180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6477000" y="5334000"/>
            <a:ext cx="4953000" cy="952500"/>
          </a:xfrm>
          <a:prstGeom prst="roundRect">
            <a:avLst>
              <a:gd name="adj" fmla="val 16000"/>
            </a:avLst>
          </a:prstGeom>
          <a:solidFill>
            <a:srgbClr val="FEF3C7">
              <a:alpha val="100000"/>
            </a:srgbClr>
          </a:solidFill>
          <a:ln cap="flat" cmpd="sng">
            <a:solidFill>
              <a:srgbClr val="E5D69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731000" y="5461000"/>
            <a:ext cx="444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护娃小贴士：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一旦发现这些症状，一定要马上告诉爸爸妈妈，及时看医生才能好得快哦！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怎么赶走“手足口”小痘痘？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小朋友们要记牢，这四个小妙招能帮你远离病毒哦！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3810000" cy="4318000"/>
          </a:xfrm>
          <a:prstGeom prst="roundRect">
            <a:avLst>
              <a:gd name="adj" fmla="val 6666"/>
            </a:avLst>
          </a:prstGeom>
          <a:solidFill>
            <a:srgbClr val="F0FDE0">
              <a:alpha val="95000"/>
            </a:srgbClr>
          </a:solidFill>
          <a:ln cap="flat" cmpd="sng">
            <a:solidFill>
              <a:srgbClr val="CEE4B3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4000" b="13999"/>
          <a:stretch>
            <a:fillRect/>
          </a:stretch>
        </p:blipFill>
        <p:spPr>
          <a:xfrm>
            <a:off x="1079500" y="2032000"/>
            <a:ext cx="3175000" cy="2286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1016000" y="4445000"/>
            <a:ext cx="330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危险信号！</a:t>
            </a:r>
            <a:endParaRPr lang="en-US" sz="1100"/>
          </a:p>
          <a:p>
            <a:pPr indent="0" algn="ctr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病毒喜欢躲在小手上、玩具里。摸一摸、咬一咬，它就可能悄悄溜进你的身体啦！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4953000" y="1651000"/>
            <a:ext cx="31115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7000" y="1905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5715000" y="1905000"/>
            <a:ext cx="2222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勤洗手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5207000" y="25400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这可是预防的超级法宝！饭前便后、外出回家，一定要用肥皂认真把小手洗干净，不给病毒留机会。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8191500" y="1651000"/>
            <a:ext cx="31115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82000" y="1905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8826500" y="19050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拒绝乱咬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8382000" y="2540000"/>
            <a:ext cx="279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不要把小手放进嘴巴里，也不要乱咬玩具和其他物品。守住嘴巴这个“大门”，病毒就进不来啦。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4953000" y="3937000"/>
            <a:ext cx="31115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07000" y="41910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5715000" y="4191000"/>
            <a:ext cx="2222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B82F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玩具消毒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5207000" y="48260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幼儿园的玩具每天都要消毒清洁哦！特别是积木、玩偶这些大家都爱摸的东西，定期消毒能切断病毒传播。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8191500" y="3937000"/>
            <a:ext cx="3111500" cy="2159000"/>
          </a:xfrm>
          <a:prstGeom prst="roundRect">
            <a:avLst>
              <a:gd name="adj" fmla="val 941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382000" y="4191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5"/>
            </p:custDataLst>
          </p:nvPr>
        </p:nvSpPr>
        <p:spPr>
          <a:xfrm>
            <a:off x="8826500" y="41910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333E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避开人群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6"/>
            </p:custDataLst>
          </p:nvPr>
        </p:nvSpPr>
        <p:spPr>
          <a:xfrm>
            <a:off x="8382000" y="4826000"/>
            <a:ext cx="279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在手足口病流行的时候，尽量少去游乐场、商场等人多的地方。减少接触，就能大大降低被传染的风险啦。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打败所有病毒小怪兽的魔法口诀！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小朋友们，只要牢记这些简单的魔法口诀，就能筑起保护自己的小盾牌，把讨厌的病毒小怪兽统统打跑啦！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2032000"/>
            <a:ext cx="3200400" cy="1270000"/>
          </a:xfrm>
          <a:prstGeom prst="roundRect">
            <a:avLst>
              <a:gd name="adj" fmla="val 12000"/>
            </a:avLst>
          </a:prstGeom>
          <a:solidFill>
            <a:srgbClr val="84CC16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1844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397000" y="2159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勤洗手，病毒走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952500" y="2667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饭前便后要洗手，手心手背搓一搓，泡沫冲走小细菌，病毒再也不敢留！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4127500" y="2032000"/>
            <a:ext cx="3200400" cy="1270000"/>
          </a:xfrm>
          <a:prstGeom prst="roundRect">
            <a:avLst>
              <a:gd name="adj" fmla="val 12000"/>
            </a:avLst>
          </a:prstGeom>
          <a:solidFill>
            <a:srgbClr val="F59E0B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18000" y="21844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4724400" y="2159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吃熟食，喝开水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4318000" y="2667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生冷食物藏风险，饭菜煮熟才安全，多喝热水身体暖，肠胃健康笑开颜！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62000" y="3429000"/>
            <a:ext cx="3200400" cy="1270000"/>
          </a:xfrm>
          <a:prstGeom prst="roundRect">
            <a:avLst>
              <a:gd name="adj" fmla="val 12000"/>
            </a:avLst>
          </a:prstGeom>
          <a:solidFill>
            <a:srgbClr val="3B82F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" y="35814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1397000" y="3556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勤通风，空气好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952500" y="40386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每天开窗通通风，新鲜空气跑进来，污浊空气排出去，病毒细菌躲猫猫！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4127500" y="3429000"/>
            <a:ext cx="3200400" cy="1270000"/>
          </a:xfrm>
          <a:prstGeom prst="roundRect">
            <a:avLst>
              <a:gd name="adj" fmla="val 12000"/>
            </a:avLst>
          </a:prstGeom>
          <a:solidFill>
            <a:srgbClr val="DB2777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318000" y="35814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4"/>
            </p:custDataLst>
          </p:nvPr>
        </p:nvSpPr>
        <p:spPr>
          <a:xfrm>
            <a:off x="4724400" y="35560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打疫苗，身体棒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25"/>
            </p:custDataLst>
          </p:nvPr>
        </p:nvSpPr>
        <p:spPr>
          <a:xfrm>
            <a:off x="4318000" y="40386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按时接种小疫苗，身体建起防护墙，小小针头不可怕，病毒见了都慌张！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0" name="AutoShape 20"/>
          <p:cNvSpPr/>
          <p:nvPr>
            <p:custDataLst>
              <p:tags r:id="rId26"/>
            </p:custDataLst>
          </p:nvPr>
        </p:nvSpPr>
        <p:spPr>
          <a:xfrm>
            <a:off x="762000" y="4826000"/>
            <a:ext cx="6565900" cy="1206500"/>
          </a:xfrm>
          <a:prstGeom prst="roundRect">
            <a:avLst>
              <a:gd name="adj" fmla="val 12631"/>
            </a:avLst>
          </a:prstGeom>
          <a:solidFill>
            <a:srgbClr val="A855F7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52500" y="5016500"/>
            <a:ext cx="381000" cy="3810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30"/>
            </p:custDataLst>
          </p:nvPr>
        </p:nvSpPr>
        <p:spPr>
          <a:xfrm>
            <a:off x="1460500" y="4978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6D28D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多锻炼，跑得快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31"/>
            </p:custDataLst>
          </p:nvPr>
        </p:nvSpPr>
        <p:spPr>
          <a:xfrm>
            <a:off x="952500" y="5461000"/>
            <a:ext cx="285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跑跑跳跳多运动，强身健体不怕病，活力满满每一天！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cxnSp>
        <p:nvCxnSpPr>
          <p:cNvPr id="24" name="Connector 24"/>
          <p:cNvCxnSpPr/>
          <p:nvPr>
            <p:custDataLst>
              <p:tags r:id="rId32"/>
            </p:custDataLst>
          </p:nvPr>
        </p:nvCxnSpPr>
        <p:spPr>
          <a:xfrm rot="5347115">
            <a:off x="3625850" y="54229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A855F7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5" name="Picture 25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254500" y="5016500"/>
            <a:ext cx="381000" cy="381000"/>
          </a:xfrm>
          <a:prstGeom prst="rect">
            <a:avLst/>
          </a:prstGeom>
        </p:spPr>
      </p:pic>
      <p:sp>
        <p:nvSpPr>
          <p:cNvPr id="26" name="AutoShape 26"/>
          <p:cNvSpPr/>
          <p:nvPr>
            <p:custDataLst>
              <p:tags r:id="rId36"/>
            </p:custDataLst>
          </p:nvPr>
        </p:nvSpPr>
        <p:spPr>
          <a:xfrm>
            <a:off x="4699000" y="4978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不舒服，快说呀</a:t>
            </a:r>
            <a:endParaRPr lang="en-US" sz="1100"/>
          </a:p>
        </p:txBody>
      </p:sp>
      <p:sp>
        <p:nvSpPr>
          <p:cNvPr id="27" name="AutoShape 27"/>
          <p:cNvSpPr/>
          <p:nvPr>
            <p:custDataLst>
              <p:tags r:id="rId37"/>
            </p:custDataLst>
          </p:nvPr>
        </p:nvSpPr>
        <p:spPr>
          <a:xfrm>
            <a:off x="4254500" y="5461000"/>
            <a:ext cx="285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身体难受别逞强，及时告诉老师和妈妈，安心处理最要紧！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7493000" y="2032000"/>
            <a:ext cx="4000500" cy="4000500"/>
          </a:xfrm>
          <a:prstGeom prst="roundRect">
            <a:avLst>
              <a:gd name="adj" fmla="val 4761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38"/>
          <a:srcRect/>
          <a:stretch>
            <a:fillRect/>
          </a:stretch>
        </p:blipFill>
        <p:spPr>
          <a:xfrm>
            <a:off x="7683500" y="2222500"/>
            <a:ext cx="3619500" cy="2413000"/>
          </a:xfrm>
          <a:prstGeom prst="roundRect">
            <a:avLst>
              <a:gd name="adj" fmla="val 6315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0" name="AutoShape 30"/>
          <p:cNvSpPr/>
          <p:nvPr/>
        </p:nvSpPr>
        <p:spPr>
          <a:xfrm>
            <a:off x="7683500" y="4762500"/>
            <a:ext cx="3619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看！小朋友们正在快乐地做运动呢～ 每天坚持锻炼，病毒小怪兽就不敢靠近我们啦！大家也要一起动起来哦！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变身“健康小卫士”</a:t>
            </a:r>
            <a:r>
              <a:rPr lang="en-US" sz="2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终极防护秘籍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告别细菌小坏蛋，从今天起，做自己的健康守护超人！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286000"/>
            <a:ext cx="10668000" cy="2667000"/>
          </a:xfrm>
          <a:prstGeom prst="roundRect">
            <a:avLst>
              <a:gd name="adj" fmla="val 9523"/>
            </a:avLst>
          </a:prstGeom>
          <a:solidFill>
            <a:srgbClr val="F7FEE7">
              <a:alpha val="92000"/>
            </a:srgbClr>
          </a:solidFill>
          <a:ln cap="flat" cmpd="sng">
            <a:solidFill>
              <a:srgbClr val="D7E5B9">
                <a:alpha val="92000"/>
              </a:srgbClr>
            </a:solidFill>
            <a:prstDash val="solid"/>
            <a:round/>
          </a:ln>
          <a:effectLst>
            <a:outerShdw blurRad="190500" dist="76200" dir="2700000" algn="tl" rotWithShape="0">
              <a:srgbClr val="84CC16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43000" y="2667000"/>
            <a:ext cx="990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8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识了两个“小坏蛋”之后，我们是不是已经学会了很多赶走它们的方法？现在，让我们一起修炼成为真正的“健康小卫士”吧！这里有四大核心秘籍，只要大家记牢并坚持做到，那些烦人的细菌小坏蛋就再也不敢靠近我们啦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43000" y="4318000"/>
            <a:ext cx="990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小提示：保持卫生好习惯，是打败细菌的最强武器哦！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207000"/>
            <a:ext cx="10668000" cy="812800"/>
          </a:xfrm>
          <a:prstGeom prst="roundRect">
            <a:avLst>
              <a:gd name="adj" fmla="val 78125"/>
            </a:avLst>
          </a:prstGeom>
          <a:solidFill>
            <a:srgbClr val="84CC16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143000" y="5359400"/>
            <a:ext cx="990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314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👉 准备好接收我们的第一招秘籍了吗？马上开启我们的健康冒险之旅～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DF8F2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秘籍一：洗手超人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打败细菌大魔王的第一步，就是学会这首超有趣的洗手儿歌！</a:t>
            </a:r>
            <a:endParaRPr lang="en-US" sz="16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318000"/>
          </a:xfrm>
          <a:prstGeom prst="roundRect">
            <a:avLst>
              <a:gd name="adj" fmla="val 4705"/>
            </a:avLst>
          </a:prstGeom>
          <a:solidFill>
            <a:srgbClr val="84CC16">
              <a:alpha val="12000"/>
            </a:srgbClr>
          </a:solidFill>
          <a:ln cap="flat" cmpd="sng">
            <a:solidFill>
              <a:srgbClr val="6CB301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79500" y="1968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🎵 快来一起念：洗手魔法咒语🎵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79500" y="2667000"/>
            <a:ext cx="46355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两个好朋友，手碰手，</a:t>
            </a:r>
            <a:b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你背背我，我背背你，</a:t>
            </a:r>
            <a:b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来了一只小螃蟹，小螃蟹，</a:t>
            </a:r>
            <a:b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举起两只大钳子，大钳子，</a:t>
            </a:r>
            <a:b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我跟螃蟹点点头，点点头，</a:t>
            </a:r>
            <a:b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螃蟹跟我握握手，握握手。</a:t>
            </a:r>
            <a:endParaRPr lang="en-US" sz="16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79500" y="5080000"/>
            <a:ext cx="463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小秘诀：念儿歌的速度不要太快哦，每一句对应一个洗手的动作，这样才能把“小坏蛋”全部赶走！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651000"/>
            <a:ext cx="5016500" cy="4318000"/>
          </a:xfrm>
          <a:prstGeom prst="roundRect">
            <a:avLst>
              <a:gd name="adj" fmla="val 470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t="19863" b="19863"/>
          <a:stretch>
            <a:fillRect/>
          </a:stretch>
        </p:blipFill>
        <p:spPr>
          <a:xfrm>
            <a:off x="6477000" y="1905000"/>
            <a:ext cx="46355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477000" y="4953000"/>
            <a:ext cx="463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看图学姿势：七步洗手法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配合儿歌，一步一步认真搓洗，细菌无处可逃！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EFCF5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762000"/>
            <a:ext cx="533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5000"/>
              </a:lnSpc>
              <a:buSzTx/>
              <a:defRPr/>
            </a:pPr>
            <a:r>
              <a:rPr lang="en-US" sz="3200" b="1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</a:t>
            </a: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秘籍二：吃饭超人</a:t>
            </a:r>
            <a:endParaRPr lang="en-US" sz="3200" b="1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变身吃饭小英雄，身体棒棒不怕“小坏蛋”！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207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不挑食，不偏食，多吃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五颜六色</a:t>
            </a: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的蔬菜和水果，我们的身体就会像大树一样强壮！拒绝垃圾零食的诱惑，让营养住进肚子里，那些让我们生病的“小坏蛋”细菌病毒，就再也打不过我们啦～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4191000"/>
            <a:ext cx="5207000" cy="1143000"/>
          </a:xfrm>
          <a:prstGeom prst="roundRect">
            <a:avLst>
              <a:gd name="adj" fmla="val 13333"/>
            </a:avLst>
          </a:prstGeom>
          <a:solidFill>
            <a:srgbClr val="84CC1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4381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吃饭小秘诀：</a:t>
            </a:r>
            <a:endParaRPr lang="en-US" sz="1100"/>
          </a:p>
          <a:p>
            <a:pPr algn="l">
              <a:lnSpc>
                <a:spcPct val="128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吃饭时要细嚼慢咽，荤素搭配要均匀，做个爱惜粮食、讲文明的好宝宝，才能快快长大哦！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55245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目标：吃成强壮的“吃饭超人”！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477000" y="1397000"/>
            <a:ext cx="4953000" cy="3937000"/>
          </a:xfrm>
          <a:prstGeom prst="roundRect">
            <a:avLst>
              <a:gd name="adj" fmla="val 645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500" r="499"/>
          <a:stretch>
            <a:fillRect/>
          </a:stretch>
        </p:blipFill>
        <p:spPr>
          <a:xfrm>
            <a:off x="6731000" y="1651000"/>
            <a:ext cx="4445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6731000" y="45085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看！像这两位小朋友一样，大口大口吃水果和蔬菜，营养满满，快乐成长～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DF5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5000"/>
              </a:lnSpc>
              <a:buSzTx/>
              <a:defRPr/>
            </a:pPr>
            <a:r>
              <a:rPr lang="en-US" sz="3200" b="1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</a:t>
            </a: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秘籍三：运动超人 &amp; </a:t>
            </a:r>
            <a:r>
              <a:rPr lang="en-US" sz="3200" b="1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</a:t>
            </a: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秘籍四：休息超人</a:t>
            </a:r>
            <a:endParaRPr lang="en-US" sz="3200" b="1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解锁两大核心技能，变身无敌健康小卫士！</a:t>
            </a:r>
            <a:endParaRPr lang="en-US" sz="14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4889500" cy="4318000"/>
          </a:xfrm>
          <a:prstGeom prst="roundRect">
            <a:avLst>
              <a:gd name="adj" fmla="val 4705"/>
            </a:avLst>
          </a:prstGeom>
          <a:solidFill>
            <a:srgbClr val="84CC16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32599" b="32599"/>
          <a:stretch>
            <a:fillRect/>
          </a:stretch>
        </p:blipFill>
        <p:spPr>
          <a:xfrm>
            <a:off x="1016000" y="1905000"/>
            <a:ext cx="43815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1016000" y="4318000"/>
            <a:ext cx="4381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运动超人：唤醒身体能量！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1016000" y="4953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多到户外去跑步、踢球、做游戏，让身体动起来！晒晒太阳，出点小汗，不仅能让身体变得暖暖的，还能收获满满的力量，赶走所有的疲惫和懒惰。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6096000" y="1651000"/>
            <a:ext cx="4889500" cy="4318000"/>
          </a:xfrm>
          <a:prstGeom prst="roundRect">
            <a:avLst>
              <a:gd name="adj" fmla="val 4705"/>
            </a:avLst>
          </a:prstGeom>
          <a:solidFill>
            <a:srgbClr val="3B82F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3664" b="3664"/>
          <a:stretch>
            <a:fillRect/>
          </a:stretch>
        </p:blipFill>
        <p:spPr>
          <a:xfrm>
            <a:off x="6350000" y="1905000"/>
            <a:ext cx="4381500" cy="2286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350000" y="4318000"/>
            <a:ext cx="4381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休息超人：补充满满元气！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6350000" y="4953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每天睡个好觉是最重要的任务！只有让身体好好休息，我们的免疫大军才能养精蓄锐。第二天醒来，才能精神百倍地去和身体里的“小坏蛋”战斗到底！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怎么赶走“登革热”小怪兽？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登革热由“花蚊子”传播，学会这4招，轻松守护全家健康！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3810000" cy="4318000"/>
          </a:xfrm>
          <a:prstGeom prst="roundRect">
            <a:avLst>
              <a:gd name="adj" fmla="val 5333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635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1990" b="31990"/>
          <a:stretch>
            <a:fillRect/>
          </a:stretch>
        </p:blipFill>
        <p:spPr>
          <a:xfrm>
            <a:off x="952500" y="1905000"/>
            <a:ext cx="3429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952500" y="4826000"/>
            <a:ext cx="342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敲黑板：积水是蚊子的温床！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不管是花盆托盘还是废弃瓶子，只要有积水，就可能成为蚊子妈妈的“育儿房”，一定要及时清理哦！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953000" y="1651000"/>
            <a:ext cx="3149600" cy="2095500"/>
          </a:xfrm>
          <a:prstGeom prst="roundRect">
            <a:avLst>
              <a:gd name="adj" fmla="val 7272"/>
            </a:avLst>
          </a:prstGeom>
          <a:solidFill>
            <a:srgbClr val="84CC1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3500" y="1841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613400" y="1841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清理积水源头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143500" y="24130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定期检查家里的瓶瓶罐罐、花盆底托，及时倒掉积水。不给蚊子繁殖的机会，从根源上切断登革热传播！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229600" y="1651000"/>
            <a:ext cx="3149600" cy="2095500"/>
          </a:xfrm>
          <a:prstGeom prst="roundRect">
            <a:avLst>
              <a:gd name="adj" fmla="val 7272"/>
            </a:avLst>
          </a:prstGeom>
          <a:solidFill>
            <a:srgbClr val="38BDF8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0" y="1841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8265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穿好防护装备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382000" y="24130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去公园、草地玩耍时，记得穿上浅色的长袖衣裤。物理防护最安全，让“花蚊子”找不到下口的地方！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953000" y="3937000"/>
            <a:ext cx="3149600" cy="2095500"/>
          </a:xfrm>
          <a:prstGeom prst="roundRect">
            <a:avLst>
              <a:gd name="adj" fmla="val 7272"/>
            </a:avLst>
          </a:prstGeom>
          <a:solidFill>
            <a:srgbClr val="F472B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3500" y="4127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613400" y="4127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安睡防护蚊帐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143500" y="46990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晚上睡觉前挂上蚊帐，就像给小床加了一层“隐形防护罩”。既透气又安全，一觉睡到自然醒不被打扰！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229600" y="3937000"/>
            <a:ext cx="3149600" cy="2095500"/>
          </a:xfrm>
          <a:prstGeom prst="roundRect">
            <a:avLst>
              <a:gd name="adj" fmla="val 7272"/>
            </a:avLst>
          </a:prstGeom>
          <a:solidFill>
            <a:srgbClr val="FBBF24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2000" y="4127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8826500" y="4127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主动驱离蚊子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382000" y="46990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一旦看到“花蚊子”出没，不要犹豫，轻轻挥赶或者使用电蚊拍消灭它，不给它叮咬我们的任何机会！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小卫士问答时间！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动动小脑筋，看看谁是最厉害的健康小卫士～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4953000" cy="2095500"/>
          </a:xfrm>
          <a:prstGeom prst="roundRect">
            <a:avLst>
              <a:gd name="adj" fmla="val 9696"/>
            </a:avLst>
          </a:prstGeom>
          <a:solidFill>
            <a:srgbClr val="F7FEE7">
              <a:alpha val="95000"/>
            </a:srgbClr>
          </a:solidFill>
          <a:ln cap="flat" cmpd="sng">
            <a:solidFill>
              <a:srgbClr val="D7E5B9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905000"/>
            <a:ext cx="457200" cy="4572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1574800" y="1905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Q1 打喷嚏了要怎么做？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1016000" y="25400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如果看到身边的小朋友打喷嚏，或者自己想打喷嚏的时候，我们第一反应要做什么呢？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32004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答案：立刻捂住口鼻，或者马上戴上口罩，别把细菌喷出来啦！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6096000" y="1651000"/>
            <a:ext cx="4953000" cy="2095500"/>
          </a:xfrm>
          <a:prstGeom prst="roundRect">
            <a:avLst>
              <a:gd name="adj" fmla="val 9696"/>
            </a:avLst>
          </a:prstGeom>
          <a:solidFill>
            <a:srgbClr val="EFF6FF">
              <a:alpha val="95000"/>
            </a:srgbClr>
          </a:solidFill>
          <a:ln cap="flat" cmpd="sng">
            <a:solidFill>
              <a:srgbClr val="C0D0E6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0000" y="19050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6858000" y="1905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Q2 饭前便后的“头等大事”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6350000" y="25400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每次要吃饭之前，或者上完厕所之后，我们必须要做的第一件事是什么呢？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350000" y="32004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🧼 答案：用流动的水和肥皂，认认真真把小手洗干净！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762000" y="3937000"/>
            <a:ext cx="4953000" cy="2095500"/>
          </a:xfrm>
          <a:prstGeom prst="roundRect">
            <a:avLst>
              <a:gd name="adj" fmla="val 9696"/>
            </a:avLst>
          </a:prstGeom>
          <a:solidFill>
            <a:srgbClr val="FFF7ED">
              <a:alpha val="95000"/>
            </a:srgbClr>
          </a:solidFill>
          <a:ln cap="flat" cmpd="sng">
            <a:solidFill>
              <a:srgbClr val="E6D4BE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6000" y="41910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1574800" y="4191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A34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Q3 谁是传播登革热的“坏蛋”？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1016000" y="4762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夏天的蚊子总是嗡嗡叫，但是只有一种蚊子会传播登革热，它是谁呢？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016000" y="53594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🔍 答案：是身上有黑白花纹的“花蚊子”（白纹伊蚊），一定要小心它！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6096000" y="3937000"/>
            <a:ext cx="4953000" cy="2095500"/>
          </a:xfrm>
          <a:prstGeom prst="roundRect">
            <a:avLst>
              <a:gd name="adj" fmla="val 9696"/>
            </a:avLst>
          </a:prstGeom>
          <a:solidFill>
            <a:srgbClr val="FDF2F8">
              <a:alpha val="95000"/>
            </a:srgbClr>
          </a:solidFill>
          <a:ln cap="flat" cmpd="sng">
            <a:solidFill>
              <a:srgbClr val="E4C3D5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350000" y="41910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24"/>
            </p:custDataLst>
          </p:nvPr>
        </p:nvSpPr>
        <p:spPr>
          <a:xfrm>
            <a:off x="6858000" y="4191000"/>
            <a:ext cx="393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Q4 痒痒的水泡能抓吗？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5"/>
            </p:custDataLst>
          </p:nvPr>
        </p:nvSpPr>
        <p:spPr>
          <a:xfrm>
            <a:off x="6350000" y="4762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37000"/>
              </a:lnSpc>
              <a:buSzTx/>
              <a:buNone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如果身上长了痒痒的小水泡，看着好难受，能不能用小手去抓挠它呢？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6350000" y="53594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BE185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🚫 答案：绝对不可以！抓破了容易让皮肤感染，要赶紧告诉大人哦。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4321E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75133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0" tIns="0" rIns="0" bIns="0" rtlCol="0"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7200" b="1" i="0" u="none" strike="noStrike">
                <a:solidFill>
                  <a:schemeClr val="accent4"/>
                </a:solidFill>
                <a:effectLst/>
                <a:latin typeface="方正粗黑宋简体" panose="02000000000000000000" charset="-122"/>
                <a:ea typeface="方正粗黑宋简体" panose="02000000000000000000" charset="-122"/>
                <a:cs typeface="Noto Sans SC" panose="020B0200000000000000" charset="-122"/>
                <a:sym typeface="Noto Sans SC" panose="020B0200000000000000" charset="-122"/>
              </a:rPr>
              <a:t>健康快乐每一天！</a:t>
            </a:r>
            <a:endParaRPr lang="en-US" sz="7200" b="1" i="0" u="none" strike="noStrike">
              <a:solidFill>
                <a:schemeClr val="accent4"/>
              </a:solidFill>
              <a:effectLst/>
              <a:latin typeface="方正粗黑宋简体" panose="02000000000000000000" charset="-122"/>
              <a:ea typeface="方正粗黑宋简体" panose="020000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42926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DCFCB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做自己的健康小卫士，在阳光下快乐成长 ✨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207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—— 今天的健康魔法课到此结束，我们下次见！ ——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第二章：</a:t>
            </a: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诺如病毒——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32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“上吐下泻”的捣蛋鬼</a:t>
            </a:r>
            <a:endParaRPr lang="en-US" sz="3200" b="1" i="0" u="none" strike="noStrike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5207000" cy="3937000"/>
          </a:xfrm>
          <a:prstGeom prst="roundRect">
            <a:avLst>
              <a:gd name="adj" fmla="val 6451"/>
            </a:avLst>
          </a:prstGeom>
          <a:solidFill>
            <a:srgbClr val="F7FEE7">
              <a:alpha val="95000"/>
            </a:srgbClr>
          </a:solidFill>
          <a:ln cap="flat" cmpd="sng">
            <a:solidFill>
              <a:srgbClr val="D7E5B9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79500" y="2222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诺如小档案：超级调皮的“隐身怪”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79500" y="2921000"/>
            <a:ext cx="469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355600" algn="l" eaLnBrk="1" fontAlgn="auto" latinLnBrk="0" hangingPunct="1">
              <a:lnSpc>
                <a:spcPct val="125000"/>
              </a:lnSpc>
              <a:defRPr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它是个无孔不入的超级捣蛋鬼！特别喜欢藏在没洗干净的水果、没煮熟的食物里，或者悄悄躲在被污染的玩具、桌子和门把手上。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355600" algn="l" eaLnBrk="1" fontAlgn="auto" latinLnBrk="0" hangingPunct="1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如果我们摸了这些被它占领的东西，又忘记洗手就拿东西吃，它就会趁机溜进我们的肚子里，开始大闹天宫啦！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79500" y="4953000"/>
            <a:ext cx="4699000" cy="762000"/>
          </a:xfrm>
          <a:prstGeom prst="roundRect">
            <a:avLst>
              <a:gd name="adj" fmla="val 16666"/>
            </a:avLst>
          </a:prstGeom>
          <a:solidFill>
            <a:srgbClr val="84CC1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270000" y="50800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小提示：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它可是“病从口入”的头号选手，勤洗手是打败它的最好办法哦！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905000"/>
            <a:ext cx="5207000" cy="3937000"/>
          </a:xfrm>
          <a:prstGeom prst="roundRect">
            <a:avLst>
              <a:gd name="adj" fmla="val 6451"/>
            </a:avLst>
          </a:prstGeom>
          <a:solidFill>
            <a:srgbClr val="FFFFFF">
              <a:alpha val="95000"/>
            </a:srgbClr>
          </a:solidFill>
          <a:ln cap="flat" cmpd="sng">
            <a:solidFill>
              <a:srgbClr val="E6CFCF">
                <a:alpha val="95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l="446" r="446"/>
          <a:stretch>
            <a:fillRect/>
          </a:stretch>
        </p:blipFill>
        <p:spPr>
          <a:xfrm>
            <a:off x="6477000" y="2159000"/>
            <a:ext cx="4699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6477000" y="49530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⚠看！它就躲在汉堡和水杯后面偷偷看你呢！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千万不要被它的可爱外表骗啦！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“诺如”捣蛋鬼会让我们怎么样？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460500"/>
            <a:ext cx="7653655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这个调皮的“诺如”病毒藏在肚子里捣乱，身体会立刻发出这些难受的“警报”：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6096000" cy="1206500"/>
          </a:xfrm>
          <a:prstGeom prst="roundRect">
            <a:avLst>
              <a:gd name="adj" fmla="val 16842"/>
            </a:avLst>
          </a:prstGeom>
          <a:solidFill>
            <a:srgbClr val="DCFCE7">
              <a:alpha val="90000"/>
            </a:srgbClr>
          </a:solidFill>
          <a:ln cap="flat" cmpd="sng">
            <a:solidFill>
              <a:srgbClr val="AFE3C1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2225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2159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突然想吐，止不住的恶心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524000" y="2667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感觉胃里翻江倒海，毫无征兆地“哇”一下就吐出来了，把吃进去的东西都吐光光。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6096000" cy="1206500"/>
          </a:xfrm>
          <a:prstGeom prst="roundRect">
            <a:avLst>
              <a:gd name="adj" fmla="val 16842"/>
            </a:avLst>
          </a:prstGeom>
          <a:solidFill>
            <a:srgbClr val="FEF3C7">
              <a:alpha val="90000"/>
            </a:srgbClr>
          </a:solidFill>
          <a:ln cap="flat" cmpd="sng">
            <a:solidFill>
              <a:srgbClr val="E5D69C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6195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556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肚子“咕噜噜”，剧烈疼痛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524000" y="4064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就像有只小怪兽在肚子里乱撞，一阵一阵的绞痛，疼得让人直不起腰来。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699000"/>
            <a:ext cx="6096000" cy="1206500"/>
          </a:xfrm>
          <a:prstGeom prst="roundRect">
            <a:avLst>
              <a:gd name="adj" fmla="val 16842"/>
            </a:avLst>
          </a:prstGeom>
          <a:solidFill>
            <a:srgbClr val="DBEAFE">
              <a:alpha val="90000"/>
            </a:srgbClr>
          </a:solidFill>
          <a:ln cap="flat" cmpd="sng">
            <a:solidFill>
              <a:srgbClr val="AEC5E5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8895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524000" y="48260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疯狂拉肚子，像“蛋花汤”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524000" y="5334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频繁跑厕所，拉出来的便便像蛋花汤一样稀，身体会因为脱水变得特别虚弱无力。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39000" y="2032000"/>
            <a:ext cx="4064000" cy="3048000"/>
          </a:xfrm>
          <a:prstGeom prst="roundRect">
            <a:avLst>
              <a:gd name="adj" fmla="val 8333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rcRect t="13793" b="13793"/>
          <a:stretch>
            <a:fillRect/>
          </a:stretch>
        </p:blipFill>
        <p:spPr>
          <a:xfrm>
            <a:off x="7429500" y="2159000"/>
            <a:ext cx="3683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7239000" y="5207000"/>
            <a:ext cx="4064000" cy="952500"/>
          </a:xfrm>
          <a:prstGeom prst="roundRect">
            <a:avLst>
              <a:gd name="adj" fmla="val 21333"/>
            </a:avLst>
          </a:prstGeom>
          <a:solidFill>
            <a:srgbClr val="FFEDD5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29500" y="53975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874000" y="5334000"/>
            <a:ext cx="3365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9A34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重要提醒：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314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一旦出现这些症状，要马上告诉爸爸妈妈，及时休息和补充水分哦！</a:t>
            </a:r>
            <a:endParaRPr lang="en-US" sz="1200" b="0" i="0" u="none" strike="noStrike">
              <a:solidFill>
                <a:srgbClr val="43140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怎么赶走“诺如”捣蛋鬼？</a:t>
            </a:r>
            <a:endParaRPr lang="en-US" sz="32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守护小朋友的健康，这 4 个小妙招一定要记牢哦！</a:t>
            </a:r>
            <a:endParaRPr lang="en-US" sz="16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4064000" cy="4191000"/>
          </a:xfrm>
          <a:prstGeom prst="roundRect">
            <a:avLst>
              <a:gd name="adj" fmla="val 6250"/>
            </a:avLst>
          </a:prstGeom>
          <a:solidFill>
            <a:srgbClr val="F0FDE0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7142" b="7142"/>
          <a:stretch>
            <a:fillRect/>
          </a:stretch>
        </p:blipFill>
        <p:spPr>
          <a:xfrm>
            <a:off x="1016000" y="1905000"/>
            <a:ext cx="3556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1016000" y="4762500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认真洗手是第一关！</a:t>
            </a:r>
            <a:endParaRPr lang="en-US" sz="1100"/>
          </a:p>
          <a:p>
            <a:pPr indent="0" algn="ctr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看！像这个小朋友一样，用肥皂和流动水，把手上的“诺如”捣蛋鬼都洗跑～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207000" y="1651000"/>
            <a:ext cx="3111500" cy="2032000"/>
          </a:xfrm>
          <a:prstGeom prst="roundRect">
            <a:avLst>
              <a:gd name="adj" fmla="val 7500"/>
            </a:avLst>
          </a:prstGeom>
          <a:solidFill>
            <a:srgbClr val="DCFCE7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1000" y="1841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969000" y="1841500"/>
            <a:ext cx="215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认真洗手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461000" y="24130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饭前便后、出去玩回家，一定要用肥皂和流动水好好搓洗小手，不给病毒留机会！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445500" y="1651000"/>
            <a:ext cx="3111500" cy="2032000"/>
          </a:xfrm>
          <a:prstGeom prst="roundRect">
            <a:avLst>
              <a:gd name="adj" fmla="val 7500"/>
            </a:avLst>
          </a:prstGeom>
          <a:solidFill>
            <a:srgbClr val="FEF3C7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6000" y="1841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144000" y="1841500"/>
            <a:ext cx="2222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不吃生冷食物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636000" y="2413000"/>
            <a:ext cx="279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没煮熟的海鲜、没洗干净的水果不要吃哦，这些地方很容易藏着“诺如”小坏蛋！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207000" y="3937000"/>
            <a:ext cx="3111500" cy="2032000"/>
          </a:xfrm>
          <a:prstGeom prst="roundRect">
            <a:avLst>
              <a:gd name="adj" fmla="val 7500"/>
            </a:avLst>
          </a:prstGeom>
          <a:solidFill>
            <a:srgbClr val="DBEAFE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1000" y="4127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969000" y="4127500"/>
            <a:ext cx="215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多喝白开水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461000" y="46990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生水里面可能有看不见的病毒，一定要喝烧开过的水，让热水把病毒消灭掉！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445500" y="3937000"/>
            <a:ext cx="3111500" cy="2032000"/>
          </a:xfrm>
          <a:prstGeom prst="roundRect">
            <a:avLst>
              <a:gd name="adj" fmla="val 7500"/>
            </a:avLst>
          </a:prstGeom>
          <a:solidFill>
            <a:srgbClr val="FCE7F3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36000" y="41275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144000" y="4127500"/>
            <a:ext cx="2222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环境要消毒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636000" y="4699000"/>
            <a:ext cx="2794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如果有小伙伴生病了，老师会用专门的消毒液擦拭桌面和玩具，保持环境干干净净。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第三章：流感——“阿嚏”满天飞的感冒大魔王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警惕！看不见的“隐形杀手”正在悄悄靠近...</a:t>
            </a:r>
            <a:endParaRPr lang="en-US" sz="1600" b="0" i="0" u="none" strike="noStrike">
              <a:solidFill>
                <a:srgbClr val="84CC1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2921000"/>
          </a:xfrm>
          <a:prstGeom prst="roundRect">
            <a:avLst>
              <a:gd name="adj" fmla="val 6956"/>
            </a:avLst>
          </a:prstGeom>
          <a:solidFill>
            <a:srgbClr val="F7FEE7">
              <a:alpha val="95000"/>
            </a:srgbClr>
          </a:solidFill>
          <a:ln cap="flat" cmpd="sng">
            <a:solidFill>
              <a:srgbClr val="D7E5B9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2032000"/>
            <a:ext cx="4699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355600" algn="l" eaLnBrk="1" fontAlgn="auto" latinLnBrk="0" hangingPunct="1">
              <a:lnSpc>
                <a:spcPct val="125000"/>
              </a:lnSpc>
              <a:defRPr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“流感”大魔王可比普通感冒厉害多啦！它最擅长玩“躲猫猫”的游戏，总喜欢偷偷藏在感冒病人的口水沫沫里。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indent="355600" algn="l" eaLnBrk="1" fontAlgn="auto" latinLnBrk="0" hangingPunct="1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当病人咳嗽、打喷嚏时，这些</a:t>
            </a:r>
            <a:r>
              <a:rPr lang="en-US" sz="1400" b="1" i="0" u="none" strike="noStrike">
                <a:solidFill>
                  <a:srgbClr val="C0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带着病毒的小沫沫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就会像小火箭一样飞到空气里，一旦被我们不小心吸进鼻子里，身体的“健康防线”就会被攻破，我们就会发烧、头疼，难受得不得了！</a:t>
            </a:r>
            <a:endParaRPr lang="en-US" sz="1400" b="1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4826000"/>
            <a:ext cx="5207000" cy="1016000"/>
          </a:xfrm>
          <a:prstGeom prst="roundRect">
            <a:avLst>
              <a:gd name="adj" fmla="val 15000"/>
            </a:avLst>
          </a:prstGeom>
          <a:solidFill>
            <a:srgbClr val="FEF9C3">
              <a:alpha val="95000"/>
            </a:srgbClr>
          </a:solidFill>
          <a:ln cap="flat" cmpd="sng">
            <a:solidFill>
              <a:srgbClr val="E5DE99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49784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92400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防护小妙招：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在人多的地方记得戴好口罩，就能像盾牌一样，把这些坏病毒统统挡在外面，保护我们不生病哦！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223000" y="1778000"/>
            <a:ext cx="5207000" cy="3429000"/>
          </a:xfrm>
          <a:prstGeom prst="roundRect">
            <a:avLst>
              <a:gd name="adj" fmla="val 592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t="6123" b="6123"/>
          <a:stretch>
            <a:fillRect/>
          </a:stretch>
        </p:blipFill>
        <p:spPr>
          <a:xfrm>
            <a:off x="6477000" y="2032000"/>
            <a:ext cx="4699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6477000" y="4699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看！喷嚏里藏着好多“病毒小坏蛋”！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6096000"/>
            <a:ext cx="520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C0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所以打喷嚏时，一定要用手肘捂住嘴巴，别让它们跑出来！</a:t>
            </a:r>
            <a:endParaRPr lang="en-US" sz="1300" b="1" i="0" u="none" strike="noStrike">
              <a:solidFill>
                <a:srgbClr val="C0000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“流感”大魔王会让我们怎么样？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335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被流感大魔王击中，身体会立刻亮起“红灯”，发出这些难受的信号：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905000"/>
            <a:ext cx="2984500" cy="1968500"/>
          </a:xfrm>
          <a:prstGeom prst="roundRect">
            <a:avLst>
              <a:gd name="adj" fmla="val 7741"/>
            </a:avLst>
          </a:prstGeom>
          <a:solidFill>
            <a:srgbClr val="84CC16">
              <a:alpha val="15000"/>
            </a:srgbClr>
          </a:solidFill>
          <a:ln cap="flat" cmpd="sng">
            <a:solidFill>
              <a:srgbClr val="6CB301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0955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397000" y="2057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突然发高烧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952500" y="26035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体温会“噌”地一下升得很高，脸蛋烫烫的，整个人晕乎乎，像揣了个小火炉在身上。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3937000" y="1905000"/>
            <a:ext cx="2984500" cy="1968500"/>
          </a:xfrm>
          <a:prstGeom prst="roundRect">
            <a:avLst>
              <a:gd name="adj" fmla="val 7741"/>
            </a:avLst>
          </a:prstGeom>
          <a:solidFill>
            <a:srgbClr val="3B82F6">
              <a:alpha val="15000"/>
            </a:srgbClr>
          </a:solidFill>
          <a:ln cap="flat" cmpd="sng">
            <a:solidFill>
              <a:srgbClr val="1F67DD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27500" y="2095500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4508500" y="2057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B82F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咳嗽喉咙痛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4127500" y="26035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喉咙里像卡了小刺一样又干又痒，忍不住一直咳嗽，连咽口水都觉得痛痛的。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62000" y="3937000"/>
            <a:ext cx="2984500" cy="1968500"/>
          </a:xfrm>
          <a:prstGeom prst="roundRect">
            <a:avLst>
              <a:gd name="adj" fmla="val 7741"/>
            </a:avLst>
          </a:prstGeom>
          <a:solidFill>
            <a:srgbClr val="F59E0B">
              <a:alpha val="15000"/>
            </a:srgbClr>
          </a:solidFill>
          <a:ln cap="flat" cmpd="sng">
            <a:solidFill>
              <a:srgbClr val="DC8A00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" y="41275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1397000" y="4089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鼻涕喷嚏连环击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952500" y="46355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鼻子酸酸的止不住流清水，“阿嚏！阿嚏！”打个不停，抽纸用得比火箭还快！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3937000" y="3937000"/>
            <a:ext cx="2984500" cy="1968500"/>
          </a:xfrm>
          <a:prstGeom prst="roundRect">
            <a:avLst>
              <a:gd name="adj" fmla="val 7741"/>
            </a:avLst>
          </a:prstGeom>
          <a:solidFill>
            <a:srgbClr val="8B5CF6">
              <a:alpha val="15000"/>
            </a:srgbClr>
          </a:solidFill>
          <a:ln cap="flat" cmpd="sng">
            <a:solidFill>
              <a:srgbClr val="6D3CDD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127500" y="41275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4"/>
            </p:custDataLst>
          </p:nvPr>
        </p:nvSpPr>
        <p:spPr>
          <a:xfrm>
            <a:off x="4508500" y="4089400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7C3AE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全身软趴趴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25"/>
            </p:custDataLst>
          </p:nvPr>
        </p:nvSpPr>
        <p:spPr>
          <a:xfrm>
            <a:off x="4127500" y="46355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连最喜欢的玩具都不想碰啦，眼皮重得像挂了铅球，只想躺在床上呼呼睡大觉。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175500" y="1905000"/>
            <a:ext cx="4127500" cy="3175000"/>
          </a:xfrm>
          <a:prstGeom prst="roundRect">
            <a:avLst>
              <a:gd name="adj" fmla="val 8000"/>
            </a:avLst>
          </a:prstGeom>
          <a:solidFill>
            <a:srgbClr val="FFFFFF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6"/>
          <a:srcRect l="12120" r="12120"/>
          <a:stretch>
            <a:fillRect/>
          </a:stretch>
        </p:blipFill>
        <p:spPr>
          <a:xfrm>
            <a:off x="7302500" y="2032000"/>
            <a:ext cx="3873500" cy="2921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7175500" y="5207000"/>
            <a:ext cx="4127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一定要做好防护，别让流感大魔王找上门哦！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勤洗手、戴口罩，做健康的小卫士～</a:t>
            </a:r>
            <a:endParaRPr lang="en-US" sz="12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怎么赶走“流感”大魔王？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33500"/>
            <a:ext cx="1016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流感不可怕，做好这4件小事，轻松变身健康小卫士！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905000"/>
            <a:ext cx="3365500" cy="1968500"/>
          </a:xfrm>
          <a:prstGeom prst="roundRect">
            <a:avLst>
              <a:gd name="adj" fmla="val 10322"/>
            </a:avLst>
          </a:prstGeom>
          <a:solidFill>
            <a:srgbClr val="84CC1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2095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460500" y="2057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打疫苗：最强魔法！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952500" y="26670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每年秋天，记得去打流感疫苗哦！这是保护我们最厉害的魔法，能让身体提前认识病毒，建立坚固的防御工事。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4254500" y="1905000"/>
            <a:ext cx="3365500" cy="1968500"/>
          </a:xfrm>
          <a:prstGeom prst="roundRect">
            <a:avLst>
              <a:gd name="adj" fmla="val 10322"/>
            </a:avLst>
          </a:prstGeom>
          <a:solidFill>
            <a:srgbClr val="3B82F6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5000" y="2095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4953000" y="20574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戴口罩：隐形护盾！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4445000" y="26670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在商场、地铁等人多的地方，一定要戴上口罩。它就像给鼻子和嘴巴穿上了防护罩，把坏病毒统统挡在外面。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762000" y="4000500"/>
            <a:ext cx="3365500" cy="1968500"/>
          </a:xfrm>
          <a:prstGeom prst="roundRect">
            <a:avLst>
              <a:gd name="adj" fmla="val 10322"/>
            </a:avLst>
          </a:prstGeom>
          <a:solidFill>
            <a:srgbClr val="F59E0B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2500" y="4191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1460500" y="41529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勤通风：空气换新！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952500" y="47625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每天打开窗户，让新鲜空气进来转圈圈！把藏在屋子里的病毒都赶出去，保持空气清新，病毒就很难藏起来啦。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20"/>
            </p:custDataLst>
          </p:nvPr>
        </p:nvSpPr>
        <p:spPr>
          <a:xfrm>
            <a:off x="4254500" y="4000500"/>
            <a:ext cx="3365500" cy="1968500"/>
          </a:xfrm>
          <a:prstGeom prst="roundRect">
            <a:avLst>
              <a:gd name="adj" fmla="val 10322"/>
            </a:avLst>
          </a:prstGeom>
          <a:solidFill>
            <a:srgbClr val="EC4899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445000" y="4191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4"/>
            </p:custDataLst>
          </p:nvPr>
        </p:nvSpPr>
        <p:spPr>
          <a:xfrm>
            <a:off x="4953000" y="4152900"/>
            <a:ext cx="254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多喝水：养足精神！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25"/>
            </p:custDataLst>
          </p:nvPr>
        </p:nvSpPr>
        <p:spPr>
          <a:xfrm>
            <a:off x="4445000" y="4762500"/>
            <a:ext cx="304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17000"/>
              </a:lnSpc>
              <a:buSzTx/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每天喝足白开水，保证充足的睡眠，养足精神！身体棒棒的，免疫力UP UP，病毒就不敢轻易来打扰我们啦。</a:t>
            </a:r>
            <a:endParaRPr lang="en-US" sz="1400" b="1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874000" y="2032000"/>
            <a:ext cx="3683000" cy="3937000"/>
          </a:xfrm>
          <a:prstGeom prst="roundRect">
            <a:avLst>
              <a:gd name="adj" fmla="val 8275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6"/>
          <a:srcRect t="6215" b="6215"/>
          <a:stretch>
            <a:fillRect/>
          </a:stretch>
        </p:blipFill>
        <p:spPr>
          <a:xfrm>
            <a:off x="8191500" y="2286000"/>
            <a:ext cx="3048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8001000" y="5143500"/>
            <a:ext cx="342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做好防护，我就是健康小超人！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wipe/>
      </p:transition>
    </mc:Choice>
    <mc:Fallback>
      <p:transition>
        <p:wip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0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00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1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2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3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4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5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6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107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08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09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10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1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2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3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4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5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6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7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8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19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2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20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21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22.xml><?xml version="1.0" encoding="utf-8"?>
<p:tagLst xmlns:p="http://schemas.openxmlformats.org/presentationml/2006/main">
  <p:tag name="KSO_WM_DIAGRAM_VIRTUALLY_FRAME" val="{&quot;height&quot;:345,&quot;left&quot;:60,&quot;top&quot;:130,&quot;width&quot;:815}"/>
</p:tagLst>
</file>

<file path=ppt/tags/tag123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4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5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6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7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8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29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30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1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2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3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4.xml><?xml version="1.0" encoding="utf-8"?>
<p:tagLst xmlns:p="http://schemas.openxmlformats.org/presentationml/2006/main">
  <p:tag name="KSO_WM_DIAGRAM_VIRTUALLY_FRAME" val="{&quot;height&quot;:330,&quot;left&quot;:60,&quot;top&quot;:160,&quot;width&quot;:420}"/>
</p:tagLst>
</file>

<file path=ppt/tags/tag135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36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37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38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39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40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1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2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3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4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5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6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7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8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49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5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50.xml><?xml version="1.0" encoding="utf-8"?>
<p:tagLst xmlns:p="http://schemas.openxmlformats.org/presentationml/2006/main">
  <p:tag name="KSO_WM_DIAGRAM_VIRTUALLY_FRAME" val="{&quot;height&quot;:350,&quot;left&quot;:390,&quot;top&quot;:130,&quot;width&quot;:500}"/>
</p:tagLst>
</file>

<file path=ppt/tags/tag151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2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3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4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5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6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7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8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59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160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1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2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3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4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5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6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7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8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69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170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1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2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3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4.xml><?xml version="1.0" encoding="utf-8"?>
<p:tagLst xmlns:p="http://schemas.openxmlformats.org/presentationml/2006/main">
  <p:tag name="KSO_WM_DIAGRAM_VIRTUALLY_FRAME" val="{&quot;height&quot;:315,&quot;left&quot;:60,&quot;top&quot;:160,&quot;width&quot;:517}"/>
</p:tagLst>
</file>

<file path=ppt/tags/tag175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76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77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78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79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8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180.xml><?xml version="1.0" encoding="utf-8"?>
<p:tagLst xmlns:p="http://schemas.openxmlformats.org/presentationml/2006/main">
  <p:tag name="KSO_WM_DIAGRAM_VIRTUALLY_FRAME" val="{&quot;height&quot;:340,&quot;left&quot;:60,&quot;top&quot;:130,&quot;width&quot;:805}"/>
</p:tagLst>
</file>

<file path=ppt/tags/tag181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2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3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4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5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6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7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8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89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190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1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2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3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4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5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6.xml><?xml version="1.0" encoding="utf-8"?>
<p:tagLst xmlns:p="http://schemas.openxmlformats.org/presentationml/2006/main">
  <p:tag name="KSO_WM_DIAGRAM_VIRTUALLY_FRAME" val="{&quot;height&quot;:345,&quot;left&quot;:60,&quot;top&quot;:130,&quot;width&quot;:810}"/>
</p:tagLst>
</file>

<file path=ppt/tags/tag197.xml><?xml version="1.0" encoding="utf-8"?>
<p:tagLst xmlns:p="http://schemas.openxmlformats.org/presentationml/2006/main">
  <p:tag name="resource_record_key" val="{&quot;10&quot;:[21540669]}"/>
</p:tagLst>
</file>

<file path=ppt/tags/tag2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20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1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2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3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4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5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6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7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8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29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3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30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31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32.xml><?xml version="1.0" encoding="utf-8"?>
<p:tagLst xmlns:p="http://schemas.openxmlformats.org/presentationml/2006/main">
  <p:tag name="KSO_WM_DIAGRAM_VIRTUALLY_FRAME" val="{&quot;height&quot;:315,&quot;left&quot;:60,&quot;top&quot;:150,&quot;width&quot;:485}"/>
</p:tagLst>
</file>

<file path=ppt/tags/tag33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4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5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6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7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8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39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40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1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2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3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4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5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6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7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8.xml><?xml version="1.0" encoding="utf-8"?>
<p:tagLst xmlns:p="http://schemas.openxmlformats.org/presentationml/2006/main">
  <p:tag name="KSO_WM_DIAGRAM_VIRTUALLY_FRAME" val="{&quot;height&quot;:320,&quot;left&quot;:60,&quot;top&quot;:150,&quot;width&quot;:540}"/>
</p:tagLst>
</file>

<file path=ppt/tags/tag49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50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1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2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3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4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5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6.xml><?xml version="1.0" encoding="utf-8"?>
<p:tagLst xmlns:p="http://schemas.openxmlformats.org/presentationml/2006/main">
  <p:tag name="KSO_WM_DIAGRAM_VIRTUALLY_FRAME" val="{&quot;height&quot;:135,&quot;left&quot;:430,&quot;top&quot;:270,&quot;width&quot;:440}"/>
</p:tagLst>
</file>

<file path=ppt/tags/tag57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58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59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60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1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2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3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4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5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6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7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8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69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7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70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71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72.xml><?xml version="1.0" encoding="utf-8"?>
<p:tagLst xmlns:p="http://schemas.openxmlformats.org/presentationml/2006/main">
  <p:tag name="KSO_WM_DIAGRAM_VIRTUALLY_FRAME" val="{&quot;height&quot;:330,&quot;left&quot;:400,&quot;top&quot;:130,&quot;width&quot;:506}"/>
</p:tagLst>
</file>

<file path=ppt/tags/tag73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4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5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6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7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8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79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80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1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2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3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4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5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6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7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8.xml><?xml version="1.0" encoding="utf-8"?>
<p:tagLst xmlns:p="http://schemas.openxmlformats.org/presentationml/2006/main">
  <p:tag name="KSO_WM_DIAGRAM_VIRTUALLY_FRAME" val="{&quot;height&quot;:310,&quot;left&quot;:400,&quot;top&quot;:160,&quot;width&quot;:495}"/>
</p:tagLst>
</file>

<file path=ppt/tags/tag89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.xml><?xml version="1.0" encoding="utf-8"?>
<p:tagLst xmlns:p="http://schemas.openxmlformats.org/presentationml/2006/main">
  <p:tag name="KSO_WM_DIAGRAM_VIRTUALLY_FRAME" val="{&quot;height&quot;:325,&quot;left&quot;:60,&quot;top&quot;:130,&quot;width&quot;:525}"/>
</p:tagLst>
</file>

<file path=ppt/tags/tag90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1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2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3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4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5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6.xml><?xml version="1.0" encoding="utf-8"?>
<p:tagLst xmlns:p="http://schemas.openxmlformats.org/presentationml/2006/main">
  <p:tag name="KSO_WM_DIAGRAM_VIRTUALLY_FRAME" val="{&quot;height&quot;:185,&quot;left&quot;:60,&quot;top&quot;:290,&quot;width&quot;:835}"/>
</p:tagLst>
</file>

<file path=ppt/tags/tag97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98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ags/tag99.xml><?xml version="1.0" encoding="utf-8"?>
<p:tagLst xmlns:p="http://schemas.openxmlformats.org/presentationml/2006/main">
  <p:tag name="KSO_WM_DIAGRAM_VIRTUALLY_FRAME" val="{&quot;height&quot;:320,&quot;left&quot;:60,&quot;top&quot;:130,&quot;width&quot;:41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7552</Words>
  <Application>WPS 演示</Application>
  <PresentationFormat/>
  <Paragraphs>515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Arial</vt:lpstr>
      <vt:lpstr>宋体</vt:lpstr>
      <vt:lpstr>Wingdings</vt:lpstr>
      <vt:lpstr>Arial</vt:lpstr>
      <vt:lpstr>字体管家棉花糖</vt:lpstr>
      <vt:lpstr>Noto Sans SC</vt:lpstr>
      <vt:lpstr>微软雅黑</vt:lpstr>
      <vt:lpstr>Arial Unicode MS</vt:lpstr>
      <vt:lpstr>方正粗黑宋简体</vt:lpstr>
      <vt:lpstr>Office 主题​​</vt:lpstr>
      <vt:lpstr>默认主题</vt:lpstr>
      <vt:lpstr>1_默认主题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Tomorrow</cp:lastModifiedBy>
  <cp:revision>3</cp:revision>
  <dcterms:created xsi:type="dcterms:W3CDTF">2026-05-12T08:48:00Z</dcterms:created>
  <dcterms:modified xsi:type="dcterms:W3CDTF">2026-06-18T08:57:25Z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7B113BEE886140318D4F87F77C2AB6B7_13</vt:lpwstr>
  </property>
</Properties>
</file>