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.svg" ContentType="image/svg+xml"/>
  <Override PartName="/ppt/media/image21.svg" ContentType="image/svg+xml"/>
  <Override PartName="/ppt/media/image23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</p:sldMasterIdLst>
  <p:notesMasterIdLst>
    <p:notesMasterId r:id="rId6"/>
  </p:notesMasterIdLst>
  <p:sldIdLst>
    <p:sldId id="256" r:id="rId5"/>
    <p:sldId id="257" r:id="rId7"/>
    <p:sldId id="258" r:id="rId8"/>
    <p:sldId id="259" r:id="rId9"/>
    <p:sldId id="260" r:id="rId10"/>
    <p:sldId id="267" r:id="rId11"/>
    <p:sldId id="261" r:id="rId12"/>
    <p:sldId id="262" r:id="rId13"/>
    <p:sldId id="263" r:id="rId14"/>
    <p:sldId id="264" r:id="rId15"/>
    <p:sldId id="269" r:id="rId16"/>
    <p:sldId id="265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3" userDrawn="1">
          <p15:clr>
            <a:srgbClr val="747775"/>
          </p15:clr>
        </p15:guide>
        <p15:guide id="2" pos="291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3"/>
        <p:guide pos="291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大家好，欢迎参加本次“共建健康城镇 共筑健康防线”青少年健康素养提升专题讲座。今天，我们将一起探讨如何践行“健康第一责任人”的理念，守护我们的青春健康，共同为建设健康城镇贡献力量。希望通过这次讲座，能让大家对健康有更深入的认识，养成良好的健康习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到了我们的互动问答环节，大家一起来检验一下今天学到的知识吧！第一个问题，青少年每天建议的睡眠时间是多少？第二个问题，预防流感的关键措施有哪些？第三个问题，我们应该如何践行“健康第一责任人”的理念？大家可以积极思考，大胆回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讲座接近尾声了。希望通过今天的分享，大家能真正理解“健康第一责任人”的含义，并将健康的生活理念融入到日常的学习和生活中。让我们从现在做起，从自身做起，养成良好的健康习惯，用我们的青春活力，共同建设一个更加健康、美好的城镇。感谢大家的聆听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讲座将分为五个部分。首先，我们会了解什么是健康城镇，以及我们青少年在其中扮演的角色。接着，我们将探讨“健康第一责任人”的理念，明确我们自己的健康责任。然后，重点介绍青少年必备的健康常识，包括饮食、运动、作息等方面。之后，我们会一起讨论如何将健康理念付诸行动，争做健康生活的小使者。最后，我们会通过互动问答环节，巩固所学知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了解一下什么是健康城镇。简单来说，健康城镇就是一个能为我们提供健康生活环境、优质健康服务，并鼓励大家养成健康生活习惯的地方。它就像一张巨大的“安全网”，保护着我们每一个人的健康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而我们青少年，作为城镇未来的主人，我们的健康状况和生活习惯，直接关系到健康城镇的建设。我们的每一个健康行为，都是在为共建健康城镇添砖加瓦。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要明确一个非常重要的理念——“每个人是自己健康的第一责任人”。这意味着，我们不能把健康完全交给医生或家人，而是要主动去学习健康知识，学会自己照顾自己的身体。这包括了解基本的健康常识，知道如何预防疾病，同时也要积极参与到健康宣传和公益活动中去，用我们的行动影响身边的人，共同提升全民健康素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进入核心部分——青少年必备的健康常识。首先是科学的作息和饮食。俗话说“民以食为天”，合理的膳食是健康的基础。我们要做到三餐规律，多吃蔬菜水果，少吃垃圾食品。同时，充足的睡眠对我们青少年来说尤为重要，每天保证8到10小时的睡眠，能让我们精力充沛，更好地投入到学习和生活中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吃好睡好，科学运动和日常防护也非常重要。生命在于运动，我们要坚持每周进行至少三次的体育锻炼，让身体保持活力。同时，运动前后的热身和拉伸也不能忽视，这能保护我们的身体不受伤害。在日常生活中，我们还要养成良好的卫生习惯，勤洗手、多通风，预防疾病。更重要的是，要关注自己的心理健康，学会调节情绪，保持一个积极向上的心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能觉得高血压、糖尿病这些慢性病是成年人的问题，但其实，很多慢性病的根源都在青少年时期。比如长期吃垃圾食品、缺乏运动，都可能导致肥胖，进而增加未来患病的风险。所以，我们要从小养成健康的生活习惯，预防慢性病的发生。同时，按时接种疫苗也是我们保护自己的重要方式，它能帮助我们有效预防多种传染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这么多健康知识，我们该如何行动起来呢？首先，从个人做起，制定自己的健康计划，并坚持执行。其次，在校园里，积极参与健康宣传活动，爱护我们的校园环境。最后，我们还可以将视野扩展到社会，关注无偿献血等公益活动，用我们的行动为共建健康城镇贡献力量，争做一名健康生活的小使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到了我们的互动问答环节，大家一起来检验一下今天学到的知识吧！第一个问题，青少年每天建议的睡眠时间是多少？第二个问题，预防流感的关键措施有哪些？第三个问题，我们应该如何践行“健康第一责任人”的理念？大家可以积极思考，大胆回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3" Type="http://schemas.openxmlformats.org/officeDocument/2006/relationships/tags" Target="../tags/tag50.xml"/><Relationship Id="rId24" Type="http://schemas.openxmlformats.org/officeDocument/2006/relationships/notesSlide" Target="../notesSlides/notesSlide9.xml"/><Relationship Id="rId23" Type="http://schemas.openxmlformats.org/officeDocument/2006/relationships/slideLayout" Target="../slideLayouts/slideLayout12.xml"/><Relationship Id="rId22" Type="http://schemas.openxmlformats.org/officeDocument/2006/relationships/image" Target="../media/image9.png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9.xml"/><Relationship Id="rId19" Type="http://schemas.openxmlformats.org/officeDocument/2006/relationships/image" Target="../media/image51.svg"/><Relationship Id="rId18" Type="http://schemas.openxmlformats.org/officeDocument/2006/relationships/image" Target="../media/image50.png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image" Target="../media/image49.svg"/><Relationship Id="rId11" Type="http://schemas.openxmlformats.org/officeDocument/2006/relationships/image" Target="../media/image48.png"/><Relationship Id="rId10" Type="http://schemas.openxmlformats.org/officeDocument/2006/relationships/tags" Target="../tags/tag55.xml"/><Relationship Id="rId1" Type="http://schemas.openxmlformats.org/officeDocument/2006/relationships/tags" Target="../tags/tag4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3" Type="http://schemas.openxmlformats.org/officeDocument/2006/relationships/tags" Target="../tags/tag65.xml"/><Relationship Id="rId24" Type="http://schemas.openxmlformats.org/officeDocument/2006/relationships/notesSlide" Target="../notesSlides/notesSlide10.xml"/><Relationship Id="rId23" Type="http://schemas.openxmlformats.org/officeDocument/2006/relationships/slideLayout" Target="../slideLayouts/slideLayout13.xml"/><Relationship Id="rId22" Type="http://schemas.openxmlformats.org/officeDocument/2006/relationships/image" Target="../media/image9.png"/><Relationship Id="rId21" Type="http://schemas.openxmlformats.org/officeDocument/2006/relationships/tags" Target="../tags/tag77.xml"/><Relationship Id="rId20" Type="http://schemas.openxmlformats.org/officeDocument/2006/relationships/tags" Target="../tags/tag76.xml"/><Relationship Id="rId2" Type="http://schemas.openxmlformats.org/officeDocument/2006/relationships/tags" Target="../tags/tag64.xml"/><Relationship Id="rId19" Type="http://schemas.openxmlformats.org/officeDocument/2006/relationships/image" Target="../media/image57.svg"/><Relationship Id="rId18" Type="http://schemas.openxmlformats.org/officeDocument/2006/relationships/image" Target="../media/image56.png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tags" Target="../tags/tag70.xml"/><Relationship Id="rId1" Type="http://schemas.openxmlformats.org/officeDocument/2006/relationships/tags" Target="../tags/tag6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9.png"/><Relationship Id="rId7" Type="http://schemas.openxmlformats.org/officeDocument/2006/relationships/image" Target="../media/image60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59.svg"/><Relationship Id="rId3" Type="http://schemas.openxmlformats.org/officeDocument/2006/relationships/image" Target="../media/image58.png"/><Relationship Id="rId2" Type="http://schemas.openxmlformats.org/officeDocument/2006/relationships/image" Target="../media/image35.svg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svg"/><Relationship Id="rId7" Type="http://schemas.openxmlformats.org/officeDocument/2006/relationships/image" Target="../media/image16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9.png"/><Relationship Id="rId10" Type="http://schemas.openxmlformats.org/officeDocument/2006/relationships/image" Target="../media/image19.svg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21.svg"/><Relationship Id="rId3" Type="http://schemas.openxmlformats.org/officeDocument/2006/relationships/image" Target="../media/image20.png"/><Relationship Id="rId2" Type="http://schemas.openxmlformats.org/officeDocument/2006/relationships/tags" Target="../tags/tag2.xml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24.jpeg"/><Relationship Id="rId13" Type="http://schemas.openxmlformats.org/officeDocument/2006/relationships/image" Target="../media/image9.png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image" Target="../media/image23.sv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28.svg"/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image" Target="../media/image30.svg"/><Relationship Id="rId3" Type="http://schemas.openxmlformats.org/officeDocument/2006/relationships/image" Target="../media/image29.png"/><Relationship Id="rId2" Type="http://schemas.openxmlformats.org/officeDocument/2006/relationships/tags" Target="../tags/tag10.xml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9.png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image" Target="../media/image32.sv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9.png"/><Relationship Id="rId16" Type="http://schemas.openxmlformats.org/officeDocument/2006/relationships/image" Target="../media/image39.svg"/><Relationship Id="rId15" Type="http://schemas.openxmlformats.org/officeDocument/2006/relationships/image" Target="../media/image38.png"/><Relationship Id="rId14" Type="http://schemas.openxmlformats.org/officeDocument/2006/relationships/tags" Target="../tags/tag32.xml"/><Relationship Id="rId13" Type="http://schemas.openxmlformats.org/officeDocument/2006/relationships/tags" Target="../tags/tag31.xml"/><Relationship Id="rId12" Type="http://schemas.openxmlformats.org/officeDocument/2006/relationships/image" Target="../media/image37.svg"/><Relationship Id="rId11" Type="http://schemas.openxmlformats.org/officeDocument/2006/relationships/image" Target="../media/image36.png"/><Relationship Id="rId10" Type="http://schemas.openxmlformats.org/officeDocument/2006/relationships/tags" Target="../tags/tag30.xml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3" Type="http://schemas.openxmlformats.org/officeDocument/2006/relationships/tags" Target="../tags/tag35.xml"/><Relationship Id="rId24" Type="http://schemas.openxmlformats.org/officeDocument/2006/relationships/notesSlide" Target="../notesSlides/notesSlide8.xml"/><Relationship Id="rId23" Type="http://schemas.openxmlformats.org/officeDocument/2006/relationships/slideLayout" Target="../slideLayouts/slideLayout12.xml"/><Relationship Id="rId22" Type="http://schemas.openxmlformats.org/officeDocument/2006/relationships/image" Target="../media/image9.png"/><Relationship Id="rId21" Type="http://schemas.openxmlformats.org/officeDocument/2006/relationships/tags" Target="../tags/tag47.xml"/><Relationship Id="rId20" Type="http://schemas.openxmlformats.org/officeDocument/2006/relationships/tags" Target="../tags/tag46.xml"/><Relationship Id="rId2" Type="http://schemas.openxmlformats.org/officeDocument/2006/relationships/tags" Target="../tags/tag34.xml"/><Relationship Id="rId19" Type="http://schemas.openxmlformats.org/officeDocument/2006/relationships/image" Target="../media/image45.svg"/><Relationship Id="rId18" Type="http://schemas.openxmlformats.org/officeDocument/2006/relationships/image" Target="../media/image44.png"/><Relationship Id="rId17" Type="http://schemas.openxmlformats.org/officeDocument/2006/relationships/tags" Target="../tags/tag45.xml"/><Relationship Id="rId16" Type="http://schemas.openxmlformats.org/officeDocument/2006/relationships/tags" Target="../tags/tag44.xml"/><Relationship Id="rId15" Type="http://schemas.openxmlformats.org/officeDocument/2006/relationships/tags" Target="../tags/tag4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image" Target="../media/image43.svg"/><Relationship Id="rId11" Type="http://schemas.openxmlformats.org/officeDocument/2006/relationships/image" Target="../media/image42.png"/><Relationship Id="rId10" Type="http://schemas.openxmlformats.org/officeDocument/2006/relationships/tags" Target="../tags/tag40.xml"/><Relationship Id="rId1" Type="http://schemas.openxmlformats.org/officeDocument/2006/relationships/tags" Target="../tags/tag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CFDF5">
                <a:alpha val="100000"/>
              </a:srgbClr>
            </a:gs>
            <a:gs pos="100000">
              <a:srgbClr val="DBEAFE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0"/>
            </a:avLst>
          </a:prstGeom>
          <a:solidFill>
            <a:srgbClr val="00A86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35000" y="1017905"/>
            <a:ext cx="10922000" cy="4420235"/>
          </a:xfrm>
          <a:prstGeom prst="roundRect">
            <a:avLst>
              <a:gd name="adj" fmla="val 357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1270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/>
          </a:p>
        </p:txBody>
      </p:sp>
      <p:sp>
        <p:nvSpPr>
          <p:cNvPr id="4" name="AutoShape 4"/>
          <p:cNvSpPr/>
          <p:nvPr/>
        </p:nvSpPr>
        <p:spPr>
          <a:xfrm>
            <a:off x="634365" y="152400"/>
            <a:ext cx="10923270" cy="52889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altLang="zh-CN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2026</a:t>
            </a:r>
            <a:r>
              <a:rPr lang="zh-CN" altLang="en-US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年</a:t>
            </a:r>
            <a:r>
              <a:rPr lang="en-US" altLang="zh-CN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4</a:t>
            </a:r>
            <a:r>
              <a:rPr lang="zh-CN" altLang="en-US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月是第</a:t>
            </a:r>
            <a:r>
              <a:rPr lang="en-US" altLang="zh-CN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38</a:t>
            </a:r>
            <a:r>
              <a:rPr lang="zh-CN" altLang="en-US" sz="4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个爱国卫生月</a:t>
            </a:r>
            <a:endParaRPr lang="zh-CN" altLang="en-US" sz="3200" b="1" i="0" u="none" strike="noStrike">
              <a:solidFill>
                <a:srgbClr val="00A86B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en-US" sz="6600" b="1" i="0" u="none" strike="noStrike">
                <a:solidFill>
                  <a:schemeClr val="accent6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共建健康城镇 共筑健康防线</a:t>
            </a:r>
            <a:endParaRPr lang="en-US" sz="6600" b="1" i="0" u="none" strike="noStrike">
              <a:solidFill>
                <a:schemeClr val="accent6">
                  <a:lumMod val="75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——青少年健康素养提升专题讲座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4495800"/>
            <a:ext cx="10160000" cy="9461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践行“健康第一责任人”理念，守护青春健康，助力城镇健康发展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5602605"/>
            <a:ext cx="10414000" cy="5797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altLang="zh-CN" sz="1600" b="1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  </a:t>
            </a:r>
            <a:r>
              <a:rPr lang="zh-CN" altLang="en-US" sz="1600" b="1" i="0" u="none" strike="noStrike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滠口街道卫生院</a:t>
            </a:r>
            <a:r>
              <a:rPr lang="en-US" altLang="zh-CN" sz="1600" b="1" i="0" u="none" strike="noStrike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   </a:t>
            </a:r>
            <a:r>
              <a:rPr lang="en-US" altLang="zh-CN" sz="1600" b="1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 </a:t>
            </a:r>
            <a:r>
              <a:rPr lang="zh-CN" altLang="en-US" sz="1600" b="1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杜峰</a:t>
            </a:r>
            <a:r>
              <a:rPr lang="en-US" altLang="zh-CN" sz="1600" b="1" i="0" u="none" strike="noStrike">
                <a:solidFill>
                  <a:srgbClr val="50505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          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4000" y="254000"/>
            <a:ext cx="609600" cy="6096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28400" y="254000"/>
            <a:ext cx="609600" cy="609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4000" y="5994400"/>
            <a:ext cx="609600" cy="6096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28400" y="5994400"/>
            <a:ext cx="609600" cy="609600"/>
          </a:xfrm>
          <a:prstGeom prst="rect">
            <a:avLst/>
          </a:prstGeom>
        </p:spPr>
      </p:pic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5865" y="15240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2F1">
                <a:alpha val="100000"/>
              </a:srgbClr>
            </a:gs>
            <a:gs pos="100000">
              <a:srgbClr val="E1F5FE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24965" y="635000"/>
            <a:ext cx="8470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健康知识大闯关，你能答对吗？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524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016000" y="1841500"/>
            <a:ext cx="762000" cy="762000"/>
          </a:xfrm>
          <a:prstGeom prst="ellipse">
            <a:avLst/>
          </a:prstGeom>
          <a:solidFill>
            <a:srgbClr val="00A86B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8400" y="19939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2032000" y="1651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Q1: 青少年每天建议的睡眠时间是多少？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2032000" y="2095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tx2"/>
                </a:solidFill>
                <a:latin typeface="Noto Sans SC"/>
                <a:ea typeface="Noto Sans SC"/>
                <a:cs typeface="Noto Sans SC"/>
                <a:sym typeface="Noto Sans SC"/>
              </a:rPr>
              <a:t>A: 答案是</a:t>
            </a:r>
            <a:r>
              <a:rPr lang="en-US" sz="1800" b="1" i="0" u="none" strike="noStrike">
                <a:solidFill>
                  <a:schemeClr val="tx2"/>
                </a:solidFill>
                <a:latin typeface="Noto Sans SC"/>
                <a:ea typeface="Noto Sans SC"/>
                <a:cs typeface="Noto Sans SC"/>
                <a:sym typeface="Noto Sans SC"/>
              </a:rPr>
              <a:t>8-10小时</a:t>
            </a:r>
            <a:r>
              <a:rPr lang="en-US" sz="1800" b="0" i="0" u="none" strike="noStrike">
                <a:solidFill>
                  <a:schemeClr val="tx2"/>
                </a:solidFill>
                <a:latin typeface="Noto Sans SC"/>
                <a:ea typeface="Noto Sans SC"/>
                <a:cs typeface="Noto Sans SC"/>
                <a:sym typeface="Noto Sans SC"/>
              </a:rPr>
              <a:t>。充足的睡眠有助于身体发育和大脑休息。</a:t>
            </a:r>
            <a:endParaRPr lang="en-US" sz="1800" b="0" i="0" u="none" strike="noStrike">
              <a:solidFill>
                <a:schemeClr val="tx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762000" y="3175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1016000" y="3492500"/>
            <a:ext cx="762000" cy="762000"/>
          </a:xfrm>
          <a:prstGeom prst="ellipse">
            <a:avLst/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8400" y="36449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2032000" y="3302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Q2: 预防流感的关键措施有哪些？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2032000" y="3746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tx2"/>
                </a:solidFill>
                <a:latin typeface="Noto Sans SC"/>
                <a:ea typeface="Noto Sans SC"/>
                <a:cs typeface="Noto Sans SC"/>
                <a:sym typeface="Noto Sans SC"/>
              </a:rPr>
              <a:t>A: 勤洗手、戴口罩、接种疫苗、多通风。这些措施能有效阻断病毒传播。</a:t>
            </a:r>
            <a:endParaRPr lang="en-US" sz="1800" b="0" i="0" u="none" strike="noStrike">
              <a:solidFill>
                <a:schemeClr val="tx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>
            <p:custDataLst>
              <p:tags r:id="rId15"/>
            </p:custDataLst>
          </p:nvPr>
        </p:nvSpPr>
        <p:spPr>
          <a:xfrm>
            <a:off x="762000" y="4826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FF98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1016000" y="5143500"/>
            <a:ext cx="762000" cy="762000"/>
          </a:xfrm>
          <a:prstGeom prst="ellipse">
            <a:avLst/>
          </a:prstGeom>
          <a:solidFill>
            <a:srgbClr val="FF98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68400" y="52959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2032000" y="4953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Q3: 我们应该如何践行“健康第一责任人”理念？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1"/>
            </p:custDataLst>
          </p:nvPr>
        </p:nvSpPr>
        <p:spPr>
          <a:xfrm>
            <a:off x="2032000" y="5397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chemeClr val="tx2"/>
                </a:solidFill>
                <a:latin typeface="Noto Sans SC"/>
                <a:ea typeface="Noto Sans SC"/>
                <a:cs typeface="Noto Sans SC"/>
                <a:sym typeface="Noto Sans SC"/>
              </a:rPr>
              <a:t>A: 开放讨论。建议包括：规律作息、均衡饮食、坚持锻炼、保持积极心态等</a:t>
            </a:r>
            <a:r>
              <a:rPr lang="en-US" sz="1800" b="0" i="0" u="none" strike="noStrike">
                <a:solidFill>
                  <a:schemeClr val="accent4">
                    <a:lumMod val="20000"/>
                    <a:lumOff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800" b="0" i="0" u="none" strike="noStrike">
              <a:solidFill>
                <a:schemeClr val="accent4">
                  <a:lumMod val="20000"/>
                  <a:lumOff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8" name="图片 17" descr="f063071c71a4356271fd17603e144c9e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2F1">
                <a:alpha val="100000"/>
              </a:srgbClr>
            </a:gs>
            <a:gs pos="100000">
              <a:srgbClr val="E1F5FE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861820" y="635000"/>
            <a:ext cx="823404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健康知识大闯关，你能答对吗？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524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016000" y="1841500"/>
            <a:ext cx="762000" cy="762000"/>
          </a:xfrm>
          <a:prstGeom prst="ellipse">
            <a:avLst/>
          </a:prstGeom>
          <a:solidFill>
            <a:srgbClr val="00A86B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8400" y="19939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2032000" y="1651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Q1: 青少年每天建议的睡眠时间是多少？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2032000" y="2095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答案是</a:t>
            </a:r>
            <a:r>
              <a:rPr lang="en-US" sz="18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8-10小时</a:t>
            </a:r>
            <a:r>
              <a:rPr lang="en-US" sz="18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。充足的睡眠有助于身体发育和大脑休息。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762000" y="3175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1016000" y="3492500"/>
            <a:ext cx="762000" cy="762000"/>
          </a:xfrm>
          <a:prstGeom prst="ellipse">
            <a:avLst/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8400" y="36449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2032000" y="3302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Q2: 预防流感的关键措施有哪些？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2032000" y="3746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勤洗手、戴口罩、接种疫苗、多通风。这些措施能有效阻断病毒传播。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5"/>
            </p:custDataLst>
          </p:nvPr>
        </p:nvSpPr>
        <p:spPr>
          <a:xfrm>
            <a:off x="762000" y="4826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FF98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1016000" y="5143500"/>
            <a:ext cx="762000" cy="762000"/>
          </a:xfrm>
          <a:prstGeom prst="ellipse">
            <a:avLst/>
          </a:prstGeom>
          <a:solidFill>
            <a:srgbClr val="FF98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68400" y="52959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2032000" y="4953000"/>
            <a:ext cx="914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Q3: 我们应该如何践行“健康第一责任人”理念？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1"/>
            </p:custDataLst>
          </p:nvPr>
        </p:nvSpPr>
        <p:spPr>
          <a:xfrm>
            <a:off x="2032000" y="5397500"/>
            <a:ext cx="914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开放讨论。建议包括：规律作息、均衡饮食、坚持锻炼、保持积极心态等。</a:t>
            </a:r>
            <a:endParaRPr lang="en-US" sz="1100"/>
          </a:p>
        </p:txBody>
      </p:sp>
      <p:pic>
        <p:nvPicPr>
          <p:cNvPr id="18" name="图片 17" descr="f063071c71a4356271fd17603e144c9e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BF8F5">
                <a:alpha val="100000"/>
              </a:srgbClr>
            </a:gs>
            <a:gs pos="100000">
              <a:srgbClr val="E1F0F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32000" y="744855"/>
            <a:ext cx="8063230" cy="9753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青春逢盛世，健康伴同行</a:t>
            </a:r>
            <a:endParaRPr lang="en-US" sz="3600"/>
          </a:p>
        </p:txBody>
      </p:sp>
      <p:sp>
        <p:nvSpPr>
          <p:cNvPr id="4" name="AutoShape 4"/>
          <p:cNvSpPr/>
          <p:nvPr/>
        </p:nvSpPr>
        <p:spPr>
          <a:xfrm>
            <a:off x="1016000" y="2199640"/>
            <a:ext cx="10160000" cy="2099945"/>
          </a:xfrm>
          <a:prstGeom prst="roundRect">
            <a:avLst>
              <a:gd name="adj" fmla="val 625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00A86B">
                <a:alpha val="20000"/>
              </a:srgbClr>
            </a:solidFill>
            <a:prstDash val="solid"/>
            <a:round/>
          </a:ln>
          <a:effectLst>
            <a:outerShdw blurRad="190500" dist="1016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524000" y="2185035"/>
            <a:ext cx="9144000" cy="2069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让我们从自身做起，从现在做起，养成健康生活方式，践行健康责任，</a:t>
            </a:r>
            <a:endParaRPr lang="en-US" sz="2400"/>
          </a:p>
          <a:p>
            <a:pPr indent="0" algn="ctr">
              <a:lnSpc>
                <a:spcPct val="125000"/>
              </a:lnSpc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携手共建健康城镇，共筑坚固健康防线，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25000"/>
              </a:lnSpc>
            </a:pPr>
            <a:r>
              <a:rPr lang="en-US" sz="2400" b="1" i="1" u="none" strike="noStrike">
                <a:solidFill>
                  <a:schemeClr val="accent6"/>
                </a:solidFill>
                <a:latin typeface="Noto Sans SC"/>
                <a:ea typeface="Noto Sans SC"/>
                <a:cs typeface="Noto Sans SC"/>
                <a:sym typeface="Noto Sans SC"/>
              </a:rPr>
              <a:t>以健康之姿，赴青春之约，筑美好未来！</a:t>
            </a:r>
            <a:endParaRPr lang="en-US" sz="2400" b="1" i="1" u="none" strike="noStrike">
              <a:solidFill>
                <a:schemeClr val="accent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270000" y="4712970"/>
            <a:ext cx="2540000" cy="970280"/>
          </a:xfrm>
          <a:prstGeom prst="roundRect">
            <a:avLst>
              <a:gd name="adj" fmla="val 1250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24000" y="494284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32000" y="4930775"/>
            <a:ext cx="1524000" cy="4152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826000" y="4721860"/>
            <a:ext cx="2540000" cy="927100"/>
          </a:xfrm>
          <a:prstGeom prst="roundRect">
            <a:avLst>
              <a:gd name="adj" fmla="val 1250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0000" y="494284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588000" y="4885055"/>
            <a:ext cx="1524000" cy="5035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青春责任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382000" y="4714240"/>
            <a:ext cx="2540000" cy="934720"/>
          </a:xfrm>
          <a:prstGeom prst="roundRect">
            <a:avLst>
              <a:gd name="adj" fmla="val 1250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6000" y="494284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9144000" y="4843145"/>
            <a:ext cx="1524000" cy="4489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美好未来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0" y="6096000"/>
            <a:ext cx="12192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381000" y="6286500"/>
            <a:ext cx="1143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感谢聆听！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  <p:pic>
        <p:nvPicPr>
          <p:cNvPr id="18" name="图片 17" descr="f063071c71a4356271fd17603e144c9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  <p:sp>
        <p:nvSpPr>
          <p:cNvPr id="19" name="AutoShape 3"/>
          <p:cNvSpPr/>
          <p:nvPr/>
        </p:nvSpPr>
        <p:spPr>
          <a:xfrm>
            <a:off x="762000" y="1799590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2F1">
                <a:alpha val="100000"/>
              </a:srgbClr>
            </a:gs>
            <a:gs pos="100000">
              <a:srgbClr val="E3F2F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5748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51000" y="14605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健康城镇：</a:t>
            </a:r>
            <a:r>
              <a:rPr lang="en-US" sz="2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我们共同的家园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5273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24130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健康责任：</a:t>
            </a:r>
            <a:r>
              <a:rPr lang="en-US" sz="2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每个人都是“健康守护者”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302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4798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651000" y="33655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青春健康：</a:t>
            </a:r>
            <a:r>
              <a:rPr lang="en-US" sz="2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青少年必备健康常识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2545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4323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651000" y="43180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行动起来：</a:t>
            </a:r>
            <a:r>
              <a:rPr lang="en-US" sz="2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争做健康生活小使者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207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53848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651000" y="52705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互动问答：</a:t>
            </a:r>
            <a:r>
              <a:rPr lang="en-US" sz="2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解锁健康小知识</a:t>
            </a:r>
            <a:endParaRPr lang="en-US" sz="1100"/>
          </a:p>
        </p:txBody>
      </p:sp>
      <p:pic>
        <p:nvPicPr>
          <p:cNvPr id="18" name="图片 17" descr="f063071c71a4356271fd17603e144c9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BF8FF">
                <a:alpha val="100000"/>
              </a:srgbClr>
            </a:gs>
            <a:gs pos="100000">
              <a:srgbClr val="F0FDF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14880" y="508000"/>
            <a:ext cx="808926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共建健康城镇，共享幸福生活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86182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11582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1524000" y="205232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健康城镇的意义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016000" y="249682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健康城镇是保障居民健康的“安全网”，涵盖健康的生活环境、完善的服务体系以及积极的生活方式。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62000" y="376682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402082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1"/>
            </p:custDataLst>
          </p:nvPr>
        </p:nvSpPr>
        <p:spPr>
          <a:xfrm>
            <a:off x="1524000" y="395732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青少年与健康城镇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1016000" y="440182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青少年是城镇的未来，我们的健康习惯和行动是共建不可或缺的力量，我们的成长就是健康城镇的生动体现。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1397000"/>
            <a:ext cx="5004435" cy="5207000"/>
          </a:xfrm>
          <a:prstGeom prst="roundRect">
            <a:avLst>
              <a:gd name="adj" fmla="val 3571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905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A86B">
                  <a:alpha val="100000"/>
                </a:srgbClr>
              </a:gs>
              <a:gs pos="100000">
                <a:srgbClr val="4A90E2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14"/>
          <a:stretch>
            <a:fillRect/>
          </a:stretch>
        </p:blipFill>
        <p:spPr>
          <a:xfrm>
            <a:off x="6378575" y="1397000"/>
            <a:ext cx="4232275" cy="5206365"/>
          </a:xfrm>
          <a:prstGeom prst="rect">
            <a:avLst/>
          </a:prstGeom>
        </p:spPr>
      </p:pic>
      <p:sp>
        <p:nvSpPr>
          <p:cNvPr id="15" name="AutoShape 3"/>
          <p:cNvSpPr/>
          <p:nvPr/>
        </p:nvSpPr>
        <p:spPr>
          <a:xfrm>
            <a:off x="762000" y="1257300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2F1">
                <a:alpha val="100000"/>
              </a:srgbClr>
            </a:gs>
            <a:gs pos="100000">
              <a:srgbClr val="E1F5FE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9523730" cy="9067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做自己健康的第一责任人，筑牢个人健康防线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24255" y="1874520"/>
            <a:ext cx="8811260" cy="1405890"/>
          </a:xfrm>
          <a:prstGeom prst="roundRect">
            <a:avLst>
              <a:gd name="adj" fmla="val 10000"/>
            </a:avLst>
          </a:prstGeom>
          <a:solidFill>
            <a:srgbClr val="FFFFFF">
              <a:alpha val="8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8710" y="2211070"/>
            <a:ext cx="508000" cy="508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901825" y="1651000"/>
            <a:ext cx="7933690" cy="1663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核心理念：主动负责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主动学习健康知识，自主维护自身健康，真正做到对自己的身体负责。</a:t>
            </a:r>
            <a:endParaRPr lang="en-US" sz="18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24255" y="3609340"/>
            <a:ext cx="8811260" cy="1522730"/>
          </a:xfrm>
          <a:prstGeom prst="roundRect">
            <a:avLst>
              <a:gd name="adj" fmla="val 7142"/>
            </a:avLst>
          </a:prstGeom>
          <a:solidFill>
            <a:srgbClr val="FFFFFF">
              <a:alpha val="8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8710" y="399161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01190" y="3365500"/>
            <a:ext cx="7933690" cy="17602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基础责任：知行合一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800" b="1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学习知识：</a:t>
            </a: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了解健康常识，掌握常见疾病预防方法。</a:t>
            </a:r>
            <a:endParaRPr lang="en-US" sz="18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</a:pPr>
            <a:r>
              <a:rPr lang="en-US" sz="1800" b="1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参与行动：</a:t>
            </a: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积极参与健康宣传、公益献血，传递健康理念。</a:t>
            </a:r>
            <a:endParaRPr lang="en-US" sz="18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5397500"/>
            <a:ext cx="10668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A86B">
                  <a:alpha val="100000"/>
                </a:srgbClr>
              </a:gs>
              <a:gs pos="100000">
                <a:srgbClr val="4A90E2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762000" y="5461000"/>
            <a:ext cx="1066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1" u="none" strike="noStrike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Noto Sans SC"/>
                <a:ea typeface="Noto Sans SC"/>
                <a:cs typeface="Noto Sans SC"/>
                <a:sym typeface="Noto Sans SC"/>
              </a:rPr>
              <a:t>“健康不仅是没有疾病，更是身体、心理和社会适应的完好状态。”</a:t>
            </a:r>
            <a:endParaRPr lang="en-US" sz="2800" b="1" i="1" u="none" strike="noStrike">
              <a:gradFill>
                <a:gsLst>
                  <a:gs pos="50000">
                    <a:schemeClr val="accent6"/>
                  </a:gs>
                  <a:gs pos="0">
                    <a:schemeClr val="accent6">
                      <a:lumMod val="25000"/>
                      <a:lumOff val="75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1"/>
              </a:gra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  <p:sp>
        <p:nvSpPr>
          <p:cNvPr id="14" name="AutoShape 3"/>
          <p:cNvSpPr/>
          <p:nvPr/>
        </p:nvSpPr>
        <p:spPr>
          <a:xfrm>
            <a:off x="762000" y="1652905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BF8F5">
                <a:alpha val="100000"/>
              </a:srgbClr>
            </a:gs>
            <a:gs pos="100000">
              <a:srgbClr val="E1F0F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52195"/>
            <a:ext cx="9333865" cy="17113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科学作息与饮食，筑牢青春健康根基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2763520"/>
            <a:ext cx="5080000" cy="2794000"/>
          </a:xfrm>
          <a:prstGeom prst="roundRect">
            <a:avLst>
              <a:gd name="adj" fmla="val 500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320802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1524000" y="314452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合理膳食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016000" y="3652520"/>
            <a:ext cx="482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三餐规律，不挑食、不偏食</a:t>
            </a:r>
            <a:endParaRPr lang="en-US" sz="2400"/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多吃蔬果与全谷物，补充维生素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少吃油炸高糖食品，拒绝暴饮暴食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6350000" y="2763520"/>
            <a:ext cx="5080000" cy="2794000"/>
          </a:xfrm>
          <a:prstGeom prst="roundRect">
            <a:avLst>
              <a:gd name="adj" fmla="val 500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4000" y="320802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1"/>
            </p:custDataLst>
          </p:nvPr>
        </p:nvSpPr>
        <p:spPr>
          <a:xfrm>
            <a:off x="7112000" y="314452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规律作息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6604000" y="3652520"/>
            <a:ext cx="4572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保证每天8-10小时充足睡眠</a:t>
            </a:r>
            <a:endParaRPr lang="en-US" sz="2400"/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晚上11点前入睡，避免熬夜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养成规律作息，做到早睡早起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178425" y="4445000"/>
            <a:ext cx="1933575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8080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  <p:sp>
        <p:nvSpPr>
          <p:cNvPr id="23" name="AutoShape 3"/>
          <p:cNvSpPr/>
          <p:nvPr/>
        </p:nvSpPr>
        <p:spPr>
          <a:xfrm>
            <a:off x="682625" y="2275840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2410" y="635"/>
            <a:ext cx="10328910" cy="7558405"/>
          </a:xfrm>
          <a:prstGeom prst="rect">
            <a:avLst/>
          </a:prstGeom>
        </p:spPr>
      </p:pic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7FA">
                <a:alpha val="100000"/>
              </a:srgbClr>
            </a:gs>
            <a:gs pos="100000">
              <a:srgbClr val="C8E6C9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867410"/>
            <a:ext cx="9432290" cy="11207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科学运动与防护，守护身体活力与安全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1299845" y="3043555"/>
            <a:ext cx="4567555" cy="3133725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527810" y="1985010"/>
            <a:ext cx="4111625" cy="9639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科学运动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528015" y="3338786"/>
            <a:ext cx="4111313" cy="297438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  <a:defRPr/>
            </a:pPr>
            <a:r>
              <a:rPr lang="en-US" sz="2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坚持每周至少3次运动，每次不少于30分钟，选择跑步、跳绳、瑜伽等喜欢的项目。</a:t>
            </a:r>
            <a:endParaRPr lang="en-US" sz="24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  <a:defRPr/>
            </a:pPr>
            <a:endParaRPr lang="en-US" sz="2400"/>
          </a:p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</a:pPr>
            <a:r>
              <a:rPr lang="en-US" sz="2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运动前做好充分热身，运动后及时拉伸，有效避免肌肉拉伤与关节损伤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6323756" y="3043828"/>
            <a:ext cx="4567810" cy="3097546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6552565" y="1936750"/>
            <a:ext cx="4111625" cy="10121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日常防护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6552671" y="3339420"/>
            <a:ext cx="4111313" cy="288254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  <a:defRPr/>
            </a:pPr>
            <a:r>
              <a:rPr lang="en-US" sz="2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注意个人卫生，勤洗手、常通风，这是预防流感、诺如病毒等传染病最有效的方法。</a:t>
            </a:r>
            <a:endParaRPr lang="en-US" sz="24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  <a:defRPr/>
            </a:pPr>
            <a:endParaRPr lang="en-US" sz="2400"/>
          </a:p>
          <a:p>
            <a:pPr marL="203200" indent="-203200" algn="l">
              <a:lnSpc>
                <a:spcPct val="100000"/>
              </a:lnSpc>
              <a:buClr>
                <a:srgbClr val="505050"/>
              </a:buClr>
              <a:buChar char="•"/>
            </a:pPr>
            <a:r>
              <a:rPr lang="en-US" sz="2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关注心理健康，遇到压力及时与家长、老师沟通，保持积极乐观的心态。</a:t>
            </a:r>
            <a:endParaRPr lang="en-US" sz="24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00A86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图片 12" descr="f063071c71a4356271fd17603e144c9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  <p:sp>
        <p:nvSpPr>
          <p:cNvPr id="10" name="AutoShape 3"/>
          <p:cNvSpPr/>
          <p:nvPr/>
        </p:nvSpPr>
        <p:spPr>
          <a:xfrm>
            <a:off x="762000" y="1915795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BF8FF">
                <a:alpha val="100000"/>
              </a:srgbClr>
            </a:gs>
            <a:gs pos="100000">
              <a:srgbClr val="F0FDF4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67255" y="927100"/>
            <a:ext cx="7928610" cy="8096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慢性病早防早治，疫苗接种护安全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1511935" y="1918335"/>
            <a:ext cx="4365625" cy="3300095"/>
          </a:xfrm>
          <a:prstGeom prst="roundRect">
            <a:avLst>
              <a:gd name="adj" fmla="val 344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730525" y="2136609"/>
            <a:ext cx="523857" cy="523857"/>
          </a:xfrm>
          <a:prstGeom prst="ellipse">
            <a:avLst/>
          </a:prstGeom>
          <a:solidFill>
            <a:srgbClr val="00A86B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7834" y="2223918"/>
            <a:ext cx="349238" cy="349238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2385346" y="2158436"/>
            <a:ext cx="3164970" cy="436548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慢性病预防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730525" y="2791430"/>
            <a:ext cx="3928928" cy="2291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28600" indent="-228600" algn="l">
              <a:lnSpc>
                <a:spcPct val="108000"/>
              </a:lnSpc>
              <a:buClr>
                <a:srgbClr val="333333"/>
              </a:buClr>
              <a:buChar char="•"/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警惕习惯隐患：青少年不良习惯可能埋下成年后患高血压、糖尿病的种子。</a:t>
            </a:r>
            <a:endParaRPr lang="en-US" sz="2400"/>
          </a:p>
          <a:p>
            <a:pPr marL="228600" indent="-228600" algn="l">
              <a:lnSpc>
                <a:spcPct val="108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坚持健康生活：控制体重，避免久坐，减少屏幕时间，积极参与体育锻炼。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6314440" y="1918335"/>
            <a:ext cx="4365625" cy="3300730"/>
          </a:xfrm>
          <a:prstGeom prst="roundRect">
            <a:avLst>
              <a:gd name="adj" fmla="val 344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6532548" y="2136609"/>
            <a:ext cx="523857" cy="523857"/>
          </a:xfrm>
          <a:prstGeom prst="ellipse">
            <a:avLst/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19857" y="2223918"/>
            <a:ext cx="349238" cy="349238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7187369" y="2158436"/>
            <a:ext cx="3164970" cy="436548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疫苗接种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6532548" y="2791430"/>
            <a:ext cx="3928928" cy="23120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28600" indent="-228600" algn="l">
              <a:lnSpc>
                <a:spcPct val="108000"/>
              </a:lnSpc>
              <a:buClr>
                <a:srgbClr val="333333"/>
              </a:buClr>
              <a:buChar char="•"/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最经济手段：按时接种流感、HPV等疫苗，是预防特定传染病最有效的方法。</a:t>
            </a:r>
            <a:endParaRPr lang="en-US" sz="2400"/>
          </a:p>
          <a:p>
            <a:pPr marL="228600" indent="-228600" algn="l">
              <a:lnSpc>
                <a:spcPct val="108000"/>
              </a:lnSpc>
              <a:buClr>
                <a:srgbClr val="333333"/>
              </a:buClr>
              <a:buChar char="•"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主动构筑屏障：了解国家政策，主动配合学校社区完成接种，守护健康。</a:t>
            </a:r>
            <a:endParaRPr lang="en-US" sz="24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5695950"/>
            <a:ext cx="10668000" cy="1005205"/>
          </a:xfrm>
          <a:prstGeom prst="roundRect">
            <a:avLst>
              <a:gd name="adj" fmla="val 1250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0A86B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16000" y="5775325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778000" y="5695950"/>
            <a:ext cx="9398000" cy="1003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1" u="none" strike="noStrike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Noto Sans SC"/>
                <a:ea typeface="Noto Sans SC"/>
                <a:cs typeface="Noto Sans SC"/>
                <a:sym typeface="Noto Sans SC"/>
              </a:rPr>
              <a:t>健康行动：从青少年做起，养成良好生活习惯，主动接种疫苗，为未来健康打下坚实基础。</a:t>
            </a:r>
            <a:endParaRPr lang="en-US" sz="2800" b="1" i="1" u="none" strike="noStrike">
              <a:gradFill>
                <a:gsLst>
                  <a:gs pos="50000">
                    <a:schemeClr val="accent6"/>
                  </a:gs>
                  <a:gs pos="0">
                    <a:schemeClr val="accent6">
                      <a:lumMod val="25000"/>
                      <a:lumOff val="75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1"/>
              </a:gra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6" name="图片 15" descr="f063071c71a4356271fd17603e144c9e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95865" y="-15240"/>
            <a:ext cx="2096135" cy="1842770"/>
          </a:xfrm>
          <a:prstGeom prst="rect">
            <a:avLst/>
          </a:prstGeom>
        </p:spPr>
      </p:pic>
      <p:sp>
        <p:nvSpPr>
          <p:cNvPr id="17" name="AutoShape 3"/>
          <p:cNvSpPr/>
          <p:nvPr/>
        </p:nvSpPr>
        <p:spPr>
          <a:xfrm>
            <a:off x="762000" y="1736725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7FA">
                <a:alpha val="100000"/>
              </a:srgbClr>
            </a:gs>
            <a:gs pos="100000">
              <a:srgbClr val="C8E6C9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05000" y="906780"/>
            <a:ext cx="8190865" cy="9829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践行健康行动，共建健康防线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915795"/>
            <a:ext cx="10668000" cy="25400"/>
          </a:xfrm>
          <a:prstGeom prst="roundRect">
            <a:avLst>
              <a:gd name="adj" fmla="val 0"/>
            </a:avLst>
          </a:prstGeom>
          <a:solidFill>
            <a:srgbClr val="00A86B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2206625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1905000" y="2397125"/>
            <a:ext cx="1016000" cy="1016000"/>
          </a:xfrm>
          <a:prstGeom prst="ellipse">
            <a:avLst/>
          </a:prstGeom>
          <a:solidFill>
            <a:srgbClr val="00A86B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0" y="2587625"/>
            <a:ext cx="635000" cy="6350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762000" y="3476625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个人行动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889000" y="3921125"/>
            <a:ext cx="304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  <a:defRPr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制定个人健康计划，坚持合理饮食与规律作息。</a:t>
            </a:r>
            <a:endParaRPr lang="en-US" sz="2000"/>
          </a:p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主动学习健康知识，向亲友分享，做健康传播者。</a:t>
            </a:r>
            <a:endParaRPr lang="en-US" sz="20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4445000" y="2206625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5588000" y="2397125"/>
            <a:ext cx="1016000" cy="1016000"/>
          </a:xfrm>
          <a:prstGeom prst="ellipse">
            <a:avLst/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78500" y="2587625"/>
            <a:ext cx="635000" cy="6350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4445000" y="3476625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校园行动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4572000" y="3921125"/>
            <a:ext cx="304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  <a:defRPr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参与健康宣传活动，如手抄报、主题演讲等。</a:t>
            </a:r>
            <a:endParaRPr lang="en-US" sz="2000"/>
          </a:p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维护校园环境卫生，营造干净健康的学习环境。</a:t>
            </a:r>
            <a:endParaRPr lang="en-US" sz="20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8128000" y="2206625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A86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9271000" y="2397125"/>
            <a:ext cx="1016000" cy="1016000"/>
          </a:xfrm>
          <a:prstGeom prst="ellipse">
            <a:avLst/>
          </a:prstGeom>
          <a:solidFill>
            <a:srgbClr val="00A86B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461500" y="2587625"/>
            <a:ext cx="635000" cy="6350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8128000" y="3476625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A86B"/>
                </a:solidFill>
                <a:latin typeface="Noto Sans SC"/>
                <a:ea typeface="Noto Sans SC"/>
                <a:cs typeface="Noto Sans SC"/>
                <a:sym typeface="Noto Sans SC"/>
              </a:rPr>
              <a:t>社会行动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255000" y="3921125"/>
            <a:ext cx="304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  <a:defRPr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关注无偿献血等公益活动，传递爱心与责任。</a:t>
            </a:r>
            <a:endParaRPr lang="en-US" sz="2000"/>
          </a:p>
          <a:p>
            <a:pPr marL="203200" indent="-203200" algn="l">
              <a:lnSpc>
                <a:spcPct val="100000"/>
              </a:lnSpc>
              <a:buClr>
                <a:srgbClr val="333333"/>
              </a:buClr>
              <a:buChar char="•"/>
            </a:pPr>
            <a:r>
              <a:rPr lang="en-US" sz="20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参与社区健康宣传，成为健康城镇的“小小宣传员”。</a:t>
            </a:r>
            <a:endParaRPr lang="en-US" sz="20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762000" y="5936615"/>
            <a:ext cx="10668000" cy="766445"/>
          </a:xfrm>
          <a:prstGeom prst="roundRect">
            <a:avLst>
              <a:gd name="adj" fmla="val 33333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0A86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1016000" y="5936615"/>
            <a:ext cx="10160000" cy="7372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1" u="none" strike="noStrike">
                <a:solidFill>
                  <a:schemeClr val="accent6"/>
                </a:solidFill>
                <a:latin typeface="Noto Sans SC"/>
                <a:ea typeface="Noto Sans SC"/>
                <a:cs typeface="Noto Sans SC"/>
                <a:sym typeface="Noto Sans SC"/>
              </a:rPr>
              <a:t>行动口号：从自我做起，从小事做起，让健康成为一种生活方式</a:t>
            </a:r>
            <a:r>
              <a:rPr lang="en-US" sz="2800" b="1" i="0" u="none" strike="noStrike">
                <a:solidFill>
                  <a:schemeClr val="accent6"/>
                </a:solidFill>
                <a:latin typeface="Noto Sans SC"/>
                <a:ea typeface="Noto Sans SC"/>
                <a:cs typeface="Noto Sans SC"/>
                <a:sym typeface="Noto Sans SC"/>
              </a:rPr>
              <a:t>！</a:t>
            </a:r>
            <a:endParaRPr lang="en-US" sz="2800" b="1" i="0" u="none" strike="noStrike">
              <a:solidFill>
                <a:schemeClr val="accent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1" name="图片 20" descr="f063071c71a4356271fd17603e144c9e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95865" y="0"/>
            <a:ext cx="2096135" cy="18427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10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1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2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3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4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5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6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ags/tag17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18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19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2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20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21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22.xml><?xml version="1.0" encoding="utf-8"?>
<p:tagLst xmlns:p="http://schemas.openxmlformats.org/presentationml/2006/main">
  <p:tag name="KSO_WM_DIAGRAM_VIRTUALLY_FRAME" val="{&quot;height&quot;:344.60000000000036,&quot;left&quot;:60,&quot;top&quot;:152.5,&quot;width&quot;:840}"/>
</p:tagLst>
</file>

<file path=ppt/tags/tag23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4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5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6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7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8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29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3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30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31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32.xml><?xml version="1.0" encoding="utf-8"?>
<p:tagLst xmlns:p="http://schemas.openxmlformats.org/presentationml/2006/main">
  <p:tag name="KSO_WM_DIAGRAM_VIRTUALLY_FRAME" val="{&quot;height&quot;:267,&quot;left&quot;:60,&quot;top&quot;:151.05,&quot;width&quot;:840}"/>
</p:tagLst>
</file>

<file path=ppt/tags/tag33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4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5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6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7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8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39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40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1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2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3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4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5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6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7.xml><?xml version="1.0" encoding="utf-8"?>
<p:tagLst xmlns:p="http://schemas.openxmlformats.org/presentationml/2006/main">
  <p:tag name="KSO_WM_DIAGRAM_VIRTUALLY_FRAME" val="{&quot;height&quot;:283.55,&quot;left&quot;:60,&quot;top&quot;:173.75,&quot;width&quot;:840}"/>
</p:tagLst>
</file>

<file path=ppt/tags/tag48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49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50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1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2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3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4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5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6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7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8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59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60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1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2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3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4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5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6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7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8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69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70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1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2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3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4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5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6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77.xml><?xml version="1.0" encoding="utf-8"?>
<p:tagLst xmlns:p="http://schemas.openxmlformats.org/presentationml/2006/main">
  <p:tag name="KSO_WM_DIAGRAM_VIRTUALLY_FRAME" val="{&quot;height&quot;:370,&quot;left&quot;:60,&quot;top&quot;:120,&quot;width&quot;:840}"/>
</p:tagLst>
</file>

<file path=ppt/tags/tag8.xml><?xml version="1.0" encoding="utf-8"?>
<p:tagLst xmlns:p="http://schemas.openxmlformats.org/presentationml/2006/main">
  <p:tag name="KSO_WM_DIAGRAM_VIRTUALLY_FRAME" val="{&quot;height&quot;:306.75,&quot;left&quot;:60,&quot;top&quot;:146.6,&quot;width&quot;:400}"/>
</p:tagLst>
</file>

<file path=ppt/tags/tag9.xml><?xml version="1.0" encoding="utf-8"?>
<p:tagLst xmlns:p="http://schemas.openxmlformats.org/presentationml/2006/main">
  <p:tag name="KSO_WM_DIAGRAM_VIRTUALLY_FRAME" val="{&quot;height&quot;:253.6,&quot;left&quot;:60,&quot;top&quot;:187.6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1525</Words>
  <Application>WPS 演示</Application>
  <PresentationFormat/>
  <Paragraphs>144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Arial</vt:lpstr>
      <vt:lpstr>Noto Sans SC</vt:lpstr>
      <vt:lpstr>ksdb</vt:lpstr>
      <vt:lpstr>微软雅黑</vt:lpstr>
      <vt:lpstr>Arial Unicode MS</vt:lpstr>
      <vt:lpstr>Noto Sans SC</vt:lpstr>
      <vt:lpstr>Saturday Sans Regular</vt:lpstr>
      <vt:lpstr>Office 主题​​</vt:lpstr>
      <vt:lpstr>默认主题</vt:lpstr>
      <vt:lpstr>1_默认主题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玥玥&amp;珣珣MM</cp:lastModifiedBy>
  <cp:revision>16</cp:revision>
  <dcterms:created xsi:type="dcterms:W3CDTF">2026-04-01T03:14:00Z</dcterms:created>
  <dcterms:modified xsi:type="dcterms:W3CDTF">2026-04-20T00:53:15Z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F81963A46CFE44F3819F9CF4AF0D86DA_12</vt:lpwstr>
  </property>
</Properties>
</file>