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2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71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2" userDrawn="1">
          <p15:clr>
            <a:srgbClr val="747775"/>
          </p15:clr>
        </p15:guide>
        <p15:guide id="2" pos="296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12"/>
        <p:guide pos="29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们齐聚一堂，共同关注一个关乎我们女儿、姐妹、未来女性健康的重要话题——预防宫颈癌。随着HPV疫苗正式纳入国家免疫规划，我们迎来了守护青春的新机遇。本次宣讲将为大家详细解读武汉市适龄女孩免费HPV疫苗接种的最新政策，希望能帮助每一个家庭做出最明智的健康选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权威数据也证明了这一点。研究发现，9到14岁的女孩接种疫苗后，产生的抗体水平是15岁以上人群的两倍还多，而且这种高水平的保护可以稳定维持十年以上。所以，选择13周岁这个节点，就是为了让孩子们获得最高、最持久的保护效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问题，也是很多家长关心的：可以选择更高价次的九价疫苗吗？答案是肯定的。国家免费提供的是双价疫苗，这是坚实的基础保障。同时，我们也尊重每个家庭的个性化选择。家长可以根据自己的意愿，自费为孩子选择接种预防范围更广的九价疫苗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了解一下接种前后的注意事项，确保安全接种。接种时，请家长务必带好孩子和监护人的身份证件、以及预防接种证。同时，要如实告知医生孩子的健康状况，特别是过敏史。并积极配合医护人员核对信息，确保流程准确无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种后，最重要的一点是，必须在现场留观30分钟。这是为了确保孩子没有出现急性过敏反应。回家后，要注意保持接种部位清洁，让孩子多喝水、多休息。少数孩子可能会有轻微低烧或接种部位酸痛，这都是正常反应，通常会自行缓解。如果出现严重不适，请一定要及时就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总结一下。宫颈癌是目前唯一可以通过疫苗预防的癌症，这是科学带给我们的福音。国家免费接种政策，体现了对下一代的深切关怀。作为家长，我们有责任为孩子的长远健康着想。请大家相信科学，积极响应国家政策，及时带孩子接种HPV疫苗，为她们的未来筑起一道坚实的健康防线，守护她们绽放无悔的青春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我的讲解到此结束，感谢大家的耐心聆听。希望今天的分享能帮助到各位。如果还有其他疑问，我们现场的工作人员会为大家做进一步解答。谢谢！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宣讲将分为四个部分。首先，我们将了解这项政策出台的背景和重大意义。接着，看看武汉市的具体实施情况。然后，我们会集中解答大家最关心的几个核心问题。最后，进行总结并发出行动呼吁。希望通过今天的讲解，能让大家对HPV疫苗接种有一个全面清晰的认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我们来看政策背景。2025年11月10日，是一个值得铭记的日子，HPV疫苗被正式纳入国家免疫规划。这意味着什么呢？这意味着HPV疫苗不再是需要自费、自愿选择的二类疫苗，而是像我们熟悉的乙肝疫苗、麻腮风疫苗一样，成为了国家为适龄儿童提供的法定免费接种项目。这是一个重大的定位升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项政策的价值是多方面的。对于个人而言，这是国家送给每个女孩最宝贵的“健康成年礼”。对于国家而言，这是我们向世界卫生组织“加速消除宫颈癌”全球战略目标迈出的坚实一步。对于整个社会，这更是筑牢女性健康屏障、推动公共卫生事业发展的重要基石。它体现了国家对下一代健康的深切关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消息是，这项惠民政策已经在我们武汉市全面落地启动。为了方便大家，我们提供了线上和线下两种便捷的服务方式。大家可以通过电话或“约苗”小程序线上预约，也可以直接到就近的社区卫生服务中心现场办理。我们今天所在的汉阳区鹦鹉街社区卫生服务中心，就是其中一个接种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进入大家最关心的核心问题解答环节。首先，谁能免费打？政策规定，必须同时满足两个条件：2011年11月10日以后出生，并且已经年满13周岁的女孩。免费接种的疫苗是国产双价HPV疫苗，它能有效预防16和18型这两种最危险的病毒，抵御超过70%的宫颈癌风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怎么打呢？全程需要接种2剂次，两剂之间间隔6个月，我们建议在1年内完成接种。至于在哪里打，除了我们今天所在的汉阳区鹦鹉街社区卫生服务中心，大家也可以选择就近的其他社区卫生服务中心预防接种门诊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对于一些特殊情况，政策也做了明确说明。如果因为某些原因，第二针无法接种同一厂家的疫苗，在知情同意后，可以更换其他厂家的双价疫苗完成接种。此外，如果您的孩子之前已经自费接种过一剂次HPV疫苗，现在可以凭相关证明，在这里免费补种一剂，完成全程免疫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核心问题：为什么要强调在13周岁这个年龄接种呢？这背后有充分的科学依据。首先，这是为了抓住感染的“窗口期”。女性HPV感染的第一个高峰就在17到24岁，在孩子还没有接触病毒风险之前接种，才能真正起到预防作用。其次，青春期早期的免疫系统反应更灵敏，接种后能产生更好的免疫效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svg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tags" Target="../tags/tag2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2.xml"/><Relationship Id="rId15" Type="http://schemas.openxmlformats.org/officeDocument/2006/relationships/tags" Target="../tags/tag9.xml"/><Relationship Id="rId14" Type="http://schemas.openxmlformats.org/officeDocument/2006/relationships/image" Target="../media/image6.svg"/><Relationship Id="rId13" Type="http://schemas.openxmlformats.org/officeDocument/2006/relationships/image" Target="../media/image5.png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Relationship Id="rId3" Type="http://schemas.openxmlformats.org/officeDocument/2006/relationships/image" Target="../media/image43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2.svg"/><Relationship Id="rId7" Type="http://schemas.openxmlformats.org/officeDocument/2006/relationships/image" Target="../media/image61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0" Type="http://schemas.openxmlformats.org/officeDocument/2006/relationships/notesSlide" Target="../notesSlides/notesSlide13.xml"/><Relationship Id="rId1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70.svg"/><Relationship Id="rId7" Type="http://schemas.openxmlformats.org/officeDocument/2006/relationships/image" Target="../media/image69.png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4" Type="http://schemas.openxmlformats.org/officeDocument/2006/relationships/notesSlide" Target="../notesSlides/notesSlide2.xml"/><Relationship Id="rId33" Type="http://schemas.openxmlformats.org/officeDocument/2006/relationships/slideLayout" Target="../slideLayouts/slideLayout12.xml"/><Relationship Id="rId32" Type="http://schemas.openxmlformats.org/officeDocument/2006/relationships/tags" Target="../tags/tag33.xml"/><Relationship Id="rId31" Type="http://schemas.openxmlformats.org/officeDocument/2006/relationships/tags" Target="../tags/tag32.xml"/><Relationship Id="rId30" Type="http://schemas.openxmlformats.org/officeDocument/2006/relationships/tags" Target="../tags/tag31.xml"/><Relationship Id="rId3" Type="http://schemas.openxmlformats.org/officeDocument/2006/relationships/tags" Target="../tags/tag12.xml"/><Relationship Id="rId29" Type="http://schemas.openxmlformats.org/officeDocument/2006/relationships/image" Target="../media/image14.svg"/><Relationship Id="rId28" Type="http://schemas.openxmlformats.org/officeDocument/2006/relationships/image" Target="../media/image13.png"/><Relationship Id="rId27" Type="http://schemas.openxmlformats.org/officeDocument/2006/relationships/tags" Target="../tags/tag30.xml"/><Relationship Id="rId26" Type="http://schemas.openxmlformats.org/officeDocument/2006/relationships/tags" Target="../tags/tag29.xml"/><Relationship Id="rId25" Type="http://schemas.openxmlformats.org/officeDocument/2006/relationships/tags" Target="../tags/tag28.xml"/><Relationship Id="rId24" Type="http://schemas.openxmlformats.org/officeDocument/2006/relationships/tags" Target="../tags/tag27.xml"/><Relationship Id="rId23" Type="http://schemas.openxmlformats.org/officeDocument/2006/relationships/tags" Target="../tags/tag26.xml"/><Relationship Id="rId22" Type="http://schemas.openxmlformats.org/officeDocument/2006/relationships/tags" Target="../tags/tag25.xml"/><Relationship Id="rId21" Type="http://schemas.openxmlformats.org/officeDocument/2006/relationships/image" Target="../media/image12.svg"/><Relationship Id="rId20" Type="http://schemas.openxmlformats.org/officeDocument/2006/relationships/image" Target="../media/image11.png"/><Relationship Id="rId2" Type="http://schemas.openxmlformats.org/officeDocument/2006/relationships/tags" Target="../tags/tag11.xml"/><Relationship Id="rId19" Type="http://schemas.openxmlformats.org/officeDocument/2006/relationships/tags" Target="../tags/tag24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image" Target="../media/image10.svg"/><Relationship Id="rId12" Type="http://schemas.openxmlformats.org/officeDocument/2006/relationships/image" Target="../media/image9.png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6" Type="http://schemas.openxmlformats.org/officeDocument/2006/relationships/tags" Target="../tags/tag36.xml"/><Relationship Id="rId5" Type="http://schemas.openxmlformats.org/officeDocument/2006/relationships/image" Target="../media/image23.png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image" Target="../media/image22.svg"/><Relationship Id="rId1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8.svg"/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8.svg"/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7420" y="789305"/>
            <a:ext cx="10160000" cy="1092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166B3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守护青春，预防宫颈癌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06475" y="2378710"/>
            <a:ext cx="1524000" cy="50800"/>
          </a:xfrm>
          <a:prstGeom prst="roundRect">
            <a:avLst>
              <a:gd name="adj" fmla="val 0"/>
            </a:avLst>
          </a:prstGeom>
          <a:solidFill>
            <a:srgbClr val="2EAC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06475" y="2844165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0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武汉市适龄女孩免费HPV疫苗接种，为青春撑起健康“保护伞”。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996315" y="3823335"/>
            <a:ext cx="3175000" cy="1016000"/>
          </a:xfrm>
          <a:prstGeom prst="roundRect">
            <a:avLst>
              <a:gd name="adj" fmla="val 0"/>
            </a:avLst>
          </a:prstGeom>
          <a:solidFill>
            <a:srgbClr val="ECF7F2">
              <a:alpha val="100000"/>
            </a:srgbClr>
          </a:solidFill>
          <a:ln w="12700" cap="flat" cmpd="sng">
            <a:solidFill>
              <a:srgbClr val="A7DBC4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6815" y="4051935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1758315" y="3950335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66B3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适龄全覆盖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9595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为武汉市符合条件的适龄女孩提供免费接种服务，筑牢健康防线。</a:t>
            </a:r>
            <a:endParaRPr lang="en-US" sz="1200" b="0" i="0" u="none" strike="noStrike">
              <a:solidFill>
                <a:srgbClr val="59595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4488815" y="3823335"/>
            <a:ext cx="3175000" cy="1016000"/>
          </a:xfrm>
          <a:prstGeom prst="roundRect">
            <a:avLst>
              <a:gd name="adj" fmla="val 0"/>
            </a:avLst>
          </a:prstGeom>
          <a:solidFill>
            <a:srgbClr val="ECF7F2">
              <a:alpha val="100000"/>
            </a:srgbClr>
          </a:solidFill>
          <a:ln w="12700" cap="flat" cmpd="sng">
            <a:solidFill>
              <a:srgbClr val="A7DBC4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79315" y="4051935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5250815" y="3950335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66B3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科学早干预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9595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HPV疫苗是预防宫颈癌的关键手段，尽早接种，守护生命健康。</a:t>
            </a:r>
            <a:endParaRPr lang="en-US" sz="1200" b="0" i="0" u="none" strike="noStrike">
              <a:solidFill>
                <a:srgbClr val="59595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1"/>
            </p:custDataLst>
          </p:nvPr>
        </p:nvSpPr>
        <p:spPr>
          <a:xfrm>
            <a:off x="7981315" y="3823335"/>
            <a:ext cx="3175000" cy="1016000"/>
          </a:xfrm>
          <a:prstGeom prst="roundRect">
            <a:avLst>
              <a:gd name="adj" fmla="val 0"/>
            </a:avLst>
          </a:prstGeom>
          <a:solidFill>
            <a:srgbClr val="ECF7F2">
              <a:alpha val="100000"/>
            </a:srgbClr>
          </a:solidFill>
          <a:ln w="12700" cap="flat" cmpd="sng">
            <a:solidFill>
              <a:srgbClr val="A7DBC4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71815" y="4051935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5"/>
            </p:custDataLst>
          </p:nvPr>
        </p:nvSpPr>
        <p:spPr>
          <a:xfrm>
            <a:off x="8743315" y="3950335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66B3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温暖民生工程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9595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政府主导的惠民举措，传递社会温度，呵护女性全生命周期健康。</a:t>
            </a:r>
            <a:endParaRPr lang="en-US" sz="1200" b="0" i="0" u="none" strike="noStrike">
              <a:solidFill>
                <a:srgbClr val="59595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76035" y="5535930"/>
            <a:ext cx="4199890" cy="395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/>
              <a:t>花山街社区卫生服务中心</a:t>
            </a:r>
            <a:r>
              <a:rPr lang="en-US" altLang="zh-CN" sz="1600" b="1"/>
              <a:t>2026</a:t>
            </a:r>
            <a:r>
              <a:rPr lang="zh-CN" altLang="en-US" sz="1600" b="1">
                <a:ea typeface="宋体" panose="02010600030101010101" pitchFamily="2" charset="-122"/>
              </a:rPr>
              <a:t>年</a:t>
            </a:r>
            <a:r>
              <a:rPr lang="en-US" altLang="zh-CN" sz="1600" b="1">
                <a:ea typeface="宋体" panose="02010600030101010101" pitchFamily="2" charset="-122"/>
              </a:rPr>
              <a:t>6</a:t>
            </a:r>
            <a:r>
              <a:rPr lang="zh-CN" altLang="en-US" sz="1600" b="1">
                <a:ea typeface="宋体" panose="02010600030101010101" pitchFamily="2" charset="-122"/>
              </a:rPr>
              <a:t>月</a:t>
            </a:r>
            <a:r>
              <a:rPr lang="en-US" altLang="zh-CN" sz="1600" b="1">
                <a:ea typeface="宋体" panose="02010600030101010101" pitchFamily="2" charset="-122"/>
              </a:rPr>
              <a:t>4</a:t>
            </a:r>
            <a:r>
              <a:rPr lang="zh-CN" altLang="en-US" sz="1600" b="1">
                <a:ea typeface="宋体" panose="02010600030101010101" pitchFamily="2" charset="-122"/>
              </a:rPr>
              <a:t>日</a:t>
            </a:r>
            <a:endParaRPr lang="zh-CN" altLang="en-US" sz="1600" b="1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核心问题解答（二）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032000"/>
            <a:ext cx="5207000" cy="3302000"/>
          </a:xfrm>
          <a:prstGeom prst="roundRect">
            <a:avLst>
              <a:gd name="adj" fmla="val 0"/>
            </a:avLst>
          </a:prstGeom>
          <a:solidFill>
            <a:srgbClr val="F5F9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76200" cy="33020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" y="2286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2606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抓住感染“窗口期”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418">
            <a:off x="1079509" y="2978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79500" y="3238500"/>
            <a:ext cx="46355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女性HPV感染存在明显的发病高峰，首个高峰集中在</a:t>
            </a:r>
            <a:r>
              <a:rPr lang="en-US" sz="15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17至24岁</a:t>
            </a:r>
            <a:r>
              <a:rPr lang="en-US" sz="15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。在尚未接触病毒暴露风险的青春期提前接种，能在身体接触潜在威胁前，提前构建起稳固有效的免疫防护屏障，从根源上降低感染风险。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2032000"/>
            <a:ext cx="5207000" cy="3302000"/>
          </a:xfrm>
          <a:prstGeom prst="roundRect">
            <a:avLst>
              <a:gd name="adj" fmla="val 0"/>
            </a:avLst>
          </a:prstGeom>
          <a:solidFill>
            <a:srgbClr val="F5F9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2032000"/>
            <a:ext cx="76200" cy="33020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286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112000" y="22606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免疫应答效果更佳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418">
            <a:off x="6540509" y="2978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540500" y="3238500"/>
            <a:ext cx="46355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青春期早期的机体免疫系统更为灵敏活跃，对疫苗抗原的识别和应答效果更好。此时接种能刺激身体生成</a:t>
            </a:r>
            <a:r>
              <a:rPr lang="en-US" sz="15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浓度更高、存续更久</a:t>
            </a:r>
            <a:r>
              <a:rPr lang="en-US" sz="15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的免疫记忆，相比成年后接种，防护效力更持久、保护效果更具优势。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2E6B5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核心问题解答（二）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4092">
            <a:off x="762004" y="1517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E6B54">
                <a:alpha val="8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AutoShape 4"/>
          <p:cNvSpPr/>
          <p:nvPr/>
        </p:nvSpPr>
        <p:spPr>
          <a:xfrm>
            <a:off x="762000" y="2032000"/>
            <a:ext cx="3429000" cy="3429000"/>
          </a:xfrm>
          <a:prstGeom prst="roundRect">
            <a:avLst>
              <a:gd name="adj" fmla="val 0"/>
            </a:avLst>
          </a:prstGeom>
          <a:solidFill>
            <a:srgbClr val="EFF6EF">
              <a:alpha val="100000"/>
            </a:srgbClr>
          </a:solidFill>
          <a:ln w="12700" cap="flat" cmpd="sng">
            <a:solidFill>
              <a:srgbClr val="2E6B54">
                <a:alpha val="5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286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3241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E6B5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抗体水平显著更高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946">
            <a:off x="1016014" y="3041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E6B54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3302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E6B5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2倍+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4445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研究证实，9至14岁女孩接种后，体内抗体水平远超15岁以上接种人群，免疫应答更强。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2032000"/>
            <a:ext cx="3429000" cy="3429000"/>
          </a:xfrm>
          <a:prstGeom prst="roundRect">
            <a:avLst>
              <a:gd name="adj" fmla="val 0"/>
            </a:avLst>
          </a:prstGeom>
          <a:solidFill>
            <a:srgbClr val="EFF6EF">
              <a:alpha val="100000"/>
            </a:srgbClr>
          </a:solidFill>
          <a:ln w="12700" cap="flat" cmpd="sng">
            <a:solidFill>
              <a:srgbClr val="2E6B54">
                <a:alpha val="5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2286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70500" y="23241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E6B5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防护效力持久稳定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4946">
            <a:off x="4635514" y="3041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E6B54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635500" y="3302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E6B5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10年+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635500" y="4445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临床数据追踪显示，疫苗诱导的保护性抗体可稳定维持十年以上，为健康提供长期保障。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01000" y="2032000"/>
            <a:ext cx="3429000" cy="3429000"/>
          </a:xfrm>
          <a:prstGeom prst="roundRect">
            <a:avLst>
              <a:gd name="adj" fmla="val 0"/>
            </a:avLst>
          </a:prstGeom>
          <a:solidFill>
            <a:srgbClr val="E0EEE7">
              <a:alpha val="100000"/>
            </a:srgbClr>
          </a:solidFill>
          <a:ln w="12700" cap="flat" cmpd="sng">
            <a:solidFill>
              <a:srgbClr val="2E6B54">
                <a:alpha val="8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5000" y="22860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890000" y="23241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E6B5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优选13周岁接种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4946">
            <a:off x="8255014" y="3041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E6B54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255000" y="3302000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2323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抓住免疫应答的黄金窗口期，选择13周岁开展接种，能让女孩获得最高的抗体保护水平，从而实现更长效、更优质的终身免疫防护。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461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F5F7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1016000" y="558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总结：权威数据充分证明，在青春期早期完成HPV疫苗接种，是实现最佳预防效果的关键决策，为女性健康筑牢第一道防线。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核心问题解答（三）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705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5B8C5A">
                <a:alpha val="5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16862" r="16862"/>
          <a:stretch>
            <a:fillRect/>
          </a:stretch>
        </p:blipFill>
        <p:spPr>
          <a:xfrm>
            <a:off x="1016000" y="2032000"/>
            <a:ext cx="2222500" cy="2222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3429000" y="2032000"/>
            <a:ext cx="2349500" cy="222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免费基础 · 双价疫苗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国家为适龄女孩免费提供国产双价HPV疫苗，这是预防宫颈癌的第一道防线，为广大女性提供了坚实、普惠的健康保障。</a:t>
            </a:r>
            <a:endParaRPr lang="en-US" sz="1400" b="0" i="0" u="none" strike="noStrike">
              <a:solidFill>
                <a:srgbClr val="525252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cxnSp>
        <p:nvCxnSpPr>
          <p:cNvPr id="6" name="Connector 6"/>
          <p:cNvCxnSpPr/>
          <p:nvPr/>
        </p:nvCxnSpPr>
        <p:spPr>
          <a:xfrm rot="-9167">
            <a:off x="1016008" y="4438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16000" y="4572000"/>
            <a:ext cx="476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免费政策旨在实现疫苗的广泛可及性，确保每一位女孩都能获得基础的健康防护，降低疾病发生率。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86500" y="1778000"/>
            <a:ext cx="52705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5B8C5A">
                <a:alpha val="5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t="3121" b="3121"/>
          <a:stretch>
            <a:fillRect/>
          </a:stretch>
        </p:blipFill>
        <p:spPr>
          <a:xfrm>
            <a:off x="6540500" y="2032000"/>
            <a:ext cx="2222500" cy="2222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8953500" y="2032000"/>
            <a:ext cx="2349500" cy="222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自费选择 · 九价疫苗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监护人可根据家庭意愿，自费为孩子选择接种预防范围更广的九价HPV疫苗，作为免费疫苗的个性化补充方案。</a:t>
            </a:r>
            <a:endParaRPr lang="en-US" sz="1400" b="0" i="0" u="none" strike="noStrike">
              <a:solidFill>
                <a:srgbClr val="525252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cxnSp>
        <p:nvCxnSpPr>
          <p:cNvPr id="11" name="Connector 11"/>
          <p:cNvCxnSpPr/>
          <p:nvPr/>
        </p:nvCxnSpPr>
        <p:spPr>
          <a:xfrm rot="-9167">
            <a:off x="6540508" y="4438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540500" y="4572000"/>
            <a:ext cx="476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尊重家庭的多元需求，在基础保障之上，提供更丰富的选择，兼顾普惠性与个性化，让防护更加全面。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5715000"/>
            <a:ext cx="10795000" cy="762000"/>
          </a:xfrm>
          <a:prstGeom prst="roundRect">
            <a:avLst>
              <a:gd name="adj" fmla="val 0"/>
            </a:avLst>
          </a:prstGeom>
          <a:solidFill>
            <a:srgbClr val="EFF6E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5715000"/>
            <a:ext cx="76200" cy="7620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1016000" y="5816600"/>
            <a:ext cx="10287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总而言之，国家免费政策是基石，而自费的九价疫苗是补充。我们充分尊重每个家庭的意愿，为孩子的健康保驾护航。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核心问题解答（四）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2E8B5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安全接种，全程须知（接种时）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159000"/>
            <a:ext cx="10668000" cy="12700"/>
          </a:xfrm>
          <a:prstGeom prst="roundRect">
            <a:avLst>
              <a:gd name="adj" fmla="val 0"/>
            </a:avLst>
          </a:prstGeom>
          <a:solidFill>
            <a:srgbClr val="2E8B57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E8B57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3048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3048000"/>
            <a:ext cx="2235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携带证件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5211">
            <a:off x="1016014" y="3803650"/>
            <a:ext cx="287022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E8B57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4064000"/>
            <a:ext cx="2870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务必携带孩子及监护人的有效身份证件，以及孩子的预防接种证，确保身份信息可核对、接种记录可追溯。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06900" y="2794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E8B57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0900" y="30480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95900" y="3048000"/>
            <a:ext cx="2235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 如实告知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5211">
            <a:off x="4660914" y="3803650"/>
            <a:ext cx="287022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E8B57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660900" y="4064000"/>
            <a:ext cx="2870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详细提供孩子当前的健康状况、既往重大疾病史、药物或疫苗过敏史及接种禁忌，为医生判断提供依据。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051800" y="2794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E8B57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05800" y="3048000"/>
            <a:ext cx="508000" cy="508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940800" y="3048000"/>
            <a:ext cx="2235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03. 核对信息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5211">
            <a:off x="8305814" y="3803650"/>
            <a:ext cx="287022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E8B57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8305800" y="4064000"/>
            <a:ext cx="2870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积极配合医护人员核对受种者姓名、疫苗名称、接种剂量等关键信息，严格遵循规范接种流程，确保无误。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6032500"/>
            <a:ext cx="10668000" cy="571500"/>
          </a:xfrm>
          <a:prstGeom prst="roundRect">
            <a:avLst>
              <a:gd name="adj" fmla="val 0"/>
            </a:avLst>
          </a:prstGeom>
          <a:solidFill>
            <a:srgbClr val="ECF9E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952500" y="6121400"/>
            <a:ext cx="1028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228B2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温馨提示：接种过程中的每一个细节核对，都是为了守护孩子的健康安全，请务必重视。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核心问题解答（四）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33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安全接种，全程须知（接种后）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1835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2159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159000"/>
            <a:ext cx="76200" cy="18415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" y="2349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651000" y="2311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现场留观，确保安全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291">
            <a:off x="1079509" y="2914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1079500" y="3111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接种后必须在现场留观</a:t>
            </a:r>
            <a:r>
              <a:rPr lang="en-US" sz="14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30分钟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，确认无头晕、心慌、呼吸不畅等急性过敏反应后，方可离开接种点。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86500" y="2159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286500" y="2159000"/>
            <a:ext cx="76200" cy="18415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2349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175500" y="2311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 居家护理，细致照料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291">
            <a:off x="6604009" y="2914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604000" y="3111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回家后保持接种部位皮肤的干净与干燥，避免抓挠；日常注意清淡饮食，多喝水，保证充足的休息，避免剧烈运动。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4318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62000" y="4318000"/>
            <a:ext cx="76200" cy="18415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500" y="45085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651000" y="4470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03. 轻微反应，无需惊慌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9291">
            <a:off x="1079509" y="507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1079500" y="5207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少数人接种后可能出现低烧、乏力、接种部位红肿酸痛等情况，均属于免疫应答的正常反应，通常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1-2天内可自行缓解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，无需特殊处理。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286500" y="4318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286500" y="4318000"/>
            <a:ext cx="76200" cy="18415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4508500"/>
            <a:ext cx="406400" cy="4064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175500" y="4470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04. 严重不适，立即就医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-9291">
            <a:off x="6604009" y="507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6604000" y="5207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若出现持续高烧不退、呼吸困难、皮疹范围扩大或其他严重不适症状，请</a:t>
            </a:r>
            <a:r>
              <a:rPr lang="en-US" sz="1400" b="1" i="0" u="none" strike="noStrike">
                <a:solidFill>
                  <a:srgbClr val="CC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立即前往医院就诊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，并向接种单位报告情况。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04 总结与呼吁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0955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574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唯一可预防的癌症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946">
            <a:off x="1016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3048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宫颈癌是目前世界上唯一一个可以通过疫苗来预防的癌症，这是现代医学和科学带给全人类的宝贵福音。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905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20955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207000" y="20574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国家的深切关怀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946">
            <a:off x="46355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635500" y="3048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国家推行的免费HPV疫苗接种政策，充分体现了政府对女性健康、对下一代未来的重视与温情守护。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905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5000" y="20955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826500" y="20574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家长的重要责任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946">
            <a:off x="8255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255000" y="3048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为了孩子的长远健康，请摒弃疑虑，相信科学，积极响应国家政策，做出最有利于孩子未来的选择。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4572000"/>
            <a:ext cx="10668000" cy="1651000"/>
          </a:xfrm>
          <a:prstGeom prst="roundRect">
            <a:avLst>
              <a:gd name="adj" fmla="val 0"/>
            </a:avLst>
          </a:prstGeom>
          <a:solidFill>
            <a:srgbClr val="5B8C5A">
              <a:alpha val="15000"/>
            </a:srgbClr>
          </a:solidFill>
          <a:ln w="12700" cap="flat" cmpd="sng">
            <a:solidFill>
              <a:srgbClr val="5B8C5A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9500" y="4889500"/>
            <a:ext cx="609600" cy="609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2032000" y="4762500"/>
            <a:ext cx="9017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行动起来，守护无悔青春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5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及时带孩子接种HPV疫苗，就是为她的未来筑起一道坚实的健康防线。让我们共同努力，用科学的力量，守护每一位女孩绽放最美、最无悔的青春年华。</a:t>
            </a:r>
            <a:endParaRPr lang="en-US" sz="1500" b="0" i="0" u="none" strike="noStrike">
              <a:solidFill>
                <a:srgbClr val="444444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3048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437E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谢谢聆听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334000" y="4445000"/>
            <a:ext cx="1524000" cy="50800"/>
          </a:xfrm>
          <a:prstGeom prst="roundRect">
            <a:avLst>
              <a:gd name="adj" fmla="val 0"/>
            </a:avLst>
          </a:prstGeom>
          <a:solidFill>
            <a:srgbClr val="8BC34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目录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905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2F7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905000"/>
            <a:ext cx="76200" cy="1968500"/>
          </a:xfrm>
          <a:prstGeom prst="roundRect">
            <a:avLst>
              <a:gd name="adj" fmla="val 0"/>
            </a:avLst>
          </a:prstGeom>
          <a:solidFill>
            <a:srgbClr val="43834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200" y="2095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651000" y="2095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383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政策背景与重大意义</a:t>
            </a:r>
            <a:endParaRPr lang="en-US" sz="1100"/>
          </a:p>
        </p:txBody>
      </p:sp>
      <p:cxnSp>
        <p:nvCxnSpPr>
          <p:cNvPr id="7" name="Connector 7"/>
          <p:cNvCxnSpPr/>
          <p:nvPr>
            <p:custDataLst>
              <p:tags r:id="rId7"/>
            </p:custDataLst>
          </p:nvPr>
        </p:nvCxnSpPr>
        <p:spPr>
          <a:xfrm rot="-9602">
            <a:off x="1092209" y="2660650"/>
            <a:ext cx="454661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3834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1092200" y="2794000"/>
            <a:ext cx="46228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深入解读HPV疫苗接种纳入国家免疫规划的重要性，这不仅是公共卫生领域的重要突破，更是一项里程碑式的国家健康举措，守护全民生命健康。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6223000" y="1905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2F7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6223000" y="1905000"/>
            <a:ext cx="76200" cy="1968500"/>
          </a:xfrm>
          <a:prstGeom prst="roundRect">
            <a:avLst>
              <a:gd name="adj" fmla="val 0"/>
            </a:avLst>
          </a:prstGeom>
          <a:solidFill>
            <a:srgbClr val="43834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53200" y="2095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7112000" y="2095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383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 </a:t>
            </a:r>
            <a:r>
              <a:rPr lang="en-US" sz="1800" b="1">
                <a:solidFill>
                  <a:srgbClr val="4383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宫颈癌的</a:t>
            </a:r>
            <a:r>
              <a:rPr lang="zh-CN" altLang="en-US" sz="1800" b="1">
                <a:solidFill>
                  <a:srgbClr val="4383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主要发病原因及症状</a:t>
            </a:r>
            <a:endParaRPr lang="en-US" sz="1800" b="1">
              <a:solidFill>
                <a:srgbClr val="438342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</a:endParaRPr>
          </a:p>
        </p:txBody>
      </p:sp>
      <p:cxnSp>
        <p:nvCxnSpPr>
          <p:cNvPr id="13" name="Connector 13"/>
          <p:cNvCxnSpPr/>
          <p:nvPr>
            <p:custDataLst>
              <p:tags r:id="rId15"/>
            </p:custDataLst>
          </p:nvPr>
        </p:nvCxnSpPr>
        <p:spPr>
          <a:xfrm rot="-9602">
            <a:off x="6553209" y="2660650"/>
            <a:ext cx="454661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3834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6553200" y="2794000"/>
            <a:ext cx="46228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惠民政策正式落地江城，武汉市全面启动适龄女生HPV疫苗免费接种工作，多措并举推进接种服务覆盖。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7"/>
            </p:custDataLst>
          </p:nvPr>
        </p:nvSpPr>
        <p:spPr>
          <a:xfrm>
            <a:off x="762000" y="4318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2F7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8"/>
            </p:custDataLst>
          </p:nvPr>
        </p:nvSpPr>
        <p:spPr>
          <a:xfrm>
            <a:off x="762000" y="4318000"/>
            <a:ext cx="76200" cy="1968500"/>
          </a:xfrm>
          <a:prstGeom prst="roundRect">
            <a:avLst>
              <a:gd name="adj" fmla="val 0"/>
            </a:avLst>
          </a:prstGeom>
          <a:solidFill>
            <a:srgbClr val="43834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2200" y="4508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2"/>
            </p:custDataLst>
          </p:nvPr>
        </p:nvSpPr>
        <p:spPr>
          <a:xfrm>
            <a:off x="1651000" y="4508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383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03. 核心问题权威解答</a:t>
            </a:r>
            <a:endParaRPr lang="en-US" sz="1100"/>
          </a:p>
        </p:txBody>
      </p:sp>
      <p:cxnSp>
        <p:nvCxnSpPr>
          <p:cNvPr id="19" name="Connector 19"/>
          <p:cNvCxnSpPr/>
          <p:nvPr>
            <p:custDataLst>
              <p:tags r:id="rId23"/>
            </p:custDataLst>
          </p:nvPr>
        </p:nvCxnSpPr>
        <p:spPr>
          <a:xfrm rot="-9602">
            <a:off x="1092209" y="5073650"/>
            <a:ext cx="454661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3834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>
            <p:custDataLst>
              <p:tags r:id="rId24"/>
            </p:custDataLst>
          </p:nvPr>
        </p:nvSpPr>
        <p:spPr>
          <a:xfrm>
            <a:off x="1092200" y="5143500"/>
            <a:ext cx="46228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聚焦“谁能打、怎么打、为何选13岁”等关键疑问，详解自费升级疫苗选项与接种前后注意事项，用科学解答消除顾虑，让家长和孩子更安心。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5"/>
            </p:custDataLst>
          </p:nvPr>
        </p:nvSpPr>
        <p:spPr>
          <a:xfrm>
            <a:off x="6223000" y="4318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2F7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26"/>
            </p:custDataLst>
          </p:nvPr>
        </p:nvSpPr>
        <p:spPr>
          <a:xfrm>
            <a:off x="6223000" y="4318000"/>
            <a:ext cx="76200" cy="1968500"/>
          </a:xfrm>
          <a:prstGeom prst="roundRect">
            <a:avLst>
              <a:gd name="adj" fmla="val 0"/>
            </a:avLst>
          </a:prstGeom>
          <a:solidFill>
            <a:srgbClr val="43834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553200" y="45085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>
            <p:custDataLst>
              <p:tags r:id="rId30"/>
            </p:custDataLst>
          </p:nvPr>
        </p:nvSpPr>
        <p:spPr>
          <a:xfrm>
            <a:off x="7112000" y="4508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383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04. 科学认知与行动呼吁</a:t>
            </a:r>
            <a:endParaRPr lang="en-US" sz="1100"/>
          </a:p>
        </p:txBody>
      </p:sp>
      <p:cxnSp>
        <p:nvCxnSpPr>
          <p:cNvPr id="25" name="Connector 25"/>
          <p:cNvCxnSpPr/>
          <p:nvPr>
            <p:custDataLst>
              <p:tags r:id="rId31"/>
            </p:custDataLst>
          </p:nvPr>
        </p:nvCxnSpPr>
        <p:spPr>
          <a:xfrm rot="-9602">
            <a:off x="6553209" y="5073650"/>
            <a:ext cx="454661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38342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>
            <p:custDataLst>
              <p:tags r:id="rId32"/>
            </p:custDataLst>
          </p:nvPr>
        </p:nvSpPr>
        <p:spPr>
          <a:xfrm>
            <a:off x="6553200" y="5143500"/>
            <a:ext cx="46228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倡导相信科学、积极接种的理念，号召社会各界共同参与，为青少年的健康未来筑起坚实防线，让每一位女孩都能远离HPV相关疾病的威胁。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政策背景与重大意义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一项里程碑式的国家健康举措，为全民健康筑牢免疫屏障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2279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762000" y="2921000"/>
            <a:ext cx="52705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3175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31750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政策正式实施：历史性时刻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167">
            <a:off x="1016008" y="3867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4064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2025年11月10日，人乳头瘤病毒（HPV）疫苗被正式纳入我国国家免疫规划。这是我国在公共卫生领域的重要决策，标志着宫颈癌防控工作迈入全民免疫的新阶段。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86500" y="2921000"/>
            <a:ext cx="52705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3175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175500" y="31750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定位升级：纳入法定免费范畴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167">
            <a:off x="6540508" y="3867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540500" y="40640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HPV疫苗从此归入国家法定免费接种疫苗范畴，与乙肝疫苗、麻腮风疫苗等常规免疫疫苗享有同等地位，从“自愿自费”转向“国家买单”，为适龄人群提供普惠性健康保障。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588000"/>
            <a:ext cx="10795000" cy="762000"/>
          </a:xfrm>
          <a:prstGeom prst="roundRect">
            <a:avLst>
              <a:gd name="adj" fmla="val 0"/>
            </a:avLst>
          </a:prstGeom>
          <a:solidFill>
            <a:srgbClr val="5B8C5A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016000" y="5715000"/>
            <a:ext cx="1028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这一举措不仅体现了国家对女性健康的高度重视，更将通过规模化的免疫接种，从源头上有效降低宫颈癌的发病率，守护亿万家庭的幸福。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政策背景与重大意义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76200" cy="11430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879600"/>
            <a:ext cx="584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对个人：珍贵的“健康成年礼”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这是国家赠予每位适龄女孩的一份珍贵礼物，不仅为其健康成长提供了关键保障，更以关怀的姿态守护女性生命全周期健康，为她们的未来筑牢第一道防线。</a:t>
            </a:r>
            <a:endParaRPr lang="en-US" sz="1400" b="0" i="0" u="none" strike="noStrike">
              <a:solidFill>
                <a:srgbClr val="525252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cxnSp>
        <p:nvCxnSpPr>
          <p:cNvPr id="6" name="Connector 6"/>
          <p:cNvCxnSpPr/>
          <p:nvPr/>
        </p:nvCxnSpPr>
        <p:spPr>
          <a:xfrm rot="-7161">
            <a:off x="762007" y="3486150"/>
            <a:ext cx="609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762000" y="3810000"/>
            <a:ext cx="76200" cy="11430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16000" y="3784600"/>
            <a:ext cx="584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对国家：响应全球战略的里程碑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标志着我国积极响应世界卫生组织“加速消除宫颈癌”全球战略目标，在公共卫生领域迈出了里程碑式的重要一步，彰显了大国在全球卫生治理中的责任与担当。</a:t>
            </a:r>
            <a:endParaRPr lang="en-US" sz="1400" b="0" i="0" u="none" strike="noStrike">
              <a:solidFill>
                <a:srgbClr val="525252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cxnSp>
        <p:nvCxnSpPr>
          <p:cNvPr id="9" name="Connector 9"/>
          <p:cNvCxnSpPr/>
          <p:nvPr/>
        </p:nvCxnSpPr>
        <p:spPr>
          <a:xfrm rot="-7161">
            <a:off x="762007" y="5200650"/>
            <a:ext cx="609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762000" y="5461000"/>
            <a:ext cx="609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对社会：筑牢女性健康屏障的基石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政策的落地实施，为推进公共卫生事业发展、提升全民健康素养、构建和谐健康的社会环境奠定了坚实基础。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89889">
            <a:off x="5207000" y="4057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Picture 12"/>
          <p:cNvPicPr>
            <a:picLocks noChangeAspect="1"/>
          </p:cNvPicPr>
          <p:nvPr/>
        </p:nvPicPr>
        <p:blipFill>
          <a:blip r:embed="rId1"/>
          <a:srcRect t="10000" b="10000"/>
          <a:stretch>
            <a:fillRect/>
          </a:stretch>
        </p:blipFill>
        <p:spPr>
          <a:xfrm>
            <a:off x="7747000" y="2032000"/>
            <a:ext cx="3683000" cy="1841500"/>
          </a:xfrm>
          <a:prstGeom prst="rect">
            <a:avLst/>
          </a:prstGeom>
          <a:noFill/>
          <a:ln w="12700" cap="flat" cmpd="sng">
            <a:solidFill>
              <a:srgbClr val="5B8C5A">
                <a:alpha val="40000"/>
              </a:srgbClr>
            </a:solidFill>
            <a:prstDash val="solid"/>
            <a:round/>
          </a:ln>
        </p:spPr>
      </p:pic>
      <p:sp>
        <p:nvSpPr>
          <p:cNvPr id="13" name="AutoShape 13"/>
          <p:cNvSpPr/>
          <p:nvPr/>
        </p:nvSpPr>
        <p:spPr>
          <a:xfrm>
            <a:off x="7747000" y="40640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4646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世界卫生组织“加速消除宫颈癌”全球战略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 t="20370" b="20370"/>
          <a:stretch>
            <a:fillRect/>
          </a:stretch>
        </p:blipFill>
        <p:spPr>
          <a:xfrm>
            <a:off x="7747000" y="4826000"/>
            <a:ext cx="1714500" cy="1397000"/>
          </a:xfrm>
          <a:prstGeom prst="rect">
            <a:avLst/>
          </a:prstGeom>
          <a:noFill/>
          <a:ln w="12700" cap="flat" cmpd="sng">
            <a:solidFill>
              <a:srgbClr val="5B8C5A">
                <a:alpha val="40000"/>
              </a:srgbClr>
            </a:solidFill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9652000" y="4826000"/>
            <a:ext cx="1841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从国家层面统筹规划，为全国适龄女性健康保驾护航，体现了对下一代健康的深切关怀与长远布局。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</a:t>
            </a:r>
            <a:r>
              <a:rPr 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宫颈癌的主要发病原因</a:t>
            </a:r>
            <a:endParaRPr lang="zh-CN" altLang="en-US" sz="1100"/>
          </a:p>
          <a:p>
            <a:pPr marL="0" indent="0" algn="l">
              <a:lnSpc>
                <a:spcPct val="125000"/>
              </a:lnSpc>
              <a:defRPr/>
            </a:pPr>
            <a:endParaRPr lang="zh-CN" altLang="en-US" sz="1100"/>
          </a:p>
        </p:txBody>
      </p:sp>
      <p:sp>
        <p:nvSpPr>
          <p:cNvPr id="7" name="AutoShape 7"/>
          <p:cNvSpPr/>
          <p:nvPr/>
        </p:nvSpPr>
        <p:spPr>
          <a:xfrm>
            <a:off x="1361440" y="1671955"/>
            <a:ext cx="9687560" cy="1012825"/>
          </a:xfrm>
          <a:prstGeom prst="roundRect">
            <a:avLst>
              <a:gd name="adj" fmla="val 0"/>
            </a:avLst>
          </a:prstGeom>
          <a:solidFill>
            <a:srgbClr val="5B8C5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7045" y="1962785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334260" y="1797685"/>
            <a:ext cx="846328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00000"/>
              </a:lnSpc>
              <a:buSzTx/>
              <a:defRPr/>
            </a:pPr>
            <a:r>
              <a:rPr lang="zh-CN" altLang="en-US" sz="16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性行为过早或过多：</a:t>
            </a:r>
            <a:r>
              <a:rPr lang="zh-CN" altLang="en-US" sz="1600"/>
              <a:t>过早开始性生活、有多个性伴侣或性生活频繁都会增加感染人乳头瘤病毒的风险，进而可能导致宫颈癌。</a:t>
            </a:r>
            <a:endParaRPr lang="zh-CN" altLang="en-US" sz="1600"/>
          </a:p>
        </p:txBody>
      </p:sp>
      <p:sp>
        <p:nvSpPr>
          <p:cNvPr id="10" name="AutoShape 10"/>
          <p:cNvSpPr/>
          <p:nvPr>
            <p:custDataLst>
              <p:tags r:id="rId3"/>
            </p:custDataLst>
          </p:nvPr>
        </p:nvSpPr>
        <p:spPr>
          <a:xfrm>
            <a:off x="1361440" y="5201285"/>
            <a:ext cx="9687560" cy="832485"/>
          </a:xfrm>
          <a:prstGeom prst="roundRect">
            <a:avLst>
              <a:gd name="adj" fmla="val 0"/>
            </a:avLst>
          </a:prstGeom>
          <a:solidFill>
            <a:srgbClr val="5B8C5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4"/>
            </p:custDataLst>
          </p:nvPr>
        </p:nvSpPr>
        <p:spPr>
          <a:xfrm>
            <a:off x="2334260" y="5298440"/>
            <a:ext cx="6731000" cy="6381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zh-CN" alt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其他因素</a:t>
            </a:r>
            <a:endParaRPr lang="zh-CN" altLang="en-US" sz="16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zh-CN" altLang="en-US" sz="1600" i="0" u="none" strike="noStrike">
                <a:sym typeface="Noto Sans SC" panose="020B0500000000000000" charset="-122"/>
              </a:rPr>
              <a:t>长期服用口服避孕药、家族中有宫颈癌病史等也可能与宫颈癌的发生有关。</a:t>
            </a:r>
            <a:endParaRPr lang="zh-CN" altLang="en-US" sz="1600" i="0" u="none" strike="noStrike">
              <a:sym typeface="Noto Sans SC" panose="020B0500000000000000" charset="-122"/>
            </a:endParaRPr>
          </a:p>
        </p:txBody>
      </p:sp>
      <p:pic>
        <p:nvPicPr>
          <p:cNvPr id="16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7045" y="5408930"/>
            <a:ext cx="304800" cy="304800"/>
          </a:xfrm>
          <a:prstGeom prst="rect">
            <a:avLst/>
          </a:prstGeom>
        </p:spPr>
      </p:pic>
      <p:sp>
        <p:nvSpPr>
          <p:cNvPr id="13" name="AutoShape 10"/>
          <p:cNvSpPr/>
          <p:nvPr>
            <p:custDataLst>
              <p:tags r:id="rId6"/>
            </p:custDataLst>
          </p:nvPr>
        </p:nvSpPr>
        <p:spPr>
          <a:xfrm>
            <a:off x="1361440" y="3429000"/>
            <a:ext cx="9688195" cy="961390"/>
          </a:xfrm>
          <a:prstGeom prst="roundRect">
            <a:avLst>
              <a:gd name="adj" fmla="val 0"/>
            </a:avLst>
          </a:prstGeom>
          <a:solidFill>
            <a:srgbClr val="5B8C5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l">
              <a:defRPr/>
            </a:pPr>
            <a:r>
              <a:rPr lang="en-US" altLang="zh-CN" sz="16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         </a:t>
            </a:r>
            <a:endParaRPr lang="zh-CN" alt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7045" y="3728085"/>
            <a:ext cx="304800" cy="304800"/>
          </a:xfrm>
          <a:prstGeom prst="rect">
            <a:avLst/>
          </a:prstGeom>
        </p:spPr>
      </p:pic>
      <p:sp>
        <p:nvSpPr>
          <p:cNvPr id="11" name="AutoShape 9"/>
          <p:cNvSpPr/>
          <p:nvPr/>
        </p:nvSpPr>
        <p:spPr>
          <a:xfrm>
            <a:off x="2334260" y="3535045"/>
            <a:ext cx="8627745" cy="6908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zh-CN" altLang="en-US" sz="16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+mn-ea"/>
              </a:rPr>
              <a:t>生活习惯：</a:t>
            </a:r>
            <a:r>
              <a:rPr lang="zh-CN" altLang="en-US" sz="1600">
                <a:sym typeface="+mn-ea"/>
              </a:rPr>
              <a:t>长期吸烟、免疫力低下（如HIV感染或服用免疫抑制剂）、多孕多产   等也会增加宫颈癌的发病风险。</a:t>
            </a:r>
            <a:endParaRPr lang="zh-CN" altLang="en-US"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99465" y="4489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</a:t>
            </a:r>
            <a:r>
              <a:rPr 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+mn-ea"/>
              </a:rPr>
              <a:t>宫颈癌的</a:t>
            </a:r>
            <a:r>
              <a:rPr lang="zh-CN" alt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+mn-ea"/>
              </a:rPr>
              <a:t>早期症状</a:t>
            </a:r>
            <a:endParaRPr lang="zh-CN" altLang="en-US" sz="3200" b="1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+mn-ea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361440" y="1748790"/>
            <a:ext cx="9687560" cy="735965"/>
          </a:xfrm>
          <a:prstGeom prst="roundRect">
            <a:avLst>
              <a:gd name="adj" fmla="val 0"/>
            </a:avLst>
          </a:prstGeom>
          <a:solidFill>
            <a:srgbClr val="5B8C5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7045" y="1962785"/>
            <a:ext cx="304800" cy="304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08530" y="1962785"/>
            <a:ext cx="8743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高危型 </a:t>
            </a:r>
            <a:r>
              <a:rPr lang="en-US" altLang="zh-CN">
                <a:sym typeface="+mn-ea"/>
              </a:rPr>
              <a:t>HPV </a:t>
            </a:r>
            <a:r>
              <a:rPr lang="zh-CN" altLang="en-US">
                <a:sym typeface="+mn-ea"/>
              </a:rPr>
              <a:t>持续感染是导致宫颈癌前病变及宫颈癌的主要病因</a:t>
            </a:r>
            <a:endParaRPr lang="zh-CN" altLang="en-US"/>
          </a:p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208530" y="4864100"/>
            <a:ext cx="864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宫颈病变、早期宫颈癌很「狡猾」，一般情况下没有明显症状，有很强的隐蔽性。部分患者可能会出现分泌物增多、阴道异味、黄色或棕色的分泌物、异常阴道出血或性生活后出血等症状。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199005" y="3429000"/>
            <a:ext cx="861885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其中，低危型 </a:t>
            </a:r>
            <a:r>
              <a:rPr lang="en-US" altLang="zh-CN"/>
              <a:t>HPV </a:t>
            </a:r>
            <a:r>
              <a:rPr lang="zh-CN" altLang="en-US"/>
              <a:t>感染，可能会让患者身上长出尖锐湿疣等疣体，造成一些生理不适及生活上的不便。 </a:t>
            </a:r>
            <a:endParaRPr lang="zh-CN" altLang="en-US"/>
          </a:p>
        </p:txBody>
      </p:sp>
      <p:sp>
        <p:nvSpPr>
          <p:cNvPr id="13" name="AutoShape 10"/>
          <p:cNvSpPr/>
          <p:nvPr>
            <p:custDataLst>
              <p:tags r:id="rId3"/>
            </p:custDataLst>
          </p:nvPr>
        </p:nvSpPr>
        <p:spPr>
          <a:xfrm>
            <a:off x="1360805" y="3171825"/>
            <a:ext cx="9688195" cy="788035"/>
          </a:xfrm>
          <a:prstGeom prst="roundRect">
            <a:avLst>
              <a:gd name="adj" fmla="val 0"/>
            </a:avLst>
          </a:prstGeom>
          <a:solidFill>
            <a:srgbClr val="5B8C5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l">
              <a:defRPr/>
            </a:pPr>
            <a:r>
              <a:rPr lang="en-US" altLang="zh-CN" sz="16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         </a:t>
            </a:r>
            <a:endParaRPr lang="zh-CN" altLang="en-US"/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7045" y="3430905"/>
            <a:ext cx="304800" cy="304800"/>
          </a:xfrm>
          <a:prstGeom prst="rect">
            <a:avLst/>
          </a:prstGeom>
        </p:spPr>
      </p:pic>
      <p:sp>
        <p:nvSpPr>
          <p:cNvPr id="12" name="AutoShape 10"/>
          <p:cNvSpPr/>
          <p:nvPr>
            <p:custDataLst>
              <p:tags r:id="rId4"/>
            </p:custDataLst>
          </p:nvPr>
        </p:nvSpPr>
        <p:spPr>
          <a:xfrm>
            <a:off x="1361440" y="4681855"/>
            <a:ext cx="9687560" cy="832485"/>
          </a:xfrm>
          <a:prstGeom prst="roundRect">
            <a:avLst>
              <a:gd name="adj" fmla="val 0"/>
            </a:avLst>
          </a:prstGeom>
          <a:solidFill>
            <a:srgbClr val="5B8C5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7045" y="4899025"/>
            <a:ext cx="304800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核心问题解答（一）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33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您关心的问题，一次说清，为您详细解读免费接种政策的关键信息。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286000"/>
            <a:ext cx="5270500" cy="3175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540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514600"/>
            <a:ext cx="41275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免费接种对象的限定条件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3232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DDDDD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3492500"/>
            <a:ext cx="47625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需同时满足以下两个硬性条件：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出生时间要求为2011年11月10日及以后；且为年满13周岁的女孩，确保在适宜的免疫年龄段进行接种，获得最佳保护效果。</a:t>
            </a:r>
            <a:endParaRPr lang="en-US" sz="1400" b="0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159500" y="2286000"/>
            <a:ext cx="5270500" cy="3175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3500" y="2540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985000" y="2514600"/>
            <a:ext cx="41275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 免费疫苗种类与核心保护效力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167">
            <a:off x="6413508" y="3232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DDDDD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13500" y="3492500"/>
            <a:ext cx="47625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接种国产双价HPV疫苗，精准防护高危病毒：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主要针对</a:t>
            </a:r>
            <a:r>
              <a:rPr lang="en-US" sz="14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16型、18型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这两种最高危的人乳头瘤病毒，经临床验证，可有效抵御超过</a:t>
            </a:r>
            <a:r>
              <a:rPr lang="en-US" sz="14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70%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的宫颈癌发病风险，为女性健康构筑坚实防线。</a:t>
            </a:r>
            <a:endParaRPr lang="en-US" sz="1400" b="0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5842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F0F7F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1016000" y="5943600"/>
            <a:ext cx="10160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温馨提示：HPV疫苗是目前预防宫颈癌最有效的手段，符合条件的女孩请及时关注当地接种安排，尽早完成接种。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4785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核心问题解答（一）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4785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规范的接种程序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762000" y="2349500"/>
            <a:ext cx="10167018" cy="2928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A7CCB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1842770" y="2794000"/>
            <a:ext cx="1727200" cy="1524000"/>
          </a:xfrm>
          <a:prstGeom prst="roundRect">
            <a:avLst>
              <a:gd name="adj" fmla="val 0"/>
            </a:avLst>
          </a:prstGeom>
          <a:solidFill>
            <a:srgbClr val="ECF9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42770" y="2794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969770" y="3302000"/>
            <a:ext cx="1473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全程接种</a:t>
            </a:r>
            <a:r>
              <a:rPr lang="en-US" sz="1800" b="1" i="0" u="none" strike="noStrike">
                <a:solidFill>
                  <a:srgbClr val="04785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2剂次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，按规定完成免疫程序，确保免疫效果。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995545" y="2794000"/>
            <a:ext cx="1727200" cy="1524000"/>
          </a:xfrm>
          <a:prstGeom prst="roundRect">
            <a:avLst>
              <a:gd name="adj" fmla="val 0"/>
            </a:avLst>
          </a:prstGeom>
          <a:solidFill>
            <a:srgbClr val="ECF9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02225" y="27940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02225" y="3302000"/>
            <a:ext cx="1473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两剂间隔</a:t>
            </a:r>
            <a:r>
              <a:rPr lang="en-US" sz="1800" b="1" i="0" u="none" strike="noStrike">
                <a:solidFill>
                  <a:srgbClr val="04785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6个月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，需严格遵守间隔要求，避免影响抗体生成。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610600" y="2794000"/>
            <a:ext cx="1727200" cy="1524000"/>
          </a:xfrm>
          <a:prstGeom prst="roundRect">
            <a:avLst>
              <a:gd name="adj" fmla="val 0"/>
            </a:avLst>
          </a:prstGeom>
          <a:solidFill>
            <a:srgbClr val="ECF9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37600" y="27940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737600" y="3149600"/>
            <a:ext cx="1473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建议在</a:t>
            </a:r>
            <a:r>
              <a:rPr lang="en-US" sz="1800" b="1" i="0" u="none" strike="noStrike">
                <a:solidFill>
                  <a:srgbClr val="04785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1年内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完成全程接种，尽早获得充分的免疫保护力。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>
            <a:off x="762000" y="4572000"/>
            <a:ext cx="10106057" cy="243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A7CCBC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1333500" y="5588000"/>
            <a:ext cx="488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 核心问题解答（一）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5B8C5A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762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413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2387600"/>
            <a:ext cx="406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续种原则：灵活衔接，保障全程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3168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429000"/>
            <a:ext cx="469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全程接种优先使用同一生产企业的疫苗，以确保最佳免疫效果。若因特殊原因无法续种原企业疫苗，在充分知情同意并由专业医师评估后，可更换其他企业生产的双价HPV疫苗完成剩余剂次接种，无需重新开始全程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2032000"/>
            <a:ext cx="5207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5B8C5A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23000" y="2032000"/>
            <a:ext cx="5207000" cy="76200"/>
          </a:xfrm>
          <a:prstGeom prst="roundRect">
            <a:avLst>
              <a:gd name="adj" fmla="val 0"/>
            </a:avLst>
          </a:prstGeom>
          <a:solidFill>
            <a:srgbClr val="5B8C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24130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112000" y="2387600"/>
            <a:ext cx="406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B8C5A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补种说明：查漏补缺，惠民利民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291">
            <a:off x="6477009" y="3168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B8C5A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77000" y="3429000"/>
            <a:ext cx="469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对于已接种非免疫规划或省级免费项目HPV疫苗，但剂次不足2剂的人群，可凭既往接种证明，在知情告知、自愿的前提下，免费补种1剂国家免疫规划双价HPV疫苗，从而完成全程免疫程序，获得完整的保护效力。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1524000" y="5816600"/>
            <a:ext cx="9652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10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1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2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3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4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5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6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7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8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19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20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1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2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3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4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5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6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7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8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29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3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30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31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32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33.xml><?xml version="1.0" encoding="utf-8"?>
<p:tagLst xmlns:p="http://schemas.openxmlformats.org/presentationml/2006/main">
  <p:tag name="KSO_WM_DIAGRAM_VIRTUALLY_FRAME" val="{&quot;height&quot;:345,&quot;left&quot;:60,&quot;top&quot;:150,&quot;width&quot;:840}"/>
</p:tagLst>
</file>

<file path=ppt/tags/tag34.xml><?xml version="1.0" encoding="utf-8"?>
<p:tagLst xmlns:p="http://schemas.openxmlformats.org/presentationml/2006/main">
  <p:tag name="KSO_WM_DIAGRAM_VIRTUALLY_FRAME" val="{&quot;height&quot;:118.15,&quot;left&quot;:342.85,&quot;top&quot;:329.4,&quot;width&quot;:567.2}"/>
</p:tagLst>
</file>

<file path=ppt/tags/tag35.xml><?xml version="1.0" encoding="utf-8"?>
<p:tagLst xmlns:p="http://schemas.openxmlformats.org/presentationml/2006/main">
  <p:tag name="KSO_WM_DIAGRAM_VIRTUALLY_FRAME" val="{&quot;height&quot;:118.15,&quot;left&quot;:342.85,&quot;top&quot;:329.4,&quot;width&quot;:567.2}"/>
</p:tagLst>
</file>

<file path=ppt/tags/tag36.xml><?xml version="1.0" encoding="utf-8"?>
<p:tagLst xmlns:p="http://schemas.openxmlformats.org/presentationml/2006/main">
  <p:tag name="KSO_WM_DIAGRAM_VIRTUALLY_FRAME" val="{&quot;height&quot;:118.15,&quot;left&quot;:342.85,&quot;top&quot;:329.4,&quot;width&quot;:567.2}"/>
</p:tagLst>
</file>

<file path=ppt/tags/tag37.xml><?xml version="1.0" encoding="utf-8"?>
<p:tagLst xmlns:p="http://schemas.openxmlformats.org/presentationml/2006/main">
  <p:tag name="KSO_WM_DIAGRAM_VIRTUALLY_FRAME" val="{&quot;height&quot;:118.15,&quot;left&quot;:342.85,&quot;top&quot;:329.4,&quot;width&quot;:567.2}"/>
</p:tagLst>
</file>

<file path=ppt/tags/tag38.xml><?xml version="1.0" encoding="utf-8"?>
<p:tagLst xmlns:p="http://schemas.openxmlformats.org/presentationml/2006/main">
  <p:tag name="KSO_WM_DIAGRAM_VIRTUALLY_FRAME" val="{&quot;height&quot;:118.15,&quot;left&quot;:342.85,&quot;top&quot;:329.4,&quot;width&quot;:567.2}"/>
</p:tagLst>
</file>

<file path=ppt/tags/tag4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5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6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7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8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ags/tag9.xml><?xml version="1.0" encoding="utf-8"?>
<p:tagLst xmlns:p="http://schemas.openxmlformats.org/presentationml/2006/main">
  <p:tag name="KSO_WM_DIAGRAM_VIRTUALLY_FRAME" val="{&quot;height&quot;:80,&quot;left&quot;:78.45,&quot;top&quot;:301.05,&quot;width&quot;:80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3495</Words>
  <Application>WPS 演示</Application>
  <PresentationFormat/>
  <Paragraphs>221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absinthe°</cp:lastModifiedBy>
  <cp:revision>6</cp:revision>
  <dcterms:created xsi:type="dcterms:W3CDTF">2026-06-03T08:56:00Z</dcterms:created>
  <dcterms:modified xsi:type="dcterms:W3CDTF">2026-06-05T06:19:45Z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{"Label":"1","ContentProducer":"001191110102MACQD9K64010000","ProduceID":"7647088046794410967","ReservedCode1":"","ContentPropagator":"","PropagateID":"","ReservedCode2":""}</vt:lpwstr>
  </property>
  <property fmtid="{D5CDD505-2E9C-101B-9397-08002B2CF9AE}" pid="3" name="KSOProductBuildVer">
    <vt:lpwstr>2052-12.1.0.26895</vt:lpwstr>
  </property>
  <property fmtid="{D5CDD505-2E9C-101B-9397-08002B2CF9AE}" pid="4" name="ICV">
    <vt:lpwstr>42939CED964F41E29397DC25C5219CE9_13</vt:lpwstr>
  </property>
</Properties>
</file>