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handoutMasters/handoutMaster1.xml" ContentType="application/vnd.openxmlformats-officedocument.presentationml.handoutMaster+xml"/>
  <Override PartName="/ppt/media/image10.svg" ContentType="image/svg+xml"/>
  <Override PartName="/ppt/media/image15.svg" ContentType="image/svg+xml"/>
  <Override PartName="/ppt/media/image17.svg" ContentType="image/svg+xml"/>
  <Override PartName="/ppt/media/image20.svg" ContentType="image/svg+xml"/>
  <Override PartName="/ppt/media/image25.svg" ContentType="image/svg+xml"/>
  <Override PartName="/ppt/media/image28.svg" ContentType="image/svg+xml"/>
  <Override PartName="/ppt/media/image34.svg" ContentType="image/svg+xml"/>
  <Override PartName="/ppt/media/image36.svg" ContentType="image/svg+xml"/>
  <Override PartName="/ppt/media/image38.svg" ContentType="image/svg+xml"/>
  <Override PartName="/ppt/media/image40.svg" ContentType="image/svg+xml"/>
  <Override PartName="/ppt/media/image42.svg" ContentType="image/svg+xml"/>
  <Override PartName="/ppt/media/image44.svg" ContentType="image/svg+xml"/>
  <Override PartName="/ppt/media/image46.svg" ContentType="image/svg+xml"/>
  <Override PartName="/ppt/media/image6.svg" ContentType="image/svg+xml"/>
  <Override PartName="/ppt/media/image8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3"/>
  </p:sldMasterIdLst>
  <p:notesMasterIdLst>
    <p:notesMasterId r:id="rId5"/>
  </p:notesMasterIdLst>
  <p:handoutMasterIdLst>
    <p:handoutMasterId r:id="rId32"/>
  </p:handoutMasterIdLst>
  <p:sldIdLst>
    <p:sldId id="466" r:id="rId4"/>
    <p:sldId id="257" r:id="rId6"/>
    <p:sldId id="468" r:id="rId7"/>
    <p:sldId id="467" r:id="rId8"/>
    <p:sldId id="481" r:id="rId9"/>
    <p:sldId id="291" r:id="rId10"/>
    <p:sldId id="293" r:id="rId11"/>
    <p:sldId id="283" r:id="rId12"/>
    <p:sldId id="411" r:id="rId13"/>
    <p:sldId id="304" r:id="rId14"/>
    <p:sldId id="308" r:id="rId15"/>
    <p:sldId id="482" r:id="rId16"/>
    <p:sldId id="305" r:id="rId17"/>
    <p:sldId id="469" r:id="rId18"/>
    <p:sldId id="470" r:id="rId19"/>
    <p:sldId id="471" r:id="rId20"/>
    <p:sldId id="472" r:id="rId21"/>
    <p:sldId id="473" r:id="rId22"/>
    <p:sldId id="474" r:id="rId23"/>
    <p:sldId id="475" r:id="rId24"/>
    <p:sldId id="476" r:id="rId25"/>
    <p:sldId id="477" r:id="rId26"/>
    <p:sldId id="483" r:id="rId27"/>
    <p:sldId id="478" r:id="rId28"/>
    <p:sldId id="479" r:id="rId29"/>
    <p:sldId id="480" r:id="rId30"/>
    <p:sldId id="282" r:id="rId31"/>
  </p:sldIdLst>
  <p:sldSz cx="12192000" cy="6858000" type="screen16x9"/>
  <p:notesSz cx="6858000" cy="9144000"/>
  <p:embeddedFontLst>
    <p:embeddedFont>
      <p:font typeface="华文楷体" panose="02010600040101010101" charset="-122"/>
      <p:regular r:id="rId36"/>
    </p:embeddedFont>
    <p:embeddedFont>
      <p:font typeface="方正小标宋简体" panose="02010600010101010101" charset="-122"/>
      <p:regular r:id="rId37"/>
    </p:embeddedFont>
    <p:embeddedFont>
      <p:font typeface="Noto Sans SC" panose="020B0200000000000000" charset="-122"/>
      <p:regular r:id="rId38"/>
      <p:bold r:id="rId39"/>
    </p:embeddedFont>
    <p:embeddedFont>
      <p:font typeface="黑体" panose="02010609060101010101" charset="-122"/>
      <p:regular r:id="rId40"/>
    </p:embeddedFont>
    <p:embeddedFont>
      <p:font typeface="汉仪正圆 55简" panose="00020600040101010101" charset="-122"/>
      <p:regular r:id="rId41"/>
    </p:embeddedFont>
    <p:embeddedFont>
      <p:font typeface="等线 Light" panose="02010600030101010101" charset="-122"/>
      <p:regular r:id="rId42"/>
    </p:embeddedFont>
    <p:embeddedFont>
      <p:font typeface="等线" panose="02010600030101010101" charset="-122"/>
      <p:regular r:id="rId43"/>
      <p:bold r:id="rId44"/>
    </p:embeddedFont>
    <p:embeddedFont>
      <p:font typeface="Calibri" panose="020F0502020204030204" charset="0"/>
      <p:regular r:id="rId45"/>
      <p:bold r:id="rId46"/>
      <p:italic r:id="rId47"/>
      <p:boldItalic r:id="rId48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79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7971"/>
    <a:srgbClr val="016A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20"/>
    <p:restoredTop sz="94674"/>
  </p:normalViewPr>
  <p:slideViewPr>
    <p:cSldViewPr snapToGrid="0" showGuides="1">
      <p:cViewPr varScale="1">
        <p:scale>
          <a:sx n="124" d="100"/>
          <a:sy n="124" d="100"/>
        </p:scale>
        <p:origin x="224" y="168"/>
      </p:cViewPr>
      <p:guideLst>
        <p:guide orient="horz" pos="2179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8" Type="http://schemas.openxmlformats.org/officeDocument/2006/relationships/font" Target="fonts/font13.fntdata"/><Relationship Id="rId47" Type="http://schemas.openxmlformats.org/officeDocument/2006/relationships/font" Target="fonts/font12.fntdata"/><Relationship Id="rId46" Type="http://schemas.openxmlformats.org/officeDocument/2006/relationships/font" Target="fonts/font11.fntdata"/><Relationship Id="rId45" Type="http://schemas.openxmlformats.org/officeDocument/2006/relationships/font" Target="fonts/font10.fntdata"/><Relationship Id="rId44" Type="http://schemas.openxmlformats.org/officeDocument/2006/relationships/font" Target="fonts/font9.fntdata"/><Relationship Id="rId43" Type="http://schemas.openxmlformats.org/officeDocument/2006/relationships/font" Target="fonts/font8.fntdata"/><Relationship Id="rId42" Type="http://schemas.openxmlformats.org/officeDocument/2006/relationships/font" Target="fonts/font7.fntdata"/><Relationship Id="rId41" Type="http://schemas.openxmlformats.org/officeDocument/2006/relationships/font" Target="fonts/font6.fntdata"/><Relationship Id="rId40" Type="http://schemas.openxmlformats.org/officeDocument/2006/relationships/font" Target="fonts/font5.fntdata"/><Relationship Id="rId4" Type="http://schemas.openxmlformats.org/officeDocument/2006/relationships/slide" Target="slides/slide1.xml"/><Relationship Id="rId39" Type="http://schemas.openxmlformats.org/officeDocument/2006/relationships/font" Target="fonts/font4.fntdata"/><Relationship Id="rId38" Type="http://schemas.openxmlformats.org/officeDocument/2006/relationships/font" Target="fonts/font3.fntdata"/><Relationship Id="rId37" Type="http://schemas.openxmlformats.org/officeDocument/2006/relationships/font" Target="fonts/font2.fntdata"/><Relationship Id="rId36" Type="http://schemas.openxmlformats.org/officeDocument/2006/relationships/font" Target="fonts/font1.fntdata"/><Relationship Id="rId35" Type="http://schemas.openxmlformats.org/officeDocument/2006/relationships/tableStyles" Target="tableStyles.xml"/><Relationship Id="rId34" Type="http://schemas.openxmlformats.org/officeDocument/2006/relationships/viewProps" Target="viewProps.xml"/><Relationship Id="rId33" Type="http://schemas.openxmlformats.org/officeDocument/2006/relationships/presProps" Target="presProps.xml"/><Relationship Id="rId32" Type="http://schemas.openxmlformats.org/officeDocument/2006/relationships/handoutMaster" Target="handoutMasters/handoutMaster1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/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/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zh-CN" altLang="en-US" smtClean="0"/>
              <a:t>2026-7-3</a:t>
            </a:r>
            <a:endParaRPr lang="zh-CN" altLang="en-US"/>
          </a:p>
        </p:txBody>
      </p:sp>
      <p:sp>
        <p:nvSpPr>
          <p:cNvPr id="4" name="页脚占位符 3"/>
          <p:cNvSpPr/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/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/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/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zh-CN" altLang="en-US" smtClean="0"/>
              <a:t>2026-7-3</a:t>
            </a:r>
            <a:endParaRPr lang="zh-CN" altLang="en-US"/>
          </a:p>
        </p:txBody>
      </p:sp>
      <p:sp>
        <p:nvSpPr>
          <p:cNvPr id="4" name="幻灯片图像占位符 3"/>
          <p:cNvSpPr/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/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/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/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/>
          <p:nvPr>
            <p:ph type="sldImg" idx="2"/>
          </p:nvPr>
        </p:nvSpPr>
        <p:spPr/>
      </p:sp>
      <p:sp>
        <p:nvSpPr>
          <p:cNvPr id="3" name="Text Placeholder 2"/>
          <p:cNvSpPr/>
          <p:nvPr>
            <p:ph type="body" idx="3"/>
          </p:nvPr>
        </p:nvSpPr>
        <p:spPr/>
        <p:txBody>
          <a:bodyPr/>
          <a:p>
            <a:r>
              <a:rPr lang="zh-CN" altLang="en-US" b="1">
                <a:sym typeface="+mn-ea"/>
              </a:rPr>
              <a:t>首先，跟大家介绍一下我们中心的现状。</a:t>
            </a:r>
            <a:endParaRPr lang="zh-CN" altLang="en-US" b="1"/>
          </a:p>
        </p:txBody>
      </p:sp>
      <p:sp>
        <p:nvSpPr>
          <p:cNvPr id="5" name="日期占位符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zh-CN" altLang="en-US" smtClean="0"/>
              <a:t>2026-7-3</a:t>
            </a:r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zh-CN" altLang="en-US" smtClean="0"/>
              <a:t>2026-7-3</a:t>
            </a:r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zh-CN" altLang="en-US" smtClean="0"/>
              <a:t>2026-7-3</a:t>
            </a:r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/>
          <p:nvPr>
            <p:ph type="sldImg" idx="2"/>
          </p:nvPr>
        </p:nvSpPr>
        <p:spPr/>
      </p:sp>
      <p:sp>
        <p:nvSpPr>
          <p:cNvPr id="3" name="Text Placeholder 2"/>
          <p:cNvSpPr/>
          <p:nvPr>
            <p:ph type="body" idx="3"/>
          </p:nvPr>
        </p:nvSpPr>
        <p:spPr/>
        <p:txBody>
          <a:bodyPr/>
          <a:p>
            <a:r>
              <a:rPr lang="zh-CN" altLang="en-US" b="1"/>
              <a:t>接下来，让我们一同走进永宝刘氏小儿推拿这门承载着千年智慧的中医技艺。</a:t>
            </a:r>
            <a:endParaRPr lang="zh-CN" altLang="en-US" b="1"/>
          </a:p>
        </p:txBody>
      </p:sp>
      <p:sp>
        <p:nvSpPr>
          <p:cNvPr id="5" name="日期占位符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zh-CN" altLang="en-US" smtClean="0"/>
              <a:t>2026-7-3</a:t>
            </a:r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/>
          <p:nvPr>
            <p:ph type="sldImg" idx="2"/>
          </p:nvPr>
        </p:nvSpPr>
        <p:spPr/>
      </p:sp>
      <p:sp>
        <p:nvSpPr>
          <p:cNvPr id="3" name="Text Placeholder 2"/>
          <p:cNvSpPr/>
          <p:nvPr>
            <p:ph type="body" idx="3"/>
          </p:nvPr>
        </p:nvSpPr>
        <p:spPr/>
        <p:txBody>
          <a:bodyPr/>
          <a:p>
            <a:r>
              <a:rPr lang="zh-CN" altLang="en-US" b="1"/>
              <a:t>这门疗法的诊治范围十分广泛，对0-12岁小儿的感冒、咳嗽、发热、疳积、腹痛、腹泻、湿疹、惊吓等常见病、多发病都有独特疗效，同时还能提供益智、助长、增强免疫功能等保健服务。</a:t>
            </a:r>
            <a:endParaRPr lang="zh-CN" altLang="en-US" b="1"/>
          </a:p>
        </p:txBody>
      </p:sp>
      <p:sp>
        <p:nvSpPr>
          <p:cNvPr id="5" name="日期占位符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zh-CN" altLang="en-US" smtClean="0"/>
              <a:t>2026-7-3</a:t>
            </a:r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/>
          <p:nvPr>
            <p:ph type="sldImg" idx="2"/>
          </p:nvPr>
        </p:nvSpPr>
        <p:spPr/>
      </p:sp>
      <p:sp>
        <p:nvSpPr>
          <p:cNvPr id="3" name="Text Placeholder 2"/>
          <p:cNvSpPr/>
          <p:nvPr>
            <p:ph type="body" idx="3"/>
          </p:nvPr>
        </p:nvSpPr>
        <p:spPr/>
        <p:txBody>
          <a:bodyPr/>
          <a:p>
            <a:r>
              <a:rPr lang="zh-CN" altLang="en-US" b="1"/>
              <a:t>这门疗法的诊治范围十分广泛，对0-12岁小儿的感冒、咳嗽、发热、疳积、腹痛、腹泻、湿疹、惊吓等常见病、多发病都有独特疗效，同时还能提供益智、助长、增强免疫功能等保健服务。</a:t>
            </a:r>
            <a:endParaRPr lang="zh-CN" altLang="en-US" b="1"/>
          </a:p>
        </p:txBody>
      </p:sp>
      <p:sp>
        <p:nvSpPr>
          <p:cNvPr id="5" name="日期占位符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zh-CN" altLang="en-US" smtClean="0"/>
              <a:t>2026-7-3</a:t>
            </a:r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/>
          <p:nvPr>
            <p:ph type="sldImg" idx="2"/>
          </p:nvPr>
        </p:nvSpPr>
        <p:spPr/>
      </p:sp>
      <p:sp>
        <p:nvSpPr>
          <p:cNvPr id="3" name="Text Placeholder 2"/>
          <p:cNvSpPr/>
          <p:nvPr>
            <p:ph type="body" idx="3"/>
          </p:nvPr>
        </p:nvSpPr>
        <p:spPr/>
        <p:txBody>
          <a:bodyPr/>
          <a:p>
            <a:r>
              <a:rPr lang="zh-CN" altLang="en-US" b="1"/>
              <a:t>这门疗法的诊治范围十分广泛，对0-12岁小儿的感冒、咳嗽、发热、疳积、腹痛、腹泻、湿疹、惊吓等常见病、多发病都有独特疗效，同时还能提供益智、助长、增强免疫功能等保健服务。</a:t>
            </a:r>
            <a:endParaRPr lang="zh-CN" altLang="en-US" b="1"/>
          </a:p>
        </p:txBody>
      </p:sp>
      <p:sp>
        <p:nvSpPr>
          <p:cNvPr id="5" name="日期占位符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zh-CN" altLang="en-US" smtClean="0"/>
              <a:t>2026-7-3</a:t>
            </a:r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/>
          <p:nvPr>
            <p:ph type="sldImg" idx="2"/>
          </p:nvPr>
        </p:nvSpPr>
        <p:spPr/>
      </p:sp>
      <p:sp>
        <p:nvSpPr>
          <p:cNvPr id="3" name="Text Placeholder 2"/>
          <p:cNvSpPr/>
          <p:nvPr>
            <p:ph type="body" idx="3"/>
          </p:nvPr>
        </p:nvSpPr>
        <p:spPr/>
        <p:txBody>
          <a:bodyPr/>
          <a:p>
            <a:r>
              <a:rPr lang="zh-CN" altLang="en-US" b="1"/>
              <a:t>这门疗法的诊治范围十分广泛，对0-12岁小儿的感冒、咳嗽、发热、疳积、腹痛、腹泻、湿疹、惊吓等常见病、多发病都有独特疗效，同时还能提供益智、助长、增强免疫功能等保健服务。</a:t>
            </a:r>
            <a:endParaRPr lang="zh-CN" altLang="en-US" b="1"/>
          </a:p>
        </p:txBody>
      </p:sp>
      <p:sp>
        <p:nvSpPr>
          <p:cNvPr id="5" name="日期占位符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zh-CN" altLang="en-US" smtClean="0"/>
              <a:t>2026-7-3</a:t>
            </a:r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/>
          <p:nvPr>
            <p:ph type="sldImg" idx="2"/>
          </p:nvPr>
        </p:nvSpPr>
        <p:spPr/>
      </p:sp>
      <p:sp>
        <p:nvSpPr>
          <p:cNvPr id="3" name="Text Placeholder 2"/>
          <p:cNvSpPr/>
          <p:nvPr>
            <p:ph type="body" idx="3"/>
          </p:nvPr>
        </p:nvSpPr>
        <p:spPr/>
        <p:txBody>
          <a:bodyPr/>
          <a:p>
            <a:r>
              <a:rPr lang="zh-CN" altLang="en-US" b="1"/>
              <a:t>这门疗法的诊治范围十分广泛，对0-12岁小儿的感冒、咳嗽、发热、疳积、腹痛、腹泻、湿疹、惊吓等常见病、多发病都有独特疗效，同时还能提供益智、助长、增强免疫功能等保健服务。</a:t>
            </a:r>
            <a:endParaRPr lang="zh-CN" altLang="en-US" b="1"/>
          </a:p>
        </p:txBody>
      </p:sp>
      <p:sp>
        <p:nvSpPr>
          <p:cNvPr id="5" name="日期占位符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zh-CN" altLang="en-US" smtClean="0"/>
              <a:t>2026-7-3</a:t>
            </a:r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/>
          <p:nvPr>
            <p:ph type="sldImg" idx="2"/>
          </p:nvPr>
        </p:nvSpPr>
        <p:spPr/>
      </p:sp>
      <p:sp>
        <p:nvSpPr>
          <p:cNvPr id="3" name="Text Placeholder 2"/>
          <p:cNvSpPr/>
          <p:nvPr>
            <p:ph type="body" idx="3"/>
          </p:nvPr>
        </p:nvSpPr>
        <p:spPr/>
        <p:txBody>
          <a:bodyPr/>
          <a:p>
            <a:r>
              <a:rPr lang="zh-CN" altLang="en-US" b="1"/>
              <a:t>这门疗法的诊治范围十分广泛，对0-12岁小儿的感冒、咳嗽、发热、疳积、腹痛、腹泻、湿疹、惊吓等常见病、多发病都有独特疗效，同时还能提供益智、助长、增强免疫功能等保健服务。</a:t>
            </a:r>
            <a:endParaRPr lang="zh-CN" altLang="en-US" b="1"/>
          </a:p>
        </p:txBody>
      </p:sp>
      <p:sp>
        <p:nvSpPr>
          <p:cNvPr id="5" name="日期占位符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zh-CN" altLang="en-US" smtClean="0"/>
              <a:t>2026-7-3</a:t>
            </a:r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/>
          <p:nvPr>
            <p:ph type="sldImg" idx="2"/>
          </p:nvPr>
        </p:nvSpPr>
        <p:spPr/>
      </p:sp>
      <p:sp>
        <p:nvSpPr>
          <p:cNvPr id="3" name="Text Placeholder 2"/>
          <p:cNvSpPr/>
          <p:nvPr>
            <p:ph type="body" idx="3"/>
          </p:nvPr>
        </p:nvSpPr>
        <p:spPr/>
        <p:txBody>
          <a:bodyPr/>
          <a:p>
            <a:r>
              <a:rPr lang="zh-CN" altLang="en-US" b="1"/>
              <a:t>这门疗法的诊治范围十分广泛，对0-12岁小儿的感冒、咳嗽、发热、疳积、腹痛、腹泻、湿疹、惊吓等常见病、多发病都有独特疗效，同时还能提供益智、助长、增强免疫功能等保健服务。</a:t>
            </a:r>
            <a:endParaRPr lang="zh-CN" altLang="en-US" b="1"/>
          </a:p>
        </p:txBody>
      </p:sp>
      <p:sp>
        <p:nvSpPr>
          <p:cNvPr id="5" name="日期占位符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zh-CN" altLang="en-US" smtClean="0"/>
              <a:t>2026-7-3</a:t>
            </a:r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zh-CN" altLang="en-US" b="1"/>
              <a:t>我将从以下四个方面进行汇报</a:t>
            </a:r>
            <a:endParaRPr lang="zh-CN" altLang="en-US" b="1"/>
          </a:p>
        </p:txBody>
      </p:sp>
      <p:sp>
        <p:nvSpPr>
          <p:cNvPr id="4" name="日期占位符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zh-CN" altLang="en-US" smtClean="0"/>
              <a:t>2026-7-3</a:t>
            </a:r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/>
          <p:nvPr>
            <p:ph type="sldImg" idx="2"/>
          </p:nvPr>
        </p:nvSpPr>
        <p:spPr/>
      </p:sp>
      <p:sp>
        <p:nvSpPr>
          <p:cNvPr id="3" name="Text Placeholder 2"/>
          <p:cNvSpPr/>
          <p:nvPr>
            <p:ph type="body" idx="3"/>
          </p:nvPr>
        </p:nvSpPr>
        <p:spPr/>
        <p:txBody>
          <a:bodyPr/>
          <a:p>
            <a:r>
              <a:rPr lang="zh-CN" altLang="en-US" b="1"/>
              <a:t>最让我们印象深刻的，是其严谨规范、环环相扣的“十准则”，这也是我们此次学习的核心内容：</a:t>
            </a:r>
            <a:endParaRPr lang="zh-CN" altLang="en-US" b="1"/>
          </a:p>
        </p:txBody>
      </p:sp>
      <p:sp>
        <p:nvSpPr>
          <p:cNvPr id="5" name="日期占位符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zh-CN" altLang="en-US" smtClean="0"/>
              <a:t>2026-7-3</a:t>
            </a:r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/>
          <p:nvPr>
            <p:ph type="sldImg" idx="2"/>
          </p:nvPr>
        </p:nvSpPr>
        <p:spPr/>
      </p:sp>
      <p:sp>
        <p:nvSpPr>
          <p:cNvPr id="3" name="Text Placeholder 2"/>
          <p:cNvSpPr/>
          <p:nvPr>
            <p:ph type="body" idx="3"/>
          </p:nvPr>
        </p:nvSpPr>
        <p:spPr/>
        <p:txBody>
          <a:bodyPr/>
          <a:p>
            <a:r>
              <a:rPr lang="zh-CN" altLang="en-US" b="1"/>
              <a:t>最让我们印象深刻的，是其严谨规范、环环相扣的“十准则”，这也是我们此次学习的核心内容：</a:t>
            </a:r>
            <a:endParaRPr lang="zh-CN" altLang="en-US" b="1"/>
          </a:p>
        </p:txBody>
      </p:sp>
      <p:sp>
        <p:nvSpPr>
          <p:cNvPr id="5" name="日期占位符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zh-CN" altLang="en-US" smtClean="0"/>
              <a:t>2026-7-3</a:t>
            </a:r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/>
          <p:nvPr>
            <p:ph type="sldImg" idx="2"/>
          </p:nvPr>
        </p:nvSpPr>
        <p:spPr/>
      </p:sp>
      <p:sp>
        <p:nvSpPr>
          <p:cNvPr id="3" name="Text Placeholder 2"/>
          <p:cNvSpPr/>
          <p:nvPr>
            <p:ph type="body" idx="3"/>
          </p:nvPr>
        </p:nvSpPr>
        <p:spPr/>
        <p:txBody>
          <a:bodyPr/>
          <a:p>
            <a:r>
              <a:rPr lang="zh-CN" altLang="en-US" b="1"/>
              <a:t>最让我们印象深刻的，是其严谨规范、环环相扣的“十准则”，这也是我们此次学习的核心内容：</a:t>
            </a:r>
            <a:endParaRPr lang="zh-CN" altLang="en-US" b="1"/>
          </a:p>
        </p:txBody>
      </p:sp>
      <p:sp>
        <p:nvSpPr>
          <p:cNvPr id="5" name="日期占位符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zh-CN" altLang="en-US" smtClean="0"/>
              <a:t>2026-7-3</a:t>
            </a:r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/>
          <p:nvPr>
            <p:ph type="sldImg" idx="2"/>
          </p:nvPr>
        </p:nvSpPr>
        <p:spPr/>
      </p:sp>
      <p:sp>
        <p:nvSpPr>
          <p:cNvPr id="3" name="Text Placeholder 2"/>
          <p:cNvSpPr/>
          <p:nvPr>
            <p:ph type="body" idx="3"/>
          </p:nvPr>
        </p:nvSpPr>
        <p:spPr/>
        <p:txBody>
          <a:bodyPr/>
          <a:p>
            <a:r>
              <a:rPr lang="zh-CN" altLang="en-US" b="1"/>
              <a:t>接下来，让我们一同走进永宝刘氏小儿推拿这门承载着千年智慧的中医技艺。</a:t>
            </a:r>
            <a:endParaRPr lang="zh-CN" altLang="en-US" b="1"/>
          </a:p>
        </p:txBody>
      </p:sp>
      <p:sp>
        <p:nvSpPr>
          <p:cNvPr id="5" name="日期占位符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zh-CN" altLang="en-US" smtClean="0"/>
              <a:t>2026-7-3</a:t>
            </a:r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/>
          <p:nvPr>
            <p:ph type="sldImg" idx="2"/>
          </p:nvPr>
        </p:nvSpPr>
        <p:spPr/>
      </p:sp>
      <p:sp>
        <p:nvSpPr>
          <p:cNvPr id="3" name="Text Placeholder 2"/>
          <p:cNvSpPr/>
          <p:nvPr>
            <p:ph type="body" idx="3"/>
          </p:nvPr>
        </p:nvSpPr>
        <p:spPr/>
        <p:txBody>
          <a:bodyPr/>
          <a:p>
            <a:r>
              <a:rPr lang="zh-CN" altLang="en-US" b="1"/>
              <a:t>最让我们印象深刻的，是其严谨规范、环环相扣的“十准则”，这也是我们此次学习的核心内容：</a:t>
            </a:r>
            <a:endParaRPr lang="zh-CN" altLang="en-US" b="1"/>
          </a:p>
        </p:txBody>
      </p:sp>
      <p:sp>
        <p:nvSpPr>
          <p:cNvPr id="5" name="日期占位符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zh-CN" altLang="en-US" smtClean="0"/>
              <a:t>2026-7-3</a:t>
            </a:r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/>
          <p:nvPr>
            <p:ph type="sldImg" idx="2"/>
          </p:nvPr>
        </p:nvSpPr>
        <p:spPr/>
      </p:sp>
      <p:sp>
        <p:nvSpPr>
          <p:cNvPr id="3" name="Text Placeholder 2"/>
          <p:cNvSpPr/>
          <p:nvPr>
            <p:ph type="body" idx="3"/>
          </p:nvPr>
        </p:nvSpPr>
        <p:spPr/>
        <p:txBody>
          <a:bodyPr/>
          <a:p>
            <a:r>
              <a:rPr lang="zh-CN" altLang="en-US" b="1"/>
              <a:t>最让我们印象深刻的，是其严谨规范、环环相扣的“十准则”，这也是我们此次学习的核心内容：</a:t>
            </a:r>
            <a:endParaRPr lang="zh-CN" altLang="en-US" b="1"/>
          </a:p>
        </p:txBody>
      </p:sp>
      <p:sp>
        <p:nvSpPr>
          <p:cNvPr id="5" name="日期占位符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zh-CN" altLang="en-US" smtClean="0"/>
              <a:t>2026-7-3</a:t>
            </a:r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/>
          <p:nvPr>
            <p:ph type="sldImg" idx="2"/>
          </p:nvPr>
        </p:nvSpPr>
        <p:spPr/>
      </p:sp>
      <p:sp>
        <p:nvSpPr>
          <p:cNvPr id="3" name="Text Placeholder 2"/>
          <p:cNvSpPr/>
          <p:nvPr>
            <p:ph type="body" idx="3"/>
          </p:nvPr>
        </p:nvSpPr>
        <p:spPr/>
        <p:txBody>
          <a:bodyPr/>
          <a:p>
            <a:r>
              <a:rPr lang="zh-CN" altLang="en-US" b="1"/>
              <a:t>最让我们印象深刻的，是其严谨规范、环环相扣的“十准则”，这也是我们此次学习的核心内容：</a:t>
            </a:r>
            <a:endParaRPr lang="zh-CN" altLang="en-US" b="1"/>
          </a:p>
        </p:txBody>
      </p:sp>
      <p:sp>
        <p:nvSpPr>
          <p:cNvPr id="5" name="日期占位符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zh-CN" altLang="en-US" smtClean="0"/>
              <a:t>2026-7-3</a:t>
            </a:r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/>
          <p:nvPr>
            <p:ph type="sldImg" idx="2"/>
          </p:nvPr>
        </p:nvSpPr>
        <p:spPr/>
      </p:sp>
      <p:sp>
        <p:nvSpPr>
          <p:cNvPr id="3" name="Text Placeholder 2"/>
          <p:cNvSpPr/>
          <p:nvPr>
            <p:ph type="body" idx="3"/>
          </p:nvPr>
        </p:nvSpPr>
        <p:spPr/>
        <p:txBody>
          <a:bodyPr/>
          <a:p>
            <a:pPr lvl="0" algn="l">
              <a:lnSpc>
                <a:spcPct val="200000"/>
              </a:lnSpc>
            </a:pP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zh-CN" altLang="en-US" smtClean="0"/>
              <a:t>2026-7-3</a:t>
            </a:r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/>
          <p:nvPr>
            <p:ph type="sldImg" idx="2"/>
          </p:nvPr>
        </p:nvSpPr>
        <p:spPr/>
      </p:sp>
      <p:sp>
        <p:nvSpPr>
          <p:cNvPr id="3" name="Text Placeholder 2"/>
          <p:cNvSpPr/>
          <p:nvPr>
            <p:ph type="body" idx="3"/>
          </p:nvPr>
        </p:nvSpPr>
        <p:spPr/>
        <p:txBody>
          <a:bodyPr/>
          <a:p>
            <a:r>
              <a:rPr lang="zh-CN" altLang="en-US" b="1"/>
              <a:t>接下来，让我们一同走进永宝刘氏小儿推拿这门承载着千年智慧的中医技艺。</a:t>
            </a:r>
            <a:endParaRPr lang="zh-CN" altLang="en-US" b="1"/>
          </a:p>
        </p:txBody>
      </p:sp>
      <p:sp>
        <p:nvSpPr>
          <p:cNvPr id="5" name="日期占位符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zh-CN" altLang="en-US" smtClean="0"/>
              <a:t>2026-7-3</a:t>
            </a: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/>
          <p:nvPr>
            <p:ph type="sldImg" idx="2"/>
          </p:nvPr>
        </p:nvSpPr>
        <p:spPr/>
      </p:sp>
      <p:sp>
        <p:nvSpPr>
          <p:cNvPr id="3" name="Text Placeholder 2"/>
          <p:cNvSpPr/>
          <p:nvPr>
            <p:ph type="body" idx="3"/>
          </p:nvPr>
        </p:nvSpPr>
        <p:spPr/>
        <p:txBody>
          <a:bodyPr/>
          <a:p>
            <a:r>
              <a:rPr lang="zh-CN" altLang="en-US" b="1"/>
              <a:t>接下来，让我们一同走进永宝刘氏小儿推拿这门承载着千年智慧的中医技艺。</a:t>
            </a:r>
            <a:endParaRPr lang="zh-CN" altLang="en-US" b="1"/>
          </a:p>
        </p:txBody>
      </p:sp>
      <p:sp>
        <p:nvSpPr>
          <p:cNvPr id="5" name="日期占位符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zh-CN" altLang="en-US" smtClean="0"/>
              <a:t>2026-7-3</a:t>
            </a:r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/>
          <p:nvPr>
            <p:ph type="sldImg" idx="2"/>
          </p:nvPr>
        </p:nvSpPr>
        <p:spPr/>
      </p:sp>
      <p:sp>
        <p:nvSpPr>
          <p:cNvPr id="3" name="Text Placeholder 2"/>
          <p:cNvSpPr/>
          <p:nvPr>
            <p:ph type="body" idx="3"/>
          </p:nvPr>
        </p:nvSpPr>
        <p:spPr/>
        <p:txBody>
          <a:bodyPr/>
          <a:p>
            <a:r>
              <a:rPr lang="zh-CN" altLang="en-US" b="1"/>
              <a:t>接下来，让我们一同走进永宝刘氏小儿推拿这门承载着千年智慧的中医技艺。</a:t>
            </a:r>
            <a:endParaRPr lang="zh-CN" altLang="en-US" b="1"/>
          </a:p>
        </p:txBody>
      </p:sp>
      <p:sp>
        <p:nvSpPr>
          <p:cNvPr id="5" name="日期占位符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zh-CN" altLang="en-US" smtClean="0"/>
              <a:t>2026-7-3</a:t>
            </a:r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zh-CN" altLang="en-US" smtClean="0"/>
              <a:t>2026-7-3</a:t>
            </a:r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/>
          <p:nvPr>
            <p:ph type="sldImg" idx="2"/>
          </p:nvPr>
        </p:nvSpPr>
        <p:spPr/>
      </p:sp>
      <p:sp>
        <p:nvSpPr>
          <p:cNvPr id="3" name="Text Placeholder 2"/>
          <p:cNvSpPr/>
          <p:nvPr>
            <p:ph type="body" idx="3"/>
          </p:nvPr>
        </p:nvSpPr>
        <p:spPr/>
        <p:txBody>
          <a:bodyPr/>
          <a:p>
            <a:r>
              <a:rPr lang="zh-CN" altLang="en-US" b="1"/>
              <a:t>这门技法的起源极具传奇色彩，最早可以追溯到东汉末年。刘氏先祖供职于太医府，凭借精湛的小儿按摩术声名远扬，他只用葱、生姜熬水，再施以推拿手法，便能手到病除。无需服用一药一丸，就能痊愈。</a:t>
            </a:r>
            <a:endParaRPr lang="zh-CN" altLang="en-US" b="1"/>
          </a:p>
        </p:txBody>
      </p:sp>
      <p:sp>
        <p:nvSpPr>
          <p:cNvPr id="5" name="日期占位符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zh-CN" altLang="en-US" smtClean="0"/>
              <a:t>2026-7-3</a:t>
            </a:r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/>
          <p:nvPr>
            <p:ph type="sldImg" idx="2"/>
          </p:nvPr>
        </p:nvSpPr>
        <p:spPr/>
      </p:sp>
      <p:sp>
        <p:nvSpPr>
          <p:cNvPr id="3" name="Text Placeholder 2"/>
          <p:cNvSpPr/>
          <p:nvPr>
            <p:ph type="body" idx="3"/>
          </p:nvPr>
        </p:nvSpPr>
        <p:spPr/>
        <p:txBody>
          <a:bodyPr/>
          <a:p>
            <a:r>
              <a:rPr lang="zh-CN" altLang="en-US" b="1"/>
              <a:t>接下来，让我们一同走进永宝刘氏小儿推拿这门承载着千年智慧的中医技艺。</a:t>
            </a:r>
            <a:endParaRPr lang="zh-CN" altLang="en-US" b="1"/>
          </a:p>
        </p:txBody>
      </p:sp>
      <p:sp>
        <p:nvSpPr>
          <p:cNvPr id="5" name="日期占位符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zh-CN" altLang="en-US" smtClean="0"/>
              <a:t>2026-7-3</a:t>
            </a:r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/>
          <p:nvPr>
            <p:ph type="sldImg" idx="2"/>
          </p:nvPr>
        </p:nvSpPr>
        <p:spPr/>
      </p:sp>
      <p:sp>
        <p:nvSpPr>
          <p:cNvPr id="3" name="Text Placeholder 2"/>
          <p:cNvSpPr/>
          <p:nvPr>
            <p:ph type="body" idx="3"/>
          </p:nvPr>
        </p:nvSpPr>
        <p:spPr/>
        <p:txBody>
          <a:bodyPr/>
          <a:p>
            <a:r>
              <a:rPr lang="zh-CN" altLang="en-US" b="1"/>
              <a:t>以“修复儿童自愈力，达到治病防病目的”为古法核心理念。在新时代背景下，形成了“以西医诊断为标准，以中医辨证为基础，以永宝刘氏祖传小儿推拿为核心”的诊疗理念，既符合国家提倡发展中医国粹、减少抗生素使用的政策方针，也精准贴合了广大家长不愿给孩子吃药打针的殷切需求。</a:t>
            </a:r>
            <a:endParaRPr lang="zh-CN" altLang="en-US" b="1"/>
          </a:p>
        </p:txBody>
      </p:sp>
      <p:sp>
        <p:nvSpPr>
          <p:cNvPr id="5" name="日期占位符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zh-CN" altLang="en-US" smtClean="0"/>
              <a:t>2026-7-3</a:t>
            </a:r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副标题 2"/>
          <p:cNvSpPr/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  <a:endParaRPr kumimoji="1" lang="zh-CN" altLang="en-US"/>
          </a:p>
        </p:txBody>
      </p:sp>
      <p:sp>
        <p:nvSpPr>
          <p:cNvPr id="4" name="日期占位符 3"/>
          <p:cNvSpPr/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/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/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竖排文字占位符 2"/>
          <p:cNvSpPr/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/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/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/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/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竖排文字占位符 2"/>
          <p:cNvSpPr/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/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/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/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副标题 2"/>
          <p:cNvSpPr/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  <a:endParaRPr kumimoji="1" lang="zh-CN" altLang="en-US"/>
          </a:p>
        </p:txBody>
      </p:sp>
      <p:sp>
        <p:nvSpPr>
          <p:cNvPr id="4" name="日期占位符 3"/>
          <p:cNvSpPr/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/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/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/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/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/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/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/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4" name="日期占位符 3"/>
          <p:cNvSpPr/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/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/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/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内容占位符 3"/>
          <p:cNvSpPr/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5" name="日期占位符 4"/>
          <p:cNvSpPr/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/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/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/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4" name="内容占位符 3"/>
          <p:cNvSpPr/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5" name="文本占位符 4"/>
          <p:cNvSpPr/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6" name="内容占位符 5"/>
          <p:cNvSpPr/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7" name="日期占位符 6"/>
          <p:cNvSpPr/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8" name="页脚占位符 7"/>
          <p:cNvSpPr/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灯片编号占位符 8"/>
          <p:cNvSpPr/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日期占位符 2"/>
          <p:cNvSpPr/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页脚占位符 3"/>
          <p:cNvSpPr/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/>
          <p:cNvSpPr/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/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3" name="页脚占位符 2"/>
          <p:cNvSpPr/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/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/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文本占位符 3"/>
          <p:cNvSpPr/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5" name="日期占位符 4"/>
          <p:cNvSpPr/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/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/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/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/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/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/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图片占位符 2"/>
          <p:cNvSpPr/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/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5" name="日期占位符 4"/>
          <p:cNvSpPr/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/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/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竖排文字占位符 2"/>
          <p:cNvSpPr/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/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/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/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/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竖排文字占位符 2"/>
          <p:cNvSpPr/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/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/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/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/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4" name="日期占位符 3"/>
          <p:cNvSpPr/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/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/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/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内容占位符 3"/>
          <p:cNvSpPr/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5" name="日期占位符 4"/>
          <p:cNvSpPr/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/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/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/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4" name="内容占位符 3"/>
          <p:cNvSpPr/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5" name="文本占位符 4"/>
          <p:cNvSpPr/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6" name="内容占位符 5"/>
          <p:cNvSpPr/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7" name="日期占位符 6"/>
          <p:cNvSpPr/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8" name="页脚占位符 7"/>
          <p:cNvSpPr/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灯片编号占位符 8"/>
          <p:cNvSpPr/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日期占位符 2"/>
          <p:cNvSpPr/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页脚占位符 3"/>
          <p:cNvSpPr/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/>
          <p:cNvSpPr/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/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3" name="页脚占位符 2"/>
          <p:cNvSpPr/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/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/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文本占位符 3"/>
          <p:cNvSpPr/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5" name="日期占位符 4"/>
          <p:cNvSpPr/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/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/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图片占位符 2"/>
          <p:cNvSpPr/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/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5" name="日期占位符 4"/>
          <p:cNvSpPr/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/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/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/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/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/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灯片编号占位符 5"/>
          <p:cNvSpPr/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/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/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/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灯片编号占位符 5"/>
          <p:cNvSpPr/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44.xml"/><Relationship Id="rId8" Type="http://schemas.openxmlformats.org/officeDocument/2006/relationships/tags" Target="../tags/tag43.xml"/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2" Type="http://schemas.openxmlformats.org/officeDocument/2006/relationships/notesSlide" Target="../notesSlides/notesSlide11.xml"/><Relationship Id="rId21" Type="http://schemas.openxmlformats.org/officeDocument/2006/relationships/slideLayout" Target="../slideLayouts/slideLayout7.xml"/><Relationship Id="rId20" Type="http://schemas.openxmlformats.org/officeDocument/2006/relationships/image" Target="../media/image3.png"/><Relationship Id="rId2" Type="http://schemas.openxmlformats.org/officeDocument/2006/relationships/tags" Target="../tags/tag37.xml"/><Relationship Id="rId19" Type="http://schemas.openxmlformats.org/officeDocument/2006/relationships/tags" Target="../tags/tag54.xml"/><Relationship Id="rId18" Type="http://schemas.openxmlformats.org/officeDocument/2006/relationships/tags" Target="../tags/tag53.xml"/><Relationship Id="rId17" Type="http://schemas.openxmlformats.org/officeDocument/2006/relationships/tags" Target="../tags/tag52.xml"/><Relationship Id="rId16" Type="http://schemas.openxmlformats.org/officeDocument/2006/relationships/tags" Target="../tags/tag51.xml"/><Relationship Id="rId15" Type="http://schemas.openxmlformats.org/officeDocument/2006/relationships/tags" Target="../tags/tag50.xml"/><Relationship Id="rId14" Type="http://schemas.openxmlformats.org/officeDocument/2006/relationships/tags" Target="../tags/tag49.xml"/><Relationship Id="rId13" Type="http://schemas.openxmlformats.org/officeDocument/2006/relationships/tags" Target="../tags/tag48.xml"/><Relationship Id="rId12" Type="http://schemas.openxmlformats.org/officeDocument/2006/relationships/tags" Target="../tags/tag47.xml"/><Relationship Id="rId11" Type="http://schemas.openxmlformats.org/officeDocument/2006/relationships/tags" Target="../tags/tag46.xml"/><Relationship Id="rId10" Type="http://schemas.openxmlformats.org/officeDocument/2006/relationships/tags" Target="../tags/tag45.xml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3.xml"/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0.svg"/><Relationship Id="rId3" Type="http://schemas.openxmlformats.org/officeDocument/2006/relationships/image" Target="../media/image19.png"/><Relationship Id="rId2" Type="http://schemas.openxmlformats.org/officeDocument/2006/relationships/image" Target="../media/image18.GIF"/><Relationship Id="rId1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61.xml"/><Relationship Id="rId8" Type="http://schemas.openxmlformats.org/officeDocument/2006/relationships/tags" Target="../tags/tag60.xml"/><Relationship Id="rId7" Type="http://schemas.openxmlformats.org/officeDocument/2006/relationships/tags" Target="../tags/tag59.xml"/><Relationship Id="rId6" Type="http://schemas.openxmlformats.org/officeDocument/2006/relationships/tags" Target="../tags/tag58.xml"/><Relationship Id="rId5" Type="http://schemas.openxmlformats.org/officeDocument/2006/relationships/tags" Target="../tags/tag57.xml"/><Relationship Id="rId4" Type="http://schemas.openxmlformats.org/officeDocument/2006/relationships/tags" Target="../tags/tag56.xml"/><Relationship Id="rId3" Type="http://schemas.openxmlformats.org/officeDocument/2006/relationships/tags" Target="../tags/tag55.xml"/><Relationship Id="rId21" Type="http://schemas.openxmlformats.org/officeDocument/2006/relationships/notesSlide" Target="../notesSlides/notesSlide14.xml"/><Relationship Id="rId20" Type="http://schemas.openxmlformats.org/officeDocument/2006/relationships/slideLayout" Target="../slideLayouts/slideLayout7.xml"/><Relationship Id="rId2" Type="http://schemas.openxmlformats.org/officeDocument/2006/relationships/image" Target="../media/image21.jpeg"/><Relationship Id="rId19" Type="http://schemas.openxmlformats.org/officeDocument/2006/relationships/image" Target="../media/image3.png"/><Relationship Id="rId18" Type="http://schemas.openxmlformats.org/officeDocument/2006/relationships/tags" Target="../tags/tag70.xml"/><Relationship Id="rId17" Type="http://schemas.openxmlformats.org/officeDocument/2006/relationships/tags" Target="../tags/tag69.xml"/><Relationship Id="rId16" Type="http://schemas.openxmlformats.org/officeDocument/2006/relationships/tags" Target="../tags/tag68.xml"/><Relationship Id="rId15" Type="http://schemas.openxmlformats.org/officeDocument/2006/relationships/tags" Target="../tags/tag67.xml"/><Relationship Id="rId14" Type="http://schemas.openxmlformats.org/officeDocument/2006/relationships/tags" Target="../tags/tag66.xml"/><Relationship Id="rId13" Type="http://schemas.openxmlformats.org/officeDocument/2006/relationships/tags" Target="../tags/tag65.xml"/><Relationship Id="rId12" Type="http://schemas.openxmlformats.org/officeDocument/2006/relationships/tags" Target="../tags/tag64.xml"/><Relationship Id="rId11" Type="http://schemas.openxmlformats.org/officeDocument/2006/relationships/tags" Target="../tags/tag63.xml"/><Relationship Id="rId10" Type="http://schemas.openxmlformats.org/officeDocument/2006/relationships/tags" Target="../tags/tag62.xml"/><Relationship Id="rId1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5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6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.png"/><Relationship Id="rId2" Type="http://schemas.openxmlformats.org/officeDocument/2006/relationships/image" Target="../media/image22.jpeg"/><Relationship Id="rId1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7.xml"/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5.svg"/><Relationship Id="rId3" Type="http://schemas.openxmlformats.org/officeDocument/2006/relationships/image" Target="../media/image24.png"/><Relationship Id="rId2" Type="http://schemas.openxmlformats.org/officeDocument/2006/relationships/image" Target="../media/image23.GIF"/><Relationship Id="rId1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8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.png"/><Relationship Id="rId2" Type="http://schemas.openxmlformats.org/officeDocument/2006/relationships/image" Target="../media/image26.jpe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9.xml"/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3.png"/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3" Type="http://schemas.openxmlformats.org/officeDocument/2006/relationships/notesSlide" Target="../notesSlides/notesSlide2.xml"/><Relationship Id="rId12" Type="http://schemas.openxmlformats.org/officeDocument/2006/relationships/slideLayout" Target="../slideLayouts/slideLayout7.xml"/><Relationship Id="rId11" Type="http://schemas.openxmlformats.org/officeDocument/2006/relationships/image" Target="../media/image3.png"/><Relationship Id="rId10" Type="http://schemas.openxmlformats.org/officeDocument/2006/relationships/tags" Target="../tags/tag9.xml"/><Relationship Id="rId1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0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.png"/><Relationship Id="rId2" Type="http://schemas.openxmlformats.org/officeDocument/2006/relationships/image" Target="../media/image29.jpeg"/><Relationship Id="rId1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1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.png"/><Relationship Id="rId2" Type="http://schemas.openxmlformats.org/officeDocument/2006/relationships/image" Target="../media/image30.jpe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tags" Target="../tags/tag77.xml"/><Relationship Id="rId8" Type="http://schemas.openxmlformats.org/officeDocument/2006/relationships/tags" Target="../tags/tag76.xml"/><Relationship Id="rId7" Type="http://schemas.openxmlformats.org/officeDocument/2006/relationships/tags" Target="../tags/tag75.xml"/><Relationship Id="rId6" Type="http://schemas.openxmlformats.org/officeDocument/2006/relationships/tags" Target="../tags/tag74.xml"/><Relationship Id="rId5" Type="http://schemas.openxmlformats.org/officeDocument/2006/relationships/tags" Target="../tags/tag73.xml"/><Relationship Id="rId4" Type="http://schemas.openxmlformats.org/officeDocument/2006/relationships/tags" Target="../tags/tag72.xml"/><Relationship Id="rId31" Type="http://schemas.openxmlformats.org/officeDocument/2006/relationships/notesSlide" Target="../notesSlides/notesSlide22.xml"/><Relationship Id="rId30" Type="http://schemas.openxmlformats.org/officeDocument/2006/relationships/slideLayout" Target="../slideLayouts/slideLayout7.xml"/><Relationship Id="rId3" Type="http://schemas.openxmlformats.org/officeDocument/2006/relationships/tags" Target="../tags/tag71.xml"/><Relationship Id="rId29" Type="http://schemas.openxmlformats.org/officeDocument/2006/relationships/image" Target="../media/image3.png"/><Relationship Id="rId28" Type="http://schemas.openxmlformats.org/officeDocument/2006/relationships/tags" Target="../tags/tag95.xml"/><Relationship Id="rId27" Type="http://schemas.openxmlformats.org/officeDocument/2006/relationships/tags" Target="../tags/tag94.xml"/><Relationship Id="rId26" Type="http://schemas.openxmlformats.org/officeDocument/2006/relationships/tags" Target="../tags/tag93.xml"/><Relationship Id="rId25" Type="http://schemas.openxmlformats.org/officeDocument/2006/relationships/tags" Target="../tags/tag92.xml"/><Relationship Id="rId24" Type="http://schemas.openxmlformats.org/officeDocument/2006/relationships/tags" Target="../tags/tag91.xml"/><Relationship Id="rId23" Type="http://schemas.openxmlformats.org/officeDocument/2006/relationships/tags" Target="../tags/tag90.xml"/><Relationship Id="rId22" Type="http://schemas.openxmlformats.org/officeDocument/2006/relationships/tags" Target="../tags/tag89.xml"/><Relationship Id="rId21" Type="http://schemas.openxmlformats.org/officeDocument/2006/relationships/tags" Target="../tags/tag88.xml"/><Relationship Id="rId20" Type="http://schemas.openxmlformats.org/officeDocument/2006/relationships/tags" Target="../tags/tag87.xml"/><Relationship Id="rId2" Type="http://schemas.openxmlformats.org/officeDocument/2006/relationships/image" Target="../media/image31.jpeg"/><Relationship Id="rId19" Type="http://schemas.openxmlformats.org/officeDocument/2006/relationships/tags" Target="../tags/tag86.xml"/><Relationship Id="rId18" Type="http://schemas.openxmlformats.org/officeDocument/2006/relationships/tags" Target="../tags/tag85.xml"/><Relationship Id="rId17" Type="http://schemas.openxmlformats.org/officeDocument/2006/relationships/tags" Target="../tags/tag84.xml"/><Relationship Id="rId16" Type="http://schemas.openxmlformats.org/officeDocument/2006/relationships/image" Target="../media/image32.jpeg"/><Relationship Id="rId15" Type="http://schemas.openxmlformats.org/officeDocument/2006/relationships/tags" Target="../tags/tag83.xml"/><Relationship Id="rId14" Type="http://schemas.openxmlformats.org/officeDocument/2006/relationships/tags" Target="../tags/tag82.xml"/><Relationship Id="rId13" Type="http://schemas.openxmlformats.org/officeDocument/2006/relationships/tags" Target="../tags/tag81.xml"/><Relationship Id="rId12" Type="http://schemas.openxmlformats.org/officeDocument/2006/relationships/tags" Target="../tags/tag80.xml"/><Relationship Id="rId11" Type="http://schemas.openxmlformats.org/officeDocument/2006/relationships/tags" Target="../tags/tag79.xml"/><Relationship Id="rId10" Type="http://schemas.openxmlformats.org/officeDocument/2006/relationships/tags" Target="../tags/tag78.xml"/><Relationship Id="rId1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3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image" Target="../media/image40.svg"/><Relationship Id="rId8" Type="http://schemas.openxmlformats.org/officeDocument/2006/relationships/image" Target="../media/image39.png"/><Relationship Id="rId7" Type="http://schemas.openxmlformats.org/officeDocument/2006/relationships/image" Target="../media/image38.svg"/><Relationship Id="rId6" Type="http://schemas.openxmlformats.org/officeDocument/2006/relationships/image" Target="../media/image37.png"/><Relationship Id="rId5" Type="http://schemas.openxmlformats.org/officeDocument/2006/relationships/image" Target="../media/image36.svg"/><Relationship Id="rId4" Type="http://schemas.openxmlformats.org/officeDocument/2006/relationships/image" Target="../media/image35.png"/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8" Type="http://schemas.openxmlformats.org/officeDocument/2006/relationships/notesSlide" Target="../notesSlides/notesSlide24.xml"/><Relationship Id="rId17" Type="http://schemas.openxmlformats.org/officeDocument/2006/relationships/slideLayout" Target="../slideLayouts/slideLayout7.xml"/><Relationship Id="rId16" Type="http://schemas.openxmlformats.org/officeDocument/2006/relationships/image" Target="../media/image3.png"/><Relationship Id="rId15" Type="http://schemas.openxmlformats.org/officeDocument/2006/relationships/image" Target="../media/image46.svg"/><Relationship Id="rId14" Type="http://schemas.openxmlformats.org/officeDocument/2006/relationships/image" Target="../media/image45.png"/><Relationship Id="rId13" Type="http://schemas.openxmlformats.org/officeDocument/2006/relationships/image" Target="../media/image44.svg"/><Relationship Id="rId12" Type="http://schemas.openxmlformats.org/officeDocument/2006/relationships/image" Target="../media/image43.png"/><Relationship Id="rId11" Type="http://schemas.openxmlformats.org/officeDocument/2006/relationships/image" Target="../media/image42.svg"/><Relationship Id="rId10" Type="http://schemas.openxmlformats.org/officeDocument/2006/relationships/image" Target="../media/image41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5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6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7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1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14.xml"/><Relationship Id="rId8" Type="http://schemas.openxmlformats.org/officeDocument/2006/relationships/tags" Target="../tags/tag13.xml"/><Relationship Id="rId7" Type="http://schemas.openxmlformats.org/officeDocument/2006/relationships/tags" Target="../tags/tag12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tags" Target="../tags/tag11.xml"/><Relationship Id="rId3" Type="http://schemas.openxmlformats.org/officeDocument/2006/relationships/tags" Target="../tags/tag10.xml"/><Relationship Id="rId23" Type="http://schemas.openxmlformats.org/officeDocument/2006/relationships/notesSlide" Target="../notesSlides/notesSlide3.xml"/><Relationship Id="rId22" Type="http://schemas.openxmlformats.org/officeDocument/2006/relationships/slideLayout" Target="../slideLayouts/slideLayout7.xml"/><Relationship Id="rId21" Type="http://schemas.openxmlformats.org/officeDocument/2006/relationships/image" Target="../media/image3.png"/><Relationship Id="rId20" Type="http://schemas.openxmlformats.org/officeDocument/2006/relationships/tags" Target="../tags/tag21.xml"/><Relationship Id="rId2" Type="http://schemas.openxmlformats.org/officeDocument/2006/relationships/image" Target="../media/image2.png"/><Relationship Id="rId19" Type="http://schemas.openxmlformats.org/officeDocument/2006/relationships/tags" Target="../tags/tag20.xml"/><Relationship Id="rId18" Type="http://schemas.openxmlformats.org/officeDocument/2006/relationships/image" Target="../media/image10.svg"/><Relationship Id="rId17" Type="http://schemas.openxmlformats.org/officeDocument/2006/relationships/image" Target="../media/image9.png"/><Relationship Id="rId16" Type="http://schemas.openxmlformats.org/officeDocument/2006/relationships/tags" Target="../tags/tag19.xml"/><Relationship Id="rId15" Type="http://schemas.openxmlformats.org/officeDocument/2006/relationships/tags" Target="../tags/tag18.xml"/><Relationship Id="rId14" Type="http://schemas.openxmlformats.org/officeDocument/2006/relationships/tags" Target="../tags/tag17.xml"/><Relationship Id="rId13" Type="http://schemas.openxmlformats.org/officeDocument/2006/relationships/tags" Target="../tags/tag16.xml"/><Relationship Id="rId12" Type="http://schemas.openxmlformats.org/officeDocument/2006/relationships/image" Target="../media/image8.svg"/><Relationship Id="rId11" Type="http://schemas.openxmlformats.org/officeDocument/2006/relationships/image" Target="../media/image7.png"/><Relationship Id="rId10" Type="http://schemas.openxmlformats.org/officeDocument/2006/relationships/tags" Target="../tags/tag15.xml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27.xml"/><Relationship Id="rId8" Type="http://schemas.openxmlformats.org/officeDocument/2006/relationships/tags" Target="../tags/tag26.xml"/><Relationship Id="rId7" Type="http://schemas.openxmlformats.org/officeDocument/2006/relationships/tags" Target="../tags/tag25.xml"/><Relationship Id="rId6" Type="http://schemas.openxmlformats.org/officeDocument/2006/relationships/image" Target="../media/image11.jpeg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3" Type="http://schemas.openxmlformats.org/officeDocument/2006/relationships/notesSlide" Target="../notesSlides/notesSlide4.xml"/><Relationship Id="rId22" Type="http://schemas.openxmlformats.org/officeDocument/2006/relationships/slideLayout" Target="../slideLayouts/slideLayout7.xml"/><Relationship Id="rId21" Type="http://schemas.openxmlformats.org/officeDocument/2006/relationships/image" Target="../media/image3.png"/><Relationship Id="rId20" Type="http://schemas.openxmlformats.org/officeDocument/2006/relationships/tags" Target="../tags/tag36.xml"/><Relationship Id="rId2" Type="http://schemas.openxmlformats.org/officeDocument/2006/relationships/image" Target="../media/image2.png"/><Relationship Id="rId19" Type="http://schemas.openxmlformats.org/officeDocument/2006/relationships/tags" Target="../tags/tag35.xml"/><Relationship Id="rId18" Type="http://schemas.openxmlformats.org/officeDocument/2006/relationships/image" Target="../media/image13.jpeg"/><Relationship Id="rId17" Type="http://schemas.openxmlformats.org/officeDocument/2006/relationships/tags" Target="../tags/tag34.xml"/><Relationship Id="rId16" Type="http://schemas.openxmlformats.org/officeDocument/2006/relationships/tags" Target="../tags/tag33.xml"/><Relationship Id="rId15" Type="http://schemas.openxmlformats.org/officeDocument/2006/relationships/tags" Target="../tags/tag32.xml"/><Relationship Id="rId14" Type="http://schemas.openxmlformats.org/officeDocument/2006/relationships/tags" Target="../tags/tag31.xml"/><Relationship Id="rId13" Type="http://schemas.openxmlformats.org/officeDocument/2006/relationships/tags" Target="../tags/tag30.xml"/><Relationship Id="rId12" Type="http://schemas.openxmlformats.org/officeDocument/2006/relationships/image" Target="../media/image12.jpeg"/><Relationship Id="rId11" Type="http://schemas.openxmlformats.org/officeDocument/2006/relationships/tags" Target="../tags/tag29.xml"/><Relationship Id="rId10" Type="http://schemas.openxmlformats.org/officeDocument/2006/relationships/tags" Target="../tags/tag28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6.xml"/><Relationship Id="rId8" Type="http://schemas.openxmlformats.org/officeDocument/2006/relationships/slideLayout" Target="../slideLayouts/slideLayout18.xml"/><Relationship Id="rId7" Type="http://schemas.openxmlformats.org/officeDocument/2006/relationships/image" Target="../media/image3.png"/><Relationship Id="rId6" Type="http://schemas.openxmlformats.org/officeDocument/2006/relationships/image" Target="../media/image2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18.xml"/><Relationship Id="rId2" Type="http://schemas.openxmlformats.org/officeDocument/2006/relationships/image" Target="../media/image3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18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501650" y="92710"/>
            <a:ext cx="6991350" cy="1101725"/>
            <a:chOff x="790" y="146"/>
            <a:chExt cx="11010" cy="1735"/>
          </a:xfrm>
        </p:grpSpPr>
        <p:pic>
          <p:nvPicPr>
            <p:cNvPr id="17" name="图片 16" descr="九峰中心LOGO3(1)"/>
            <p:cNvPicPr>
              <a:picLocks noChangeAspect="1"/>
            </p:cNvPicPr>
            <p:nvPr/>
          </p:nvPicPr>
          <p:blipFill>
            <a:blip r:embed="rId2"/>
            <a:srcRect t="-26847" r="82100"/>
            <a:stretch>
              <a:fillRect/>
            </a:stretch>
          </p:blipFill>
          <p:spPr>
            <a:xfrm>
              <a:off x="790" y="146"/>
              <a:ext cx="1315" cy="1735"/>
            </a:xfrm>
            <a:prstGeom prst="rect">
              <a:avLst/>
            </a:prstGeom>
          </p:spPr>
        </p:pic>
        <p:sp>
          <p:nvSpPr>
            <p:cNvPr id="7" name="文本框 6"/>
            <p:cNvSpPr txBox="1"/>
            <p:nvPr/>
          </p:nvSpPr>
          <p:spPr>
            <a:xfrm>
              <a:off x="2200" y="776"/>
              <a:ext cx="9600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zh-CN" altLang="en-US" sz="2400" b="1" dirty="0">
                  <a:solidFill>
                    <a:schemeClr val="tx2"/>
                  </a:solidFill>
                  <a:latin typeface="华文楷体" panose="02010600040101010101" charset="-122"/>
                  <a:ea typeface="华文楷体" panose="02010600040101010101" charset="-122"/>
                  <a:sym typeface="+mn-ea"/>
                </a:rPr>
                <a:t>九峰街社区卫生服务中心</a:t>
              </a:r>
              <a:endParaRPr lang="zh-CN" altLang="en-US" sz="2400" b="1" dirty="0">
                <a:solidFill>
                  <a:schemeClr val="tx2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endParaRPr>
            </a:p>
          </p:txBody>
        </p:sp>
      </p:grpSp>
      <p:pic>
        <p:nvPicPr>
          <p:cNvPr id="9" name="图片 8" descr="“健康科普行——万场健康知识讲座”活动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39705" y="223520"/>
            <a:ext cx="1307465" cy="1148715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3072765" y="2233930"/>
            <a:ext cx="63373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zh-CN" altLang="en-US" sz="4800" b="1" i="0" u="none" strike="noStrike">
                <a:solidFill>
                  <a:srgbClr val="4E7971"/>
                </a:solidFill>
                <a:latin typeface="方正小标宋简体" panose="02010600010101010101" charset="-122"/>
                <a:ea typeface="方正小标宋简体" panose="02010600010101010101" charset="-122"/>
                <a:cs typeface="方正小标宋简体" panose="02010600010101010101" charset="-122"/>
                <a:sym typeface="Noto Sans SC" panose="020B0200000000000000" charset="-122"/>
              </a:rPr>
              <a:t>巧手护童</a:t>
            </a:r>
            <a:r>
              <a:rPr lang="en-US" altLang="zh-CN" sz="4800" b="1" i="0" u="none" strike="noStrike">
                <a:solidFill>
                  <a:srgbClr val="4E7971"/>
                </a:solidFill>
                <a:latin typeface="方正小标宋简体" panose="02010600010101010101" charset="-122"/>
                <a:ea typeface="方正小标宋简体" panose="02010600010101010101" charset="-122"/>
                <a:cs typeface="方正小标宋简体" panose="02010600010101010101" charset="-122"/>
                <a:sym typeface="Noto Sans SC" panose="020B0200000000000000" charset="-122"/>
              </a:rPr>
              <a:t>      </a:t>
            </a:r>
            <a:r>
              <a:rPr lang="zh-CN" altLang="en-US" sz="4800" b="1" i="0" u="none" strike="noStrike">
                <a:solidFill>
                  <a:srgbClr val="4E7971"/>
                </a:solidFill>
                <a:latin typeface="方正小标宋简体" panose="02010600010101010101" charset="-122"/>
                <a:ea typeface="方正小标宋简体" panose="02010600010101010101" charset="-122"/>
                <a:cs typeface="方正小标宋简体" panose="02010600010101010101" charset="-122"/>
                <a:sym typeface="Noto Sans SC" panose="020B0200000000000000" charset="-122"/>
              </a:rPr>
              <a:t>健康相伴</a:t>
            </a:r>
            <a:endParaRPr lang="zh-CN" altLang="en-US" sz="4800" b="1" i="0" u="none" strike="noStrike">
              <a:solidFill>
                <a:srgbClr val="4E7971"/>
              </a:solidFill>
              <a:latin typeface="方正小标宋简体" panose="02010600010101010101" charset="-122"/>
              <a:ea typeface="方正小标宋简体" panose="02010600010101010101" charset="-122"/>
              <a:cs typeface="方正小标宋简体" panose="02010600010101010101" charset="-122"/>
              <a:sym typeface="Noto Sans SC" panose="020B0200000000000000" charset="-122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6696075" y="3429000"/>
            <a:ext cx="4909185" cy="80264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zh-CN" altLang="en-US" sz="2000" i="0" u="none" strike="noStrike">
                <a:solidFill>
                  <a:srgbClr val="4E7971">
                    <a:alpha val="98039"/>
                  </a:srgbClr>
                </a:solidFill>
                <a:latin typeface="黑体" panose="02010609060101010101" charset="-122"/>
                <a:ea typeface="黑体" panose="02010609060101010101" charset="-122"/>
                <a:cs typeface="Noto Sans SC" panose="020B0200000000000000" charset="-122"/>
                <a:sym typeface="Noto Sans SC" panose="020B0200000000000000" charset="-122"/>
              </a:rPr>
              <a:t>社区公益小儿推拿科普讲座</a:t>
            </a:r>
            <a:endParaRPr lang="zh-CN" altLang="en-US" sz="2000" i="0" u="none" strike="noStrike">
              <a:solidFill>
                <a:srgbClr val="4E7971">
                  <a:alpha val="98039"/>
                </a:srgbClr>
              </a:solidFill>
              <a:latin typeface="黑体" panose="02010609060101010101" charset="-122"/>
              <a:ea typeface="黑体" panose="02010609060101010101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" name="AutoShape 4"/>
          <p:cNvSpPr/>
          <p:nvPr/>
        </p:nvSpPr>
        <p:spPr>
          <a:xfrm>
            <a:off x="8214360" y="4861560"/>
            <a:ext cx="2533015" cy="80264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r">
              <a:lnSpc>
                <a:spcPct val="125000"/>
              </a:lnSpc>
              <a:defRPr/>
            </a:pPr>
            <a:r>
              <a:rPr lang="zh-CN" altLang="en-US" i="0" u="none" strike="noStrike">
                <a:solidFill>
                  <a:srgbClr val="4E7971">
                    <a:alpha val="98039"/>
                  </a:srgbClr>
                </a:solidFill>
                <a:latin typeface="方正小标宋简体" panose="02010600010101010101" charset="-122"/>
                <a:ea typeface="方正小标宋简体" panose="02010600010101010101" charset="-122"/>
                <a:cs typeface="Noto Sans SC" panose="020B0200000000000000" charset="-122"/>
                <a:sym typeface="Noto Sans SC" panose="020B0200000000000000" charset="-122"/>
              </a:rPr>
              <a:t>主讲人：祝微</a:t>
            </a:r>
            <a:endParaRPr lang="zh-CN" altLang="en-US" i="0" u="none" strike="noStrike">
              <a:solidFill>
                <a:srgbClr val="4E7971">
                  <a:alpha val="98039"/>
                </a:srgbClr>
              </a:solidFill>
              <a:latin typeface="方正小标宋简体" panose="02010600010101010101" charset="-122"/>
              <a:ea typeface="方正小标宋简体" panose="02010600010101010101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r">
              <a:lnSpc>
                <a:spcPct val="125000"/>
              </a:lnSpc>
              <a:defRPr/>
            </a:pPr>
            <a:endParaRPr lang="zh-CN" altLang="en-US" i="0" u="none" strike="noStrike">
              <a:solidFill>
                <a:srgbClr val="4E7971">
                  <a:alpha val="98039"/>
                </a:srgbClr>
              </a:solidFill>
              <a:latin typeface="方正小标宋简体" panose="02010600010101010101" charset="-122"/>
              <a:ea typeface="方正小标宋简体" panose="02010600010101010101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3"/>
          <p:cNvSpPr/>
          <p:nvPr/>
        </p:nvSpPr>
        <p:spPr>
          <a:xfrm>
            <a:off x="762000" y="635000"/>
            <a:ext cx="1016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4E797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适用范围：消化系统疾病</a:t>
            </a:r>
            <a:endParaRPr lang="en-US" sz="3200" b="1" i="0" u="none" strike="noStrike">
              <a:solidFill>
                <a:srgbClr val="4E797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1" name="AutoShape 4"/>
          <p:cNvSpPr/>
          <p:nvPr/>
        </p:nvSpPr>
        <p:spPr>
          <a:xfrm>
            <a:off x="762000" y="1778000"/>
            <a:ext cx="3378200" cy="4064000"/>
          </a:xfrm>
          <a:prstGeom prst="roundRect">
            <a:avLst>
              <a:gd name="adj" fmla="val 0"/>
            </a:avLst>
          </a:prstGeom>
          <a:solidFill>
            <a:srgbClr val="FFFCF5">
              <a:alpha val="92000"/>
            </a:srgbClr>
          </a:solidFill>
          <a:ln w="12700" cap="flat" cmpd="sng">
            <a:solidFill>
              <a:srgbClr val="4ADE8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5"/>
          <p:cNvSpPr/>
          <p:nvPr/>
        </p:nvSpPr>
        <p:spPr>
          <a:xfrm>
            <a:off x="762000" y="1778000"/>
            <a:ext cx="3378200" cy="76200"/>
          </a:xfrm>
          <a:prstGeom prst="roundRect">
            <a:avLst>
              <a:gd name="adj" fmla="val 0"/>
            </a:avLst>
          </a:prstGeom>
          <a:solidFill>
            <a:srgbClr val="4ADE8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6"/>
          <p:cNvSpPr/>
          <p:nvPr/>
        </p:nvSpPr>
        <p:spPr>
          <a:xfrm>
            <a:off x="952500" y="2095500"/>
            <a:ext cx="29972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4E797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积食、厌食</a:t>
            </a:r>
            <a:endParaRPr lang="en-US" sz="2200" b="1" i="0" u="none" strike="noStrike">
              <a:solidFill>
                <a:srgbClr val="4E797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8" name="AutoShape 7"/>
          <p:cNvSpPr/>
          <p:nvPr/>
        </p:nvSpPr>
        <p:spPr>
          <a:xfrm>
            <a:off x="952500" y="2921000"/>
            <a:ext cx="29972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33000"/>
              </a:lnSpc>
              <a:defRPr/>
            </a:pPr>
            <a:r>
              <a:rPr lang="en-US" sz="14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采用健脾和胃、消食导滞的推拿手法，有效改善孩子食欲不振、饭后腹胀、口中酸腐异味等问题。通过温和刺激经络，恢复脾胃运化功能，让孩子主动吃饭，从根源上调理消化吸收能力。</a:t>
            </a:r>
            <a:endParaRPr lang="en-US" sz="1100"/>
          </a:p>
        </p:txBody>
      </p:sp>
      <p:sp>
        <p:nvSpPr>
          <p:cNvPr id="19" name="AutoShape 8"/>
          <p:cNvSpPr/>
          <p:nvPr/>
        </p:nvSpPr>
        <p:spPr>
          <a:xfrm>
            <a:off x="952500" y="4699000"/>
            <a:ext cx="2997200" cy="1016000"/>
          </a:xfrm>
          <a:prstGeom prst="roundRect">
            <a:avLst>
              <a:gd name="adj" fmla="val 0"/>
            </a:avLst>
          </a:prstGeom>
          <a:solidFill>
            <a:srgbClr val="4ADE80">
              <a:alpha val="1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9"/>
          <p:cNvSpPr/>
          <p:nvPr/>
        </p:nvSpPr>
        <p:spPr>
          <a:xfrm>
            <a:off x="1079500" y="4826000"/>
            <a:ext cx="27432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2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护理提示：</a:t>
            </a:r>
            <a:r>
              <a:rPr lang="en-US" sz="1200" b="0" i="0" u="none" strike="noStrike">
                <a:solidFill>
                  <a:srgbClr val="15803D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日常需控制零食摄入，晚餐宜清淡易消化，配合手法可显著提升调理效果。</a:t>
            </a:r>
            <a:endParaRPr lang="en-US" sz="1100"/>
          </a:p>
        </p:txBody>
      </p:sp>
      <p:sp>
        <p:nvSpPr>
          <p:cNvPr id="22" name="AutoShape 10"/>
          <p:cNvSpPr/>
          <p:nvPr/>
        </p:nvSpPr>
        <p:spPr>
          <a:xfrm>
            <a:off x="4394200" y="1778000"/>
            <a:ext cx="3378200" cy="4064000"/>
          </a:xfrm>
          <a:prstGeom prst="roundRect">
            <a:avLst>
              <a:gd name="adj" fmla="val 0"/>
            </a:avLst>
          </a:prstGeom>
          <a:solidFill>
            <a:srgbClr val="FFFCF5">
              <a:alpha val="92000"/>
            </a:srgbClr>
          </a:solidFill>
          <a:ln w="12700" cap="flat" cmpd="sng">
            <a:solidFill>
              <a:srgbClr val="4ADE8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3" name="AutoShape 11"/>
          <p:cNvSpPr/>
          <p:nvPr/>
        </p:nvSpPr>
        <p:spPr>
          <a:xfrm>
            <a:off x="4394200" y="1778000"/>
            <a:ext cx="3378200" cy="76200"/>
          </a:xfrm>
          <a:prstGeom prst="roundRect">
            <a:avLst>
              <a:gd name="adj" fmla="val 0"/>
            </a:avLst>
          </a:prstGeom>
          <a:solidFill>
            <a:srgbClr val="4ADE8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4" name="AutoShape 12"/>
          <p:cNvSpPr/>
          <p:nvPr/>
        </p:nvSpPr>
        <p:spPr>
          <a:xfrm>
            <a:off x="4584700" y="2095500"/>
            <a:ext cx="29972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4E797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腹泻、腹痛</a:t>
            </a:r>
            <a:endParaRPr lang="en-US" sz="2200" b="1" i="0" u="none" strike="noStrike">
              <a:solidFill>
                <a:srgbClr val="4E797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5" name="AutoShape 13"/>
          <p:cNvSpPr/>
          <p:nvPr/>
        </p:nvSpPr>
        <p:spPr>
          <a:xfrm>
            <a:off x="4584700" y="2921000"/>
            <a:ext cx="29972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33000"/>
              </a:lnSpc>
              <a:defRPr/>
            </a:pPr>
            <a:r>
              <a:rPr lang="en-US" sz="14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针对肠道功能紊乱引发的腹痛、肠鸣、水样便或溏便，通过温中散寒、涩肠止泻的技法，缓解肠道痉挛。不仅能快速减轻孩子身体痛苦，还能温和修复肠道菌群平衡，增强肠道的自主调节能力。</a:t>
            </a:r>
            <a:endParaRPr lang="en-US" sz="1100"/>
          </a:p>
        </p:txBody>
      </p:sp>
      <p:sp>
        <p:nvSpPr>
          <p:cNvPr id="26" name="AutoShape 14"/>
          <p:cNvSpPr/>
          <p:nvPr/>
        </p:nvSpPr>
        <p:spPr>
          <a:xfrm>
            <a:off x="4584700" y="4699000"/>
            <a:ext cx="2997200" cy="1016000"/>
          </a:xfrm>
          <a:prstGeom prst="roundRect">
            <a:avLst>
              <a:gd name="adj" fmla="val 0"/>
            </a:avLst>
          </a:prstGeom>
          <a:solidFill>
            <a:srgbClr val="4ADE80">
              <a:alpha val="1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7" name="AutoShape 15"/>
          <p:cNvSpPr/>
          <p:nvPr/>
        </p:nvSpPr>
        <p:spPr>
          <a:xfrm>
            <a:off x="4711700" y="4826000"/>
            <a:ext cx="27432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2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护理提示：</a:t>
            </a:r>
            <a:r>
              <a:rPr lang="en-US" sz="1200" b="0" i="0" u="none" strike="noStrike">
                <a:solidFill>
                  <a:srgbClr val="15803D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注意腹部保暖，避免生冷饮食。推拿后让孩子饮用温水，有助于缓解肠道应激反应。</a:t>
            </a:r>
            <a:endParaRPr lang="en-US" sz="1100"/>
          </a:p>
        </p:txBody>
      </p:sp>
      <p:sp>
        <p:nvSpPr>
          <p:cNvPr id="28" name="AutoShape 16"/>
          <p:cNvSpPr/>
          <p:nvPr/>
        </p:nvSpPr>
        <p:spPr>
          <a:xfrm>
            <a:off x="8026400" y="1778000"/>
            <a:ext cx="3378200" cy="4064000"/>
          </a:xfrm>
          <a:prstGeom prst="roundRect">
            <a:avLst>
              <a:gd name="adj" fmla="val 0"/>
            </a:avLst>
          </a:prstGeom>
          <a:solidFill>
            <a:srgbClr val="FFFCF5">
              <a:alpha val="92000"/>
            </a:srgbClr>
          </a:solidFill>
          <a:ln w="12700" cap="flat" cmpd="sng">
            <a:solidFill>
              <a:srgbClr val="4ADE8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9" name="AutoShape 17"/>
          <p:cNvSpPr/>
          <p:nvPr/>
        </p:nvSpPr>
        <p:spPr>
          <a:xfrm>
            <a:off x="8026400" y="1778000"/>
            <a:ext cx="3378200" cy="76200"/>
          </a:xfrm>
          <a:prstGeom prst="roundRect">
            <a:avLst>
              <a:gd name="adj" fmla="val 0"/>
            </a:avLst>
          </a:prstGeom>
          <a:solidFill>
            <a:srgbClr val="4ADE8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0" name="AutoShape 18"/>
          <p:cNvSpPr/>
          <p:nvPr/>
        </p:nvSpPr>
        <p:spPr>
          <a:xfrm>
            <a:off x="8216900" y="2095500"/>
            <a:ext cx="29972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4E797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便秘</a:t>
            </a:r>
            <a:endParaRPr lang="en-US" sz="2200" b="1" i="0" u="none" strike="noStrike">
              <a:solidFill>
                <a:srgbClr val="4E797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31" name="AutoShape 19"/>
          <p:cNvSpPr/>
          <p:nvPr/>
        </p:nvSpPr>
        <p:spPr>
          <a:xfrm>
            <a:off x="8216900" y="2921000"/>
            <a:ext cx="29972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33000"/>
              </a:lnSpc>
              <a:defRPr/>
            </a:pPr>
            <a:r>
              <a:rPr lang="en-US" sz="14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针对小儿功能性便秘，通过清肠热、润肠道的特定推拿手法，刺激肠道蠕动，软化干结大便。帮助孩子顺畅排便，告别排便哭闹与痛苦，同时从根本上改善肠道动力，逐步建立规律、健康的自主排便节律。</a:t>
            </a:r>
            <a:endParaRPr lang="en-US" sz="1100"/>
          </a:p>
        </p:txBody>
      </p:sp>
      <p:sp>
        <p:nvSpPr>
          <p:cNvPr id="32" name="AutoShape 20"/>
          <p:cNvSpPr/>
          <p:nvPr/>
        </p:nvSpPr>
        <p:spPr>
          <a:xfrm>
            <a:off x="8216900" y="4699000"/>
            <a:ext cx="2997200" cy="1016000"/>
          </a:xfrm>
          <a:prstGeom prst="roundRect">
            <a:avLst>
              <a:gd name="adj" fmla="val 0"/>
            </a:avLst>
          </a:prstGeom>
          <a:solidFill>
            <a:srgbClr val="4ADE80">
              <a:alpha val="1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3" name="AutoShape 21"/>
          <p:cNvSpPr/>
          <p:nvPr/>
        </p:nvSpPr>
        <p:spPr>
          <a:xfrm>
            <a:off x="8343900" y="4826000"/>
            <a:ext cx="27432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2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护理提示：</a:t>
            </a:r>
            <a:r>
              <a:rPr lang="en-US" sz="1200" b="0" i="0" u="none" strike="noStrike">
                <a:solidFill>
                  <a:srgbClr val="15803D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鼓励孩子多吃富含膳食纤维的果蔬，增加日常饮水量，养成每日定时排便的好习惯。</a:t>
            </a:r>
            <a:endParaRPr lang="en-US" sz="1100"/>
          </a:p>
        </p:txBody>
      </p:sp>
      <p:pic>
        <p:nvPicPr>
          <p:cNvPr id="9" name="图片 8" descr="“健康科普行——万场健康知识讲座”活动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9705" y="223520"/>
            <a:ext cx="1307465" cy="114871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3"/>
          <p:cNvSpPr/>
          <p:nvPr/>
        </p:nvSpPr>
        <p:spPr>
          <a:xfrm>
            <a:off x="762000" y="635000"/>
            <a:ext cx="1016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4E797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适用范围：呼吸系统疾病</a:t>
            </a:r>
            <a:endParaRPr lang="en-US" sz="3200" b="1" i="0" u="none" strike="noStrike">
              <a:solidFill>
                <a:srgbClr val="4E797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6" name="AutoShape 4"/>
          <p:cNvSpPr/>
          <p:nvPr>
            <p:custDataLst>
              <p:tags r:id="rId2"/>
            </p:custDataLst>
          </p:nvPr>
        </p:nvSpPr>
        <p:spPr>
          <a:xfrm>
            <a:off x="762000" y="1778000"/>
            <a:ext cx="3492500" cy="4191000"/>
          </a:xfrm>
          <a:prstGeom prst="roundRect">
            <a:avLst>
              <a:gd name="adj" fmla="val 0"/>
            </a:avLst>
          </a:prstGeom>
          <a:solidFill>
            <a:srgbClr val="FFFFFF">
              <a:alpha val="9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8" name="AutoShape 5"/>
          <p:cNvSpPr/>
          <p:nvPr>
            <p:custDataLst>
              <p:tags r:id="rId3"/>
            </p:custDataLst>
          </p:nvPr>
        </p:nvSpPr>
        <p:spPr>
          <a:xfrm>
            <a:off x="762000" y="1778000"/>
            <a:ext cx="3492500" cy="76200"/>
          </a:xfrm>
          <a:prstGeom prst="roundRect">
            <a:avLst>
              <a:gd name="adj" fmla="val 0"/>
            </a:avLst>
          </a:prstGeom>
          <a:solidFill>
            <a:srgbClr val="4ADE8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6"/>
          <p:cNvSpPr/>
          <p:nvPr>
            <p:custDataLst>
              <p:tags r:id="rId4"/>
            </p:custDataLst>
          </p:nvPr>
        </p:nvSpPr>
        <p:spPr>
          <a:xfrm>
            <a:off x="952500" y="2095500"/>
            <a:ext cx="31115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4E797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感冒、发热</a:t>
            </a:r>
            <a:endParaRPr lang="en-US" sz="2000" b="1" i="0" u="none" strike="noStrike">
              <a:solidFill>
                <a:srgbClr val="4E797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1" name="AutoShape 7"/>
          <p:cNvSpPr/>
          <p:nvPr>
            <p:custDataLst>
              <p:tags r:id="rId5"/>
            </p:custDataLst>
          </p:nvPr>
        </p:nvSpPr>
        <p:spPr>
          <a:xfrm>
            <a:off x="952500" y="2921000"/>
            <a:ext cx="31115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针对孩子常见的外感症状，采用解表散寒、清热宣肺的推拿手法，帮助机体发汗退热，有效缓解头痛、鼻塞、流涕等不适，让孩子在温和的物理疗法中恢复舒适。</a:t>
            </a:r>
            <a:endParaRPr lang="en-US" sz="1100"/>
          </a:p>
        </p:txBody>
      </p:sp>
      <p:sp>
        <p:nvSpPr>
          <p:cNvPr id="22" name="AutoShape 8"/>
          <p:cNvSpPr/>
          <p:nvPr>
            <p:custDataLst>
              <p:tags r:id="rId6"/>
            </p:custDataLst>
          </p:nvPr>
        </p:nvSpPr>
        <p:spPr>
          <a:xfrm>
            <a:off x="952500" y="4572000"/>
            <a:ext cx="3111500" cy="1143000"/>
          </a:xfrm>
          <a:prstGeom prst="roundRect">
            <a:avLst>
              <a:gd name="adj" fmla="val 0"/>
            </a:avLst>
          </a:prstGeom>
          <a:solidFill>
            <a:srgbClr val="4ADE80">
              <a:alpha val="1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3" name="AutoShape 9"/>
          <p:cNvSpPr/>
          <p:nvPr>
            <p:custDataLst>
              <p:tags r:id="rId7"/>
            </p:custDataLst>
          </p:nvPr>
        </p:nvSpPr>
        <p:spPr>
          <a:xfrm>
            <a:off x="1079500" y="4699000"/>
            <a:ext cx="2857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核心价值：</a:t>
            </a:r>
            <a:r>
              <a:rPr lang="en-US" sz="1300" b="0" i="0" u="none" strike="noStrike">
                <a:solidFill>
                  <a:srgbClr val="1F2937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避免过度用药，通过调节体表卫气，激发身体自愈能力，快速缓解急性期症状。</a:t>
            </a:r>
            <a:endParaRPr lang="en-US" sz="1100"/>
          </a:p>
        </p:txBody>
      </p:sp>
      <p:sp>
        <p:nvSpPr>
          <p:cNvPr id="24" name="AutoShape 10"/>
          <p:cNvSpPr/>
          <p:nvPr>
            <p:custDataLst>
              <p:tags r:id="rId8"/>
            </p:custDataLst>
          </p:nvPr>
        </p:nvSpPr>
        <p:spPr>
          <a:xfrm>
            <a:off x="4445000" y="1778000"/>
            <a:ext cx="3492500" cy="4191000"/>
          </a:xfrm>
          <a:prstGeom prst="roundRect">
            <a:avLst>
              <a:gd name="adj" fmla="val 0"/>
            </a:avLst>
          </a:prstGeom>
          <a:solidFill>
            <a:srgbClr val="FFFFFF">
              <a:alpha val="9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5" name="AutoShape 11"/>
          <p:cNvSpPr/>
          <p:nvPr>
            <p:custDataLst>
              <p:tags r:id="rId9"/>
            </p:custDataLst>
          </p:nvPr>
        </p:nvSpPr>
        <p:spPr>
          <a:xfrm>
            <a:off x="4445000" y="1778000"/>
            <a:ext cx="3492500" cy="76200"/>
          </a:xfrm>
          <a:prstGeom prst="roundRect">
            <a:avLst>
              <a:gd name="adj" fmla="val 0"/>
            </a:avLst>
          </a:prstGeom>
          <a:solidFill>
            <a:srgbClr val="4ADE8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6" name="AutoShape 12"/>
          <p:cNvSpPr/>
          <p:nvPr>
            <p:custDataLst>
              <p:tags r:id="rId10"/>
            </p:custDataLst>
          </p:nvPr>
        </p:nvSpPr>
        <p:spPr>
          <a:xfrm>
            <a:off x="4635500" y="2095500"/>
            <a:ext cx="31115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4E797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咳嗽、哮喘</a:t>
            </a:r>
            <a:endParaRPr lang="en-US" sz="2000" b="1" i="0" u="none" strike="noStrike">
              <a:solidFill>
                <a:srgbClr val="4E797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7" name="AutoShape 13"/>
          <p:cNvSpPr/>
          <p:nvPr>
            <p:custDataLst>
              <p:tags r:id="rId11"/>
            </p:custDataLst>
          </p:nvPr>
        </p:nvSpPr>
        <p:spPr>
          <a:xfrm>
            <a:off x="4635500" y="2921000"/>
            <a:ext cx="31115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通过宣肺理气、健脾化痰的专业手法，改善肺腑功能，稀释痰液并促进排出。对于急慢性支气管炎、过敏性哮喘等呼吸道问题，能起到显著的辅助治疗与调理作用。</a:t>
            </a:r>
            <a:endParaRPr lang="en-US" sz="1100"/>
          </a:p>
        </p:txBody>
      </p:sp>
      <p:sp>
        <p:nvSpPr>
          <p:cNvPr id="28" name="AutoShape 14"/>
          <p:cNvSpPr/>
          <p:nvPr>
            <p:custDataLst>
              <p:tags r:id="rId12"/>
            </p:custDataLst>
          </p:nvPr>
        </p:nvSpPr>
        <p:spPr>
          <a:xfrm>
            <a:off x="4635500" y="4572000"/>
            <a:ext cx="3111500" cy="1143000"/>
          </a:xfrm>
          <a:prstGeom prst="roundRect">
            <a:avLst>
              <a:gd name="adj" fmla="val 0"/>
            </a:avLst>
          </a:prstGeom>
          <a:solidFill>
            <a:srgbClr val="4ADE80">
              <a:alpha val="1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9" name="AutoShape 15"/>
          <p:cNvSpPr/>
          <p:nvPr>
            <p:custDataLst>
              <p:tags r:id="rId13"/>
            </p:custDataLst>
          </p:nvPr>
        </p:nvSpPr>
        <p:spPr>
          <a:xfrm>
            <a:off x="4762500" y="4699000"/>
            <a:ext cx="2857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核心价值：</a:t>
            </a:r>
            <a:r>
              <a:rPr lang="en-US" sz="1300" b="0" i="0" u="none" strike="noStrike">
                <a:solidFill>
                  <a:srgbClr val="1F2937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从根源调理肺气，减轻气道痉挛，减少咳嗽发作频率，帮助孩子顺畅呼吸。</a:t>
            </a:r>
            <a:endParaRPr lang="en-US" sz="1100"/>
          </a:p>
        </p:txBody>
      </p:sp>
      <p:sp>
        <p:nvSpPr>
          <p:cNvPr id="30" name="AutoShape 16"/>
          <p:cNvSpPr/>
          <p:nvPr>
            <p:custDataLst>
              <p:tags r:id="rId14"/>
            </p:custDataLst>
          </p:nvPr>
        </p:nvSpPr>
        <p:spPr>
          <a:xfrm>
            <a:off x="8128000" y="1778000"/>
            <a:ext cx="3492500" cy="4191000"/>
          </a:xfrm>
          <a:prstGeom prst="roundRect">
            <a:avLst>
              <a:gd name="adj" fmla="val 0"/>
            </a:avLst>
          </a:prstGeom>
          <a:solidFill>
            <a:srgbClr val="FFFFFF">
              <a:alpha val="9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1" name="AutoShape 17"/>
          <p:cNvSpPr/>
          <p:nvPr>
            <p:custDataLst>
              <p:tags r:id="rId15"/>
            </p:custDataLst>
          </p:nvPr>
        </p:nvSpPr>
        <p:spPr>
          <a:xfrm>
            <a:off x="8128000" y="1778000"/>
            <a:ext cx="3492500" cy="76200"/>
          </a:xfrm>
          <a:prstGeom prst="roundRect">
            <a:avLst>
              <a:gd name="adj" fmla="val 0"/>
            </a:avLst>
          </a:prstGeom>
          <a:solidFill>
            <a:srgbClr val="4ADE8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2" name="AutoShape 18"/>
          <p:cNvSpPr/>
          <p:nvPr>
            <p:custDataLst>
              <p:tags r:id="rId16"/>
            </p:custDataLst>
          </p:nvPr>
        </p:nvSpPr>
        <p:spPr>
          <a:xfrm>
            <a:off x="8318500" y="2095500"/>
            <a:ext cx="31115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4E797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反复呼吸道感染</a:t>
            </a:r>
            <a:endParaRPr lang="en-US" sz="2000" b="1" i="0" u="none" strike="noStrike">
              <a:solidFill>
                <a:srgbClr val="4E797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33" name="AutoShape 19"/>
          <p:cNvSpPr/>
          <p:nvPr>
            <p:custDataLst>
              <p:tags r:id="rId17"/>
            </p:custDataLst>
          </p:nvPr>
        </p:nvSpPr>
        <p:spPr>
          <a:xfrm>
            <a:off x="8318500" y="2921000"/>
            <a:ext cx="31115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针对体质虚弱、免疫低下的儿童，运用固本培元的推拿体系，温补脾肾、益气固表。从根本上提升孩子的正气与抵抗力，构筑抵御外邪的内在防线。</a:t>
            </a:r>
            <a:endParaRPr lang="en-US" sz="1100"/>
          </a:p>
        </p:txBody>
      </p:sp>
      <p:sp>
        <p:nvSpPr>
          <p:cNvPr id="34" name="AutoShape 20"/>
          <p:cNvSpPr/>
          <p:nvPr>
            <p:custDataLst>
              <p:tags r:id="rId18"/>
            </p:custDataLst>
          </p:nvPr>
        </p:nvSpPr>
        <p:spPr>
          <a:xfrm>
            <a:off x="8318500" y="4572000"/>
            <a:ext cx="3111500" cy="1143000"/>
          </a:xfrm>
          <a:prstGeom prst="roundRect">
            <a:avLst>
              <a:gd name="adj" fmla="val 0"/>
            </a:avLst>
          </a:prstGeom>
          <a:solidFill>
            <a:srgbClr val="4ADE80">
              <a:alpha val="1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5" name="AutoShape 21"/>
          <p:cNvSpPr/>
          <p:nvPr>
            <p:custDataLst>
              <p:tags r:id="rId19"/>
            </p:custDataLst>
          </p:nvPr>
        </p:nvSpPr>
        <p:spPr>
          <a:xfrm>
            <a:off x="8445500" y="4699000"/>
            <a:ext cx="2857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核心价值：</a:t>
            </a:r>
            <a:r>
              <a:rPr lang="en-US" sz="1300" b="0" i="0" u="none" strike="noStrike">
                <a:solidFill>
                  <a:srgbClr val="1F2937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增强体质，降低感冒及肺炎的发生频率，减少抗生素使用，为孩子的健康成长保驾护航。</a:t>
            </a:r>
            <a:endParaRPr lang="en-US" sz="1100"/>
          </a:p>
        </p:txBody>
      </p:sp>
      <p:pic>
        <p:nvPicPr>
          <p:cNvPr id="9" name="图片 8" descr="“健康科普行——万场健康知识讲座”活动LOGO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339705" y="223520"/>
            <a:ext cx="1307465" cy="114871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组合 24"/>
          <p:cNvGrpSpPr/>
          <p:nvPr/>
        </p:nvGrpSpPr>
        <p:grpSpPr>
          <a:xfrm>
            <a:off x="1179195" y="1245870"/>
            <a:ext cx="10941050" cy="3787140"/>
            <a:chOff x="1857" y="670"/>
            <a:chExt cx="17230" cy="5964"/>
          </a:xfrm>
        </p:grpSpPr>
        <p:sp>
          <p:nvSpPr>
            <p:cNvPr id="20" name="TextBox 2"/>
            <p:cNvSpPr txBox="1"/>
            <p:nvPr/>
          </p:nvSpPr>
          <p:spPr>
            <a:xfrm>
              <a:off x="15857" y="687"/>
              <a:ext cx="3231" cy="2901"/>
            </a:xfrm>
            <a:prstGeom prst="rect">
              <a:avLst/>
            </a:prstGeom>
          </p:spPr>
          <p:txBody>
            <a:bodyPr vert="horz" wrap="square" lIns="114300" tIns="57150" rIns="114300" bIns="57150" rtlCol="0" anchor="b" anchorCtr="0">
              <a:normAutofit/>
            </a:bodyPr>
            <a:p>
              <a:pPr algn="l">
                <a:lnSpc>
                  <a:spcPct val="120000"/>
                </a:lnSpc>
              </a:pPr>
              <a:r>
                <a:rPr lang="en-US" sz="4950">
                  <a:solidFill>
                    <a:schemeClr val="tx2">
                      <a:alpha val="100000"/>
                    </a:schemeClr>
                  </a:solidFill>
                  <a:highlight>
                    <a:srgbClr val="000000">
                      <a:alpha val="0"/>
                    </a:srgbClr>
                  </a:highlight>
                  <a:latin typeface="Times New Roman" panose="02020603050405020304" charset="0"/>
                  <a:ea typeface="Noto Sans SC" panose="020B0200000000000000" charset="-122"/>
                  <a:cs typeface="Times New Roman" panose="02020603050405020304" charset="0"/>
                </a:rPr>
                <a:t>03</a:t>
              </a:r>
              <a:endParaRPr lang="en-US" sz="4950">
                <a:solidFill>
                  <a:schemeClr val="tx2">
                    <a:alpha val="100000"/>
                  </a:schemeClr>
                </a:solidFill>
                <a:highlight>
                  <a:srgbClr val="000000">
                    <a:alpha val="0"/>
                  </a:srgbClr>
                </a:highlight>
                <a:latin typeface="Times New Roman" panose="02020603050405020304" charset="0"/>
                <a:ea typeface="Noto Sans SC" panose="020B0200000000000000" charset="-122"/>
                <a:cs typeface="Times New Roman" panose="02020603050405020304" charset="0"/>
              </a:endParaRPr>
            </a:p>
          </p:txBody>
        </p:sp>
        <p:sp>
          <p:nvSpPr>
            <p:cNvPr id="21" name="TextBox 3"/>
            <p:cNvSpPr txBox="1"/>
            <p:nvPr/>
          </p:nvSpPr>
          <p:spPr>
            <a:xfrm>
              <a:off x="1857" y="3802"/>
              <a:ext cx="15616" cy="2832"/>
            </a:xfrm>
            <a:prstGeom prst="rect">
              <a:avLst/>
            </a:prstGeom>
          </p:spPr>
          <p:txBody>
            <a:bodyPr vert="horz" wrap="square" lIns="114300" tIns="57150" rIns="114300" bIns="57150" rtlCol="0" anchor="t" anchorCtr="0">
              <a:noAutofit/>
            </a:bodyPr>
            <a:p>
              <a:pPr algn="r">
                <a:lnSpc>
                  <a:spcPct val="120000"/>
                </a:lnSpc>
              </a:pPr>
              <a:r>
                <a:rPr lang="zh-CN" altLang="en-US" sz="4400" dirty="0">
                  <a:solidFill>
                    <a:schemeClr val="tx2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黑体" panose="02010609060101010101" charset="-122"/>
                  <a:ea typeface="黑体" panose="02010609060101010101" charset="-122"/>
                  <a:cs typeface="汉仪正圆 55简" panose="00020600040101010101" charset="-122"/>
                  <a:sym typeface="+mn-ea"/>
                </a:rPr>
                <a:t>家庭常用小儿保健手法</a:t>
              </a:r>
              <a:endParaRPr lang="zh-CN" altLang="en-US" sz="44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汉仪正圆 55简" panose="00020600040101010101" charset="-122"/>
                <a:ea typeface="汉仪正圆 55简" panose="00020600040101010101" charset="-122"/>
                <a:cs typeface="汉仪正圆 55简" panose="00020600040101010101" charset="-122"/>
                <a:sym typeface="+mn-ea"/>
              </a:endParaRPr>
            </a:p>
            <a:p>
              <a:pPr algn="r">
                <a:lnSpc>
                  <a:spcPct val="120000"/>
                </a:lnSpc>
              </a:pPr>
              <a:endParaRPr lang="zh-CN" altLang="en-US" sz="44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汉仪正圆 55简" panose="00020600040101010101" charset="-122"/>
                <a:ea typeface="汉仪正圆 55简" panose="00020600040101010101" charset="-122"/>
                <a:cs typeface="汉仪正圆 55简" panose="00020600040101010101" charset="-122"/>
                <a:sym typeface="+mn-ea"/>
              </a:endParaRPr>
            </a:p>
          </p:txBody>
        </p:sp>
        <p:sp>
          <p:nvSpPr>
            <p:cNvPr id="22" name="TextBox 4"/>
            <p:cNvSpPr txBox="1"/>
            <p:nvPr/>
          </p:nvSpPr>
          <p:spPr>
            <a:xfrm>
              <a:off x="9412" y="670"/>
              <a:ext cx="6184" cy="2901"/>
            </a:xfrm>
            <a:prstGeom prst="rect">
              <a:avLst/>
            </a:prstGeom>
          </p:spPr>
          <p:txBody>
            <a:bodyPr vert="horz" wrap="square" lIns="114300" tIns="57150" rIns="114300" bIns="57150" rtlCol="0" anchor="b" anchorCtr="0">
              <a:normAutofit/>
            </a:bodyPr>
            <a:p>
              <a:pPr algn="r">
                <a:lnSpc>
                  <a:spcPct val="120000"/>
                </a:lnSpc>
              </a:pPr>
              <a:r>
                <a:rPr lang="en-US" sz="4950">
                  <a:solidFill>
                    <a:schemeClr val="tx2">
                      <a:alpha val="100000"/>
                    </a:schemeClr>
                  </a:solidFill>
                  <a:highlight>
                    <a:srgbClr val="000000">
                      <a:alpha val="0"/>
                    </a:srgbClr>
                  </a:highlight>
                  <a:latin typeface="Times New Roman" panose="02020603050405020304" charset="0"/>
                  <a:ea typeface="Noto Sans SC" panose="020B0200000000000000" charset="-122"/>
                  <a:cs typeface="Times New Roman" panose="02020603050405020304" charset="0"/>
                </a:rPr>
                <a:t>PART</a:t>
              </a:r>
              <a:endParaRPr lang="en-US" sz="4950">
                <a:solidFill>
                  <a:schemeClr val="tx2">
                    <a:alpha val="100000"/>
                  </a:schemeClr>
                </a:solidFill>
                <a:highlight>
                  <a:srgbClr val="000000">
                    <a:alpha val="0"/>
                  </a:srgbClr>
                </a:highlight>
                <a:latin typeface="Times New Roman" panose="02020603050405020304" charset="0"/>
                <a:ea typeface="Noto Sans SC" panose="020B0200000000000000" charset="-122"/>
                <a:cs typeface="Times New Roman" panose="02020603050405020304" charset="0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501650" y="92710"/>
            <a:ext cx="6991350" cy="1101725"/>
            <a:chOff x="790" y="146"/>
            <a:chExt cx="11010" cy="1735"/>
          </a:xfrm>
        </p:grpSpPr>
        <p:pic>
          <p:nvPicPr>
            <p:cNvPr id="2" name="图片 1" descr="九峰中心LOGO3(1)"/>
            <p:cNvPicPr>
              <a:picLocks noChangeAspect="1"/>
            </p:cNvPicPr>
            <p:nvPr/>
          </p:nvPicPr>
          <p:blipFill>
            <a:blip r:embed="rId2"/>
            <a:srcRect t="-26847" r="82100"/>
            <a:stretch>
              <a:fillRect/>
            </a:stretch>
          </p:blipFill>
          <p:spPr>
            <a:xfrm>
              <a:off x="790" y="146"/>
              <a:ext cx="1315" cy="1735"/>
            </a:xfrm>
            <a:prstGeom prst="rect">
              <a:avLst/>
            </a:prstGeom>
          </p:spPr>
        </p:pic>
        <p:sp>
          <p:nvSpPr>
            <p:cNvPr id="7" name="文本框 6"/>
            <p:cNvSpPr txBox="1"/>
            <p:nvPr/>
          </p:nvSpPr>
          <p:spPr>
            <a:xfrm>
              <a:off x="2200" y="776"/>
              <a:ext cx="9600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zh-CN" altLang="en-US" sz="2400" b="1" dirty="0">
                  <a:solidFill>
                    <a:schemeClr val="tx2"/>
                  </a:solidFill>
                  <a:latin typeface="华文楷体" panose="02010600040101010101" charset="-122"/>
                  <a:ea typeface="华文楷体" panose="02010600040101010101" charset="-122"/>
                  <a:sym typeface="+mn-ea"/>
                </a:rPr>
                <a:t>九峰街社区卫生服务中心</a:t>
              </a:r>
              <a:endParaRPr lang="zh-CN" altLang="en-US" sz="2400" b="1" dirty="0">
                <a:solidFill>
                  <a:schemeClr val="tx2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endParaRPr>
            </a:p>
          </p:txBody>
        </p:sp>
      </p:grpSp>
      <p:pic>
        <p:nvPicPr>
          <p:cNvPr id="9" name="图片 8" descr="“健康科普行——万场健康知识讲座”活动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39705" y="223520"/>
            <a:ext cx="1307465" cy="114871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3"/>
          <p:cNvSpPr/>
          <p:nvPr/>
        </p:nvSpPr>
        <p:spPr>
          <a:xfrm>
            <a:off x="762000" y="635000"/>
            <a:ext cx="10795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4E797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家庭常用保健手法详解</a:t>
            </a:r>
            <a:endParaRPr lang="en-US" sz="3200" b="1" i="0" u="none" strike="noStrike">
              <a:solidFill>
                <a:srgbClr val="4E797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0" name="AutoShape 4"/>
          <p:cNvSpPr/>
          <p:nvPr/>
        </p:nvSpPr>
        <p:spPr>
          <a:xfrm>
            <a:off x="762000" y="1524000"/>
            <a:ext cx="10668000" cy="1206500"/>
          </a:xfrm>
          <a:prstGeom prst="roundRect">
            <a:avLst>
              <a:gd name="adj" fmla="val 0"/>
            </a:avLst>
          </a:prstGeom>
          <a:solidFill>
            <a:srgbClr val="FFFCF2">
              <a:alpha val="92000"/>
            </a:srgbClr>
          </a:solidFill>
          <a:ln w="12700" cap="flat" cmpd="sng">
            <a:solidFill>
              <a:srgbClr val="4ADE8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5"/>
          <p:cNvSpPr/>
          <p:nvPr/>
        </p:nvSpPr>
        <p:spPr>
          <a:xfrm>
            <a:off x="1016000" y="1587500"/>
            <a:ext cx="10160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225A3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日常保健通用“四大手法”</a:t>
            </a:r>
            <a:endParaRPr lang="en-US" sz="1100"/>
          </a:p>
        </p:txBody>
      </p:sp>
      <p:sp>
        <p:nvSpPr>
          <p:cNvPr id="12" name="AutoShape 6"/>
          <p:cNvSpPr/>
          <p:nvPr/>
        </p:nvSpPr>
        <p:spPr>
          <a:xfrm>
            <a:off x="1016000" y="2032000"/>
            <a:ext cx="1016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374151">
                    <a:alpha val="94902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这套经典手法源于中医儿科泰斗“孙重三流派”，是居家健康养护的入门必修。作为日常保健的开场动作，它无需复杂工具，操作轻柔且普适性强，能有效疏通经络、调和气血，是守护全家老少日常身心舒畅的实用良方。</a:t>
            </a:r>
            <a:endParaRPr lang="en-US" sz="1100"/>
          </a:p>
        </p:txBody>
      </p:sp>
      <p:sp>
        <p:nvSpPr>
          <p:cNvPr id="13" name="AutoShape 7"/>
          <p:cNvSpPr/>
          <p:nvPr/>
        </p:nvSpPr>
        <p:spPr>
          <a:xfrm>
            <a:off x="762000" y="2921000"/>
            <a:ext cx="4445000" cy="2540000"/>
          </a:xfrm>
          <a:prstGeom prst="roundRect">
            <a:avLst>
              <a:gd name="adj" fmla="val 0"/>
            </a:avLst>
          </a:prstGeom>
          <a:solidFill>
            <a:srgbClr val="FFFFFF">
              <a:alpha val="90000"/>
            </a:srgbClr>
          </a:solidFill>
          <a:ln w="12700" cap="flat" cmpd="sng">
            <a:solidFill>
              <a:srgbClr val="4ADE80">
                <a:alpha val="3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8"/>
          <p:cNvPicPr>
            <a:picLocks noChangeAspect="1"/>
          </p:cNvPicPr>
          <p:nvPr/>
        </p:nvPicPr>
        <p:blipFill>
          <a:blip r:embed="rId2"/>
          <a:srcRect t="1612" b="1612"/>
          <a:stretch>
            <a:fillRect/>
          </a:stretch>
        </p:blipFill>
        <p:spPr>
          <a:xfrm>
            <a:off x="889000" y="3048000"/>
            <a:ext cx="4191000" cy="2286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6" name="AutoShape 9"/>
          <p:cNvSpPr/>
          <p:nvPr/>
        </p:nvSpPr>
        <p:spPr>
          <a:xfrm>
            <a:off x="5461000" y="2921000"/>
            <a:ext cx="6096000" cy="2540000"/>
          </a:xfrm>
          <a:prstGeom prst="roundRect">
            <a:avLst>
              <a:gd name="adj" fmla="val 0"/>
            </a:avLst>
          </a:prstGeom>
          <a:solidFill>
            <a:srgbClr val="FFFCF5">
              <a:alpha val="94000"/>
            </a:srgbClr>
          </a:solidFill>
          <a:ln w="12700" cap="flat" cmpd="sng">
            <a:solidFill>
              <a:srgbClr val="4ADE80">
                <a:alpha val="4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8" name="AutoShape 10"/>
          <p:cNvSpPr/>
          <p:nvPr/>
        </p:nvSpPr>
        <p:spPr>
          <a:xfrm>
            <a:off x="5461000" y="2921000"/>
            <a:ext cx="76200" cy="2540000"/>
          </a:xfrm>
          <a:prstGeom prst="roundRect">
            <a:avLst>
              <a:gd name="adj" fmla="val 0"/>
            </a:avLst>
          </a:prstGeom>
          <a:solidFill>
            <a:srgbClr val="4ADE80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1"/>
          <p:cNvSpPr/>
          <p:nvPr/>
        </p:nvSpPr>
        <p:spPr>
          <a:xfrm>
            <a:off x="5715000" y="2984500"/>
            <a:ext cx="5588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54C2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第一式 · 开天门：醒脑开窍第一法</a:t>
            </a:r>
            <a:endParaRPr lang="en-US" sz="1100"/>
          </a:p>
        </p:txBody>
      </p:sp>
      <p:sp>
        <p:nvSpPr>
          <p:cNvPr id="21" name="AutoShape 12"/>
          <p:cNvSpPr/>
          <p:nvPr/>
        </p:nvSpPr>
        <p:spPr>
          <a:xfrm>
            <a:off x="5715000" y="3556000"/>
            <a:ext cx="2730500" cy="863600"/>
          </a:xfrm>
          <a:prstGeom prst="roundRect">
            <a:avLst>
              <a:gd name="adj" fmla="val 0"/>
            </a:avLst>
          </a:prstGeom>
          <a:solidFill>
            <a:srgbClr val="4ADE80">
              <a:alpha val="1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2" name="AutoShape 13"/>
          <p:cNvSpPr/>
          <p:nvPr/>
        </p:nvSpPr>
        <p:spPr>
          <a:xfrm>
            <a:off x="5816600" y="3581400"/>
            <a:ext cx="2603500" cy="279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154C2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施术定位：两眉至发际</a:t>
            </a:r>
            <a:endParaRPr lang="en-US" sz="1100"/>
          </a:p>
        </p:txBody>
      </p:sp>
      <p:sp>
        <p:nvSpPr>
          <p:cNvPr id="23" name="AutoShape 14"/>
          <p:cNvSpPr/>
          <p:nvPr/>
        </p:nvSpPr>
        <p:spPr>
          <a:xfrm>
            <a:off x="5816600" y="3937000"/>
            <a:ext cx="26035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100" b="0" i="0" u="none" strike="noStrike">
                <a:solidFill>
                  <a:srgbClr val="374151">
                    <a:alpha val="87843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起于两眉之间印堂穴，沿前额正中线向上直推，止于前发际线。</a:t>
            </a:r>
            <a:endParaRPr lang="en-US" sz="1100"/>
          </a:p>
        </p:txBody>
      </p:sp>
      <p:sp>
        <p:nvSpPr>
          <p:cNvPr id="24" name="AutoShape 15"/>
          <p:cNvSpPr/>
          <p:nvPr/>
        </p:nvSpPr>
        <p:spPr>
          <a:xfrm>
            <a:off x="8572500" y="3556000"/>
            <a:ext cx="2730500" cy="863600"/>
          </a:xfrm>
          <a:prstGeom prst="roundRect">
            <a:avLst>
              <a:gd name="adj" fmla="val 0"/>
            </a:avLst>
          </a:prstGeom>
          <a:solidFill>
            <a:srgbClr val="4ADE80">
              <a:alpha val="1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5" name="AutoShape 16"/>
          <p:cNvSpPr/>
          <p:nvPr/>
        </p:nvSpPr>
        <p:spPr>
          <a:xfrm>
            <a:off x="8674100" y="3581400"/>
            <a:ext cx="2603500" cy="279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154C2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手法操作：双拇交替直推</a:t>
            </a:r>
            <a:endParaRPr lang="en-US" sz="1100"/>
          </a:p>
        </p:txBody>
      </p:sp>
      <p:sp>
        <p:nvSpPr>
          <p:cNvPr id="26" name="AutoShape 17"/>
          <p:cNvSpPr/>
          <p:nvPr/>
        </p:nvSpPr>
        <p:spPr>
          <a:xfrm>
            <a:off x="8674100" y="3937000"/>
            <a:ext cx="26035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100" b="0" i="0" u="none" strike="noStrike">
                <a:solidFill>
                  <a:srgbClr val="374151">
                    <a:alpha val="87843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双手拇指指腹紧贴皮肤，一左一右自下而上平稳交替推动，频率适中。</a:t>
            </a:r>
            <a:endParaRPr lang="en-US" sz="1100"/>
          </a:p>
        </p:txBody>
      </p:sp>
      <p:sp>
        <p:nvSpPr>
          <p:cNvPr id="27" name="AutoShape 18"/>
          <p:cNvSpPr/>
          <p:nvPr/>
        </p:nvSpPr>
        <p:spPr>
          <a:xfrm>
            <a:off x="5715000" y="4508500"/>
            <a:ext cx="2730500" cy="863600"/>
          </a:xfrm>
          <a:prstGeom prst="roundRect">
            <a:avLst>
              <a:gd name="adj" fmla="val 0"/>
            </a:avLst>
          </a:prstGeom>
          <a:solidFill>
            <a:srgbClr val="4ADE80">
              <a:alpha val="1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8" name="AutoShape 19"/>
          <p:cNvSpPr/>
          <p:nvPr/>
        </p:nvSpPr>
        <p:spPr>
          <a:xfrm>
            <a:off x="5816600" y="4533900"/>
            <a:ext cx="2603500" cy="279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154C2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参考频次：轻缓30-50次</a:t>
            </a:r>
            <a:endParaRPr lang="en-US" sz="1100"/>
          </a:p>
        </p:txBody>
      </p:sp>
      <p:sp>
        <p:nvSpPr>
          <p:cNvPr id="29" name="AutoShape 20"/>
          <p:cNvSpPr/>
          <p:nvPr/>
        </p:nvSpPr>
        <p:spPr>
          <a:xfrm>
            <a:off x="5816600" y="4889500"/>
            <a:ext cx="26035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100" b="0" i="0" u="none" strike="noStrike">
                <a:solidFill>
                  <a:srgbClr val="374151">
                    <a:alpha val="87843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以局部微微发热为度，儿童可适当减少，成人可根据耐受度调整力度。</a:t>
            </a:r>
            <a:endParaRPr lang="en-US" sz="1100"/>
          </a:p>
        </p:txBody>
      </p:sp>
      <p:sp>
        <p:nvSpPr>
          <p:cNvPr id="30" name="AutoShape 21"/>
          <p:cNvSpPr/>
          <p:nvPr/>
        </p:nvSpPr>
        <p:spPr>
          <a:xfrm>
            <a:off x="8572500" y="4508500"/>
            <a:ext cx="2730500" cy="863600"/>
          </a:xfrm>
          <a:prstGeom prst="roundRect">
            <a:avLst>
              <a:gd name="adj" fmla="val 0"/>
            </a:avLst>
          </a:prstGeom>
          <a:solidFill>
            <a:srgbClr val="4ADE80">
              <a:alpha val="1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1" name="AutoShape 22"/>
          <p:cNvSpPr/>
          <p:nvPr/>
        </p:nvSpPr>
        <p:spPr>
          <a:xfrm>
            <a:off x="8674100" y="4533900"/>
            <a:ext cx="2603500" cy="279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154C2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核心功效：疏风醒脑</a:t>
            </a:r>
            <a:endParaRPr lang="en-US" sz="1100"/>
          </a:p>
        </p:txBody>
      </p:sp>
      <p:sp>
        <p:nvSpPr>
          <p:cNvPr id="32" name="AutoShape 23"/>
          <p:cNvSpPr/>
          <p:nvPr/>
        </p:nvSpPr>
        <p:spPr>
          <a:xfrm>
            <a:off x="8674100" y="4889500"/>
            <a:ext cx="26035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100" b="0" i="0" u="none" strike="noStrike">
                <a:solidFill>
                  <a:srgbClr val="374151">
                    <a:alpha val="87843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不仅能疏风解表、缓解感冒不适，更能提神醒脑，改善头晕与精神不振。</a:t>
            </a:r>
            <a:endParaRPr lang="en-US" sz="1100"/>
          </a:p>
        </p:txBody>
      </p:sp>
      <p:sp>
        <p:nvSpPr>
          <p:cNvPr id="33" name="AutoShape 24"/>
          <p:cNvSpPr/>
          <p:nvPr/>
        </p:nvSpPr>
        <p:spPr>
          <a:xfrm>
            <a:off x="762000" y="5588000"/>
            <a:ext cx="10795000" cy="1016000"/>
          </a:xfrm>
          <a:prstGeom prst="roundRect">
            <a:avLst>
              <a:gd name="adj" fmla="val 0"/>
            </a:avLst>
          </a:prstGeom>
          <a:solidFill>
            <a:srgbClr val="F0FDF4">
              <a:alpha val="9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34" name="Picture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2500" y="5715000"/>
            <a:ext cx="304800" cy="304800"/>
          </a:xfrm>
          <a:prstGeom prst="rect">
            <a:avLst/>
          </a:prstGeom>
        </p:spPr>
      </p:pic>
      <p:sp>
        <p:nvSpPr>
          <p:cNvPr id="35" name="AutoShape 26"/>
          <p:cNvSpPr/>
          <p:nvPr/>
        </p:nvSpPr>
        <p:spPr>
          <a:xfrm>
            <a:off x="1397000" y="5715000"/>
            <a:ext cx="9906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居家实操小贴士：</a:t>
            </a:r>
            <a:r>
              <a:rPr lang="en-US" sz="1200" b="0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操作前建议在皮肤表面涂抹少量婴儿润肤油或爽身粉以减少摩擦；动作要轻快柔和，切勿蛮力按压。晨起或睡前坚持做全套手法，能有效调节身体机能，是非常适合现代家庭的低成本健康养护方式。</a:t>
            </a:r>
            <a:endParaRPr lang="en-US" sz="1100"/>
          </a:p>
        </p:txBody>
      </p:sp>
      <p:pic>
        <p:nvPicPr>
          <p:cNvPr id="9" name="图片 8" descr="“健康科普行——万场健康知识讲座”活动LOGO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39705" y="223520"/>
            <a:ext cx="1307465" cy="114871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57150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16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4E797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日常保健通用“四大手法”</a:t>
            </a:r>
            <a:endParaRPr lang="zh-CN" altLang="en-US" sz="3200" b="1" i="0" u="none" strike="noStrike">
              <a:solidFill>
                <a:srgbClr val="4E797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4861" r="4861"/>
          <a:stretch>
            <a:fillRect/>
          </a:stretch>
        </p:blipFill>
        <p:spPr>
          <a:xfrm>
            <a:off x="762000" y="2222500"/>
            <a:ext cx="3302000" cy="2286000"/>
          </a:xfrm>
          <a:prstGeom prst="rect">
            <a:avLst/>
          </a:prstGeom>
          <a:noFill/>
          <a:ln w="25400" cap="flat" cmpd="sng">
            <a:solidFill>
              <a:srgbClr val="FFFFFF">
                <a:alpha val="100000"/>
              </a:srgbClr>
            </a:solidFill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762000" y="4762500"/>
            <a:ext cx="3302000" cy="17145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889000" y="4889500"/>
            <a:ext cx="3048000" cy="1460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推坎宫是小儿推拿中极为常用的“四大手法”之一，因其操作简便、见效迅速，也广泛适用于成人日常头面部保健。动作形如“分八字”，是家庭日常应对轻微不适的便捷良方。</a:t>
            </a:r>
            <a:endParaRPr lang="en-US" sz="1100"/>
          </a:p>
        </p:txBody>
      </p:sp>
      <p:cxnSp>
        <p:nvCxnSpPr>
          <p:cNvPr id="7" name="Connector 7"/>
          <p:cNvCxnSpPr/>
          <p:nvPr/>
        </p:nvCxnSpPr>
        <p:spPr>
          <a:xfrm rot="5389738">
            <a:off x="2254250" y="4343409"/>
            <a:ext cx="4254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4ADE80">
                <a:alpha val="5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8" name="AutoShape 8"/>
          <p:cNvSpPr/>
          <p:nvPr>
            <p:custDataLst>
              <p:tags r:id="rId3"/>
            </p:custDataLst>
          </p:nvPr>
        </p:nvSpPr>
        <p:spPr>
          <a:xfrm>
            <a:off x="4572000" y="2222500"/>
            <a:ext cx="3619500" cy="2095500"/>
          </a:xfrm>
          <a:prstGeom prst="roundRect">
            <a:avLst>
              <a:gd name="adj" fmla="val 0"/>
            </a:avLst>
          </a:prstGeom>
          <a:solidFill>
            <a:srgbClr val="FFFFFF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>
            <p:custDataLst>
              <p:tags r:id="rId4"/>
            </p:custDataLst>
          </p:nvPr>
        </p:nvSpPr>
        <p:spPr>
          <a:xfrm>
            <a:off x="4572000" y="2222500"/>
            <a:ext cx="3619500" cy="50800"/>
          </a:xfrm>
          <a:prstGeom prst="roundRect">
            <a:avLst>
              <a:gd name="adj" fmla="val 0"/>
            </a:avLst>
          </a:prstGeom>
          <a:solidFill>
            <a:srgbClr val="4ADE8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>
            <p:custDataLst>
              <p:tags r:id="rId5"/>
            </p:custDataLst>
          </p:nvPr>
        </p:nvSpPr>
        <p:spPr>
          <a:xfrm>
            <a:off x="4699000" y="2413000"/>
            <a:ext cx="3365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定位 · 眉弓直线</a:t>
            </a:r>
            <a:endParaRPr lang="en-US" sz="1100"/>
          </a:p>
        </p:txBody>
      </p:sp>
      <p:sp>
        <p:nvSpPr>
          <p:cNvPr id="11" name="AutoShape 11"/>
          <p:cNvSpPr/>
          <p:nvPr>
            <p:custDataLst>
              <p:tags r:id="rId6"/>
            </p:custDataLst>
          </p:nvPr>
        </p:nvSpPr>
        <p:spPr>
          <a:xfrm>
            <a:off x="4699000" y="2921000"/>
            <a:ext cx="33655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位于双眉之上，自眉头（攒竹穴）沿眉弓骨向眉梢（丝竹空穴）成一条直线。此处为头面部阳气通行之处，也是诸阳之会的重要反射区。</a:t>
            </a:r>
            <a:endParaRPr lang="en-US" sz="1100"/>
          </a:p>
        </p:txBody>
      </p:sp>
      <p:sp>
        <p:nvSpPr>
          <p:cNvPr id="12" name="AutoShape 12"/>
          <p:cNvSpPr/>
          <p:nvPr>
            <p:custDataLst>
              <p:tags r:id="rId7"/>
            </p:custDataLst>
          </p:nvPr>
        </p:nvSpPr>
        <p:spPr>
          <a:xfrm>
            <a:off x="8318500" y="2222500"/>
            <a:ext cx="3619500" cy="2095500"/>
          </a:xfrm>
          <a:prstGeom prst="roundRect">
            <a:avLst>
              <a:gd name="adj" fmla="val 0"/>
            </a:avLst>
          </a:prstGeom>
          <a:solidFill>
            <a:srgbClr val="FFFFFF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>
            <p:custDataLst>
              <p:tags r:id="rId8"/>
            </p:custDataLst>
          </p:nvPr>
        </p:nvSpPr>
        <p:spPr>
          <a:xfrm>
            <a:off x="8318500" y="2222500"/>
            <a:ext cx="3619500" cy="50800"/>
          </a:xfrm>
          <a:prstGeom prst="roundRect">
            <a:avLst>
              <a:gd name="adj" fmla="val 0"/>
            </a:avLst>
          </a:prstGeom>
          <a:solidFill>
            <a:srgbClr val="4ADE8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>
            <p:custDataLst>
              <p:tags r:id="rId9"/>
            </p:custDataLst>
          </p:nvPr>
        </p:nvSpPr>
        <p:spPr>
          <a:xfrm>
            <a:off x="8445500" y="2413000"/>
            <a:ext cx="3365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操作 · 分推而行</a:t>
            </a:r>
            <a:endParaRPr lang="en-US" sz="1100"/>
          </a:p>
        </p:txBody>
      </p:sp>
      <p:sp>
        <p:nvSpPr>
          <p:cNvPr id="15" name="AutoShape 15"/>
          <p:cNvSpPr/>
          <p:nvPr>
            <p:custDataLst>
              <p:tags r:id="rId10"/>
            </p:custDataLst>
          </p:nvPr>
        </p:nvSpPr>
        <p:spPr>
          <a:xfrm>
            <a:off x="8445500" y="2921000"/>
            <a:ext cx="33655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双手拇指指腹着力，从两眉之间的印堂穴为起点，同时向两侧眉梢做匀速分推。动作要求轻快柔和，如行云流水，不可生涩僵硬，以局部皮肤微微潮红为宜。</a:t>
            </a:r>
            <a:endParaRPr lang="en-US" sz="1100"/>
          </a:p>
        </p:txBody>
      </p:sp>
      <p:sp>
        <p:nvSpPr>
          <p:cNvPr id="16" name="AutoShape 16"/>
          <p:cNvSpPr/>
          <p:nvPr>
            <p:custDataLst>
              <p:tags r:id="rId11"/>
            </p:custDataLst>
          </p:nvPr>
        </p:nvSpPr>
        <p:spPr>
          <a:xfrm>
            <a:off x="4572000" y="4508500"/>
            <a:ext cx="3619500" cy="2095500"/>
          </a:xfrm>
          <a:prstGeom prst="roundRect">
            <a:avLst>
              <a:gd name="adj" fmla="val 0"/>
            </a:avLst>
          </a:prstGeom>
          <a:solidFill>
            <a:srgbClr val="FFFFFF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7"/>
          <p:cNvSpPr/>
          <p:nvPr>
            <p:custDataLst>
              <p:tags r:id="rId12"/>
            </p:custDataLst>
          </p:nvPr>
        </p:nvSpPr>
        <p:spPr>
          <a:xfrm>
            <a:off x="4572000" y="4508500"/>
            <a:ext cx="3619500" cy="50800"/>
          </a:xfrm>
          <a:prstGeom prst="roundRect">
            <a:avLst>
              <a:gd name="adj" fmla="val 0"/>
            </a:avLst>
          </a:prstGeom>
          <a:solidFill>
            <a:srgbClr val="4ADE8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>
            <p:custDataLst>
              <p:tags r:id="rId13"/>
            </p:custDataLst>
          </p:nvPr>
        </p:nvSpPr>
        <p:spPr>
          <a:xfrm>
            <a:off x="4699000" y="4699000"/>
            <a:ext cx="3365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频次 · 灵活掌握</a:t>
            </a:r>
            <a:endParaRPr lang="en-US" sz="1100"/>
          </a:p>
        </p:txBody>
      </p:sp>
      <p:sp>
        <p:nvSpPr>
          <p:cNvPr id="19" name="AutoShape 19"/>
          <p:cNvSpPr/>
          <p:nvPr>
            <p:custDataLst>
              <p:tags r:id="rId14"/>
            </p:custDataLst>
          </p:nvPr>
        </p:nvSpPr>
        <p:spPr>
          <a:xfrm>
            <a:off x="4699000" y="5207000"/>
            <a:ext cx="33655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常规保健建议每次操作 30-50 次。针对不同人群可灵活调整：婴幼儿肌肤娇嫩，次数宜少、力度宜轻；成人保健或缓解不适时，可适当增加至 100 次左右。</a:t>
            </a:r>
            <a:endParaRPr lang="en-US" sz="1100"/>
          </a:p>
        </p:txBody>
      </p:sp>
      <p:sp>
        <p:nvSpPr>
          <p:cNvPr id="20" name="AutoShape 20"/>
          <p:cNvSpPr/>
          <p:nvPr>
            <p:custDataLst>
              <p:tags r:id="rId15"/>
            </p:custDataLst>
          </p:nvPr>
        </p:nvSpPr>
        <p:spPr>
          <a:xfrm>
            <a:off x="8318500" y="4508500"/>
            <a:ext cx="3619500" cy="2095500"/>
          </a:xfrm>
          <a:prstGeom prst="roundRect">
            <a:avLst>
              <a:gd name="adj" fmla="val 0"/>
            </a:avLst>
          </a:prstGeom>
          <a:solidFill>
            <a:srgbClr val="FFFFFF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>
            <p:custDataLst>
              <p:tags r:id="rId16"/>
            </p:custDataLst>
          </p:nvPr>
        </p:nvSpPr>
        <p:spPr>
          <a:xfrm>
            <a:off x="8318500" y="4508500"/>
            <a:ext cx="3619500" cy="50800"/>
          </a:xfrm>
          <a:prstGeom prst="roundRect">
            <a:avLst>
              <a:gd name="adj" fmla="val 0"/>
            </a:avLst>
          </a:prstGeom>
          <a:solidFill>
            <a:srgbClr val="4ADE8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2" name="AutoShape 22"/>
          <p:cNvSpPr/>
          <p:nvPr>
            <p:custDataLst>
              <p:tags r:id="rId17"/>
            </p:custDataLst>
          </p:nvPr>
        </p:nvSpPr>
        <p:spPr>
          <a:xfrm>
            <a:off x="8445500" y="4699000"/>
            <a:ext cx="3365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功效 · 清头明目</a:t>
            </a:r>
            <a:endParaRPr lang="en-US" sz="1100"/>
          </a:p>
        </p:txBody>
      </p:sp>
      <p:sp>
        <p:nvSpPr>
          <p:cNvPr id="23" name="AutoShape 23"/>
          <p:cNvSpPr/>
          <p:nvPr>
            <p:custDataLst>
              <p:tags r:id="rId18"/>
            </p:custDataLst>
          </p:nvPr>
        </p:nvSpPr>
        <p:spPr>
          <a:xfrm>
            <a:off x="8445500" y="5207000"/>
            <a:ext cx="33655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此手法最善疏散头面部的风热之邪。常用于缓解感冒初期的发热头痛、鼻塞流涕，也能有效改善用眼过度导致的目赤肿痛、干涩疲劳，是日常护眼醒脑的经典手法。</a:t>
            </a:r>
            <a:endParaRPr lang="en-US" sz="1100"/>
          </a:p>
        </p:txBody>
      </p:sp>
      <p:sp>
        <p:nvSpPr>
          <p:cNvPr id="24" name="AutoShape 4"/>
          <p:cNvSpPr/>
          <p:nvPr/>
        </p:nvSpPr>
        <p:spPr>
          <a:xfrm>
            <a:off x="762000" y="150114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4E797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2. </a:t>
            </a:r>
            <a:r>
              <a:rPr lang="zh-CN" altLang="en-US" sz="2400" b="1" i="0" u="none" strike="noStrike">
                <a:solidFill>
                  <a:srgbClr val="4E797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推坎宫</a:t>
            </a:r>
            <a:endParaRPr lang="zh-CN" altLang="en-US" sz="2400" b="1" i="0" u="none" strike="noStrike">
              <a:solidFill>
                <a:srgbClr val="4E797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25" name="图片 24" descr="“健康科普行——万场健康知识讲座”活动LOGO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339705" y="223520"/>
            <a:ext cx="1307465" cy="114871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4E797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日常保健通用“四大手法”</a:t>
            </a:r>
            <a:endParaRPr lang="en-US" sz="3200" b="1" i="0" u="none" strike="noStrike">
              <a:solidFill>
                <a:srgbClr val="4E797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762000" y="1524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4E797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3. 运太阳</a:t>
            </a:r>
            <a:endParaRPr lang="en-US" sz="2400" b="1" i="0" u="none" strike="noStrike">
              <a:solidFill>
                <a:srgbClr val="4E797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762000" y="2540000"/>
            <a:ext cx="2603500" cy="2095500"/>
          </a:xfrm>
          <a:prstGeom prst="roundRect">
            <a:avLst>
              <a:gd name="adj" fmla="val 0"/>
            </a:avLst>
          </a:prstGeom>
          <a:solidFill>
            <a:srgbClr val="FFFFFF">
              <a:alpha val="88000"/>
            </a:srgbClr>
          </a:solidFill>
          <a:ln w="12700" cap="flat" cmpd="sng">
            <a:solidFill>
              <a:srgbClr val="4ADE8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762000" y="2540000"/>
            <a:ext cx="2603500" cy="50800"/>
          </a:xfrm>
          <a:prstGeom prst="roundRect">
            <a:avLst>
              <a:gd name="adj" fmla="val 0"/>
            </a:avLst>
          </a:prstGeom>
          <a:solidFill>
            <a:srgbClr val="4ADE8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889000" y="2730500"/>
            <a:ext cx="23495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定位取穴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889000" y="3302000"/>
            <a:ext cx="23495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位于眉梢后约一横指的凹陷处。在耳廓前面，前额两侧，外眼角延长线的上方，是头部最易找到的标志性保健穴位之一。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3530600" y="2540000"/>
            <a:ext cx="2603500" cy="2095500"/>
          </a:xfrm>
          <a:prstGeom prst="roundRect">
            <a:avLst>
              <a:gd name="adj" fmla="val 0"/>
            </a:avLst>
          </a:prstGeom>
          <a:solidFill>
            <a:srgbClr val="FFFFFF">
              <a:alpha val="88000"/>
            </a:srgbClr>
          </a:solidFill>
          <a:ln w="12700" cap="flat" cmpd="sng">
            <a:solidFill>
              <a:srgbClr val="4ADE8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3530600" y="2540000"/>
            <a:ext cx="2603500" cy="50800"/>
          </a:xfrm>
          <a:prstGeom prst="roundRect">
            <a:avLst>
              <a:gd name="adj" fmla="val 0"/>
            </a:avLst>
          </a:prstGeom>
          <a:solidFill>
            <a:srgbClr val="4ADE8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3657600" y="2730500"/>
            <a:ext cx="23495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手法操作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3657600" y="3302000"/>
            <a:ext cx="23495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以拇指或中指指腹吸定于穴位上，其余手指自然放松。以画圆弧的方式进行按揉，动作要均匀连贯，如同“画太极圈”般柔和渗透。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6299200" y="2540000"/>
            <a:ext cx="2603500" cy="2095500"/>
          </a:xfrm>
          <a:prstGeom prst="roundRect">
            <a:avLst>
              <a:gd name="adj" fmla="val 0"/>
            </a:avLst>
          </a:prstGeom>
          <a:solidFill>
            <a:srgbClr val="FFFFFF">
              <a:alpha val="88000"/>
            </a:srgbClr>
          </a:solidFill>
          <a:ln w="12700" cap="flat" cmpd="sng">
            <a:solidFill>
              <a:srgbClr val="4ADE8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6299200" y="2540000"/>
            <a:ext cx="2603500" cy="50800"/>
          </a:xfrm>
          <a:prstGeom prst="roundRect">
            <a:avLst>
              <a:gd name="adj" fmla="val 0"/>
            </a:avLst>
          </a:prstGeom>
          <a:solidFill>
            <a:srgbClr val="4ADE8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5"/>
          <p:cNvSpPr/>
          <p:nvPr/>
        </p:nvSpPr>
        <p:spPr>
          <a:xfrm>
            <a:off x="6426200" y="2730500"/>
            <a:ext cx="23495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施术次数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6426200" y="3302000"/>
            <a:ext cx="23495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日常保健可顺时针或逆时针方向操作。成人一般按揉100-300次；小儿推拿时次数可酌减，以皮肤微微泛红、孩子舒适为度。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9067800" y="2540000"/>
            <a:ext cx="2603500" cy="2095500"/>
          </a:xfrm>
          <a:prstGeom prst="roundRect">
            <a:avLst>
              <a:gd name="adj" fmla="val 0"/>
            </a:avLst>
          </a:prstGeom>
          <a:solidFill>
            <a:srgbClr val="FFFFFF">
              <a:alpha val="88000"/>
            </a:srgbClr>
          </a:solidFill>
          <a:ln w="12700" cap="flat" cmpd="sng">
            <a:solidFill>
              <a:srgbClr val="4ADE8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9067800" y="2540000"/>
            <a:ext cx="2603500" cy="50800"/>
          </a:xfrm>
          <a:prstGeom prst="roundRect">
            <a:avLst>
              <a:gd name="adj" fmla="val 0"/>
            </a:avLst>
          </a:prstGeom>
          <a:solidFill>
            <a:srgbClr val="4ADE8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/>
        </p:nvSpPr>
        <p:spPr>
          <a:xfrm>
            <a:off x="9194800" y="2730500"/>
            <a:ext cx="23495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核心功效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9194800" y="3302000"/>
            <a:ext cx="23495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疏风清热，止痛醒脑。对于外感发热、头痛头晕、目赤肿痛有很好的缓解作用。日常坚持操作还能放松紧张情绪，舒缓脑部疲劳。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762000" y="4826000"/>
            <a:ext cx="10922000" cy="1460500"/>
          </a:xfrm>
          <a:prstGeom prst="roundRect">
            <a:avLst>
              <a:gd name="adj" fmla="val 0"/>
            </a:avLst>
          </a:prstGeom>
          <a:solidFill>
            <a:srgbClr val="F0FDF4">
              <a:alpha val="92000"/>
            </a:srgbClr>
          </a:solidFill>
          <a:ln w="12700" cap="flat" cmpd="sng">
            <a:solidFill>
              <a:srgbClr val="86EFAC">
                <a:alpha val="6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2" name="AutoShape 22"/>
          <p:cNvSpPr/>
          <p:nvPr/>
        </p:nvSpPr>
        <p:spPr>
          <a:xfrm>
            <a:off x="762000" y="4826000"/>
            <a:ext cx="50800" cy="1460500"/>
          </a:xfrm>
          <a:prstGeom prst="roundRect">
            <a:avLst>
              <a:gd name="adj" fmla="val 0"/>
            </a:avLst>
          </a:prstGeom>
          <a:solidFill>
            <a:srgbClr val="22C55E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/>
        </p:nvSpPr>
        <p:spPr>
          <a:xfrm>
            <a:off x="1016000" y="4978400"/>
            <a:ext cx="1524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温馨提示</a:t>
            </a:r>
            <a:endParaRPr lang="en-US" sz="1100"/>
          </a:p>
        </p:txBody>
      </p:sp>
      <p:sp>
        <p:nvSpPr>
          <p:cNvPr id="24" name="AutoShape 24"/>
          <p:cNvSpPr/>
          <p:nvPr/>
        </p:nvSpPr>
        <p:spPr>
          <a:xfrm>
            <a:off x="1016000" y="5461000"/>
            <a:ext cx="10414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运太阳是一种温和安全的绿色疗法，老少皆宜。操作前建议将双手掌心搓热，力度遵循“轻-重-轻”的原则，以局部产生温热酸胀感为宜。若皮肤有破损、溃疡或急性炎症时应暂停操作；给婴幼儿推拿时，手法需更加轻柔，并可配合介质（如爽身粉、润肤油）减少摩擦，保护娇嫩肌肤。</a:t>
            </a:r>
            <a:endParaRPr lang="en-US" sz="1100"/>
          </a:p>
        </p:txBody>
      </p:sp>
      <p:pic>
        <p:nvPicPr>
          <p:cNvPr id="25" name="图片 24" descr="“健康科普行——万场健康知识讲座”活动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9705" y="223520"/>
            <a:ext cx="1307465" cy="114871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16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4E797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日常保健通用“四大手法”</a:t>
            </a:r>
            <a:endParaRPr lang="en-US" sz="3200" b="1" i="0" u="none" strike="noStrike">
              <a:solidFill>
                <a:srgbClr val="4E797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3556000" cy="2921000"/>
          </a:xfrm>
          <a:prstGeom prst="roundRect">
            <a:avLst>
              <a:gd name="adj" fmla="val 0"/>
            </a:avLst>
          </a:prstGeom>
          <a:solidFill>
            <a:srgbClr val="FFFFFF">
              <a:alpha val="92000"/>
            </a:srgbClr>
          </a:solidFill>
          <a:ln w="12700" cap="flat" cmpd="sng">
            <a:solidFill>
              <a:srgbClr val="4ADE80">
                <a:alpha val="6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l="3571" r="3571"/>
          <a:stretch>
            <a:fillRect/>
          </a:stretch>
        </p:blipFill>
        <p:spPr>
          <a:xfrm>
            <a:off x="889000" y="1778000"/>
            <a:ext cx="3302000" cy="2667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6" name="AutoShape 6"/>
          <p:cNvSpPr/>
          <p:nvPr/>
        </p:nvSpPr>
        <p:spPr>
          <a:xfrm>
            <a:off x="4699000" y="1651000"/>
            <a:ext cx="6858000" cy="825500"/>
          </a:xfrm>
          <a:prstGeom prst="roundRect">
            <a:avLst>
              <a:gd name="adj" fmla="val 0"/>
            </a:avLst>
          </a:prstGeom>
          <a:solidFill>
            <a:srgbClr val="4ADE80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4699000" y="1651000"/>
            <a:ext cx="76200" cy="825500"/>
          </a:xfrm>
          <a:prstGeom prst="roundRect">
            <a:avLst>
              <a:gd name="adj" fmla="val 0"/>
            </a:avLst>
          </a:prstGeom>
          <a:solidFill>
            <a:srgbClr val="4ADE8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4953000" y="1676400"/>
            <a:ext cx="6477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4E797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4</a:t>
            </a:r>
            <a:r>
              <a:rPr lang="zh-CN" altLang="en-US" sz="2400" b="1" i="0" u="none" strike="noStrike">
                <a:solidFill>
                  <a:srgbClr val="4E797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、</a:t>
            </a:r>
            <a:r>
              <a:rPr lang="en-US" sz="2400" b="1" i="0" u="none" strike="noStrike">
                <a:solidFill>
                  <a:srgbClr val="4E797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揉耳后高骨</a:t>
            </a:r>
            <a:endParaRPr lang="en-US" sz="2400" b="1" i="0" u="none" strike="noStrike">
              <a:solidFill>
                <a:srgbClr val="4E797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4699000" y="2667000"/>
            <a:ext cx="3365500" cy="1714500"/>
          </a:xfrm>
          <a:prstGeom prst="roundRect">
            <a:avLst>
              <a:gd name="adj" fmla="val 0"/>
            </a:avLst>
          </a:prstGeom>
          <a:solidFill>
            <a:srgbClr val="FFFFFF">
              <a:alpha val="92000"/>
            </a:srgbClr>
          </a:solidFill>
          <a:ln w="12700" cap="flat" cmpd="sng">
            <a:solidFill>
              <a:srgbClr val="4ADE80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4699000" y="2667000"/>
            <a:ext cx="3365500" cy="50800"/>
          </a:xfrm>
          <a:prstGeom prst="roundRect">
            <a:avLst>
              <a:gd name="adj" fmla="val 0"/>
            </a:avLst>
          </a:prstGeom>
          <a:solidFill>
            <a:srgbClr val="4ADE80">
              <a:alpha val="8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4826000" y="2819400"/>
            <a:ext cx="31115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596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精准定位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4826000" y="3302000"/>
            <a:ext cx="3111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374151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位于耳后入发际处，高骨下方的凹陷中，也就是耳后乳突下方的凹陷位置，是推拿中极易找到的关键穴位。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8191500" y="2667000"/>
            <a:ext cx="3365500" cy="1714500"/>
          </a:xfrm>
          <a:prstGeom prst="roundRect">
            <a:avLst>
              <a:gd name="adj" fmla="val 0"/>
            </a:avLst>
          </a:prstGeom>
          <a:solidFill>
            <a:srgbClr val="FFFFFF">
              <a:alpha val="92000"/>
            </a:srgbClr>
          </a:solidFill>
          <a:ln w="12700" cap="flat" cmpd="sng">
            <a:solidFill>
              <a:srgbClr val="4ADE80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8191500" y="2667000"/>
            <a:ext cx="3365500" cy="50800"/>
          </a:xfrm>
          <a:prstGeom prst="roundRect">
            <a:avLst>
              <a:gd name="adj" fmla="val 0"/>
            </a:avLst>
          </a:prstGeom>
          <a:solidFill>
            <a:srgbClr val="4ADE80">
              <a:alpha val="8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5"/>
          <p:cNvSpPr/>
          <p:nvPr/>
        </p:nvSpPr>
        <p:spPr>
          <a:xfrm>
            <a:off x="8318500" y="2819400"/>
            <a:ext cx="31115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596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操作要领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8318500" y="3302000"/>
            <a:ext cx="3111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374151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以中指指腹为着力点，在穴位上做顺时针或逆时针的按揉动作。动作需轻柔、均匀、和缓，力度以孩子感到舒适无痛为宜。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4699000" y="4508500"/>
            <a:ext cx="3365500" cy="1714500"/>
          </a:xfrm>
          <a:prstGeom prst="roundRect">
            <a:avLst>
              <a:gd name="adj" fmla="val 0"/>
            </a:avLst>
          </a:prstGeom>
          <a:solidFill>
            <a:srgbClr val="FFFFFF">
              <a:alpha val="92000"/>
            </a:srgbClr>
          </a:solidFill>
          <a:ln w="12700" cap="flat" cmpd="sng">
            <a:solidFill>
              <a:srgbClr val="4ADE80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4699000" y="4508500"/>
            <a:ext cx="3365500" cy="50800"/>
          </a:xfrm>
          <a:prstGeom prst="roundRect">
            <a:avLst>
              <a:gd name="adj" fmla="val 0"/>
            </a:avLst>
          </a:prstGeom>
          <a:solidFill>
            <a:srgbClr val="4ADE80">
              <a:alpha val="8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/>
        </p:nvSpPr>
        <p:spPr>
          <a:xfrm>
            <a:off x="4826000" y="4635500"/>
            <a:ext cx="31115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596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标准频次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4826000" y="5080000"/>
            <a:ext cx="3111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374151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单次操作建议按揉 30-50 次。可根据孩子的年龄大小、体质强弱以及配合程度，适当调整按揉的速度与总次数。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8191500" y="4508500"/>
            <a:ext cx="3365500" cy="1714500"/>
          </a:xfrm>
          <a:prstGeom prst="roundRect">
            <a:avLst>
              <a:gd name="adj" fmla="val 0"/>
            </a:avLst>
          </a:prstGeom>
          <a:solidFill>
            <a:srgbClr val="FFFFFF">
              <a:alpha val="92000"/>
            </a:srgbClr>
          </a:solidFill>
          <a:ln w="12700" cap="flat" cmpd="sng">
            <a:solidFill>
              <a:srgbClr val="4ADE80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2" name="AutoShape 22"/>
          <p:cNvSpPr/>
          <p:nvPr/>
        </p:nvSpPr>
        <p:spPr>
          <a:xfrm>
            <a:off x="8191500" y="4508500"/>
            <a:ext cx="3365500" cy="50800"/>
          </a:xfrm>
          <a:prstGeom prst="roundRect">
            <a:avLst>
              <a:gd name="adj" fmla="val 0"/>
            </a:avLst>
          </a:prstGeom>
          <a:solidFill>
            <a:srgbClr val="4ADE80">
              <a:alpha val="8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/>
        </p:nvSpPr>
        <p:spPr>
          <a:xfrm>
            <a:off x="8318500" y="4635500"/>
            <a:ext cx="31115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596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核心功效</a:t>
            </a:r>
            <a:endParaRPr lang="en-US" sz="1100"/>
          </a:p>
        </p:txBody>
      </p:sp>
      <p:sp>
        <p:nvSpPr>
          <p:cNvPr id="24" name="AutoShape 24"/>
          <p:cNvSpPr/>
          <p:nvPr/>
        </p:nvSpPr>
        <p:spPr>
          <a:xfrm>
            <a:off x="8318500" y="5080000"/>
            <a:ext cx="3111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374151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主要起到疏风解表的作用，帮助驱散外感风邪；同时具有安神除烦的效果，能有效安抚孩子烦躁情绪，辅助改善睡眠质量。</a:t>
            </a:r>
            <a:endParaRPr lang="en-US" sz="1100"/>
          </a:p>
        </p:txBody>
      </p:sp>
      <p:sp>
        <p:nvSpPr>
          <p:cNvPr id="25" name="AutoShape 25"/>
          <p:cNvSpPr/>
          <p:nvPr/>
        </p:nvSpPr>
        <p:spPr>
          <a:xfrm>
            <a:off x="762000" y="4699000"/>
            <a:ext cx="3556000" cy="1587500"/>
          </a:xfrm>
          <a:prstGeom prst="roundRect">
            <a:avLst>
              <a:gd name="adj" fmla="val 0"/>
            </a:avLst>
          </a:prstGeom>
          <a:solidFill>
            <a:srgbClr val="F0FDF4">
              <a:alpha val="9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6" name="AutoShape 26"/>
          <p:cNvSpPr/>
          <p:nvPr/>
        </p:nvSpPr>
        <p:spPr>
          <a:xfrm>
            <a:off x="889000" y="4800600"/>
            <a:ext cx="3302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0596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居家实操小贴士</a:t>
            </a:r>
            <a:endParaRPr lang="en-US" sz="1100"/>
          </a:p>
        </p:txBody>
      </p:sp>
      <p:sp>
        <p:nvSpPr>
          <p:cNvPr id="27" name="AutoShape 27"/>
          <p:cNvSpPr/>
          <p:nvPr/>
        </p:nvSpPr>
        <p:spPr>
          <a:xfrm>
            <a:off x="889000" y="5232400"/>
            <a:ext cx="3302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200" b="0" i="0" u="none" strike="noStrike">
                <a:solidFill>
                  <a:srgbClr val="374151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操作前洗净双手并保持温暖，配合轻柔的安抚语言，能让孩子更放松地接受推拿。作为日常保健，建议每日进行1-2组。</a:t>
            </a:r>
            <a:endParaRPr lang="en-US" sz="1100"/>
          </a:p>
        </p:txBody>
      </p:sp>
      <p:pic>
        <p:nvPicPr>
          <p:cNvPr id="28" name="图片 27" descr="“健康科普行——万场健康知识讲座”活动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39705" y="223520"/>
            <a:ext cx="1307465" cy="114871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16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4E797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健脾和胃“黄金组合”— </a:t>
            </a:r>
            <a:r>
              <a:rPr lang="zh-CN" altLang="en-US" sz="3200" b="1" i="0" u="none" strike="noStrike">
                <a:solidFill>
                  <a:srgbClr val="4E797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补脾经</a:t>
            </a:r>
            <a:endParaRPr lang="zh-CN" altLang="en-US" sz="3200" b="1" i="0" u="none" strike="noStrike">
              <a:solidFill>
                <a:srgbClr val="4E797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3302000" cy="2794000"/>
          </a:xfrm>
          <a:prstGeom prst="roundRect">
            <a:avLst>
              <a:gd name="adj" fmla="val 0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l="4929" r="4929"/>
          <a:stretch>
            <a:fillRect/>
          </a:stretch>
        </p:blipFill>
        <p:spPr>
          <a:xfrm>
            <a:off x="889000" y="1778000"/>
            <a:ext cx="3048000" cy="1905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6" name="AutoShape 6"/>
          <p:cNvSpPr/>
          <p:nvPr/>
        </p:nvSpPr>
        <p:spPr>
          <a:xfrm>
            <a:off x="889000" y="3810000"/>
            <a:ext cx="304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图示：补脾经核心操作手法示范</a:t>
            </a:r>
            <a:endParaRPr lang="en-US" sz="1100"/>
          </a:p>
        </p:txBody>
      </p:sp>
      <p:cxnSp>
        <p:nvCxnSpPr>
          <p:cNvPr id="7" name="Connector 7"/>
          <p:cNvCxnSpPr/>
          <p:nvPr/>
        </p:nvCxnSpPr>
        <p:spPr>
          <a:xfrm rot="5386777">
            <a:off x="2667000" y="3295662"/>
            <a:ext cx="330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4ADE80">
                <a:alpha val="4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" name="AutoShape 8"/>
          <p:cNvSpPr/>
          <p:nvPr/>
        </p:nvSpPr>
        <p:spPr>
          <a:xfrm>
            <a:off x="4508500" y="1651000"/>
            <a:ext cx="3619500" cy="1714500"/>
          </a:xfrm>
          <a:prstGeom prst="roundRect">
            <a:avLst>
              <a:gd name="adj" fmla="val 0"/>
            </a:avLst>
          </a:prstGeom>
          <a:solidFill>
            <a:srgbClr val="FFFFFF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4508500" y="1651000"/>
            <a:ext cx="50800" cy="1714500"/>
          </a:xfrm>
          <a:prstGeom prst="roundRect">
            <a:avLst>
              <a:gd name="adj" fmla="val 0"/>
            </a:avLst>
          </a:prstGeom>
          <a:solidFill>
            <a:srgbClr val="4ADE8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4635500" y="1714500"/>
            <a:ext cx="3365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596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定位精准：拇指螺纹面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4635500" y="2159000"/>
            <a:ext cx="3429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位置在孩子的拇指末节螺纹面。这是脾经的核心反射区，也是调理脾胃功能最常用的关键穴位之一，操作时需找准该区域进行推按。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8255000" y="1651000"/>
            <a:ext cx="3619500" cy="1714500"/>
          </a:xfrm>
          <a:prstGeom prst="roundRect">
            <a:avLst>
              <a:gd name="adj" fmla="val 0"/>
            </a:avLst>
          </a:prstGeom>
          <a:solidFill>
            <a:srgbClr val="FFFFFF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8255000" y="1651000"/>
            <a:ext cx="50800" cy="1714500"/>
          </a:xfrm>
          <a:prstGeom prst="roundRect">
            <a:avLst>
              <a:gd name="adj" fmla="val 0"/>
            </a:avLst>
          </a:prstGeom>
          <a:solidFill>
            <a:srgbClr val="FACC1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8382000" y="1714500"/>
            <a:ext cx="3365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D9770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操作频次：100-300次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8382000" y="2159000"/>
            <a:ext cx="3429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根据孩子年龄和体质灵活调整。婴幼儿建议100-200次，学龄前儿童可增至200-300次。频次适中才能达到最佳的补益效果，避免过度刺激。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4508500" y="3492500"/>
            <a:ext cx="3619500" cy="2095500"/>
          </a:xfrm>
          <a:prstGeom prst="roundRect">
            <a:avLst>
              <a:gd name="adj" fmla="val 0"/>
            </a:avLst>
          </a:prstGeom>
          <a:solidFill>
            <a:srgbClr val="F0FDF4">
              <a:alpha val="9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7"/>
          <p:cNvSpPr/>
          <p:nvPr/>
        </p:nvSpPr>
        <p:spPr>
          <a:xfrm>
            <a:off x="4635500" y="3556000"/>
            <a:ext cx="3365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4785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关键手法：直推或旋推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4635500" y="4064000"/>
            <a:ext cx="3429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将孩子拇指微屈，用拇指指腹沿拇指外侧（桡侧）从指尖向指根直推；或在螺纹面做顺时针旋转推动。动作需轻快、均匀、柔和，顺经而补，逆经为清。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8255000" y="3492500"/>
            <a:ext cx="3619500" cy="2095500"/>
          </a:xfrm>
          <a:prstGeom prst="roundRect">
            <a:avLst>
              <a:gd name="adj" fmla="val 0"/>
            </a:avLst>
          </a:prstGeom>
          <a:solidFill>
            <a:srgbClr val="FFFBEB">
              <a:alpha val="9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0" name="AutoShape 20"/>
          <p:cNvSpPr/>
          <p:nvPr/>
        </p:nvSpPr>
        <p:spPr>
          <a:xfrm>
            <a:off x="8382000" y="3556000"/>
            <a:ext cx="3365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D9770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核心效用：后天之本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8382000" y="4064000"/>
            <a:ext cx="3429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这是调理消化系统的核心手法，能健脾胃、补气血。对于脾胃虚弱、食欲不振、消化不良、气血不足的孩子，长期坚持可增强脾胃运化功能，为生长发育提供充足能量。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762000" y="5524500"/>
            <a:ext cx="11112500" cy="1079500"/>
          </a:xfrm>
          <a:prstGeom prst="roundRect">
            <a:avLst>
              <a:gd name="adj" fmla="val 0"/>
            </a:avLst>
          </a:prstGeom>
          <a:solidFill>
            <a:srgbClr val="FFFFFF">
              <a:alpha val="88000"/>
            </a:srgbClr>
          </a:solidFill>
          <a:ln w="12700" cap="flat" cmpd="sng">
            <a:solidFill>
              <a:srgbClr val="4ADE80">
                <a:alpha val="50000"/>
              </a:srgbClr>
            </a:solidFill>
            <a:prstDash val="dash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3" name="Picture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2500" y="5689600"/>
            <a:ext cx="304800" cy="304800"/>
          </a:xfrm>
          <a:prstGeom prst="rect">
            <a:avLst/>
          </a:prstGeom>
        </p:spPr>
      </p:pic>
      <p:sp>
        <p:nvSpPr>
          <p:cNvPr id="24" name="AutoShape 24"/>
          <p:cNvSpPr/>
          <p:nvPr/>
        </p:nvSpPr>
        <p:spPr>
          <a:xfrm>
            <a:off x="1397000" y="5664200"/>
            <a:ext cx="10160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温馨提示：</a:t>
            </a:r>
            <a:r>
              <a:rPr lang="en-US" sz="13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操作前建议给孩子手部保暖，可蘸取少量爽身粉或润肤油润滑皮肤。动作需轻柔，力度以孩子感到舒适、皮肤微微发红为宜，避免蛮力造成不适。每日可操作1-2次，餐后半小时进行效果更佳。</a:t>
            </a:r>
            <a:endParaRPr lang="en-US" sz="1100"/>
          </a:p>
        </p:txBody>
      </p:sp>
      <p:pic>
        <p:nvPicPr>
          <p:cNvPr id="25" name="图片 24" descr="“健康科普行——万场健康知识讲座”活动LOGO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39705" y="223520"/>
            <a:ext cx="1307465" cy="114871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3"/>
          <p:cNvSpPr/>
          <p:nvPr/>
        </p:nvSpPr>
        <p:spPr>
          <a:xfrm>
            <a:off x="762000" y="635000"/>
            <a:ext cx="10795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4E797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健脾和胃“黄金组合”</a:t>
            </a:r>
            <a:r>
              <a:rPr lang="en-US" sz="3200" b="1">
                <a:solidFill>
                  <a:srgbClr val="4E797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— </a:t>
            </a:r>
            <a:r>
              <a:rPr lang="zh-CN" altLang="en-US" sz="3200" b="1">
                <a:solidFill>
                  <a:srgbClr val="4E797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揉板门</a:t>
            </a:r>
            <a:endParaRPr lang="en-US" sz="3200" b="1" i="0" u="none" strike="noStrike">
              <a:solidFill>
                <a:srgbClr val="4E797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5" name="AutoShape 4"/>
          <p:cNvSpPr/>
          <p:nvPr/>
        </p:nvSpPr>
        <p:spPr>
          <a:xfrm>
            <a:off x="762000" y="1651000"/>
            <a:ext cx="3429000" cy="3556000"/>
          </a:xfrm>
          <a:prstGeom prst="roundRect">
            <a:avLst>
              <a:gd name="adj" fmla="val 0"/>
            </a:avLst>
          </a:prstGeom>
          <a:solidFill>
            <a:srgbClr val="FFFFFF">
              <a:alpha val="90000"/>
            </a:srgbClr>
          </a:solidFill>
          <a:ln w="12700" cap="flat" cmpd="sng">
            <a:solidFill>
              <a:srgbClr val="4ADE8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rcRect t="1869" b="1869"/>
          <a:stretch>
            <a:fillRect/>
          </a:stretch>
        </p:blipFill>
        <p:spPr>
          <a:xfrm>
            <a:off x="889000" y="1778000"/>
            <a:ext cx="3175000" cy="2667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7" name="AutoShape 6"/>
          <p:cNvSpPr/>
          <p:nvPr/>
        </p:nvSpPr>
        <p:spPr>
          <a:xfrm>
            <a:off x="889000" y="4572000"/>
            <a:ext cx="3175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图示：手掌大鱼际处板门穴位置</a:t>
            </a:r>
            <a:endParaRPr lang="en-US" sz="1100"/>
          </a:p>
        </p:txBody>
      </p:sp>
      <p:cxnSp>
        <p:nvCxnSpPr>
          <p:cNvPr id="8" name="Connector 7"/>
          <p:cNvCxnSpPr/>
          <p:nvPr/>
        </p:nvCxnSpPr>
        <p:spPr>
          <a:xfrm rot="5387722">
            <a:off x="2667000" y="3422661"/>
            <a:ext cx="355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4ADE80">
                <a:alpha val="4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9" name="AutoShape 8"/>
          <p:cNvSpPr/>
          <p:nvPr/>
        </p:nvSpPr>
        <p:spPr>
          <a:xfrm>
            <a:off x="4635500" y="1651000"/>
            <a:ext cx="7048500" cy="1143000"/>
          </a:xfrm>
          <a:prstGeom prst="roundRect">
            <a:avLst>
              <a:gd name="adj" fmla="val 0"/>
            </a:avLst>
          </a:prstGeom>
          <a:solidFill>
            <a:srgbClr val="4ADE80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9"/>
          <p:cNvSpPr/>
          <p:nvPr/>
        </p:nvSpPr>
        <p:spPr>
          <a:xfrm>
            <a:off x="4826000" y="1714500"/>
            <a:ext cx="66675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揉板门 · 掌中调脾胃</a:t>
            </a:r>
            <a:endParaRPr lang="en-US" sz="1100"/>
          </a:p>
        </p:txBody>
      </p:sp>
      <p:sp>
        <p:nvSpPr>
          <p:cNvPr id="11" name="AutoShape 10"/>
          <p:cNvSpPr/>
          <p:nvPr/>
        </p:nvSpPr>
        <p:spPr>
          <a:xfrm>
            <a:off x="4826000" y="2222500"/>
            <a:ext cx="6667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这是小儿推拿中针对消化系统问题的经典“快速响应”手法，通过刺激手部脾胃反射区，直接调节中焦运化功能，是居家育儿必备的实用技能。</a:t>
            </a:r>
            <a:endParaRPr lang="en-US" sz="1100"/>
          </a:p>
        </p:txBody>
      </p:sp>
      <p:sp>
        <p:nvSpPr>
          <p:cNvPr id="12" name="AutoShape 11"/>
          <p:cNvSpPr/>
          <p:nvPr/>
        </p:nvSpPr>
        <p:spPr>
          <a:xfrm>
            <a:off x="4635500" y="3048000"/>
            <a:ext cx="3429000" cy="1460500"/>
          </a:xfrm>
          <a:prstGeom prst="roundRect">
            <a:avLst>
              <a:gd name="adj" fmla="val 0"/>
            </a:avLst>
          </a:prstGeom>
          <a:solidFill>
            <a:srgbClr val="FFFBEB">
              <a:alpha val="92000"/>
            </a:srgbClr>
          </a:solidFill>
          <a:ln w="12700" cap="flat" cmpd="sng">
            <a:solidFill>
              <a:srgbClr val="FBBF24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2"/>
          <p:cNvSpPr/>
          <p:nvPr/>
        </p:nvSpPr>
        <p:spPr>
          <a:xfrm>
            <a:off x="4635500" y="3048000"/>
            <a:ext cx="50800" cy="1460500"/>
          </a:xfrm>
          <a:prstGeom prst="roundRect">
            <a:avLst>
              <a:gd name="adj" fmla="val 0"/>
            </a:avLst>
          </a:prstGeom>
          <a:solidFill>
            <a:srgbClr val="F59E0B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3"/>
          <p:cNvSpPr/>
          <p:nvPr/>
        </p:nvSpPr>
        <p:spPr>
          <a:xfrm>
            <a:off x="4826000" y="3111500"/>
            <a:ext cx="3111500" cy="317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📍 精准定位</a:t>
            </a:r>
            <a:endParaRPr lang="en-US" sz="1100"/>
          </a:p>
        </p:txBody>
      </p:sp>
      <p:sp>
        <p:nvSpPr>
          <p:cNvPr id="15" name="AutoShape 14"/>
          <p:cNvSpPr/>
          <p:nvPr/>
        </p:nvSpPr>
        <p:spPr>
          <a:xfrm>
            <a:off x="4826000" y="3492500"/>
            <a:ext cx="3175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位于手掌大鱼际区域，即大拇指根部至掌根之间肌肉最丰厚、隆起的部位。此处肌肉饱满，是手部脾胃的全息对应点。</a:t>
            </a:r>
            <a:endParaRPr lang="en-US" sz="1100"/>
          </a:p>
        </p:txBody>
      </p:sp>
      <p:sp>
        <p:nvSpPr>
          <p:cNvPr id="16" name="AutoShape 15"/>
          <p:cNvSpPr/>
          <p:nvPr/>
        </p:nvSpPr>
        <p:spPr>
          <a:xfrm>
            <a:off x="8255000" y="3048000"/>
            <a:ext cx="3429000" cy="1460500"/>
          </a:xfrm>
          <a:prstGeom prst="roundRect">
            <a:avLst>
              <a:gd name="adj" fmla="val 0"/>
            </a:avLst>
          </a:prstGeom>
          <a:solidFill>
            <a:srgbClr val="ECFDF5">
              <a:alpha val="92000"/>
            </a:srgbClr>
          </a:solidFill>
          <a:ln w="12700" cap="flat" cmpd="sng">
            <a:solidFill>
              <a:srgbClr val="34D399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6"/>
          <p:cNvSpPr/>
          <p:nvPr/>
        </p:nvSpPr>
        <p:spPr>
          <a:xfrm>
            <a:off x="8255000" y="3048000"/>
            <a:ext cx="50800" cy="1460500"/>
          </a:xfrm>
          <a:prstGeom prst="roundRect">
            <a:avLst>
              <a:gd name="adj" fmla="val 0"/>
            </a:avLst>
          </a:prstGeom>
          <a:solidFill>
            <a:srgbClr val="10B981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8" name="AutoShape 17"/>
          <p:cNvSpPr/>
          <p:nvPr/>
        </p:nvSpPr>
        <p:spPr>
          <a:xfrm>
            <a:off x="8445500" y="3111500"/>
            <a:ext cx="3111500" cy="317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065F4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🤲 操作要领</a:t>
            </a:r>
            <a:endParaRPr lang="en-US" sz="1100"/>
          </a:p>
        </p:txBody>
      </p:sp>
      <p:sp>
        <p:nvSpPr>
          <p:cNvPr id="19" name="AutoShape 18"/>
          <p:cNvSpPr/>
          <p:nvPr/>
        </p:nvSpPr>
        <p:spPr>
          <a:xfrm>
            <a:off x="8445500" y="3492500"/>
            <a:ext cx="3175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操作者用拇指指腹着力，做顺时针或逆时针的画圈按揉。动作要轻柔且有渗透力，避免蛮力，以孩子感到酸胀舒适为宜。</a:t>
            </a:r>
            <a:endParaRPr lang="en-US" sz="1100"/>
          </a:p>
        </p:txBody>
      </p:sp>
      <p:sp>
        <p:nvSpPr>
          <p:cNvPr id="20" name="AutoShape 19"/>
          <p:cNvSpPr/>
          <p:nvPr/>
        </p:nvSpPr>
        <p:spPr>
          <a:xfrm>
            <a:off x="4635500" y="4635500"/>
            <a:ext cx="3429000" cy="1460500"/>
          </a:xfrm>
          <a:prstGeom prst="roundRect">
            <a:avLst>
              <a:gd name="adj" fmla="val 0"/>
            </a:avLst>
          </a:prstGeom>
          <a:solidFill>
            <a:srgbClr val="EFF6FF">
              <a:alpha val="92000"/>
            </a:srgbClr>
          </a:solidFill>
          <a:ln w="12700" cap="flat" cmpd="sng">
            <a:solidFill>
              <a:srgbClr val="60A5FA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0"/>
          <p:cNvSpPr/>
          <p:nvPr/>
        </p:nvSpPr>
        <p:spPr>
          <a:xfrm>
            <a:off x="4635500" y="4635500"/>
            <a:ext cx="50800" cy="1460500"/>
          </a:xfrm>
          <a:prstGeom prst="roundRect">
            <a:avLst>
              <a:gd name="adj" fmla="val 0"/>
            </a:avLst>
          </a:prstGeom>
          <a:solidFill>
            <a:srgbClr val="3B82F6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2" name="AutoShape 21"/>
          <p:cNvSpPr/>
          <p:nvPr/>
        </p:nvSpPr>
        <p:spPr>
          <a:xfrm>
            <a:off x="4826000" y="4699000"/>
            <a:ext cx="3111500" cy="317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1E40A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⚖️ 施术频次</a:t>
            </a:r>
            <a:endParaRPr lang="en-US" sz="1100"/>
          </a:p>
        </p:txBody>
      </p:sp>
      <p:sp>
        <p:nvSpPr>
          <p:cNvPr id="23" name="AutoShape 22"/>
          <p:cNvSpPr/>
          <p:nvPr/>
        </p:nvSpPr>
        <p:spPr>
          <a:xfrm>
            <a:off x="4826000" y="5080000"/>
            <a:ext cx="3175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单次建议操作100-300次。日常保健取低频次，积食腹胀等实证可适当增加次数；年龄较小的婴幼儿可酌情减少至100次左右。</a:t>
            </a:r>
            <a:endParaRPr lang="en-US" sz="1100"/>
          </a:p>
        </p:txBody>
      </p:sp>
      <p:sp>
        <p:nvSpPr>
          <p:cNvPr id="24" name="AutoShape 23"/>
          <p:cNvSpPr/>
          <p:nvPr/>
        </p:nvSpPr>
        <p:spPr>
          <a:xfrm>
            <a:off x="8255000" y="4635500"/>
            <a:ext cx="3429000" cy="1460500"/>
          </a:xfrm>
          <a:prstGeom prst="roundRect">
            <a:avLst>
              <a:gd name="adj" fmla="val 0"/>
            </a:avLst>
          </a:prstGeom>
          <a:solidFill>
            <a:srgbClr val="FFF1F2">
              <a:alpha val="92000"/>
            </a:srgbClr>
          </a:solidFill>
          <a:ln w="12700" cap="flat" cmpd="sng">
            <a:solidFill>
              <a:srgbClr val="F472B6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5" name="AutoShape 24"/>
          <p:cNvSpPr/>
          <p:nvPr/>
        </p:nvSpPr>
        <p:spPr>
          <a:xfrm>
            <a:off x="8255000" y="4635500"/>
            <a:ext cx="50800" cy="1460500"/>
          </a:xfrm>
          <a:prstGeom prst="roundRect">
            <a:avLst>
              <a:gd name="adj" fmla="val 0"/>
            </a:avLst>
          </a:prstGeom>
          <a:solidFill>
            <a:srgbClr val="EC4899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6" name="AutoShape 25"/>
          <p:cNvSpPr/>
          <p:nvPr/>
        </p:nvSpPr>
        <p:spPr>
          <a:xfrm>
            <a:off x="8445500" y="4699000"/>
            <a:ext cx="3111500" cy="317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9D174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✨ 核心效用</a:t>
            </a:r>
            <a:endParaRPr lang="en-US" sz="1100"/>
          </a:p>
        </p:txBody>
      </p:sp>
      <p:sp>
        <p:nvSpPr>
          <p:cNvPr id="27" name="AutoShape 26"/>
          <p:cNvSpPr/>
          <p:nvPr/>
        </p:nvSpPr>
        <p:spPr>
          <a:xfrm>
            <a:off x="8445500" y="5080000"/>
            <a:ext cx="3175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具有显著的消食化滞、健脾和胃功效。对于因饮食不当引起的食积、腹胀、嗳气、食欲不振等症状，能起到立竿见影的缓解作用。</a:t>
            </a:r>
            <a:endParaRPr lang="en-US" sz="1100"/>
          </a:p>
        </p:txBody>
      </p:sp>
      <p:pic>
        <p:nvPicPr>
          <p:cNvPr id="3" name="图片 2" descr="“健康科普行——万场健康知识讲座”活动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39705" y="223520"/>
            <a:ext cx="1307465" cy="114871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795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4E797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健脾和胃“黄金组合”— </a:t>
            </a:r>
            <a:r>
              <a:rPr lang="zh-CN" altLang="en-US" sz="3200" b="1" i="0" u="none" strike="noStrike">
                <a:solidFill>
                  <a:srgbClr val="4E797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摩腹</a:t>
            </a:r>
            <a:endParaRPr lang="zh-CN" altLang="en-US" sz="3200" b="1" i="0" u="none" strike="noStrike">
              <a:solidFill>
                <a:srgbClr val="4E797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762000" y="1524000"/>
            <a:ext cx="3467100" cy="1905000"/>
          </a:xfrm>
          <a:prstGeom prst="roundRect">
            <a:avLst>
              <a:gd name="adj" fmla="val 0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762000" y="1524000"/>
            <a:ext cx="3467100" cy="50800"/>
          </a:xfrm>
          <a:prstGeom prst="roundRect">
            <a:avLst>
              <a:gd name="adj" fmla="val 0"/>
            </a:avLst>
          </a:prstGeom>
          <a:solidFill>
            <a:srgbClr val="4ADE8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952500" y="1676400"/>
            <a:ext cx="30861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核心位置 · 全域腹部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952500" y="2159000"/>
            <a:ext cx="30861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操作范围覆盖孩子整个腹部，以肚脐为中心形成环状区域。这个部位是脾胃运化的核心地带，也是小儿推拿中调节消化功能最常用的关键区域。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4394200" y="1524000"/>
            <a:ext cx="3467100" cy="1905000"/>
          </a:xfrm>
          <a:prstGeom prst="roundRect">
            <a:avLst>
              <a:gd name="adj" fmla="val 0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4394200" y="1524000"/>
            <a:ext cx="3467100" cy="50800"/>
          </a:xfrm>
          <a:prstGeom prst="roundRect">
            <a:avLst>
              <a:gd name="adj" fmla="val 0"/>
            </a:avLst>
          </a:prstGeom>
          <a:solidFill>
            <a:srgbClr val="4ADE8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4584700" y="1676400"/>
            <a:ext cx="30861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手法技巧 · 轻柔环摩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4584700" y="2159000"/>
            <a:ext cx="30861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洗净双手并搓热，用手掌根或四指指腹轻贴孩子腹部皮肤。根据需求选择顺/逆时针方向，做均匀、和缓的环形抚摩，力度以皮肤微微发红为宜。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8026400" y="1524000"/>
            <a:ext cx="3467100" cy="1905000"/>
          </a:xfrm>
          <a:prstGeom prst="roundRect">
            <a:avLst>
              <a:gd name="adj" fmla="val 0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8026400" y="1524000"/>
            <a:ext cx="3467100" cy="50800"/>
          </a:xfrm>
          <a:prstGeom prst="roundRect">
            <a:avLst>
              <a:gd name="adj" fmla="val 0"/>
            </a:avLst>
          </a:prstGeom>
          <a:solidFill>
            <a:srgbClr val="4ADE8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8216900" y="1676400"/>
            <a:ext cx="30861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节奏把控 · 3-5分钟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8216900" y="2159000"/>
            <a:ext cx="30861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单次操作建议持续3至5分钟。可根据孩子的年龄、配合度以及具体体质情况灵活调整。对于年幼宝宝，时间可稍短，重点在于保持动作的连贯性。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762000" y="3619500"/>
            <a:ext cx="5270500" cy="1714500"/>
          </a:xfrm>
          <a:prstGeom prst="roundRect">
            <a:avLst>
              <a:gd name="adj" fmla="val 0"/>
            </a:avLst>
          </a:prstGeom>
          <a:solidFill>
            <a:srgbClr val="4ADE80">
              <a:alpha val="2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7"/>
          <p:cNvSpPr/>
          <p:nvPr/>
        </p:nvSpPr>
        <p:spPr>
          <a:xfrm>
            <a:off x="952500" y="3746500"/>
            <a:ext cx="4889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顺时针摩腹：通腑泄热，助力排便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952500" y="4254500"/>
            <a:ext cx="48895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374151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顺应肠道的自然蠕动方向，能够有效促进肠内糟粕的排出。非常适合孩子出现大便干结、排便费力、腹胀、食积内热等便秘情况时使用，帮助恢复肠道动力。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6223000" y="3619500"/>
            <a:ext cx="5270500" cy="1714500"/>
          </a:xfrm>
          <a:prstGeom prst="roundRect">
            <a:avLst>
              <a:gd name="adj" fmla="val 0"/>
            </a:avLst>
          </a:prstGeom>
          <a:solidFill>
            <a:srgbClr val="FB923C">
              <a:alpha val="2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0" name="AutoShape 20"/>
          <p:cNvSpPr/>
          <p:nvPr/>
        </p:nvSpPr>
        <p:spPr>
          <a:xfrm>
            <a:off x="6413500" y="3746500"/>
            <a:ext cx="4889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C2410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逆时针摩腹：温中止泻，固涩肠道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6413500" y="4254500"/>
            <a:ext cx="48895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374151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与肠道蠕动方向相反，起到收敛肠道、减少蠕动的作用。多用于孩子大便稀溏、次数频繁、完谷不化的腹泻症状，或是受凉、消化不良引起的肠胃不适。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762000" y="5461000"/>
            <a:ext cx="10731500" cy="1079500"/>
          </a:xfrm>
          <a:prstGeom prst="roundRect">
            <a:avLst>
              <a:gd name="adj" fmla="val 0"/>
            </a:avLst>
          </a:prstGeom>
          <a:solidFill>
            <a:srgbClr val="FFF7E6">
              <a:alpha val="9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3" name="Picture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2500" y="5562600"/>
            <a:ext cx="304800" cy="304800"/>
          </a:xfrm>
          <a:prstGeom prst="rect">
            <a:avLst/>
          </a:prstGeom>
        </p:spPr>
      </p:pic>
      <p:sp>
        <p:nvSpPr>
          <p:cNvPr id="24" name="AutoShape 24"/>
          <p:cNvSpPr/>
          <p:nvPr/>
        </p:nvSpPr>
        <p:spPr>
          <a:xfrm>
            <a:off x="1397000" y="5562600"/>
            <a:ext cx="17780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C2410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护理关键提示</a:t>
            </a:r>
            <a:endParaRPr lang="en-US" sz="1100"/>
          </a:p>
        </p:txBody>
      </p:sp>
      <p:sp>
        <p:nvSpPr>
          <p:cNvPr id="25" name="AutoShape 25"/>
          <p:cNvSpPr/>
          <p:nvPr/>
        </p:nvSpPr>
        <p:spPr>
          <a:xfrm>
            <a:off x="3302000" y="5588000"/>
            <a:ext cx="12700" cy="825500"/>
          </a:xfrm>
          <a:prstGeom prst="roundRect">
            <a:avLst>
              <a:gd name="adj" fmla="val 0"/>
            </a:avLst>
          </a:prstGeom>
          <a:solidFill>
            <a:srgbClr val="FB923C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6" name="AutoShape 26"/>
          <p:cNvSpPr/>
          <p:nvPr/>
        </p:nvSpPr>
        <p:spPr>
          <a:xfrm>
            <a:off x="3492500" y="5562600"/>
            <a:ext cx="7747000" cy="863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431407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饭后半小时内严禁操作，避免干扰胃部正常消化；操作前务必搓热双手，用掌心的温度传递温和的刺激，既提升舒适度也能增强疗效。若孩子皮肤有破损或不适，应立即停止。</a:t>
            </a:r>
            <a:endParaRPr lang="en-US" sz="1100"/>
          </a:p>
        </p:txBody>
      </p:sp>
      <p:pic>
        <p:nvPicPr>
          <p:cNvPr id="27" name="图片 26" descr="“健康科普行——万场健康知识讲座”活动LOG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39705" y="223520"/>
            <a:ext cx="1307465" cy="114871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509110" y="2200663"/>
            <a:ext cx="1276835" cy="2472690"/>
          </a:xfrm>
          <a:prstGeom prst="rect">
            <a:avLst/>
          </a:prstGeom>
        </p:spPr>
        <p:txBody>
          <a:bodyPr vert="eaVert" wrap="square" lIns="0" tIns="0" rIns="0" bIns="0" rtlCol="0" anchor="ctr" anchorCtr="0">
            <a:normAutofit/>
          </a:bodyPr>
          <a:lstStyle/>
          <a:p>
            <a:pPr algn="ctr">
              <a:lnSpc>
                <a:spcPct val="140000"/>
              </a:lnSpc>
              <a:spcBef>
                <a:spcPct val="0"/>
              </a:spcBef>
            </a:pPr>
            <a:r>
              <a:rPr lang="en-US" sz="5700" b="1">
                <a:solidFill>
                  <a:srgbClr val="4E7971">
                    <a:alpha val="10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目录</a:t>
            </a:r>
            <a:endParaRPr lang="en-US" sz="5700" b="1">
              <a:solidFill>
                <a:srgbClr val="4E7971">
                  <a:alpha val="100000"/>
                </a:srgb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793684" y="2770485"/>
            <a:ext cx="6316980" cy="220689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</a:pPr>
          </a:p>
        </p:txBody>
      </p:sp>
      <p:sp>
        <p:nvSpPr>
          <p:cNvPr id="5" name="TextBox 5"/>
          <p:cNvSpPr txBox="1"/>
          <p:nvPr/>
        </p:nvSpPr>
        <p:spPr>
          <a:xfrm rot="5400000">
            <a:off x="1822660" y="3429377"/>
            <a:ext cx="2127531" cy="335726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ctr">
              <a:lnSpc>
                <a:spcPct val="77000"/>
              </a:lnSpc>
              <a:spcBef>
                <a:spcPts val="375"/>
              </a:spcBef>
            </a:pPr>
            <a:r>
              <a:rPr lang="en-US" sz="1350" b="1">
                <a:solidFill>
                  <a:srgbClr val="77A1A7">
                    <a:alpha val="6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CATALOGUE</a:t>
            </a:r>
            <a:endParaRPr lang="en-US" sz="1350" b="1">
              <a:solidFill>
                <a:srgbClr val="77A1A7">
                  <a:alpha val="60000"/>
                </a:srgb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grpSp>
        <p:nvGrpSpPr>
          <p:cNvPr id="18" name="组合 17"/>
          <p:cNvGrpSpPr/>
          <p:nvPr>
            <p:custDataLst>
              <p:tags r:id="rId2"/>
            </p:custDataLst>
          </p:nvPr>
        </p:nvGrpSpPr>
        <p:grpSpPr>
          <a:xfrm>
            <a:off x="4371975" y="1776166"/>
            <a:ext cx="6979920" cy="3365361"/>
            <a:chOff x="9270" y="2653"/>
            <a:chExt cx="7726" cy="4007"/>
          </a:xfrm>
        </p:grpSpPr>
        <p:sp>
          <p:nvSpPr>
            <p:cNvPr id="6" name="TextBox 6"/>
            <p:cNvSpPr txBox="1"/>
            <p:nvPr>
              <p:custDataLst>
                <p:tags r:id="rId3"/>
              </p:custDataLst>
            </p:nvPr>
          </p:nvSpPr>
          <p:spPr>
            <a:xfrm>
              <a:off x="9270" y="2653"/>
              <a:ext cx="900" cy="733"/>
            </a:xfrm>
            <a:prstGeom prst="rect">
              <a:avLst/>
            </a:prstGeom>
          </p:spPr>
          <p:txBody>
            <a:bodyPr vert="horz" wrap="square" lIns="0" tIns="0" rIns="0" bIns="0" rtlCol="0" anchor="t" anchorCtr="0">
              <a:spAutoFit/>
            </a:bodyPr>
            <a:lstStyle/>
            <a:p>
              <a:pPr>
                <a:lnSpc>
                  <a:spcPct val="100000"/>
                </a:lnSpc>
                <a:spcBef>
                  <a:spcPts val="375"/>
                </a:spcBef>
              </a:pPr>
              <a:r>
                <a:rPr lang="en-US" sz="4000" b="1">
                  <a:solidFill>
                    <a:schemeClr val="tx2">
                      <a:alpha val="100000"/>
                    </a:schemeClr>
                  </a:solidFill>
                  <a:latin typeface="Times New Roman" panose="02020603050405020304" charset="0"/>
                  <a:ea typeface="Noto Sans SC" panose="020B0200000000000000" charset="-122"/>
                  <a:cs typeface="Times New Roman" panose="02020603050405020304" charset="0"/>
                </a:rPr>
                <a:t>01</a:t>
              </a:r>
              <a:endParaRPr lang="en-US" sz="4000" b="1">
                <a:solidFill>
                  <a:schemeClr val="tx2">
                    <a:alpha val="100000"/>
                  </a:schemeClr>
                </a:solidFill>
                <a:latin typeface="Times New Roman" panose="02020603050405020304" charset="0"/>
                <a:ea typeface="Noto Sans SC" panose="020B0200000000000000" charset="-122"/>
                <a:cs typeface="Times New Roman" panose="02020603050405020304" charset="0"/>
              </a:endParaRPr>
            </a:p>
          </p:txBody>
        </p:sp>
        <p:sp>
          <p:nvSpPr>
            <p:cNvPr id="8" name="TextBox 8"/>
            <p:cNvSpPr txBox="1"/>
            <p:nvPr>
              <p:custDataLst>
                <p:tags r:id="rId4"/>
              </p:custDataLst>
            </p:nvPr>
          </p:nvSpPr>
          <p:spPr>
            <a:xfrm>
              <a:off x="9270" y="3769"/>
              <a:ext cx="900" cy="733"/>
            </a:xfrm>
            <a:prstGeom prst="rect">
              <a:avLst/>
            </a:prstGeom>
          </p:spPr>
          <p:txBody>
            <a:bodyPr vert="horz" wrap="square" lIns="0" tIns="0" rIns="0" bIns="0" rtlCol="0" anchor="t" anchorCtr="0">
              <a:spAutoFit/>
            </a:bodyPr>
            <a:lstStyle/>
            <a:p>
              <a:pPr>
                <a:lnSpc>
                  <a:spcPct val="100000"/>
                </a:lnSpc>
                <a:spcBef>
                  <a:spcPts val="375"/>
                </a:spcBef>
              </a:pPr>
              <a:r>
                <a:rPr lang="en-US" sz="4000" b="1">
                  <a:solidFill>
                    <a:schemeClr val="tx2">
                      <a:alpha val="100000"/>
                    </a:schemeClr>
                  </a:solidFill>
                  <a:latin typeface="Times New Roman" panose="02020603050405020304" charset="0"/>
                  <a:ea typeface="Noto Sans SC" panose="020B0200000000000000" charset="-122"/>
                  <a:cs typeface="Times New Roman" panose="02020603050405020304" charset="0"/>
                  <a:sym typeface="+mn-ea"/>
                </a:rPr>
                <a:t>02</a:t>
              </a:r>
              <a:endParaRPr lang="en-US" sz="4000" b="1">
                <a:solidFill>
                  <a:schemeClr val="tx2">
                    <a:alpha val="100000"/>
                  </a:schemeClr>
                </a:solidFill>
                <a:latin typeface="Times New Roman" panose="02020603050405020304" charset="0"/>
                <a:ea typeface="Noto Sans SC" panose="020B0200000000000000" charset="-122"/>
                <a:cs typeface="Times New Roman" panose="02020603050405020304" charset="0"/>
                <a:sym typeface="+mn-ea"/>
              </a:endParaRPr>
            </a:p>
          </p:txBody>
        </p:sp>
        <p:sp>
          <p:nvSpPr>
            <p:cNvPr id="9" name="TextBox 9"/>
            <p:cNvSpPr txBox="1"/>
            <p:nvPr>
              <p:custDataLst>
                <p:tags r:id="rId5"/>
              </p:custDataLst>
            </p:nvPr>
          </p:nvSpPr>
          <p:spPr>
            <a:xfrm>
              <a:off x="10365" y="2774"/>
              <a:ext cx="6631" cy="446"/>
            </a:xfrm>
            <a:prstGeom prst="rect">
              <a:avLst/>
            </a:prstGeom>
          </p:spPr>
          <p:txBody>
            <a:bodyPr vert="horz" wrap="square" lIns="0" tIns="0" rIns="0" bIns="0" rtlCol="0" anchor="t" anchorCtr="0">
              <a:noAutofit/>
            </a:bodyPr>
            <a:lstStyle/>
            <a:p>
              <a:pPr>
                <a:lnSpc>
                  <a:spcPct val="100000"/>
                </a:lnSpc>
                <a:spcBef>
                  <a:spcPts val="375"/>
                </a:spcBef>
              </a:pPr>
              <a:r>
                <a:rPr lang="zh-CN" altLang="en-US" sz="3200" dirty="0">
                  <a:solidFill>
                    <a:schemeClr val="tx2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黑体" panose="02010609060101010101" charset="-122"/>
                  <a:ea typeface="黑体" panose="02010609060101010101" charset="-122"/>
                  <a:cs typeface="汉仪正圆 55简" panose="00020600040101010101" charset="-122"/>
                  <a:sym typeface="+mn-ea"/>
                </a:rPr>
                <a:t>什么是小儿推拿？</a:t>
              </a:r>
              <a:endParaRPr lang="zh-CN" altLang="en-US" sz="3200" dirty="0"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汉仪正圆 55简" panose="00020600040101010101" charset="-122"/>
                <a:sym typeface="+mn-ea"/>
              </a:endParaRPr>
            </a:p>
          </p:txBody>
        </p:sp>
        <p:sp>
          <p:nvSpPr>
            <p:cNvPr id="10" name="TextBox 10"/>
            <p:cNvSpPr txBox="1"/>
            <p:nvPr>
              <p:custDataLst>
                <p:tags r:id="rId6"/>
              </p:custDataLst>
            </p:nvPr>
          </p:nvSpPr>
          <p:spPr>
            <a:xfrm>
              <a:off x="9270" y="4885"/>
              <a:ext cx="900" cy="733"/>
            </a:xfrm>
            <a:prstGeom prst="rect">
              <a:avLst/>
            </a:prstGeom>
          </p:spPr>
          <p:txBody>
            <a:bodyPr vert="horz" wrap="square" lIns="0" tIns="0" rIns="0" bIns="0" rtlCol="0" anchor="t" anchorCtr="0">
              <a:spAutoFit/>
            </a:bodyPr>
            <a:lstStyle/>
            <a:p>
              <a:pPr>
                <a:lnSpc>
                  <a:spcPct val="100000"/>
                </a:lnSpc>
                <a:spcBef>
                  <a:spcPts val="375"/>
                </a:spcBef>
              </a:pPr>
              <a:r>
                <a:rPr lang="en-US" sz="4000" b="1">
                  <a:solidFill>
                    <a:schemeClr val="tx2">
                      <a:alpha val="100000"/>
                    </a:schemeClr>
                  </a:solidFill>
                  <a:latin typeface="Times New Roman" panose="02020603050405020304" charset="0"/>
                  <a:ea typeface="Noto Sans SC" panose="020B0200000000000000" charset="-122"/>
                  <a:cs typeface="Times New Roman" panose="02020603050405020304" charset="0"/>
                  <a:sym typeface="+mn-ea"/>
                </a:rPr>
                <a:t>03</a:t>
              </a:r>
              <a:endParaRPr lang="en-US" sz="4000" b="1">
                <a:solidFill>
                  <a:schemeClr val="tx2">
                    <a:alpha val="100000"/>
                  </a:schemeClr>
                </a:solidFill>
                <a:latin typeface="Times New Roman" panose="02020603050405020304" charset="0"/>
                <a:ea typeface="Noto Sans SC" panose="020B0200000000000000" charset="-122"/>
                <a:cs typeface="Times New Roman" panose="02020603050405020304" charset="0"/>
                <a:sym typeface="+mn-ea"/>
              </a:endParaRPr>
            </a:p>
          </p:txBody>
        </p:sp>
        <p:sp>
          <p:nvSpPr>
            <p:cNvPr id="11" name="TextBox 11"/>
            <p:cNvSpPr txBox="1"/>
            <p:nvPr>
              <p:custDataLst>
                <p:tags r:id="rId7"/>
              </p:custDataLst>
            </p:nvPr>
          </p:nvSpPr>
          <p:spPr>
            <a:xfrm>
              <a:off x="10365" y="3880"/>
              <a:ext cx="6631" cy="586"/>
            </a:xfrm>
            <a:prstGeom prst="rect">
              <a:avLst/>
            </a:prstGeom>
          </p:spPr>
          <p:txBody>
            <a:bodyPr vert="horz" wrap="square" lIns="0" tIns="0" rIns="0" bIns="0" rtlCol="0" anchor="t" anchorCtr="0">
              <a:spAutoFit/>
            </a:bodyPr>
            <a:lstStyle/>
            <a:p>
              <a:pPr>
                <a:lnSpc>
                  <a:spcPct val="100000"/>
                </a:lnSpc>
                <a:spcBef>
                  <a:spcPts val="375"/>
                </a:spcBef>
              </a:pPr>
              <a:r>
                <a:rPr lang="zh-CN" altLang="en-US" sz="3200" dirty="0">
                  <a:solidFill>
                    <a:schemeClr val="tx2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黑体" panose="02010609060101010101" charset="-122"/>
                  <a:ea typeface="黑体" panose="02010609060101010101" charset="-122"/>
                  <a:cs typeface="汉仪正圆 55简" panose="00020600040101010101" charset="-122"/>
                  <a:sym typeface="+mn-ea"/>
                </a:rPr>
                <a:t>小儿推拿能做什么？</a:t>
              </a:r>
              <a:endParaRPr lang="zh-CN" altLang="en-US" sz="3200" dirty="0"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汉仪正圆 55简" panose="00020600040101010101" charset="-122"/>
                <a:sym typeface="+mn-ea"/>
              </a:endParaRPr>
            </a:p>
          </p:txBody>
        </p:sp>
        <p:sp>
          <p:nvSpPr>
            <p:cNvPr id="12" name="TextBox 12"/>
            <p:cNvSpPr txBox="1"/>
            <p:nvPr>
              <p:custDataLst>
                <p:tags r:id="rId8"/>
              </p:custDataLst>
            </p:nvPr>
          </p:nvSpPr>
          <p:spPr>
            <a:xfrm>
              <a:off x="9285" y="6001"/>
              <a:ext cx="885" cy="659"/>
            </a:xfrm>
            <a:prstGeom prst="rect">
              <a:avLst/>
            </a:prstGeom>
          </p:spPr>
          <p:txBody>
            <a:bodyPr vert="horz" wrap="square" lIns="0" tIns="0" rIns="0" bIns="0" rtlCol="0" anchor="t" anchorCtr="0">
              <a:spAutoFit/>
            </a:bodyPr>
            <a:lstStyle/>
            <a:p>
              <a:pPr>
                <a:lnSpc>
                  <a:spcPct val="100000"/>
                </a:lnSpc>
                <a:spcBef>
                  <a:spcPts val="375"/>
                </a:spcBef>
              </a:pPr>
              <a:r>
                <a:rPr lang="en-US" sz="3600" b="1">
                  <a:solidFill>
                    <a:schemeClr val="tx2">
                      <a:alpha val="100000"/>
                    </a:schemeClr>
                  </a:solidFill>
                  <a:latin typeface="Times New Roman" panose="02020603050405020304" charset="0"/>
                  <a:ea typeface="Noto Sans SC" panose="020B0200000000000000" charset="-122"/>
                  <a:cs typeface="Times New Roman" panose="02020603050405020304" charset="0"/>
                  <a:sym typeface="+mn-ea"/>
                </a:rPr>
                <a:t>04</a:t>
              </a:r>
              <a:endParaRPr lang="en-US" sz="3600" b="1">
                <a:solidFill>
                  <a:schemeClr val="tx2">
                    <a:alpha val="100000"/>
                  </a:schemeClr>
                </a:solidFill>
                <a:latin typeface="Times New Roman" panose="02020603050405020304" charset="0"/>
                <a:ea typeface="Noto Sans SC" panose="020B0200000000000000" charset="-122"/>
                <a:cs typeface="Times New Roman" panose="02020603050405020304" charset="0"/>
                <a:sym typeface="+mn-ea"/>
              </a:endParaRPr>
            </a:p>
          </p:txBody>
        </p:sp>
        <p:sp>
          <p:nvSpPr>
            <p:cNvPr id="13" name="TextBox 13"/>
            <p:cNvSpPr txBox="1"/>
            <p:nvPr>
              <p:custDataLst>
                <p:tags r:id="rId9"/>
              </p:custDataLst>
            </p:nvPr>
          </p:nvSpPr>
          <p:spPr>
            <a:xfrm>
              <a:off x="10365" y="4968"/>
              <a:ext cx="6631" cy="586"/>
            </a:xfrm>
            <a:prstGeom prst="rect">
              <a:avLst/>
            </a:prstGeom>
          </p:spPr>
          <p:txBody>
            <a:bodyPr vert="horz" wrap="square" lIns="0" tIns="0" rIns="0" bIns="0" rtlCol="0" anchor="t" anchorCtr="0">
              <a:spAutoFit/>
            </a:bodyPr>
            <a:lstStyle/>
            <a:p>
              <a:pPr>
                <a:lnSpc>
                  <a:spcPct val="100000"/>
                </a:lnSpc>
                <a:spcBef>
                  <a:spcPts val="375"/>
                </a:spcBef>
              </a:pPr>
              <a:r>
                <a:rPr lang="zh-CN" altLang="en-US" sz="3200" dirty="0">
                  <a:solidFill>
                    <a:schemeClr val="tx2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黑体" panose="02010609060101010101" charset="-122"/>
                  <a:ea typeface="黑体" panose="02010609060101010101" charset="-122"/>
                  <a:cs typeface="汉仪正圆 55简" panose="00020600040101010101" charset="-122"/>
                  <a:sym typeface="+mn-ea"/>
                </a:rPr>
                <a:t>家庭常用小儿保健手法</a:t>
              </a:r>
              <a:endParaRPr lang="zh-CN" altLang="en-US" sz="3200" dirty="0"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汉仪正圆 55简" panose="00020600040101010101" charset="-122"/>
                <a:sym typeface="+mn-ea"/>
              </a:endParaRPr>
            </a:p>
          </p:txBody>
        </p:sp>
      </p:grpSp>
      <p:sp>
        <p:nvSpPr>
          <p:cNvPr id="7" name="TextBox 13"/>
          <p:cNvSpPr txBox="1"/>
          <p:nvPr>
            <p:custDataLst>
              <p:tags r:id="rId10"/>
            </p:custDataLst>
          </p:nvPr>
        </p:nvSpPr>
        <p:spPr>
          <a:xfrm>
            <a:off x="5377744" y="4634231"/>
            <a:ext cx="5990661" cy="492125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</a:pPr>
            <a:r>
              <a:rPr lang="zh-CN" altLang="en-US" sz="3200" dirty="0"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汉仪正圆 55简" panose="00020600040101010101" charset="-122"/>
                <a:sym typeface="+mn-ea"/>
              </a:rPr>
              <a:t>注意事项与禁忌症</a:t>
            </a:r>
            <a:endParaRPr lang="zh-CN" altLang="en-US" sz="3200" dirty="0">
              <a:solidFill>
                <a:schemeClr val="tx2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汉仪正圆 55简" panose="00020600040101010101" charset="-122"/>
              <a:sym typeface="+mn-ea"/>
            </a:endParaRPr>
          </a:p>
        </p:txBody>
      </p:sp>
      <p:pic>
        <p:nvPicPr>
          <p:cNvPr id="15" name="图片 14" descr="“健康科普行——万场健康知识讲座”活动LOGO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339705" y="223520"/>
            <a:ext cx="1307465" cy="114871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795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4E797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健脾和胃“黄金组合”— </a:t>
            </a:r>
            <a:r>
              <a:rPr lang="zh-CN" altLang="en-US" sz="3200" b="1" i="0" u="none" strike="noStrike">
                <a:solidFill>
                  <a:srgbClr val="4E797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捏脊</a:t>
            </a:r>
            <a:endParaRPr lang="zh-CN" altLang="en-US" sz="3200" b="1" i="0" u="none" strike="noStrike">
              <a:solidFill>
                <a:srgbClr val="4E797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2641600" cy="2413000"/>
          </a:xfrm>
          <a:prstGeom prst="roundRect">
            <a:avLst>
              <a:gd name="adj" fmla="val 0"/>
            </a:avLst>
          </a:prstGeom>
          <a:solidFill>
            <a:srgbClr val="FFFFFF">
              <a:alpha val="92000"/>
            </a:srgbClr>
          </a:solidFill>
          <a:ln w="12700" cap="flat" cmpd="sng">
            <a:solidFill>
              <a:srgbClr val="4ADE8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762000" y="1651000"/>
            <a:ext cx="2641600" cy="50800"/>
          </a:xfrm>
          <a:prstGeom prst="roundRect">
            <a:avLst>
              <a:gd name="adj" fmla="val 0"/>
            </a:avLst>
          </a:prstGeom>
          <a:solidFill>
            <a:srgbClr val="4ADE80">
              <a:alpha val="8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889000" y="1841500"/>
            <a:ext cx="23876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225A3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找准核心位置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889000" y="2286000"/>
            <a:ext cx="23876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施术区域为脊柱两侧，循行于督脉旁开0.5寸处。起点是尾椎骨（龟尾穴），沿脊柱向上直至颈部最高点的大椎穴，形成一条纵向的施术带。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3530600" y="1651000"/>
            <a:ext cx="2641600" cy="2413000"/>
          </a:xfrm>
          <a:prstGeom prst="roundRect">
            <a:avLst>
              <a:gd name="adj" fmla="val 0"/>
            </a:avLst>
          </a:prstGeom>
          <a:solidFill>
            <a:srgbClr val="FFFFFF">
              <a:alpha val="92000"/>
            </a:srgbClr>
          </a:solidFill>
          <a:ln w="12700" cap="flat" cmpd="sng">
            <a:solidFill>
              <a:srgbClr val="4ADE8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3530600" y="1651000"/>
            <a:ext cx="2641600" cy="50800"/>
          </a:xfrm>
          <a:prstGeom prst="roundRect">
            <a:avLst>
              <a:gd name="adj" fmla="val 0"/>
            </a:avLst>
          </a:prstGeom>
          <a:solidFill>
            <a:srgbClr val="4ADE80">
              <a:alpha val="8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3657600" y="1841500"/>
            <a:ext cx="23876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225A3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规范操作手法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3657600" y="2286000"/>
            <a:ext cx="23876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拇指指腹顶住皮肤，食指与中指前按，三指协同用力轻轻提拿。双手交替向前捻动推进，动作需轻柔、连贯、匀速，如同捻线般顺畅，避免生拉硬拽损伤娇嫩肌肤。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6299200" y="1651000"/>
            <a:ext cx="2641600" cy="2413000"/>
          </a:xfrm>
          <a:prstGeom prst="roundRect">
            <a:avLst>
              <a:gd name="adj" fmla="val 0"/>
            </a:avLst>
          </a:prstGeom>
          <a:solidFill>
            <a:srgbClr val="FFFFFF">
              <a:alpha val="92000"/>
            </a:srgbClr>
          </a:solidFill>
          <a:ln w="12700" cap="flat" cmpd="sng">
            <a:solidFill>
              <a:srgbClr val="4ADE8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6299200" y="1651000"/>
            <a:ext cx="2641600" cy="50800"/>
          </a:xfrm>
          <a:prstGeom prst="roundRect">
            <a:avLst>
              <a:gd name="adj" fmla="val 0"/>
            </a:avLst>
          </a:prstGeom>
          <a:solidFill>
            <a:srgbClr val="4ADE80">
              <a:alpha val="8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6426200" y="1841500"/>
            <a:ext cx="23876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225A3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日常施术频次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6426200" y="2286000"/>
            <a:ext cx="23876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单次操作建议完成3-5遍。月龄较小的婴幼儿可酌情减少次数、降低力度；学龄儿童可根据体质适当增加。建议每日1次，形成规律的养护节奏。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9067800" y="1651000"/>
            <a:ext cx="2641600" cy="2413000"/>
          </a:xfrm>
          <a:prstGeom prst="roundRect">
            <a:avLst>
              <a:gd name="adj" fmla="val 0"/>
            </a:avLst>
          </a:prstGeom>
          <a:solidFill>
            <a:srgbClr val="FFFFFF">
              <a:alpha val="92000"/>
            </a:srgbClr>
          </a:solidFill>
          <a:ln w="12700" cap="flat" cmpd="sng">
            <a:solidFill>
              <a:srgbClr val="4ADE8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7"/>
          <p:cNvSpPr/>
          <p:nvPr/>
        </p:nvSpPr>
        <p:spPr>
          <a:xfrm>
            <a:off x="9067800" y="1651000"/>
            <a:ext cx="2641600" cy="50800"/>
          </a:xfrm>
          <a:prstGeom prst="roundRect">
            <a:avLst>
              <a:gd name="adj" fmla="val 0"/>
            </a:avLst>
          </a:prstGeom>
          <a:solidFill>
            <a:srgbClr val="4ADE80">
              <a:alpha val="8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9194800" y="1841500"/>
            <a:ext cx="23876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225A3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深层调理效用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9194800" y="2286000"/>
            <a:ext cx="23876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作为小儿推拿第一保健法，能通调全身气血。不仅健脾强肾、改善消化吸收功能，更能激发身体正气，长期坚持可显著增强孩子免疫力，减少换季生病频率。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762000" y="4318000"/>
            <a:ext cx="3048000" cy="2095500"/>
          </a:xfrm>
          <a:prstGeom prst="roundRect">
            <a:avLst>
              <a:gd name="adj" fmla="val 0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2"/>
          <a:srcRect t="640" b="640"/>
          <a:stretch>
            <a:fillRect/>
          </a:stretch>
        </p:blipFill>
        <p:spPr>
          <a:xfrm>
            <a:off x="889000" y="4419600"/>
            <a:ext cx="2794000" cy="16256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22" name="AutoShape 22"/>
          <p:cNvSpPr/>
          <p:nvPr/>
        </p:nvSpPr>
        <p:spPr>
          <a:xfrm>
            <a:off x="4064000" y="4318000"/>
            <a:ext cx="7620000" cy="2095500"/>
          </a:xfrm>
          <a:prstGeom prst="roundRect">
            <a:avLst>
              <a:gd name="adj" fmla="val 0"/>
            </a:avLst>
          </a:prstGeom>
          <a:solidFill>
            <a:srgbClr val="ECFDF5">
              <a:alpha val="94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/>
        </p:nvSpPr>
        <p:spPr>
          <a:xfrm>
            <a:off x="4064000" y="4318000"/>
            <a:ext cx="50800" cy="2095500"/>
          </a:xfrm>
          <a:prstGeom prst="roundRect">
            <a:avLst>
              <a:gd name="adj" fmla="val 0"/>
            </a:avLst>
          </a:prstGeom>
          <a:solidFill>
            <a:srgbClr val="22C55E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4" name="AutoShape 24"/>
          <p:cNvSpPr/>
          <p:nvPr/>
        </p:nvSpPr>
        <p:spPr>
          <a:xfrm>
            <a:off x="4318000" y="4445000"/>
            <a:ext cx="7112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居家施术 · 温馨叮咛</a:t>
            </a:r>
            <a:endParaRPr lang="en-US" sz="1100"/>
          </a:p>
        </p:txBody>
      </p:sp>
      <p:sp>
        <p:nvSpPr>
          <p:cNvPr id="25" name="AutoShape 25"/>
          <p:cNvSpPr/>
          <p:nvPr/>
        </p:nvSpPr>
        <p:spPr>
          <a:xfrm>
            <a:off x="4318000" y="4953000"/>
            <a:ext cx="7112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建议在孩子睡前或餐后1小时进行捏脊，可在背部涂抹少量天然润肤油以减少摩擦。若遇孩子皮肤破损、高热或情绪抗拒时，请立即暂停。这不仅是一项物理调理手法，更是一段充满爱意的亲子互动时光，在指尖的温度中为孩子筑起健康防线，让脾胃常安，成长无忧。</a:t>
            </a:r>
            <a:endParaRPr lang="en-US" sz="1100"/>
          </a:p>
        </p:txBody>
      </p:sp>
      <p:pic>
        <p:nvPicPr>
          <p:cNvPr id="26" name="图片 25" descr="“健康科普行——万场健康知识讲座”活动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39705" y="223520"/>
            <a:ext cx="1307465" cy="11487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16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4E797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清热解表“退热三剑客”</a:t>
            </a:r>
            <a:endParaRPr lang="en-US" sz="3200" b="1" i="0" u="none" strike="noStrike">
              <a:solidFill>
                <a:srgbClr val="4E797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3556000" cy="2921000"/>
          </a:xfrm>
          <a:prstGeom prst="roundRect">
            <a:avLst>
              <a:gd name="adj" fmla="val 0"/>
            </a:avLst>
          </a:prstGeom>
          <a:solidFill>
            <a:srgbClr val="FFFFFF">
              <a:alpha val="92000"/>
            </a:srgbClr>
          </a:solidFill>
          <a:ln w="12700" cap="flat" cmpd="sng">
            <a:solidFill>
              <a:srgbClr val="4ADE8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l="2727" r="2727"/>
          <a:stretch>
            <a:fillRect/>
          </a:stretch>
        </p:blipFill>
        <p:spPr>
          <a:xfrm>
            <a:off x="889000" y="1778000"/>
            <a:ext cx="3302000" cy="20955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6" name="AutoShape 6"/>
          <p:cNvSpPr/>
          <p:nvPr/>
        </p:nvSpPr>
        <p:spPr>
          <a:xfrm>
            <a:off x="889000" y="3937000"/>
            <a:ext cx="330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图示：清天河水标准推拿动作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4699000" y="1651000"/>
            <a:ext cx="3556000" cy="1841500"/>
          </a:xfrm>
          <a:prstGeom prst="roundRect">
            <a:avLst>
              <a:gd name="adj" fmla="val 0"/>
            </a:avLst>
          </a:prstGeom>
          <a:solidFill>
            <a:srgbClr val="FFFFFF">
              <a:alpha val="92000"/>
            </a:srgbClr>
          </a:solidFill>
          <a:ln w="12700" cap="flat" cmpd="sng">
            <a:solidFill>
              <a:srgbClr val="4ADE8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4699000" y="1651000"/>
            <a:ext cx="50800" cy="1841500"/>
          </a:xfrm>
          <a:prstGeom prst="roundRect">
            <a:avLst>
              <a:gd name="adj" fmla="val 0"/>
            </a:avLst>
          </a:prstGeom>
          <a:solidFill>
            <a:srgbClr val="4ADE8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4889500" y="1752600"/>
            <a:ext cx="3175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📍 精准定位：前臂天河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4889500" y="2184400"/>
            <a:ext cx="32385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位于前臂掌侧正中，是一条从腕横纹中点起始，向上延伸至肘横纹中点的直线。此处为手少阴心经与手厥阴心包经循行之处，是清热要穴。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8445500" y="1651000"/>
            <a:ext cx="3556000" cy="1841500"/>
          </a:xfrm>
          <a:prstGeom prst="roundRect">
            <a:avLst>
              <a:gd name="adj" fmla="val 0"/>
            </a:avLst>
          </a:prstGeom>
          <a:solidFill>
            <a:srgbClr val="FFFFFF">
              <a:alpha val="92000"/>
            </a:srgbClr>
          </a:solidFill>
          <a:ln w="12700" cap="flat" cmpd="sng">
            <a:solidFill>
              <a:srgbClr val="4ADE8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8445500" y="1651000"/>
            <a:ext cx="50800" cy="1841500"/>
          </a:xfrm>
          <a:prstGeom prst="roundRect">
            <a:avLst>
              <a:gd name="adj" fmla="val 0"/>
            </a:avLst>
          </a:prstGeom>
          <a:solidFill>
            <a:srgbClr val="4ADE8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8636000" y="1752600"/>
            <a:ext cx="3175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🤲   操作要领：单方向直推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8636000" y="2184400"/>
            <a:ext cx="32385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施术者用食指与中指并拢，以指腹为着力点。需保持动作轻快、匀速，始终从腕横纹向肘横纹方向单向推动，切记不可反向操作，以免引热下行。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4699000" y="3619500"/>
            <a:ext cx="3556000" cy="1587500"/>
          </a:xfrm>
          <a:prstGeom prst="roundRect">
            <a:avLst>
              <a:gd name="adj" fmla="val 0"/>
            </a:avLst>
          </a:prstGeom>
          <a:solidFill>
            <a:srgbClr val="F0FDF4">
              <a:alpha val="95000"/>
            </a:srgbClr>
          </a:solidFill>
          <a:ln w="12700" cap="flat" cmpd="sng">
            <a:solidFill>
              <a:srgbClr val="86EFAC">
                <a:alpha val="6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4889500" y="3708400"/>
            <a:ext cx="31750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⚡  常规频次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4889500" y="4191000"/>
            <a:ext cx="3238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根据患儿年龄与发热程度调整，通常操作100-300次。若遇高热不退，可适当增加至500次，以局部皮肤微微潮红为度。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8445500" y="3619500"/>
            <a:ext cx="3556000" cy="1587500"/>
          </a:xfrm>
          <a:prstGeom prst="roundRect">
            <a:avLst>
              <a:gd name="adj" fmla="val 0"/>
            </a:avLst>
          </a:prstGeom>
          <a:solidFill>
            <a:srgbClr val="F0FDF4">
              <a:alpha val="95000"/>
            </a:srgbClr>
          </a:solidFill>
          <a:ln w="12700" cap="flat" cmpd="sng">
            <a:solidFill>
              <a:srgbClr val="86EFAC">
                <a:alpha val="6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/>
        </p:nvSpPr>
        <p:spPr>
          <a:xfrm>
            <a:off x="8636000" y="3708400"/>
            <a:ext cx="31750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🌿   核心效用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8636000" y="4191000"/>
            <a:ext cx="3238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此乃清热解表第一法，能有效泻火除烦、清心凉营。适用于外感发热、内热烦躁、口舌生疮等一切热性病症，是小儿退热的首选绿色疗法。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762000" y="5270500"/>
            <a:ext cx="11239500" cy="1206500"/>
          </a:xfrm>
          <a:prstGeom prst="roundRect">
            <a:avLst>
              <a:gd name="adj" fmla="val 0"/>
            </a:avLst>
          </a:prstGeom>
          <a:solidFill>
            <a:srgbClr val="4ADE80">
              <a:alpha val="18000"/>
            </a:srgbClr>
          </a:solidFill>
          <a:ln w="12700" cap="flat" cmpd="sng">
            <a:solidFill>
              <a:srgbClr val="4ADE80">
                <a:alpha val="3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2" name="AutoShape 22"/>
          <p:cNvSpPr/>
          <p:nvPr/>
        </p:nvSpPr>
        <p:spPr>
          <a:xfrm>
            <a:off x="1016000" y="5397500"/>
            <a:ext cx="107315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14532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💡</a:t>
            </a:r>
            <a:r>
              <a:rPr lang="en-US" sz="1400" b="1" i="0" u="none" strike="noStrike">
                <a:solidFill>
                  <a:srgbClr val="14532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居家应用指南：</a:t>
            </a:r>
            <a:r>
              <a:rPr lang="en-US" sz="1400" b="0" i="0" u="none" strike="noStrike">
                <a:solidFill>
                  <a:srgbClr val="14532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清天河水手法温和无副作用，无需借助药物即可快速缓解轻症发热。操作前可涂抹少量爽身粉或润肤油以润滑皮肤，配合“开天门”、“推坎宫”等手法使用，退热效果更佳。对于体温超过38.5℃的情况，建议在物理降温的同时及时就医。</a:t>
            </a:r>
            <a:endParaRPr lang="en-US" sz="1100"/>
          </a:p>
        </p:txBody>
      </p:sp>
      <p:pic>
        <p:nvPicPr>
          <p:cNvPr id="23" name="图片 22" descr="“健康科普行——万场健康知识讲座”活动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39705" y="223520"/>
            <a:ext cx="1307465" cy="11487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795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4E797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清热解表“退热三剑客”</a:t>
            </a:r>
            <a:endParaRPr lang="en-US" sz="3200" b="1" i="0" u="none" strike="noStrike">
              <a:solidFill>
                <a:srgbClr val="4E797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5207000" cy="4445000"/>
          </a:xfrm>
          <a:prstGeom prst="roundRect">
            <a:avLst>
              <a:gd name="adj" fmla="val 0"/>
            </a:avLst>
          </a:prstGeom>
          <a:solidFill>
            <a:srgbClr val="FFFFFF">
              <a:alpha val="94000"/>
            </a:srgbClr>
          </a:solidFill>
          <a:ln w="12700" cap="flat" cmpd="sng">
            <a:solidFill>
              <a:srgbClr val="4ADE80">
                <a:alpha val="7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l="7109" r="7109"/>
          <a:stretch>
            <a:fillRect/>
          </a:stretch>
        </p:blipFill>
        <p:spPr>
          <a:xfrm>
            <a:off x="952500" y="1841500"/>
            <a:ext cx="1778000" cy="177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6" name="AutoShape 6"/>
          <p:cNvSpPr/>
          <p:nvPr/>
        </p:nvSpPr>
        <p:spPr>
          <a:xfrm>
            <a:off x="2921000" y="1841500"/>
            <a:ext cx="2921000" cy="1778000"/>
          </a:xfrm>
          <a:prstGeom prst="roundRect">
            <a:avLst>
              <a:gd name="adj" fmla="val 0"/>
            </a:avLst>
          </a:prstGeom>
          <a:solidFill>
            <a:srgbClr val="4ADE80">
              <a:alpha val="1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3048000" y="1905000"/>
            <a:ext cx="27305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清肺经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3048000" y="2413000"/>
            <a:ext cx="27305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374151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无名指螺纹面的关键推拿法。如同为肺部开启一扇清风窗，能有效宣发肺气，清除郁热，是应对外感发热与呼吸道不适的核心手法。</a:t>
            </a:r>
            <a:endParaRPr lang="en-US" sz="1100"/>
          </a:p>
        </p:txBody>
      </p:sp>
      <p:sp>
        <p:nvSpPr>
          <p:cNvPr id="9" name="AutoShape 9"/>
          <p:cNvSpPr/>
          <p:nvPr>
            <p:custDataLst>
              <p:tags r:id="rId3"/>
            </p:custDataLst>
          </p:nvPr>
        </p:nvSpPr>
        <p:spPr>
          <a:xfrm>
            <a:off x="952500" y="3810000"/>
            <a:ext cx="2349500" cy="1079500"/>
          </a:xfrm>
          <a:prstGeom prst="roundRect">
            <a:avLst>
              <a:gd name="adj" fmla="val 0"/>
            </a:avLst>
          </a:prstGeom>
          <a:solidFill>
            <a:srgbClr val="F0FDF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>
            <p:custDataLst>
              <p:tags r:id="rId4"/>
            </p:custDataLst>
          </p:nvPr>
        </p:nvSpPr>
        <p:spPr>
          <a:xfrm>
            <a:off x="1016000" y="3873500"/>
            <a:ext cx="22225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定位 · 无名指螺纹面</a:t>
            </a:r>
            <a:endParaRPr lang="en-US" sz="1100"/>
          </a:p>
        </p:txBody>
      </p:sp>
      <p:sp>
        <p:nvSpPr>
          <p:cNvPr id="11" name="AutoShape 11"/>
          <p:cNvSpPr/>
          <p:nvPr>
            <p:custDataLst>
              <p:tags r:id="rId5"/>
            </p:custDataLst>
          </p:nvPr>
        </p:nvSpPr>
        <p:spPr>
          <a:xfrm>
            <a:off x="1016000" y="4229100"/>
            <a:ext cx="22225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位于孩子无名指指尖到指根的整个螺纹面区域。</a:t>
            </a:r>
            <a:endParaRPr lang="en-US" sz="1100"/>
          </a:p>
        </p:txBody>
      </p:sp>
      <p:sp>
        <p:nvSpPr>
          <p:cNvPr id="12" name="AutoShape 12"/>
          <p:cNvSpPr/>
          <p:nvPr>
            <p:custDataLst>
              <p:tags r:id="rId6"/>
            </p:custDataLst>
          </p:nvPr>
        </p:nvSpPr>
        <p:spPr>
          <a:xfrm>
            <a:off x="3429000" y="3810000"/>
            <a:ext cx="2349500" cy="1079500"/>
          </a:xfrm>
          <a:prstGeom prst="roundRect">
            <a:avLst>
              <a:gd name="adj" fmla="val 0"/>
            </a:avLst>
          </a:prstGeom>
          <a:solidFill>
            <a:srgbClr val="F0FDF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>
            <p:custDataLst>
              <p:tags r:id="rId7"/>
            </p:custDataLst>
          </p:nvPr>
        </p:nvSpPr>
        <p:spPr>
          <a:xfrm>
            <a:off x="3492500" y="3873500"/>
            <a:ext cx="22225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手法 · 向指尖直推</a:t>
            </a:r>
            <a:endParaRPr lang="en-US" sz="1100"/>
          </a:p>
        </p:txBody>
      </p:sp>
      <p:sp>
        <p:nvSpPr>
          <p:cNvPr id="14" name="AutoShape 14"/>
          <p:cNvSpPr/>
          <p:nvPr>
            <p:custDataLst>
              <p:tags r:id="rId8"/>
            </p:custDataLst>
          </p:nvPr>
        </p:nvSpPr>
        <p:spPr>
          <a:xfrm>
            <a:off x="3492500" y="4229100"/>
            <a:ext cx="22225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拇指指腹着力，从指根向指尖方向轻快、匀速地直推。</a:t>
            </a:r>
            <a:endParaRPr lang="en-US" sz="1100"/>
          </a:p>
        </p:txBody>
      </p:sp>
      <p:sp>
        <p:nvSpPr>
          <p:cNvPr id="15" name="AutoShape 15"/>
          <p:cNvSpPr/>
          <p:nvPr>
            <p:custDataLst>
              <p:tags r:id="rId9"/>
            </p:custDataLst>
          </p:nvPr>
        </p:nvSpPr>
        <p:spPr>
          <a:xfrm>
            <a:off x="952500" y="4953000"/>
            <a:ext cx="2349500" cy="1079500"/>
          </a:xfrm>
          <a:prstGeom prst="roundRect">
            <a:avLst>
              <a:gd name="adj" fmla="val 0"/>
            </a:avLst>
          </a:prstGeom>
          <a:solidFill>
            <a:srgbClr val="F0FDF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>
            <p:custDataLst>
              <p:tags r:id="rId10"/>
            </p:custDataLst>
          </p:nvPr>
        </p:nvSpPr>
        <p:spPr>
          <a:xfrm>
            <a:off x="1016000" y="5016500"/>
            <a:ext cx="22225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频次 · 100-300次</a:t>
            </a:r>
            <a:endParaRPr lang="en-US" sz="1100"/>
          </a:p>
        </p:txBody>
      </p:sp>
      <p:sp>
        <p:nvSpPr>
          <p:cNvPr id="17" name="AutoShape 17"/>
          <p:cNvSpPr/>
          <p:nvPr>
            <p:custDataLst>
              <p:tags r:id="rId11"/>
            </p:custDataLst>
          </p:nvPr>
        </p:nvSpPr>
        <p:spPr>
          <a:xfrm>
            <a:off x="1016000" y="5372100"/>
            <a:ext cx="22225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根据孩子年龄与耐受度调整，以局部皮肤微红为度。</a:t>
            </a:r>
            <a:endParaRPr lang="en-US" sz="1100"/>
          </a:p>
        </p:txBody>
      </p:sp>
      <p:sp>
        <p:nvSpPr>
          <p:cNvPr id="18" name="AutoShape 18"/>
          <p:cNvSpPr/>
          <p:nvPr>
            <p:custDataLst>
              <p:tags r:id="rId12"/>
            </p:custDataLst>
          </p:nvPr>
        </p:nvSpPr>
        <p:spPr>
          <a:xfrm>
            <a:off x="3429000" y="4953000"/>
            <a:ext cx="2349500" cy="1079500"/>
          </a:xfrm>
          <a:prstGeom prst="roundRect">
            <a:avLst>
              <a:gd name="adj" fmla="val 0"/>
            </a:avLst>
          </a:prstGeom>
          <a:solidFill>
            <a:srgbClr val="F0FDF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>
            <p:custDataLst>
              <p:tags r:id="rId13"/>
            </p:custDataLst>
          </p:nvPr>
        </p:nvSpPr>
        <p:spPr>
          <a:xfrm>
            <a:off x="3492500" y="5016500"/>
            <a:ext cx="22225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功效 · 宣肺化痰</a:t>
            </a:r>
            <a:endParaRPr lang="en-US" sz="1100"/>
          </a:p>
        </p:txBody>
      </p:sp>
      <p:sp>
        <p:nvSpPr>
          <p:cNvPr id="20" name="AutoShape 20"/>
          <p:cNvSpPr/>
          <p:nvPr>
            <p:custDataLst>
              <p:tags r:id="rId14"/>
            </p:custDataLst>
          </p:nvPr>
        </p:nvSpPr>
        <p:spPr>
          <a:xfrm>
            <a:off x="3492500" y="5372100"/>
            <a:ext cx="22225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主治感冒发热、咳嗽气喘，帮助排出体内肺热之邪。</a:t>
            </a:r>
            <a:endParaRPr lang="en-US" sz="1100"/>
          </a:p>
        </p:txBody>
      </p:sp>
      <p:cxnSp>
        <p:nvCxnSpPr>
          <p:cNvPr id="21" name="Connector 21"/>
          <p:cNvCxnSpPr/>
          <p:nvPr>
            <p:custDataLst>
              <p:tags r:id="rId15"/>
            </p:custDataLst>
          </p:nvPr>
        </p:nvCxnSpPr>
        <p:spPr>
          <a:xfrm rot="5390177">
            <a:off x="3848100" y="3867159"/>
            <a:ext cx="4445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4ADE80">
                <a:alpha val="3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2" name="AutoShape 22"/>
          <p:cNvSpPr/>
          <p:nvPr/>
        </p:nvSpPr>
        <p:spPr>
          <a:xfrm>
            <a:off x="6223000" y="1651000"/>
            <a:ext cx="5207000" cy="4445000"/>
          </a:xfrm>
          <a:prstGeom prst="roundRect">
            <a:avLst>
              <a:gd name="adj" fmla="val 0"/>
            </a:avLst>
          </a:prstGeom>
          <a:solidFill>
            <a:srgbClr val="FFFFFF">
              <a:alpha val="94000"/>
            </a:srgbClr>
          </a:solidFill>
          <a:ln w="12700" cap="flat" cmpd="sng">
            <a:solidFill>
              <a:srgbClr val="4ADE80">
                <a:alpha val="7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3" name="Picture 23"/>
          <p:cNvPicPr>
            <a:picLocks noChangeAspect="1"/>
          </p:cNvPicPr>
          <p:nvPr/>
        </p:nvPicPr>
        <p:blipFill>
          <a:blip r:embed="rId16"/>
          <a:srcRect l="16718" r="16718"/>
          <a:stretch>
            <a:fillRect/>
          </a:stretch>
        </p:blipFill>
        <p:spPr>
          <a:xfrm>
            <a:off x="6413500" y="1841500"/>
            <a:ext cx="1778000" cy="177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24" name="AutoShape 24"/>
          <p:cNvSpPr/>
          <p:nvPr/>
        </p:nvSpPr>
        <p:spPr>
          <a:xfrm>
            <a:off x="8382000" y="1841500"/>
            <a:ext cx="2921000" cy="1778000"/>
          </a:xfrm>
          <a:prstGeom prst="roundRect">
            <a:avLst>
              <a:gd name="adj" fmla="val 0"/>
            </a:avLst>
          </a:prstGeom>
          <a:solidFill>
            <a:srgbClr val="4ADE80">
              <a:alpha val="1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5" name="AutoShape 25"/>
          <p:cNvSpPr/>
          <p:nvPr/>
        </p:nvSpPr>
        <p:spPr>
          <a:xfrm>
            <a:off x="8509000" y="1905000"/>
            <a:ext cx="27305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清肝经</a:t>
            </a:r>
            <a:endParaRPr lang="en-US" sz="1100"/>
          </a:p>
        </p:txBody>
      </p:sp>
      <p:sp>
        <p:nvSpPr>
          <p:cNvPr id="26" name="AutoShape 26"/>
          <p:cNvSpPr/>
          <p:nvPr/>
        </p:nvSpPr>
        <p:spPr>
          <a:xfrm>
            <a:off x="8509000" y="2413000"/>
            <a:ext cx="27305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374151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食指螺纹面的经典疏肝手法。如同安抚躁动的情绪，通过清泻肝火，平复孩子因内热引起的烦躁不安，是退热与安神的重要辅助。</a:t>
            </a:r>
            <a:endParaRPr lang="en-US" sz="1100"/>
          </a:p>
        </p:txBody>
      </p:sp>
      <p:sp>
        <p:nvSpPr>
          <p:cNvPr id="27" name="AutoShape 27"/>
          <p:cNvSpPr/>
          <p:nvPr>
            <p:custDataLst>
              <p:tags r:id="rId17"/>
            </p:custDataLst>
          </p:nvPr>
        </p:nvSpPr>
        <p:spPr>
          <a:xfrm>
            <a:off x="6413500" y="3810000"/>
            <a:ext cx="2349500" cy="1079500"/>
          </a:xfrm>
          <a:prstGeom prst="roundRect">
            <a:avLst>
              <a:gd name="adj" fmla="val 0"/>
            </a:avLst>
          </a:prstGeom>
          <a:solidFill>
            <a:srgbClr val="F0FDF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8" name="AutoShape 28"/>
          <p:cNvSpPr/>
          <p:nvPr>
            <p:custDataLst>
              <p:tags r:id="rId18"/>
            </p:custDataLst>
          </p:nvPr>
        </p:nvSpPr>
        <p:spPr>
          <a:xfrm>
            <a:off x="6477000" y="3873500"/>
            <a:ext cx="22225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定位 · 食指螺纹面</a:t>
            </a:r>
            <a:endParaRPr lang="en-US" sz="1100"/>
          </a:p>
        </p:txBody>
      </p:sp>
      <p:sp>
        <p:nvSpPr>
          <p:cNvPr id="29" name="AutoShape 29"/>
          <p:cNvSpPr/>
          <p:nvPr>
            <p:custDataLst>
              <p:tags r:id="rId19"/>
            </p:custDataLst>
          </p:nvPr>
        </p:nvSpPr>
        <p:spPr>
          <a:xfrm>
            <a:off x="6477000" y="4229100"/>
            <a:ext cx="22225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位于孩子食指指尖到指根的整个螺纹面区域。</a:t>
            </a:r>
            <a:endParaRPr lang="en-US" sz="1100"/>
          </a:p>
        </p:txBody>
      </p:sp>
      <p:sp>
        <p:nvSpPr>
          <p:cNvPr id="30" name="AutoShape 30"/>
          <p:cNvSpPr/>
          <p:nvPr>
            <p:custDataLst>
              <p:tags r:id="rId20"/>
            </p:custDataLst>
          </p:nvPr>
        </p:nvSpPr>
        <p:spPr>
          <a:xfrm>
            <a:off x="8890000" y="3810000"/>
            <a:ext cx="2349500" cy="1079500"/>
          </a:xfrm>
          <a:prstGeom prst="roundRect">
            <a:avLst>
              <a:gd name="adj" fmla="val 0"/>
            </a:avLst>
          </a:prstGeom>
          <a:solidFill>
            <a:srgbClr val="F0FDF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1" name="AutoShape 31"/>
          <p:cNvSpPr/>
          <p:nvPr>
            <p:custDataLst>
              <p:tags r:id="rId21"/>
            </p:custDataLst>
          </p:nvPr>
        </p:nvSpPr>
        <p:spPr>
          <a:xfrm>
            <a:off x="8953500" y="3873500"/>
            <a:ext cx="22225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手法 · 向指尖直推</a:t>
            </a:r>
            <a:endParaRPr lang="en-US" sz="1100"/>
          </a:p>
        </p:txBody>
      </p:sp>
      <p:sp>
        <p:nvSpPr>
          <p:cNvPr id="32" name="AutoShape 32"/>
          <p:cNvSpPr/>
          <p:nvPr>
            <p:custDataLst>
              <p:tags r:id="rId22"/>
            </p:custDataLst>
          </p:nvPr>
        </p:nvSpPr>
        <p:spPr>
          <a:xfrm>
            <a:off x="8953500" y="4229100"/>
            <a:ext cx="22225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拇指指腹为着力点，从指根向指尖做单向直线推动。</a:t>
            </a:r>
            <a:endParaRPr lang="en-US" sz="1100"/>
          </a:p>
        </p:txBody>
      </p:sp>
      <p:sp>
        <p:nvSpPr>
          <p:cNvPr id="33" name="AutoShape 33"/>
          <p:cNvSpPr/>
          <p:nvPr>
            <p:custDataLst>
              <p:tags r:id="rId23"/>
            </p:custDataLst>
          </p:nvPr>
        </p:nvSpPr>
        <p:spPr>
          <a:xfrm>
            <a:off x="6413500" y="4953000"/>
            <a:ext cx="2349500" cy="1079500"/>
          </a:xfrm>
          <a:prstGeom prst="roundRect">
            <a:avLst>
              <a:gd name="adj" fmla="val 0"/>
            </a:avLst>
          </a:prstGeom>
          <a:solidFill>
            <a:srgbClr val="F0FDF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4" name="AutoShape 34"/>
          <p:cNvSpPr/>
          <p:nvPr>
            <p:custDataLst>
              <p:tags r:id="rId24"/>
            </p:custDataLst>
          </p:nvPr>
        </p:nvSpPr>
        <p:spPr>
          <a:xfrm>
            <a:off x="6477000" y="5016500"/>
            <a:ext cx="22225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频次 · 100-300次</a:t>
            </a:r>
            <a:endParaRPr lang="en-US" sz="1100"/>
          </a:p>
        </p:txBody>
      </p:sp>
      <p:sp>
        <p:nvSpPr>
          <p:cNvPr id="35" name="AutoShape 35"/>
          <p:cNvSpPr/>
          <p:nvPr>
            <p:custDataLst>
              <p:tags r:id="rId25"/>
            </p:custDataLst>
          </p:nvPr>
        </p:nvSpPr>
        <p:spPr>
          <a:xfrm>
            <a:off x="6477000" y="5372100"/>
            <a:ext cx="22225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力度轻柔平稳，频率适中，保持手法的连贯性。</a:t>
            </a:r>
            <a:endParaRPr lang="en-US" sz="1100"/>
          </a:p>
        </p:txBody>
      </p:sp>
      <p:sp>
        <p:nvSpPr>
          <p:cNvPr id="36" name="AutoShape 36"/>
          <p:cNvSpPr/>
          <p:nvPr>
            <p:custDataLst>
              <p:tags r:id="rId26"/>
            </p:custDataLst>
          </p:nvPr>
        </p:nvSpPr>
        <p:spPr>
          <a:xfrm>
            <a:off x="8890000" y="4953000"/>
            <a:ext cx="2349500" cy="1079500"/>
          </a:xfrm>
          <a:prstGeom prst="roundRect">
            <a:avLst>
              <a:gd name="adj" fmla="val 0"/>
            </a:avLst>
          </a:prstGeom>
          <a:solidFill>
            <a:srgbClr val="F0FDF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7" name="AutoShape 37"/>
          <p:cNvSpPr/>
          <p:nvPr>
            <p:custDataLst>
              <p:tags r:id="rId27"/>
            </p:custDataLst>
          </p:nvPr>
        </p:nvSpPr>
        <p:spPr>
          <a:xfrm>
            <a:off x="8953500" y="5016500"/>
            <a:ext cx="22225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功效 · 平肝解郁</a:t>
            </a:r>
            <a:endParaRPr lang="en-US" sz="1100"/>
          </a:p>
        </p:txBody>
      </p:sp>
      <p:sp>
        <p:nvSpPr>
          <p:cNvPr id="38" name="AutoShape 38"/>
          <p:cNvSpPr/>
          <p:nvPr>
            <p:custDataLst>
              <p:tags r:id="rId28"/>
            </p:custDataLst>
          </p:nvPr>
        </p:nvSpPr>
        <p:spPr>
          <a:xfrm>
            <a:off x="8953500" y="5372100"/>
            <a:ext cx="22225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缓解肝火旺导致的烦躁、易怒、夜啼及惊风等症状。</a:t>
            </a:r>
            <a:endParaRPr lang="en-US" sz="1100"/>
          </a:p>
        </p:txBody>
      </p:sp>
      <p:pic>
        <p:nvPicPr>
          <p:cNvPr id="39" name="图片 38" descr="“健康科普行——万场健康知识讲座”活动LOGO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0339705" y="223520"/>
            <a:ext cx="1307465" cy="11487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组合 24"/>
          <p:cNvGrpSpPr/>
          <p:nvPr/>
        </p:nvGrpSpPr>
        <p:grpSpPr>
          <a:xfrm>
            <a:off x="1179195" y="1245870"/>
            <a:ext cx="10941050" cy="3787140"/>
            <a:chOff x="1857" y="670"/>
            <a:chExt cx="17230" cy="5964"/>
          </a:xfrm>
        </p:grpSpPr>
        <p:sp>
          <p:nvSpPr>
            <p:cNvPr id="20" name="TextBox 2"/>
            <p:cNvSpPr txBox="1"/>
            <p:nvPr/>
          </p:nvSpPr>
          <p:spPr>
            <a:xfrm>
              <a:off x="15857" y="687"/>
              <a:ext cx="3231" cy="2901"/>
            </a:xfrm>
            <a:prstGeom prst="rect">
              <a:avLst/>
            </a:prstGeom>
          </p:spPr>
          <p:txBody>
            <a:bodyPr vert="horz" wrap="square" lIns="114300" tIns="57150" rIns="114300" bIns="57150" rtlCol="0" anchor="b" anchorCtr="0">
              <a:normAutofit/>
            </a:bodyPr>
            <a:p>
              <a:pPr algn="l">
                <a:lnSpc>
                  <a:spcPct val="120000"/>
                </a:lnSpc>
              </a:pPr>
              <a:r>
                <a:rPr lang="en-US" sz="4950">
                  <a:solidFill>
                    <a:schemeClr val="tx2">
                      <a:alpha val="100000"/>
                    </a:schemeClr>
                  </a:solidFill>
                  <a:highlight>
                    <a:srgbClr val="000000">
                      <a:alpha val="0"/>
                    </a:srgbClr>
                  </a:highlight>
                  <a:latin typeface="Times New Roman" panose="02020603050405020304" charset="0"/>
                  <a:ea typeface="Noto Sans SC" panose="020B0200000000000000" charset="-122"/>
                  <a:cs typeface="Times New Roman" panose="02020603050405020304" charset="0"/>
                </a:rPr>
                <a:t>04</a:t>
              </a:r>
              <a:endParaRPr lang="en-US" sz="4950">
                <a:solidFill>
                  <a:schemeClr val="tx2">
                    <a:alpha val="100000"/>
                  </a:schemeClr>
                </a:solidFill>
                <a:highlight>
                  <a:srgbClr val="000000">
                    <a:alpha val="0"/>
                  </a:srgbClr>
                </a:highlight>
                <a:latin typeface="Times New Roman" panose="02020603050405020304" charset="0"/>
                <a:ea typeface="Noto Sans SC" panose="020B0200000000000000" charset="-122"/>
                <a:cs typeface="Times New Roman" panose="02020603050405020304" charset="0"/>
              </a:endParaRPr>
            </a:p>
          </p:txBody>
        </p:sp>
        <p:sp>
          <p:nvSpPr>
            <p:cNvPr id="21" name="TextBox 3"/>
            <p:cNvSpPr txBox="1"/>
            <p:nvPr/>
          </p:nvSpPr>
          <p:spPr>
            <a:xfrm>
              <a:off x="1857" y="3802"/>
              <a:ext cx="15616" cy="2832"/>
            </a:xfrm>
            <a:prstGeom prst="rect">
              <a:avLst/>
            </a:prstGeom>
          </p:spPr>
          <p:txBody>
            <a:bodyPr vert="horz" wrap="square" lIns="114300" tIns="57150" rIns="114300" bIns="57150" rtlCol="0" anchor="t" anchorCtr="0">
              <a:noAutofit/>
            </a:bodyPr>
            <a:p>
              <a:pPr algn="r">
                <a:lnSpc>
                  <a:spcPct val="120000"/>
                </a:lnSpc>
              </a:pPr>
              <a:r>
                <a:rPr lang="zh-CN" altLang="en-US" sz="4400" dirty="0">
                  <a:solidFill>
                    <a:schemeClr val="tx2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黑体" panose="02010609060101010101" charset="-122"/>
                  <a:ea typeface="黑体" panose="02010609060101010101" charset="-122"/>
                  <a:cs typeface="汉仪正圆 55简" panose="00020600040101010101" charset="-122"/>
                  <a:sym typeface="+mn-ea"/>
                </a:rPr>
                <a:t>注意事项与禁忌症</a:t>
              </a:r>
              <a:endParaRPr lang="zh-CN" altLang="en-US" sz="44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汉仪正圆 55简" panose="00020600040101010101" charset="-122"/>
                <a:ea typeface="汉仪正圆 55简" panose="00020600040101010101" charset="-122"/>
                <a:cs typeface="汉仪正圆 55简" panose="00020600040101010101" charset="-122"/>
                <a:sym typeface="+mn-ea"/>
              </a:endParaRPr>
            </a:p>
            <a:p>
              <a:pPr algn="r">
                <a:lnSpc>
                  <a:spcPct val="120000"/>
                </a:lnSpc>
              </a:pPr>
              <a:endParaRPr lang="zh-CN" altLang="en-US" sz="44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汉仪正圆 55简" panose="00020600040101010101" charset="-122"/>
                <a:ea typeface="汉仪正圆 55简" panose="00020600040101010101" charset="-122"/>
                <a:cs typeface="汉仪正圆 55简" panose="00020600040101010101" charset="-122"/>
                <a:sym typeface="+mn-ea"/>
              </a:endParaRPr>
            </a:p>
          </p:txBody>
        </p:sp>
        <p:sp>
          <p:nvSpPr>
            <p:cNvPr id="22" name="TextBox 4"/>
            <p:cNvSpPr txBox="1"/>
            <p:nvPr/>
          </p:nvSpPr>
          <p:spPr>
            <a:xfrm>
              <a:off x="9412" y="670"/>
              <a:ext cx="6184" cy="2901"/>
            </a:xfrm>
            <a:prstGeom prst="rect">
              <a:avLst/>
            </a:prstGeom>
          </p:spPr>
          <p:txBody>
            <a:bodyPr vert="horz" wrap="square" lIns="114300" tIns="57150" rIns="114300" bIns="57150" rtlCol="0" anchor="b" anchorCtr="0">
              <a:normAutofit/>
            </a:bodyPr>
            <a:p>
              <a:pPr algn="r">
                <a:lnSpc>
                  <a:spcPct val="120000"/>
                </a:lnSpc>
              </a:pPr>
              <a:r>
                <a:rPr lang="en-US" sz="4950">
                  <a:solidFill>
                    <a:schemeClr val="tx2">
                      <a:alpha val="100000"/>
                    </a:schemeClr>
                  </a:solidFill>
                  <a:highlight>
                    <a:srgbClr val="000000">
                      <a:alpha val="0"/>
                    </a:srgbClr>
                  </a:highlight>
                  <a:latin typeface="Times New Roman" panose="02020603050405020304" charset="0"/>
                  <a:ea typeface="Noto Sans SC" panose="020B0200000000000000" charset="-122"/>
                  <a:cs typeface="Times New Roman" panose="02020603050405020304" charset="0"/>
                </a:rPr>
                <a:t>PART</a:t>
              </a:r>
              <a:endParaRPr lang="en-US" sz="4950">
                <a:solidFill>
                  <a:schemeClr val="tx2">
                    <a:alpha val="100000"/>
                  </a:schemeClr>
                </a:solidFill>
                <a:highlight>
                  <a:srgbClr val="000000">
                    <a:alpha val="0"/>
                  </a:srgbClr>
                </a:highlight>
                <a:latin typeface="Times New Roman" panose="02020603050405020304" charset="0"/>
                <a:ea typeface="Noto Sans SC" panose="020B0200000000000000" charset="-122"/>
                <a:cs typeface="Times New Roman" panose="02020603050405020304" charset="0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501650" y="92710"/>
            <a:ext cx="6991350" cy="1101725"/>
            <a:chOff x="790" y="146"/>
            <a:chExt cx="11010" cy="1735"/>
          </a:xfrm>
        </p:grpSpPr>
        <p:pic>
          <p:nvPicPr>
            <p:cNvPr id="2" name="图片 1" descr="九峰中心LOGO3(1)"/>
            <p:cNvPicPr>
              <a:picLocks noChangeAspect="1"/>
            </p:cNvPicPr>
            <p:nvPr/>
          </p:nvPicPr>
          <p:blipFill>
            <a:blip r:embed="rId2"/>
            <a:srcRect t="-26847" r="82100"/>
            <a:stretch>
              <a:fillRect/>
            </a:stretch>
          </p:blipFill>
          <p:spPr>
            <a:xfrm>
              <a:off x="790" y="146"/>
              <a:ext cx="1315" cy="1735"/>
            </a:xfrm>
            <a:prstGeom prst="rect">
              <a:avLst/>
            </a:prstGeom>
          </p:spPr>
        </p:pic>
        <p:sp>
          <p:nvSpPr>
            <p:cNvPr id="7" name="文本框 6"/>
            <p:cNvSpPr txBox="1"/>
            <p:nvPr/>
          </p:nvSpPr>
          <p:spPr>
            <a:xfrm>
              <a:off x="2200" y="776"/>
              <a:ext cx="9600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zh-CN" altLang="en-US" sz="2400" b="1" dirty="0">
                  <a:solidFill>
                    <a:schemeClr val="tx2"/>
                  </a:solidFill>
                  <a:latin typeface="华文楷体" panose="02010600040101010101" charset="-122"/>
                  <a:ea typeface="华文楷体" panose="02010600040101010101" charset="-122"/>
                  <a:sym typeface="+mn-ea"/>
                </a:rPr>
                <a:t>九峰街社区卫生服务中心</a:t>
              </a:r>
              <a:endParaRPr lang="zh-CN" altLang="en-US" sz="2400" b="1" dirty="0">
                <a:solidFill>
                  <a:schemeClr val="tx2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endParaRPr>
            </a:p>
          </p:txBody>
        </p:sp>
      </p:grpSp>
      <p:pic>
        <p:nvPicPr>
          <p:cNvPr id="9" name="图片 8" descr="“健康科普行——万场健康知识讲座”活动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39705" y="223520"/>
            <a:ext cx="1307465" cy="1148715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795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4E797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安全第一：小儿推拿的注意事项</a:t>
            </a:r>
            <a:endParaRPr lang="en-US" sz="3200" b="1" i="0" u="none" strike="noStrike">
              <a:solidFill>
                <a:srgbClr val="4E797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2603500" cy="1968500"/>
          </a:xfrm>
          <a:prstGeom prst="roundRect">
            <a:avLst>
              <a:gd name="adj" fmla="val 0"/>
            </a:avLst>
          </a:prstGeom>
          <a:solidFill>
            <a:srgbClr val="FFFFFF">
              <a:alpha val="88000"/>
            </a:srgbClr>
          </a:solidFill>
          <a:ln w="12700" cap="flat" cmpd="sng">
            <a:solidFill>
              <a:srgbClr val="4ADE8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762000" y="1651000"/>
            <a:ext cx="2603500" cy="38100"/>
          </a:xfrm>
          <a:prstGeom prst="roundRect">
            <a:avLst>
              <a:gd name="adj" fmla="val 0"/>
            </a:avLst>
          </a:prstGeom>
          <a:solidFill>
            <a:srgbClr val="4ADE8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4400" y="1803400"/>
            <a:ext cx="304800" cy="3048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333500" y="1778000"/>
            <a:ext cx="1905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环境适宜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914400" y="2286000"/>
            <a:ext cx="23114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2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选择安静、温暖且避风的室内环境，防止孩子受凉。保持环境舒适，能让孩子在放松的状态下配合推拿，达到更好的调理效果。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3530600" y="1651000"/>
            <a:ext cx="2603500" cy="1968500"/>
          </a:xfrm>
          <a:prstGeom prst="roundRect">
            <a:avLst>
              <a:gd name="adj" fmla="val 0"/>
            </a:avLst>
          </a:prstGeom>
          <a:solidFill>
            <a:srgbClr val="FFFFFF">
              <a:alpha val="88000"/>
            </a:srgbClr>
          </a:solidFill>
          <a:ln w="12700" cap="flat" cmpd="sng">
            <a:solidFill>
              <a:srgbClr val="4ADE8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3530600" y="1651000"/>
            <a:ext cx="2603500" cy="38100"/>
          </a:xfrm>
          <a:prstGeom prst="roundRect">
            <a:avLst>
              <a:gd name="adj" fmla="val 0"/>
            </a:avLst>
          </a:prstGeom>
          <a:solidFill>
            <a:srgbClr val="4ADE8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83000" y="1803400"/>
            <a:ext cx="304800" cy="3048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4102100" y="1778000"/>
            <a:ext cx="1905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净手护幼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3683000" y="2286000"/>
            <a:ext cx="23114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2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修剪指甲并打磨光滑，彻底洗净双手后用温水搓热。取下戒指、手链等尖锐饰品，避免在操作过程中划伤宝宝娇嫩的肌肤。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6299200" y="1651000"/>
            <a:ext cx="2603500" cy="1968500"/>
          </a:xfrm>
          <a:prstGeom prst="roundRect">
            <a:avLst>
              <a:gd name="adj" fmla="val 0"/>
            </a:avLst>
          </a:prstGeom>
          <a:solidFill>
            <a:srgbClr val="FFFFFF">
              <a:alpha val="88000"/>
            </a:srgbClr>
          </a:solidFill>
          <a:ln w="12700" cap="flat" cmpd="sng">
            <a:solidFill>
              <a:srgbClr val="4ADE8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5"/>
          <p:cNvSpPr/>
          <p:nvPr/>
        </p:nvSpPr>
        <p:spPr>
          <a:xfrm>
            <a:off x="6299200" y="1651000"/>
            <a:ext cx="2603500" cy="38100"/>
          </a:xfrm>
          <a:prstGeom prst="roundRect">
            <a:avLst>
              <a:gd name="adj" fmla="val 0"/>
            </a:avLst>
          </a:prstGeom>
          <a:solidFill>
            <a:srgbClr val="4ADE8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51600" y="1803400"/>
            <a:ext cx="304800" cy="304800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>
            <a:off x="6870700" y="1778000"/>
            <a:ext cx="1905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润滑介质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6451600" y="2286000"/>
            <a:ext cx="23114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2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根据体质选用婴儿油、爽身粉或葱姜水等介质。介质不仅能减少手部与皮肤的摩擦，保护宝宝皮肤，还能帮助手法更顺畅地渗透。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9067800" y="1651000"/>
            <a:ext cx="2603500" cy="1968500"/>
          </a:xfrm>
          <a:prstGeom prst="roundRect">
            <a:avLst>
              <a:gd name="adj" fmla="val 0"/>
            </a:avLst>
          </a:prstGeom>
          <a:solidFill>
            <a:srgbClr val="FFFFFF">
              <a:alpha val="88000"/>
            </a:srgbClr>
          </a:solidFill>
          <a:ln w="12700" cap="flat" cmpd="sng">
            <a:solidFill>
              <a:srgbClr val="4ADE8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0" name="AutoShape 20"/>
          <p:cNvSpPr/>
          <p:nvPr/>
        </p:nvSpPr>
        <p:spPr>
          <a:xfrm>
            <a:off x="9067800" y="1651000"/>
            <a:ext cx="2603500" cy="38100"/>
          </a:xfrm>
          <a:prstGeom prst="roundRect">
            <a:avLst>
              <a:gd name="adj" fmla="val 0"/>
            </a:avLst>
          </a:prstGeom>
          <a:solidFill>
            <a:srgbClr val="4ADE8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220200" y="1803400"/>
            <a:ext cx="304800" cy="304800"/>
          </a:xfrm>
          <a:prstGeom prst="rect">
            <a:avLst/>
          </a:prstGeom>
        </p:spPr>
      </p:pic>
      <p:sp>
        <p:nvSpPr>
          <p:cNvPr id="22" name="AutoShape 22"/>
          <p:cNvSpPr/>
          <p:nvPr/>
        </p:nvSpPr>
        <p:spPr>
          <a:xfrm>
            <a:off x="9639300" y="1778000"/>
            <a:ext cx="1905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择时而行</a:t>
            </a:r>
            <a:endParaRPr lang="en-US" sz="1100"/>
          </a:p>
        </p:txBody>
      </p:sp>
      <p:sp>
        <p:nvSpPr>
          <p:cNvPr id="23" name="AutoShape 23"/>
          <p:cNvSpPr/>
          <p:nvPr/>
        </p:nvSpPr>
        <p:spPr>
          <a:xfrm>
            <a:off x="9220200" y="2286000"/>
            <a:ext cx="23114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2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避开孩子过饥、过饱、极度疲劳或剧烈哭闹的时段。建议在餐后1-2小时，孩子情绪稳定、精神状态良好时进行推拿。</a:t>
            </a:r>
            <a:endParaRPr lang="en-US" sz="1100"/>
          </a:p>
        </p:txBody>
      </p:sp>
      <p:sp>
        <p:nvSpPr>
          <p:cNvPr id="24" name="AutoShape 24"/>
          <p:cNvSpPr/>
          <p:nvPr/>
        </p:nvSpPr>
        <p:spPr>
          <a:xfrm>
            <a:off x="762000" y="3937000"/>
            <a:ext cx="3556000" cy="2222500"/>
          </a:xfrm>
          <a:prstGeom prst="roundRect">
            <a:avLst>
              <a:gd name="adj" fmla="val 0"/>
            </a:avLst>
          </a:prstGeom>
          <a:solidFill>
            <a:srgbClr val="F0FDF4">
              <a:alpha val="92000"/>
            </a:srgbClr>
          </a:solidFill>
          <a:ln w="12700" cap="flat" cmpd="sng">
            <a:solidFill>
              <a:srgbClr val="86EFAC">
                <a:alpha val="7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5" name="Picture 2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14400" y="4089400"/>
            <a:ext cx="279400" cy="279400"/>
          </a:xfrm>
          <a:prstGeom prst="rect">
            <a:avLst/>
          </a:prstGeom>
        </p:spPr>
      </p:pic>
      <p:sp>
        <p:nvSpPr>
          <p:cNvPr id="26" name="AutoShape 26"/>
          <p:cNvSpPr/>
          <p:nvPr/>
        </p:nvSpPr>
        <p:spPr>
          <a:xfrm>
            <a:off x="1295400" y="4064000"/>
            <a:ext cx="29210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全程观察反应</a:t>
            </a:r>
            <a:endParaRPr lang="en-US" sz="1100"/>
          </a:p>
        </p:txBody>
      </p:sp>
      <p:sp>
        <p:nvSpPr>
          <p:cNvPr id="27" name="AutoShape 27"/>
          <p:cNvSpPr/>
          <p:nvPr/>
        </p:nvSpPr>
        <p:spPr>
          <a:xfrm>
            <a:off x="914400" y="4572000"/>
            <a:ext cx="32512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2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推拿时需时刻留意孩子的表情与肢体反馈。若出现烦躁不安、身体紧绷或剧烈哭闹，说明孩子感到不适，应立即停止操作。安抚情绪后，再根据情况决定是否继续，切不可强行进行。</a:t>
            </a:r>
            <a:endParaRPr lang="en-US" sz="1100"/>
          </a:p>
        </p:txBody>
      </p:sp>
      <p:sp>
        <p:nvSpPr>
          <p:cNvPr id="28" name="AutoShape 28"/>
          <p:cNvSpPr/>
          <p:nvPr/>
        </p:nvSpPr>
        <p:spPr>
          <a:xfrm>
            <a:off x="4508500" y="3937000"/>
            <a:ext cx="3556000" cy="2222500"/>
          </a:xfrm>
          <a:prstGeom prst="roundRect">
            <a:avLst>
              <a:gd name="adj" fmla="val 0"/>
            </a:avLst>
          </a:prstGeom>
          <a:solidFill>
            <a:srgbClr val="F0FDF4">
              <a:alpha val="92000"/>
            </a:srgbClr>
          </a:solidFill>
          <a:ln w="12700" cap="flat" cmpd="sng">
            <a:solidFill>
              <a:srgbClr val="86EFAC">
                <a:alpha val="7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9" name="Picture 2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660900" y="4089400"/>
            <a:ext cx="279400" cy="279400"/>
          </a:xfrm>
          <a:prstGeom prst="rect">
            <a:avLst/>
          </a:prstGeom>
        </p:spPr>
      </p:pic>
      <p:sp>
        <p:nvSpPr>
          <p:cNvPr id="30" name="AutoShape 30"/>
          <p:cNvSpPr/>
          <p:nvPr/>
        </p:nvSpPr>
        <p:spPr>
          <a:xfrm>
            <a:off x="5041900" y="4064000"/>
            <a:ext cx="29210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手法轻柔深透</a:t>
            </a:r>
            <a:endParaRPr lang="en-US" sz="1100"/>
          </a:p>
        </p:txBody>
      </p:sp>
      <p:sp>
        <p:nvSpPr>
          <p:cNvPr id="31" name="AutoShape 31"/>
          <p:cNvSpPr/>
          <p:nvPr/>
        </p:nvSpPr>
        <p:spPr>
          <a:xfrm>
            <a:off x="4660900" y="4572000"/>
            <a:ext cx="32512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2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力度原则是“轻而不浮，重而不滞”。动作要平稳、均匀、深透，以孩子感到舒适、无抗拒感为宜。切忌用蛮力或生拉硬拽，以免造成软组织损伤，尤其是对骨骼和关节尚未发育完全的婴幼儿。</a:t>
            </a:r>
            <a:endParaRPr lang="en-US" sz="1100"/>
          </a:p>
        </p:txBody>
      </p:sp>
      <p:sp>
        <p:nvSpPr>
          <p:cNvPr id="32" name="AutoShape 32"/>
          <p:cNvSpPr/>
          <p:nvPr/>
        </p:nvSpPr>
        <p:spPr>
          <a:xfrm>
            <a:off x="8255000" y="3937000"/>
            <a:ext cx="3556000" cy="2222500"/>
          </a:xfrm>
          <a:prstGeom prst="roundRect">
            <a:avLst>
              <a:gd name="adj" fmla="val 0"/>
            </a:avLst>
          </a:prstGeom>
          <a:solidFill>
            <a:srgbClr val="FFF7ED">
              <a:alpha val="92000"/>
            </a:srgbClr>
          </a:solidFill>
          <a:ln w="12700" cap="flat" cmpd="sng">
            <a:solidFill>
              <a:srgbClr val="FDBA74">
                <a:alpha val="8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33" name="Picture 3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407400" y="4089400"/>
            <a:ext cx="279400" cy="279400"/>
          </a:xfrm>
          <a:prstGeom prst="rect">
            <a:avLst/>
          </a:prstGeom>
        </p:spPr>
      </p:pic>
      <p:sp>
        <p:nvSpPr>
          <p:cNvPr id="34" name="AutoShape 34"/>
          <p:cNvSpPr/>
          <p:nvPr/>
        </p:nvSpPr>
        <p:spPr>
          <a:xfrm>
            <a:off x="8788400" y="4064000"/>
            <a:ext cx="29210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EA580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理性看待疗效</a:t>
            </a:r>
            <a:endParaRPr lang="en-US" sz="1100"/>
          </a:p>
        </p:txBody>
      </p:sp>
      <p:sp>
        <p:nvSpPr>
          <p:cNvPr id="35" name="AutoShape 35"/>
          <p:cNvSpPr/>
          <p:nvPr/>
        </p:nvSpPr>
        <p:spPr>
          <a:xfrm>
            <a:off x="8407400" y="4572000"/>
            <a:ext cx="32512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2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小儿推拿是绿色辅助疗法，不能替代药物和专业医疗。如果孩子病情严重、持续不缓解或症状加重，请务必立即送往正规医院诊治，遵循医嘱，切勿因依赖推拿而延误最佳治疗时机。</a:t>
            </a:r>
            <a:endParaRPr lang="en-US" sz="1100"/>
          </a:p>
        </p:txBody>
      </p:sp>
      <p:pic>
        <p:nvPicPr>
          <p:cNvPr id="36" name="图片 35" descr="“健康科普行——万场健康知识讲座”活动LOGO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339705" y="223520"/>
            <a:ext cx="1307465" cy="11487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16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4E797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安全第一：小儿推拿的禁忌症</a:t>
            </a:r>
            <a:endParaRPr lang="en-US" sz="3200" b="1" i="0" u="none" strike="noStrike">
              <a:solidFill>
                <a:srgbClr val="4E797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762000" y="1524000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这些情况绝对不能做！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2286000"/>
            <a:ext cx="3492500" cy="1841500"/>
          </a:xfrm>
          <a:prstGeom prst="roundRect">
            <a:avLst>
              <a:gd name="adj" fmla="val 0"/>
            </a:avLst>
          </a:prstGeom>
          <a:solidFill>
            <a:srgbClr val="FFFFFF">
              <a:alpha val="92000"/>
            </a:srgbClr>
          </a:solidFill>
          <a:ln w="12700" cap="flat" cmpd="sng">
            <a:solidFill>
              <a:srgbClr val="4ADE8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762000" y="2286000"/>
            <a:ext cx="3492500" cy="50800"/>
          </a:xfrm>
          <a:prstGeom prst="roundRect">
            <a:avLst>
              <a:gd name="adj" fmla="val 0"/>
            </a:avLst>
          </a:prstGeom>
          <a:solidFill>
            <a:srgbClr val="4ADE8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952500" y="2413000"/>
            <a:ext cx="3111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急性传染病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952500" y="2921000"/>
            <a:ext cx="31115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如猩红热、水痘、肝炎、肺结核等。此时病原体易扩散，推拿不仅无法缓解病情，还可能加速疾病传播，加重孩子身体负担。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4470400" y="2286000"/>
            <a:ext cx="3492500" cy="1841500"/>
          </a:xfrm>
          <a:prstGeom prst="roundRect">
            <a:avLst>
              <a:gd name="adj" fmla="val 0"/>
            </a:avLst>
          </a:prstGeom>
          <a:solidFill>
            <a:srgbClr val="FFFFFF">
              <a:alpha val="92000"/>
            </a:srgbClr>
          </a:solidFill>
          <a:ln w="12700" cap="flat" cmpd="sng">
            <a:solidFill>
              <a:srgbClr val="4ADE8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4470400" y="2286000"/>
            <a:ext cx="3492500" cy="50800"/>
          </a:xfrm>
          <a:prstGeom prst="roundRect">
            <a:avLst>
              <a:gd name="adj" fmla="val 0"/>
            </a:avLst>
          </a:prstGeom>
          <a:solidFill>
            <a:srgbClr val="4ADE8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4660900" y="2413000"/>
            <a:ext cx="3111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出血性疾病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4660900" y="2921000"/>
            <a:ext cx="31115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包括血友病、血小板减少性紫癜等凝血功能障碍问题。推拿产生的外力刺激极易引发皮下出血、瘀斑，甚至导致内出血等严重后果。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8191500" y="2286000"/>
            <a:ext cx="3492500" cy="1841500"/>
          </a:xfrm>
          <a:prstGeom prst="roundRect">
            <a:avLst>
              <a:gd name="adj" fmla="val 0"/>
            </a:avLst>
          </a:prstGeom>
          <a:solidFill>
            <a:srgbClr val="FFFFFF">
              <a:alpha val="92000"/>
            </a:srgbClr>
          </a:solidFill>
          <a:ln w="12700" cap="flat" cmpd="sng">
            <a:solidFill>
              <a:srgbClr val="4ADE8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8191500" y="2286000"/>
            <a:ext cx="3492500" cy="50800"/>
          </a:xfrm>
          <a:prstGeom prst="roundRect">
            <a:avLst>
              <a:gd name="adj" fmla="val 0"/>
            </a:avLst>
          </a:prstGeom>
          <a:solidFill>
            <a:srgbClr val="4ADE8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5"/>
          <p:cNvSpPr/>
          <p:nvPr/>
        </p:nvSpPr>
        <p:spPr>
          <a:xfrm>
            <a:off x="8382000" y="2413000"/>
            <a:ext cx="3111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局部皮肤破损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8382000" y="2921000"/>
            <a:ext cx="31115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操作部位有烧伤、烫伤、擦伤、湿疹、疔疮或不明肿块时。皮肤屏障受损，推拿会引入细菌造成感染扩散，或直接刺激伤口加剧疼痛。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762000" y="4318000"/>
            <a:ext cx="3492500" cy="1841500"/>
          </a:xfrm>
          <a:prstGeom prst="roundRect">
            <a:avLst>
              <a:gd name="adj" fmla="val 0"/>
            </a:avLst>
          </a:prstGeom>
          <a:solidFill>
            <a:srgbClr val="FFFFFF">
              <a:alpha val="92000"/>
            </a:srgbClr>
          </a:solidFill>
          <a:ln w="12700" cap="flat" cmpd="sng">
            <a:solidFill>
              <a:srgbClr val="4ADE8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762000" y="4318000"/>
            <a:ext cx="3492500" cy="50800"/>
          </a:xfrm>
          <a:prstGeom prst="roundRect">
            <a:avLst>
              <a:gd name="adj" fmla="val 0"/>
            </a:avLst>
          </a:prstGeom>
          <a:solidFill>
            <a:srgbClr val="EF4444">
              <a:alpha val="8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/>
        </p:nvSpPr>
        <p:spPr>
          <a:xfrm>
            <a:off x="952500" y="4445000"/>
            <a:ext cx="3111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B91C1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严重器质性疾病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952500" y="4953000"/>
            <a:ext cx="31115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心、肺、肝、肾等重要脏器功能严重衰竭或受损时。推拿的物理刺激可能加重脏器负荷，引发急性功能衰竭，需立即就医而非推拿。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4470400" y="4318000"/>
            <a:ext cx="3492500" cy="1841500"/>
          </a:xfrm>
          <a:prstGeom prst="roundRect">
            <a:avLst>
              <a:gd name="adj" fmla="val 0"/>
            </a:avLst>
          </a:prstGeom>
          <a:solidFill>
            <a:srgbClr val="FFFFFF">
              <a:alpha val="92000"/>
            </a:srgbClr>
          </a:solidFill>
          <a:ln w="12700" cap="flat" cmpd="sng">
            <a:solidFill>
              <a:srgbClr val="4ADE8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2" name="AutoShape 22"/>
          <p:cNvSpPr/>
          <p:nvPr/>
        </p:nvSpPr>
        <p:spPr>
          <a:xfrm>
            <a:off x="4470400" y="4318000"/>
            <a:ext cx="3492500" cy="50800"/>
          </a:xfrm>
          <a:prstGeom prst="roundRect">
            <a:avLst>
              <a:gd name="adj" fmla="val 0"/>
            </a:avLst>
          </a:prstGeom>
          <a:solidFill>
            <a:srgbClr val="EF4444">
              <a:alpha val="8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/>
        </p:nvSpPr>
        <p:spPr>
          <a:xfrm>
            <a:off x="4660900" y="4445000"/>
            <a:ext cx="3111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B91C1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骨骼关节损伤</a:t>
            </a:r>
            <a:endParaRPr lang="en-US" sz="1100"/>
          </a:p>
        </p:txBody>
      </p:sp>
      <p:sp>
        <p:nvSpPr>
          <p:cNvPr id="24" name="AutoShape 24"/>
          <p:cNvSpPr/>
          <p:nvPr/>
        </p:nvSpPr>
        <p:spPr>
          <a:xfrm>
            <a:off x="4660900" y="4953000"/>
            <a:ext cx="31115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如骨折、关节脱位、骨关节结核等。未经专业诊断的推拿会导致骨骼错位加剧、软组织二次损伤，甚至造成不可逆的关节功能障碍。</a:t>
            </a:r>
            <a:endParaRPr lang="en-US" sz="1100"/>
          </a:p>
        </p:txBody>
      </p:sp>
      <p:sp>
        <p:nvSpPr>
          <p:cNvPr id="25" name="AutoShape 25"/>
          <p:cNvSpPr/>
          <p:nvPr/>
        </p:nvSpPr>
        <p:spPr>
          <a:xfrm>
            <a:off x="8191500" y="4318000"/>
            <a:ext cx="3492500" cy="1841500"/>
          </a:xfrm>
          <a:prstGeom prst="roundRect">
            <a:avLst>
              <a:gd name="adj" fmla="val 0"/>
            </a:avLst>
          </a:prstGeom>
          <a:solidFill>
            <a:srgbClr val="FFFFFF">
              <a:alpha val="92000"/>
            </a:srgbClr>
          </a:solidFill>
          <a:ln w="12700" cap="flat" cmpd="sng">
            <a:solidFill>
              <a:srgbClr val="4ADE8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6" name="AutoShape 26"/>
          <p:cNvSpPr/>
          <p:nvPr/>
        </p:nvSpPr>
        <p:spPr>
          <a:xfrm>
            <a:off x="8191500" y="4318000"/>
            <a:ext cx="3492500" cy="50800"/>
          </a:xfrm>
          <a:prstGeom prst="roundRect">
            <a:avLst>
              <a:gd name="adj" fmla="val 0"/>
            </a:avLst>
          </a:prstGeom>
          <a:solidFill>
            <a:srgbClr val="EF4444">
              <a:alpha val="8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7" name="AutoShape 27"/>
          <p:cNvSpPr/>
          <p:nvPr/>
        </p:nvSpPr>
        <p:spPr>
          <a:xfrm>
            <a:off x="8382000" y="4445000"/>
            <a:ext cx="3111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B91C1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诊断不明的急腹症</a:t>
            </a:r>
            <a:endParaRPr lang="en-US" sz="1100"/>
          </a:p>
        </p:txBody>
      </p:sp>
      <p:sp>
        <p:nvSpPr>
          <p:cNvPr id="28" name="AutoShape 28"/>
          <p:cNvSpPr/>
          <p:nvPr/>
        </p:nvSpPr>
        <p:spPr>
          <a:xfrm>
            <a:off x="8382000" y="4953000"/>
            <a:ext cx="31115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突发剧烈腹痛且病因未明时（如阑尾炎早期、肠套叠）。盲目推拿会掩盖病情发展，若为外科急腹症，可能导致阑尾穿孔等致命风险。</a:t>
            </a:r>
            <a:endParaRPr lang="en-US" sz="1100"/>
          </a:p>
        </p:txBody>
      </p:sp>
      <p:pic>
        <p:nvPicPr>
          <p:cNvPr id="29" name="图片 28" descr="“健康科普行——万场健康知识讲座”活动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9705" y="223520"/>
            <a:ext cx="1307465" cy="11487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889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4E797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核心保健手法汇总表</a:t>
            </a:r>
            <a:endParaRPr lang="en-US" sz="3200" b="1" i="0" u="none" strike="noStrike">
              <a:solidFill>
                <a:srgbClr val="4E797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2603500" cy="2222500"/>
          </a:xfrm>
          <a:prstGeom prst="roundRect">
            <a:avLst>
              <a:gd name="adj" fmla="val 0"/>
            </a:avLst>
          </a:prstGeom>
          <a:solidFill>
            <a:srgbClr val="FFFFFF">
              <a:alpha val="92000"/>
            </a:srgbClr>
          </a:solidFill>
          <a:ln w="12700" cap="flat" cmpd="sng">
            <a:solidFill>
              <a:srgbClr val="4ADE8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762000" y="1651000"/>
            <a:ext cx="2603500" cy="50800"/>
          </a:xfrm>
          <a:prstGeom prst="roundRect">
            <a:avLst>
              <a:gd name="adj" fmla="val 0"/>
            </a:avLst>
          </a:prstGeom>
          <a:solidFill>
            <a:srgbClr val="4ADE8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889000" y="1803400"/>
            <a:ext cx="2349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开天门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889000" y="2286000"/>
            <a:ext cx="23495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16653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疏风解表 · 开窍醒脑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889000" y="2794000"/>
            <a:ext cx="23495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双拇指自下而上交替直推额头，动作轻柔连贯，频率平稳，以局部微微发热为宜。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889000" y="3454400"/>
            <a:ext cx="2349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64748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适用：日常保健、感冒初期头昏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3492500" y="1651000"/>
            <a:ext cx="2603500" cy="2222500"/>
          </a:xfrm>
          <a:prstGeom prst="roundRect">
            <a:avLst>
              <a:gd name="adj" fmla="val 0"/>
            </a:avLst>
          </a:prstGeom>
          <a:solidFill>
            <a:srgbClr val="FFFFFF">
              <a:alpha val="92000"/>
            </a:srgbClr>
          </a:solidFill>
          <a:ln w="12700" cap="flat" cmpd="sng">
            <a:solidFill>
              <a:srgbClr val="4ADE8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3492500" y="1651000"/>
            <a:ext cx="2603500" cy="50800"/>
          </a:xfrm>
          <a:prstGeom prst="roundRect">
            <a:avLst>
              <a:gd name="adj" fmla="val 0"/>
            </a:avLst>
          </a:prstGeom>
          <a:solidFill>
            <a:srgbClr val="4ADE8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3619500" y="1803400"/>
            <a:ext cx="2349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推坎宫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3619500" y="2286000"/>
            <a:ext cx="23495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16653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疏散头面 · 解表退热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3619500" y="2794000"/>
            <a:ext cx="23495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双拇指自两眉之间的眉心向眉梢分推，力度均匀，方向要始终保持直线向外。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3619500" y="3454400"/>
            <a:ext cx="2349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64748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适用：外感发热、头痛目赤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6223000" y="1651000"/>
            <a:ext cx="2603500" cy="2222500"/>
          </a:xfrm>
          <a:prstGeom prst="roundRect">
            <a:avLst>
              <a:gd name="adj" fmla="val 0"/>
            </a:avLst>
          </a:prstGeom>
          <a:solidFill>
            <a:srgbClr val="FFFFFF">
              <a:alpha val="92000"/>
            </a:srgbClr>
          </a:solidFill>
          <a:ln w="12700" cap="flat" cmpd="sng">
            <a:solidFill>
              <a:srgbClr val="4ADE8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7"/>
          <p:cNvSpPr/>
          <p:nvPr/>
        </p:nvSpPr>
        <p:spPr>
          <a:xfrm>
            <a:off x="6223000" y="1651000"/>
            <a:ext cx="2603500" cy="50800"/>
          </a:xfrm>
          <a:prstGeom prst="roundRect">
            <a:avLst>
              <a:gd name="adj" fmla="val 0"/>
            </a:avLst>
          </a:prstGeom>
          <a:solidFill>
            <a:srgbClr val="4ADE8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6350000" y="1803400"/>
            <a:ext cx="2349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运太阳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6350000" y="2286000"/>
            <a:ext cx="23495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16653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疏风清热 · 止痛安神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6350000" y="2794000"/>
            <a:ext cx="23495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两拇指按揉眉梢后太阳穴凹陷处，可顺时针或逆时针揉动，至局部酸胀舒适。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6350000" y="3454400"/>
            <a:ext cx="2349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64748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适用：感冒发烧、夜啼不安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8953500" y="1651000"/>
            <a:ext cx="2603500" cy="2222500"/>
          </a:xfrm>
          <a:prstGeom prst="roundRect">
            <a:avLst>
              <a:gd name="adj" fmla="val 0"/>
            </a:avLst>
          </a:prstGeom>
          <a:solidFill>
            <a:srgbClr val="FFFFFF">
              <a:alpha val="92000"/>
            </a:srgbClr>
          </a:solidFill>
          <a:ln w="12700" cap="flat" cmpd="sng">
            <a:solidFill>
              <a:srgbClr val="4ADE8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/>
        </p:nvSpPr>
        <p:spPr>
          <a:xfrm>
            <a:off x="8953500" y="1651000"/>
            <a:ext cx="2603500" cy="50800"/>
          </a:xfrm>
          <a:prstGeom prst="roundRect">
            <a:avLst>
              <a:gd name="adj" fmla="val 0"/>
            </a:avLst>
          </a:prstGeom>
          <a:solidFill>
            <a:srgbClr val="4ADE8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4" name="AutoShape 24"/>
          <p:cNvSpPr/>
          <p:nvPr/>
        </p:nvSpPr>
        <p:spPr>
          <a:xfrm>
            <a:off x="9080500" y="1803400"/>
            <a:ext cx="2349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补脾经</a:t>
            </a:r>
            <a:endParaRPr lang="en-US" sz="1100"/>
          </a:p>
        </p:txBody>
      </p:sp>
      <p:sp>
        <p:nvSpPr>
          <p:cNvPr id="25" name="AutoShape 25"/>
          <p:cNvSpPr/>
          <p:nvPr/>
        </p:nvSpPr>
        <p:spPr>
          <a:xfrm>
            <a:off x="9080500" y="2286000"/>
            <a:ext cx="23495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16653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健脾和胃 · 益气养血</a:t>
            </a:r>
            <a:endParaRPr lang="en-US" sz="1100"/>
          </a:p>
        </p:txBody>
      </p:sp>
      <p:sp>
        <p:nvSpPr>
          <p:cNvPr id="26" name="AutoShape 26"/>
          <p:cNvSpPr/>
          <p:nvPr/>
        </p:nvSpPr>
        <p:spPr>
          <a:xfrm>
            <a:off x="9080500" y="2794000"/>
            <a:ext cx="23495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旋推患儿拇指螺纹面，或沿拇指桡侧边缘直推，动作要轻快、连续、柔和。</a:t>
            </a:r>
            <a:endParaRPr lang="en-US" sz="1100"/>
          </a:p>
        </p:txBody>
      </p:sp>
      <p:sp>
        <p:nvSpPr>
          <p:cNvPr id="27" name="AutoShape 27"/>
          <p:cNvSpPr/>
          <p:nvPr/>
        </p:nvSpPr>
        <p:spPr>
          <a:xfrm>
            <a:off x="9080500" y="3454400"/>
            <a:ext cx="2349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64748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适用：食欲不振、面色萎黄</a:t>
            </a:r>
            <a:endParaRPr lang="en-US" sz="1100"/>
          </a:p>
        </p:txBody>
      </p:sp>
      <p:sp>
        <p:nvSpPr>
          <p:cNvPr id="28" name="AutoShape 28"/>
          <p:cNvSpPr/>
          <p:nvPr/>
        </p:nvSpPr>
        <p:spPr>
          <a:xfrm>
            <a:off x="762000" y="4064000"/>
            <a:ext cx="2603500" cy="2222500"/>
          </a:xfrm>
          <a:prstGeom prst="roundRect">
            <a:avLst>
              <a:gd name="adj" fmla="val 0"/>
            </a:avLst>
          </a:prstGeom>
          <a:solidFill>
            <a:srgbClr val="FFFFFF">
              <a:alpha val="92000"/>
            </a:srgbClr>
          </a:solidFill>
          <a:ln w="12700" cap="flat" cmpd="sng">
            <a:solidFill>
              <a:srgbClr val="4ADE8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9" name="AutoShape 29"/>
          <p:cNvSpPr/>
          <p:nvPr/>
        </p:nvSpPr>
        <p:spPr>
          <a:xfrm>
            <a:off x="762000" y="4064000"/>
            <a:ext cx="2603500" cy="50800"/>
          </a:xfrm>
          <a:prstGeom prst="roundRect">
            <a:avLst>
              <a:gd name="adj" fmla="val 0"/>
            </a:avLst>
          </a:prstGeom>
          <a:solidFill>
            <a:srgbClr val="4ADE8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0" name="AutoShape 30"/>
          <p:cNvSpPr/>
          <p:nvPr/>
        </p:nvSpPr>
        <p:spPr>
          <a:xfrm>
            <a:off x="889000" y="4216400"/>
            <a:ext cx="2349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揉板门</a:t>
            </a:r>
            <a:endParaRPr lang="en-US" sz="1100"/>
          </a:p>
        </p:txBody>
      </p:sp>
      <p:sp>
        <p:nvSpPr>
          <p:cNvPr id="31" name="AutoShape 31"/>
          <p:cNvSpPr/>
          <p:nvPr/>
        </p:nvSpPr>
        <p:spPr>
          <a:xfrm>
            <a:off x="889000" y="4699000"/>
            <a:ext cx="23495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16653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消食化滞 · 理气健脾</a:t>
            </a:r>
            <a:endParaRPr lang="en-US" sz="1100"/>
          </a:p>
        </p:txBody>
      </p:sp>
      <p:sp>
        <p:nvSpPr>
          <p:cNvPr id="32" name="AutoShape 32"/>
          <p:cNvSpPr/>
          <p:nvPr/>
        </p:nvSpPr>
        <p:spPr>
          <a:xfrm>
            <a:off x="889000" y="5207000"/>
            <a:ext cx="23495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按揉手掌大鱼际平面，以拇指端揉按，力度稍重，频率约每分钟100次左右。</a:t>
            </a:r>
            <a:endParaRPr lang="en-US" sz="1100"/>
          </a:p>
        </p:txBody>
      </p:sp>
      <p:sp>
        <p:nvSpPr>
          <p:cNvPr id="33" name="AutoShape 33"/>
          <p:cNvSpPr/>
          <p:nvPr/>
        </p:nvSpPr>
        <p:spPr>
          <a:xfrm>
            <a:off x="889000" y="5842000"/>
            <a:ext cx="2349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64748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适用：食积腹胀、呕吐泄泻</a:t>
            </a:r>
            <a:endParaRPr lang="en-US" sz="1100"/>
          </a:p>
        </p:txBody>
      </p:sp>
      <p:sp>
        <p:nvSpPr>
          <p:cNvPr id="34" name="AutoShape 34"/>
          <p:cNvSpPr/>
          <p:nvPr/>
        </p:nvSpPr>
        <p:spPr>
          <a:xfrm>
            <a:off x="3492500" y="4064000"/>
            <a:ext cx="2603500" cy="2222500"/>
          </a:xfrm>
          <a:prstGeom prst="roundRect">
            <a:avLst>
              <a:gd name="adj" fmla="val 0"/>
            </a:avLst>
          </a:prstGeom>
          <a:solidFill>
            <a:srgbClr val="FFFFFF">
              <a:alpha val="92000"/>
            </a:srgbClr>
          </a:solidFill>
          <a:ln w="12700" cap="flat" cmpd="sng">
            <a:solidFill>
              <a:srgbClr val="4ADE8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5" name="AutoShape 35"/>
          <p:cNvSpPr/>
          <p:nvPr/>
        </p:nvSpPr>
        <p:spPr>
          <a:xfrm>
            <a:off x="3492500" y="4064000"/>
            <a:ext cx="2603500" cy="50800"/>
          </a:xfrm>
          <a:prstGeom prst="roundRect">
            <a:avLst>
              <a:gd name="adj" fmla="val 0"/>
            </a:avLst>
          </a:prstGeom>
          <a:solidFill>
            <a:srgbClr val="4ADE8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6" name="AutoShape 36"/>
          <p:cNvSpPr/>
          <p:nvPr/>
        </p:nvSpPr>
        <p:spPr>
          <a:xfrm>
            <a:off x="3619500" y="4216400"/>
            <a:ext cx="2349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摩腹</a:t>
            </a:r>
            <a:endParaRPr lang="en-US" sz="1100"/>
          </a:p>
        </p:txBody>
      </p:sp>
      <p:sp>
        <p:nvSpPr>
          <p:cNvPr id="37" name="AutoShape 37"/>
          <p:cNvSpPr/>
          <p:nvPr/>
        </p:nvSpPr>
        <p:spPr>
          <a:xfrm>
            <a:off x="3619500" y="4699000"/>
            <a:ext cx="23495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16653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调理肠道 · 固本培元</a:t>
            </a:r>
            <a:endParaRPr lang="en-US" sz="1100"/>
          </a:p>
        </p:txBody>
      </p:sp>
      <p:sp>
        <p:nvSpPr>
          <p:cNvPr id="38" name="AutoShape 38"/>
          <p:cNvSpPr/>
          <p:nvPr/>
        </p:nvSpPr>
        <p:spPr>
          <a:xfrm>
            <a:off x="3619500" y="5207000"/>
            <a:ext cx="23495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以掌心或四指在腹部做环形抚摩，便秘宜顺时针，腹泻宜逆时针方向操作。</a:t>
            </a:r>
            <a:endParaRPr lang="en-US" sz="1100"/>
          </a:p>
        </p:txBody>
      </p:sp>
      <p:sp>
        <p:nvSpPr>
          <p:cNvPr id="39" name="AutoShape 39"/>
          <p:cNvSpPr/>
          <p:nvPr/>
        </p:nvSpPr>
        <p:spPr>
          <a:xfrm>
            <a:off x="3619500" y="5842000"/>
            <a:ext cx="2349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64748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适用：便秘、腹痛、消化不良</a:t>
            </a:r>
            <a:endParaRPr lang="en-US" sz="1100"/>
          </a:p>
        </p:txBody>
      </p:sp>
      <p:sp>
        <p:nvSpPr>
          <p:cNvPr id="40" name="AutoShape 40"/>
          <p:cNvSpPr/>
          <p:nvPr/>
        </p:nvSpPr>
        <p:spPr>
          <a:xfrm>
            <a:off x="6223000" y="4064000"/>
            <a:ext cx="2603500" cy="2222500"/>
          </a:xfrm>
          <a:prstGeom prst="roundRect">
            <a:avLst>
              <a:gd name="adj" fmla="val 0"/>
            </a:avLst>
          </a:prstGeom>
          <a:solidFill>
            <a:srgbClr val="FFFFFF">
              <a:alpha val="92000"/>
            </a:srgbClr>
          </a:solidFill>
          <a:ln w="12700" cap="flat" cmpd="sng">
            <a:solidFill>
              <a:srgbClr val="4ADE8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1" name="AutoShape 41"/>
          <p:cNvSpPr/>
          <p:nvPr/>
        </p:nvSpPr>
        <p:spPr>
          <a:xfrm>
            <a:off x="6223000" y="4064000"/>
            <a:ext cx="2603500" cy="50800"/>
          </a:xfrm>
          <a:prstGeom prst="roundRect">
            <a:avLst>
              <a:gd name="adj" fmla="val 0"/>
            </a:avLst>
          </a:prstGeom>
          <a:solidFill>
            <a:srgbClr val="4ADE8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2" name="AutoShape 42"/>
          <p:cNvSpPr/>
          <p:nvPr/>
        </p:nvSpPr>
        <p:spPr>
          <a:xfrm>
            <a:off x="6350000" y="4216400"/>
            <a:ext cx="2349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捏脊</a:t>
            </a:r>
            <a:endParaRPr lang="en-US" sz="1100"/>
          </a:p>
        </p:txBody>
      </p:sp>
      <p:sp>
        <p:nvSpPr>
          <p:cNvPr id="43" name="AutoShape 43"/>
          <p:cNvSpPr/>
          <p:nvPr/>
        </p:nvSpPr>
        <p:spPr>
          <a:xfrm>
            <a:off x="6350000" y="4699000"/>
            <a:ext cx="23495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16653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全面调理 · 增强免疫</a:t>
            </a:r>
            <a:endParaRPr lang="en-US" sz="1100"/>
          </a:p>
        </p:txBody>
      </p:sp>
      <p:sp>
        <p:nvSpPr>
          <p:cNvPr id="44" name="AutoShape 44"/>
          <p:cNvSpPr/>
          <p:nvPr/>
        </p:nvSpPr>
        <p:spPr>
          <a:xfrm>
            <a:off x="6350000" y="5207000"/>
            <a:ext cx="23495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双手拇指与食指提捏脊柱两侧皮肤，自尾椎向上至大椎穴，边捏边向前推进。</a:t>
            </a:r>
            <a:endParaRPr lang="en-US" sz="1100"/>
          </a:p>
        </p:txBody>
      </p:sp>
      <p:sp>
        <p:nvSpPr>
          <p:cNvPr id="45" name="AutoShape 45"/>
          <p:cNvSpPr/>
          <p:nvPr/>
        </p:nvSpPr>
        <p:spPr>
          <a:xfrm>
            <a:off x="6350000" y="5842000"/>
            <a:ext cx="2349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64748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适用：疳积、体弱、反复感冒</a:t>
            </a:r>
            <a:endParaRPr lang="en-US" sz="1100"/>
          </a:p>
        </p:txBody>
      </p:sp>
      <p:sp>
        <p:nvSpPr>
          <p:cNvPr id="46" name="AutoShape 46"/>
          <p:cNvSpPr/>
          <p:nvPr/>
        </p:nvSpPr>
        <p:spPr>
          <a:xfrm>
            <a:off x="8953500" y="4064000"/>
            <a:ext cx="2603500" cy="2222500"/>
          </a:xfrm>
          <a:prstGeom prst="roundRect">
            <a:avLst>
              <a:gd name="adj" fmla="val 0"/>
            </a:avLst>
          </a:prstGeom>
          <a:solidFill>
            <a:srgbClr val="FFFFFF">
              <a:alpha val="92000"/>
            </a:srgbClr>
          </a:solidFill>
          <a:ln w="12700" cap="flat" cmpd="sng">
            <a:solidFill>
              <a:srgbClr val="4ADE8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7" name="AutoShape 47"/>
          <p:cNvSpPr/>
          <p:nvPr/>
        </p:nvSpPr>
        <p:spPr>
          <a:xfrm>
            <a:off x="8953500" y="4064000"/>
            <a:ext cx="2603500" cy="50800"/>
          </a:xfrm>
          <a:prstGeom prst="roundRect">
            <a:avLst>
              <a:gd name="adj" fmla="val 0"/>
            </a:avLst>
          </a:prstGeom>
          <a:solidFill>
            <a:srgbClr val="4ADE8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8" name="AutoShape 48"/>
          <p:cNvSpPr/>
          <p:nvPr/>
        </p:nvSpPr>
        <p:spPr>
          <a:xfrm>
            <a:off x="9080500" y="4216400"/>
            <a:ext cx="2349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清天河水</a:t>
            </a:r>
            <a:endParaRPr lang="en-US" sz="1100"/>
          </a:p>
        </p:txBody>
      </p:sp>
      <p:sp>
        <p:nvSpPr>
          <p:cNvPr id="49" name="AutoShape 49"/>
          <p:cNvSpPr/>
          <p:nvPr/>
        </p:nvSpPr>
        <p:spPr>
          <a:xfrm>
            <a:off x="9080500" y="4699000"/>
            <a:ext cx="23495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16653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清热解表 · 泻火除烦</a:t>
            </a:r>
            <a:endParaRPr lang="en-US" sz="1100"/>
          </a:p>
        </p:txBody>
      </p:sp>
      <p:sp>
        <p:nvSpPr>
          <p:cNvPr id="50" name="AutoShape 50"/>
          <p:cNvSpPr/>
          <p:nvPr/>
        </p:nvSpPr>
        <p:spPr>
          <a:xfrm>
            <a:off x="9080500" y="5207000"/>
            <a:ext cx="23495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食、中二指并拢，自腕横纹中点直推至肘横纹中点，需快速均匀，如行云流水。</a:t>
            </a:r>
            <a:endParaRPr lang="en-US" sz="1100"/>
          </a:p>
        </p:txBody>
      </p:sp>
      <p:sp>
        <p:nvSpPr>
          <p:cNvPr id="51" name="AutoShape 51"/>
          <p:cNvSpPr/>
          <p:nvPr/>
        </p:nvSpPr>
        <p:spPr>
          <a:xfrm>
            <a:off x="9080500" y="5842000"/>
            <a:ext cx="2349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64748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适用：风热感冒、高热烦躁</a:t>
            </a:r>
            <a:endParaRPr lang="en-US" sz="1100"/>
          </a:p>
        </p:txBody>
      </p:sp>
      <p:pic>
        <p:nvPicPr>
          <p:cNvPr id="52" name="图片 51" descr="“健康科普行——万场健康知识讲座”活动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9705" y="223520"/>
            <a:ext cx="1307465" cy="11487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3"/>
          <p:cNvSpPr/>
          <p:nvPr/>
        </p:nvSpPr>
        <p:spPr>
          <a:xfrm>
            <a:off x="0" y="2540000"/>
            <a:ext cx="1219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4000" b="1" i="0" u="none" strike="noStrike">
                <a:solidFill>
                  <a:srgbClr val="4E797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感谢聆听</a:t>
            </a:r>
            <a:endParaRPr lang="en-US" sz="4000" b="1" i="0" u="none" strike="noStrike">
              <a:solidFill>
                <a:srgbClr val="4E797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6" name="AutoShape 4"/>
          <p:cNvSpPr/>
          <p:nvPr/>
        </p:nvSpPr>
        <p:spPr>
          <a:xfrm>
            <a:off x="0" y="3556000"/>
            <a:ext cx="12192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000" b="0" i="0" u="none" strike="noStrike">
                <a:solidFill>
                  <a:srgbClr val="4E797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愿每个孩子都能健康快乐成长</a:t>
            </a:r>
            <a:endParaRPr lang="en-US" sz="2000" b="0" i="0" u="none" strike="noStrike">
              <a:solidFill>
                <a:srgbClr val="4E797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8" name="AutoShape 6"/>
          <p:cNvSpPr/>
          <p:nvPr/>
        </p:nvSpPr>
        <p:spPr>
          <a:xfrm>
            <a:off x="4191000" y="5270500"/>
            <a:ext cx="3810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endParaRPr lang="en-US" sz="1100"/>
          </a:p>
        </p:txBody>
      </p:sp>
      <p:grpSp>
        <p:nvGrpSpPr>
          <p:cNvPr id="10" name="组合 9"/>
          <p:cNvGrpSpPr/>
          <p:nvPr/>
        </p:nvGrpSpPr>
        <p:grpSpPr>
          <a:xfrm>
            <a:off x="501650" y="92710"/>
            <a:ext cx="6991350" cy="1101725"/>
            <a:chOff x="790" y="146"/>
            <a:chExt cx="11010" cy="1735"/>
          </a:xfrm>
        </p:grpSpPr>
        <p:pic>
          <p:nvPicPr>
            <p:cNvPr id="11" name="图片 10" descr="九峰中心LOGO3(1)"/>
            <p:cNvPicPr>
              <a:picLocks noChangeAspect="1"/>
            </p:cNvPicPr>
            <p:nvPr/>
          </p:nvPicPr>
          <p:blipFill>
            <a:blip r:embed="rId2"/>
            <a:srcRect t="-26847" r="82100"/>
            <a:stretch>
              <a:fillRect/>
            </a:stretch>
          </p:blipFill>
          <p:spPr>
            <a:xfrm>
              <a:off x="790" y="146"/>
              <a:ext cx="1315" cy="1735"/>
            </a:xfrm>
            <a:prstGeom prst="rect">
              <a:avLst/>
            </a:prstGeom>
          </p:spPr>
        </p:pic>
        <p:sp>
          <p:nvSpPr>
            <p:cNvPr id="12" name="文本框 11"/>
            <p:cNvSpPr txBox="1"/>
            <p:nvPr/>
          </p:nvSpPr>
          <p:spPr>
            <a:xfrm>
              <a:off x="2200" y="776"/>
              <a:ext cx="9600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zh-CN" altLang="en-US" sz="2400" b="1" dirty="0">
                  <a:solidFill>
                    <a:schemeClr val="tx2"/>
                  </a:solidFill>
                  <a:latin typeface="华文楷体" panose="02010600040101010101" charset="-122"/>
                  <a:ea typeface="华文楷体" panose="02010600040101010101" charset="-122"/>
                  <a:sym typeface="+mn-ea"/>
                </a:rPr>
                <a:t>九峰街社区卫生服务中心</a:t>
              </a:r>
              <a:endParaRPr lang="zh-CN" altLang="en-US" sz="2400" b="1" dirty="0">
                <a:solidFill>
                  <a:schemeClr val="tx2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501650" y="92710"/>
            <a:ext cx="6991350" cy="1101725"/>
            <a:chOff x="790" y="146"/>
            <a:chExt cx="11010" cy="1735"/>
          </a:xfrm>
        </p:grpSpPr>
        <p:pic>
          <p:nvPicPr>
            <p:cNvPr id="2" name="图片 1" descr="九峰中心LOGO3(1)"/>
            <p:cNvPicPr>
              <a:picLocks noChangeAspect="1"/>
            </p:cNvPicPr>
            <p:nvPr/>
          </p:nvPicPr>
          <p:blipFill>
            <a:blip r:embed="rId2"/>
            <a:srcRect t="-26847" r="82100"/>
            <a:stretch>
              <a:fillRect/>
            </a:stretch>
          </p:blipFill>
          <p:spPr>
            <a:xfrm>
              <a:off x="790" y="146"/>
              <a:ext cx="1315" cy="1735"/>
            </a:xfrm>
            <a:prstGeom prst="rect">
              <a:avLst/>
            </a:prstGeom>
          </p:spPr>
        </p:pic>
        <p:sp>
          <p:nvSpPr>
            <p:cNvPr id="7" name="文本框 6"/>
            <p:cNvSpPr txBox="1"/>
            <p:nvPr/>
          </p:nvSpPr>
          <p:spPr>
            <a:xfrm>
              <a:off x="2200" y="776"/>
              <a:ext cx="9600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zh-CN" altLang="en-US" sz="2400" b="1" dirty="0">
                  <a:solidFill>
                    <a:schemeClr val="tx2"/>
                  </a:solidFill>
                  <a:latin typeface="华文楷体" panose="02010600040101010101" charset="-122"/>
                  <a:ea typeface="华文楷体" panose="02010600040101010101" charset="-122"/>
                  <a:sym typeface="+mn-ea"/>
                </a:rPr>
                <a:t>九峰街社区卫生服务中心</a:t>
              </a:r>
              <a:endParaRPr lang="zh-CN" altLang="en-US" sz="2400" b="1" dirty="0">
                <a:solidFill>
                  <a:schemeClr val="tx2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endParaRPr>
            </a:p>
          </p:txBody>
        </p:sp>
      </p:grpSp>
      <p:sp>
        <p:nvSpPr>
          <p:cNvPr id="3" name="AutoShape 2"/>
          <p:cNvSpPr/>
          <p:nvPr/>
        </p:nvSpPr>
        <p:spPr>
          <a:xfrm>
            <a:off x="0" y="33782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3"/>
          <p:cNvSpPr/>
          <p:nvPr/>
        </p:nvSpPr>
        <p:spPr>
          <a:xfrm>
            <a:off x="762000" y="1153160"/>
            <a:ext cx="10795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4E797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Noto Sans SC" panose="020B0200000000000000" charset="-122"/>
              </a:rPr>
              <a:t>您是否也有这样的烦恼？</a:t>
            </a:r>
            <a:endParaRPr lang="en-US" sz="2400" b="1" i="0" u="none" strike="noStrike">
              <a:solidFill>
                <a:srgbClr val="4E797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Noto Sans SC" panose="020B0200000000000000" charset="-122"/>
            </a:endParaRPr>
          </a:p>
        </p:txBody>
      </p:sp>
      <p:sp>
        <p:nvSpPr>
          <p:cNvPr id="5" name="AutoShape 4"/>
          <p:cNvSpPr/>
          <p:nvPr>
            <p:custDataLst>
              <p:tags r:id="rId3"/>
            </p:custDataLst>
          </p:nvPr>
        </p:nvSpPr>
        <p:spPr>
          <a:xfrm>
            <a:off x="762000" y="1988820"/>
            <a:ext cx="3429000" cy="2159000"/>
          </a:xfrm>
          <a:prstGeom prst="roundRect">
            <a:avLst>
              <a:gd name="adj" fmla="val 0"/>
            </a:avLst>
          </a:prstGeom>
          <a:solidFill>
            <a:srgbClr val="FFFFFF">
              <a:alpha val="88000"/>
            </a:srgbClr>
          </a:solidFill>
          <a:ln w="12700" cap="flat" cmpd="sng">
            <a:solidFill>
              <a:srgbClr val="4ADE80">
                <a:alpha val="4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52500" y="2179320"/>
            <a:ext cx="355600" cy="355600"/>
          </a:xfrm>
          <a:prstGeom prst="rect">
            <a:avLst/>
          </a:prstGeom>
        </p:spPr>
      </p:pic>
      <p:sp>
        <p:nvSpPr>
          <p:cNvPr id="9" name="AutoShape 6"/>
          <p:cNvSpPr/>
          <p:nvPr>
            <p:custDataLst>
              <p:tags r:id="rId7"/>
            </p:custDataLst>
          </p:nvPr>
        </p:nvSpPr>
        <p:spPr>
          <a:xfrm>
            <a:off x="1460500" y="2179320"/>
            <a:ext cx="2540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4E797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反复发烧 · 用药两难</a:t>
            </a:r>
            <a:endParaRPr lang="en-US" sz="1600" b="1" i="0" u="none" strike="noStrike">
              <a:solidFill>
                <a:srgbClr val="4E797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0" name="AutoShape 7"/>
          <p:cNvSpPr/>
          <p:nvPr>
            <p:custDataLst>
              <p:tags r:id="rId8"/>
            </p:custDataLst>
          </p:nvPr>
        </p:nvSpPr>
        <p:spPr>
          <a:xfrm>
            <a:off x="952500" y="2687320"/>
            <a:ext cx="30480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孩子一感冒就高烧反复，喂药时连哄带骗，又担心药物副作用损伤稚嫩脾胃；去医院打针输液，看着孩子哭闹不止，家长心里更是又疼又慌。</a:t>
            </a:r>
            <a:endParaRPr lang="en-US" sz="1100"/>
          </a:p>
        </p:txBody>
      </p:sp>
      <p:sp>
        <p:nvSpPr>
          <p:cNvPr id="11" name="AutoShape 8"/>
          <p:cNvSpPr/>
          <p:nvPr>
            <p:custDataLst>
              <p:tags r:id="rId9"/>
            </p:custDataLst>
          </p:nvPr>
        </p:nvSpPr>
        <p:spPr>
          <a:xfrm>
            <a:off x="4445000" y="1988820"/>
            <a:ext cx="3429000" cy="2159000"/>
          </a:xfrm>
          <a:prstGeom prst="roundRect">
            <a:avLst>
              <a:gd name="adj" fmla="val 0"/>
            </a:avLst>
          </a:prstGeom>
          <a:solidFill>
            <a:srgbClr val="FFFFFF">
              <a:alpha val="88000"/>
            </a:srgbClr>
          </a:solidFill>
          <a:ln w="12700" cap="flat" cmpd="sng">
            <a:solidFill>
              <a:srgbClr val="4ADE80">
                <a:alpha val="4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9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635500" y="2179320"/>
            <a:ext cx="355600" cy="355600"/>
          </a:xfrm>
          <a:prstGeom prst="rect">
            <a:avLst/>
          </a:prstGeom>
        </p:spPr>
      </p:pic>
      <p:sp>
        <p:nvSpPr>
          <p:cNvPr id="13" name="AutoShape 10"/>
          <p:cNvSpPr/>
          <p:nvPr>
            <p:custDataLst>
              <p:tags r:id="rId13"/>
            </p:custDataLst>
          </p:nvPr>
        </p:nvSpPr>
        <p:spPr>
          <a:xfrm>
            <a:off x="5143500" y="2179320"/>
            <a:ext cx="2540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4E797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积食厌食 · 成长缓慢</a:t>
            </a:r>
            <a:endParaRPr lang="en-US" sz="1600" b="1" i="0" u="none" strike="noStrike">
              <a:solidFill>
                <a:srgbClr val="4E797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4" name="AutoShape 11"/>
          <p:cNvSpPr/>
          <p:nvPr>
            <p:custDataLst>
              <p:tags r:id="rId14"/>
            </p:custDataLst>
          </p:nvPr>
        </p:nvSpPr>
        <p:spPr>
          <a:xfrm>
            <a:off x="4635500" y="2687320"/>
            <a:ext cx="30480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宝宝吃饭像“打仗”，腹胀便秘成常态，营养吸收跟不上，身高体重总不达标。看着同龄孩子健康壮实，自己却只能干着急，找不到调理的好办法。</a:t>
            </a:r>
            <a:endParaRPr lang="en-US" sz="1100"/>
          </a:p>
        </p:txBody>
      </p:sp>
      <p:sp>
        <p:nvSpPr>
          <p:cNvPr id="15" name="AutoShape 12"/>
          <p:cNvSpPr/>
          <p:nvPr>
            <p:custDataLst>
              <p:tags r:id="rId15"/>
            </p:custDataLst>
          </p:nvPr>
        </p:nvSpPr>
        <p:spPr>
          <a:xfrm>
            <a:off x="8128000" y="1988820"/>
            <a:ext cx="3429000" cy="2159000"/>
          </a:xfrm>
          <a:prstGeom prst="roundRect">
            <a:avLst>
              <a:gd name="adj" fmla="val 0"/>
            </a:avLst>
          </a:prstGeom>
          <a:solidFill>
            <a:srgbClr val="FFFFFF">
              <a:alpha val="88000"/>
            </a:srgbClr>
          </a:solidFill>
          <a:ln w="12700" cap="flat" cmpd="sng">
            <a:solidFill>
              <a:srgbClr val="4ADE80">
                <a:alpha val="4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6" name="Picture 13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8318500" y="2179320"/>
            <a:ext cx="355600" cy="355600"/>
          </a:xfrm>
          <a:prstGeom prst="rect">
            <a:avLst/>
          </a:prstGeom>
        </p:spPr>
      </p:pic>
      <p:sp>
        <p:nvSpPr>
          <p:cNvPr id="17" name="AutoShape 14"/>
          <p:cNvSpPr/>
          <p:nvPr>
            <p:custDataLst>
              <p:tags r:id="rId19"/>
            </p:custDataLst>
          </p:nvPr>
        </p:nvSpPr>
        <p:spPr>
          <a:xfrm>
            <a:off x="8826500" y="2179320"/>
            <a:ext cx="2540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4E797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夜卧不安 · 全家受累</a:t>
            </a:r>
            <a:endParaRPr lang="en-US" sz="1600" b="1" i="0" u="none" strike="noStrike">
              <a:solidFill>
                <a:srgbClr val="4E797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8" name="AutoShape 15"/>
          <p:cNvSpPr/>
          <p:nvPr>
            <p:custDataLst>
              <p:tags r:id="rId20"/>
            </p:custDataLst>
          </p:nvPr>
        </p:nvSpPr>
        <p:spPr>
          <a:xfrm>
            <a:off x="8318500" y="2687320"/>
            <a:ext cx="30480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47556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夜里睡觉翻来覆去、频繁哭闹盗汗，不仅孩子睡不好影响生长发育，大人也跟着熬夜、精神不振，一家人的生活节奏全被打乱，苦不堪言。</a:t>
            </a:r>
            <a:endParaRPr lang="en-US" sz="1100"/>
          </a:p>
        </p:txBody>
      </p:sp>
      <p:sp>
        <p:nvSpPr>
          <p:cNvPr id="19" name="AutoShape 16"/>
          <p:cNvSpPr/>
          <p:nvPr/>
        </p:nvSpPr>
        <p:spPr>
          <a:xfrm>
            <a:off x="762000" y="4528820"/>
            <a:ext cx="10795000" cy="1905000"/>
          </a:xfrm>
          <a:prstGeom prst="roundRect">
            <a:avLst>
              <a:gd name="adj" fmla="val 0"/>
            </a:avLst>
          </a:prstGeom>
          <a:solidFill>
            <a:srgbClr val="ECFCF1">
              <a:alpha val="92000"/>
            </a:srgbClr>
          </a:solidFill>
          <a:ln w="12700" cap="flat" cmpd="sng">
            <a:solidFill>
              <a:srgbClr val="4ADE80">
                <a:alpha val="7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3" name="AutoShape 17"/>
          <p:cNvSpPr/>
          <p:nvPr/>
        </p:nvSpPr>
        <p:spPr>
          <a:xfrm>
            <a:off x="1016000" y="4719320"/>
            <a:ext cx="10287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如果您正在为这些育儿难题焦虑不已，既担心药物带来的潜在负担，又渴望给孩子一种更温和、顺应自然的健康照护方式，那么接下来要介绍的这项古老智慧或许能给您带来新的希望。</a:t>
            </a:r>
            <a:endParaRPr lang="en-US" sz="1100"/>
          </a:p>
        </p:txBody>
      </p:sp>
      <p:sp>
        <p:nvSpPr>
          <p:cNvPr id="24" name="AutoShape 18"/>
          <p:cNvSpPr/>
          <p:nvPr/>
        </p:nvSpPr>
        <p:spPr>
          <a:xfrm>
            <a:off x="1016000" y="5544820"/>
            <a:ext cx="10287000" cy="762000"/>
          </a:xfrm>
          <a:prstGeom prst="roundRect">
            <a:avLst>
              <a:gd name="adj" fmla="val 0"/>
            </a:avLst>
          </a:prstGeom>
          <a:solidFill>
            <a:srgbClr val="4ADE80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6" name="AutoShape 19"/>
          <p:cNvSpPr/>
          <p:nvPr/>
        </p:nvSpPr>
        <p:spPr>
          <a:xfrm>
            <a:off x="1206500" y="5582920"/>
            <a:ext cx="9906000" cy="685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500" b="0" i="0" u="none" strike="noStrike">
                <a:solidFill>
                  <a:srgbClr val="14532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这就是传承千年的中医外治法——</a:t>
            </a:r>
            <a:r>
              <a:rPr lang="en-US" sz="1500" b="1" i="0" u="none" strike="noStrike">
                <a:solidFill>
                  <a:srgbClr val="14532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小儿推拿</a:t>
            </a:r>
            <a:r>
              <a:rPr lang="en-US" sz="1500" b="0" i="0" u="none" strike="noStrike">
                <a:solidFill>
                  <a:srgbClr val="14532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。它以手代药、以指代针，通过轻柔舒适的手法激发孩子身体的自愈能力，在无痛苦的调理中改善体质，为孩子的健康成长提供安全、绿色的解决方案。</a:t>
            </a:r>
            <a:endParaRPr lang="en-US" sz="1100"/>
          </a:p>
        </p:txBody>
      </p:sp>
      <p:pic>
        <p:nvPicPr>
          <p:cNvPr id="20" name="图片 19" descr="“健康科普行——万场健康知识讲座”活动LOGO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339705" y="223520"/>
            <a:ext cx="1307465" cy="114871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501650" y="92710"/>
            <a:ext cx="6991350" cy="1101725"/>
            <a:chOff x="790" y="146"/>
            <a:chExt cx="11010" cy="1735"/>
          </a:xfrm>
        </p:grpSpPr>
        <p:pic>
          <p:nvPicPr>
            <p:cNvPr id="2" name="图片 1" descr="九峰中心LOGO3(1)"/>
            <p:cNvPicPr>
              <a:picLocks noChangeAspect="1"/>
            </p:cNvPicPr>
            <p:nvPr/>
          </p:nvPicPr>
          <p:blipFill>
            <a:blip r:embed="rId2"/>
            <a:srcRect t="-26847" r="82100"/>
            <a:stretch>
              <a:fillRect/>
            </a:stretch>
          </p:blipFill>
          <p:spPr>
            <a:xfrm>
              <a:off x="790" y="146"/>
              <a:ext cx="1315" cy="1735"/>
            </a:xfrm>
            <a:prstGeom prst="rect">
              <a:avLst/>
            </a:prstGeom>
          </p:spPr>
        </p:pic>
        <p:sp>
          <p:nvSpPr>
            <p:cNvPr id="7" name="文本框 6"/>
            <p:cNvSpPr txBox="1"/>
            <p:nvPr/>
          </p:nvSpPr>
          <p:spPr>
            <a:xfrm>
              <a:off x="2200" y="776"/>
              <a:ext cx="9600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zh-CN" altLang="en-US" sz="2400" b="1" dirty="0">
                  <a:solidFill>
                    <a:schemeClr val="tx2"/>
                  </a:solidFill>
                  <a:latin typeface="华文楷体" panose="02010600040101010101" charset="-122"/>
                  <a:ea typeface="华文楷体" panose="02010600040101010101" charset="-122"/>
                  <a:sym typeface="+mn-ea"/>
                </a:rPr>
                <a:t>九峰街社区卫生服务中心</a:t>
              </a:r>
              <a:endParaRPr lang="zh-CN" altLang="en-US" sz="2400" b="1" dirty="0">
                <a:solidFill>
                  <a:schemeClr val="tx2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endParaRPr>
            </a:p>
          </p:txBody>
        </p:sp>
      </p:grpSp>
      <p:sp>
        <p:nvSpPr>
          <p:cNvPr id="4" name="AutoShape 4"/>
          <p:cNvSpPr/>
          <p:nvPr>
            <p:custDataLst>
              <p:tags r:id="rId3"/>
            </p:custDataLst>
          </p:nvPr>
        </p:nvSpPr>
        <p:spPr>
          <a:xfrm>
            <a:off x="762000" y="1651000"/>
            <a:ext cx="3429000" cy="4445000"/>
          </a:xfrm>
          <a:prstGeom prst="roundRect">
            <a:avLst>
              <a:gd name="adj" fmla="val 0"/>
            </a:avLst>
          </a:prstGeom>
          <a:solidFill>
            <a:srgbClr val="FFFFFF">
              <a:alpha val="92000"/>
            </a:srgbClr>
          </a:solidFill>
          <a:ln w="12700" cap="flat" cmpd="sng">
            <a:solidFill>
              <a:srgbClr val="4ADE8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>
            <p:custDataLst>
              <p:tags r:id="rId4"/>
            </p:custDataLst>
          </p:nvPr>
        </p:nvSpPr>
        <p:spPr>
          <a:xfrm>
            <a:off x="762000" y="1651000"/>
            <a:ext cx="3429000" cy="50800"/>
          </a:xfrm>
          <a:prstGeom prst="roundRect">
            <a:avLst>
              <a:gd name="adj" fmla="val 0"/>
            </a:avLst>
          </a:prstGeom>
          <a:solidFill>
            <a:srgbClr val="4ADE8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rcRect t="3148" b="3148"/>
          <a:stretch>
            <a:fillRect/>
          </a:stretch>
        </p:blipFill>
        <p:spPr>
          <a:xfrm>
            <a:off x="952500" y="1841500"/>
            <a:ext cx="3048000" cy="1905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7"/>
          <p:cNvSpPr/>
          <p:nvPr>
            <p:custDataLst>
              <p:tags r:id="rId7"/>
            </p:custDataLst>
          </p:nvPr>
        </p:nvSpPr>
        <p:spPr>
          <a:xfrm>
            <a:off x="952500" y="3937000"/>
            <a:ext cx="3048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4E797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生病哭闹</a:t>
            </a:r>
            <a:endParaRPr lang="en-US" sz="1800" b="1" i="0" u="none" strike="noStrike">
              <a:solidFill>
                <a:srgbClr val="4E797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9" name="AutoShape 8"/>
          <p:cNvSpPr/>
          <p:nvPr>
            <p:custDataLst>
              <p:tags r:id="rId8"/>
            </p:custDataLst>
          </p:nvPr>
        </p:nvSpPr>
        <p:spPr>
          <a:xfrm>
            <a:off x="952500" y="4508500"/>
            <a:ext cx="3048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孩子一感冒就发烧，吃药怕副作用，打针又心疼？看着孩子难受的样子，家长既焦急又心疼，却常常陷入用药与不用药的两难选择。</a:t>
            </a:r>
            <a:endParaRPr lang="en-US" sz="1100"/>
          </a:p>
        </p:txBody>
      </p:sp>
      <p:sp>
        <p:nvSpPr>
          <p:cNvPr id="10" name="AutoShape 9"/>
          <p:cNvSpPr/>
          <p:nvPr>
            <p:custDataLst>
              <p:tags r:id="rId9"/>
            </p:custDataLst>
          </p:nvPr>
        </p:nvSpPr>
        <p:spPr>
          <a:xfrm>
            <a:off x="4445000" y="1651000"/>
            <a:ext cx="3429000" cy="4445000"/>
          </a:xfrm>
          <a:prstGeom prst="roundRect">
            <a:avLst>
              <a:gd name="adj" fmla="val 0"/>
            </a:avLst>
          </a:prstGeom>
          <a:solidFill>
            <a:srgbClr val="FFFFFF">
              <a:alpha val="92000"/>
            </a:srgbClr>
          </a:solidFill>
          <a:ln w="12700" cap="flat" cmpd="sng">
            <a:solidFill>
              <a:srgbClr val="4ADE8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0"/>
          <p:cNvSpPr/>
          <p:nvPr>
            <p:custDataLst>
              <p:tags r:id="rId10"/>
            </p:custDataLst>
          </p:nvPr>
        </p:nvSpPr>
        <p:spPr>
          <a:xfrm>
            <a:off x="4445000" y="1651000"/>
            <a:ext cx="3429000" cy="50800"/>
          </a:xfrm>
          <a:prstGeom prst="roundRect">
            <a:avLst>
              <a:gd name="adj" fmla="val 0"/>
            </a:avLst>
          </a:prstGeom>
          <a:solidFill>
            <a:srgbClr val="4ADE8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11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rcRect t="6367" b="6367"/>
          <a:stretch>
            <a:fillRect/>
          </a:stretch>
        </p:blipFill>
        <p:spPr>
          <a:xfrm>
            <a:off x="4635500" y="1841500"/>
            <a:ext cx="3048000" cy="1905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3" name="AutoShape 12"/>
          <p:cNvSpPr/>
          <p:nvPr>
            <p:custDataLst>
              <p:tags r:id="rId13"/>
            </p:custDataLst>
          </p:nvPr>
        </p:nvSpPr>
        <p:spPr>
          <a:xfrm>
            <a:off x="4635500" y="3937000"/>
            <a:ext cx="3048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4E797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不爱吃饭</a:t>
            </a:r>
            <a:endParaRPr lang="en-US" sz="1800" b="1" i="0" u="none" strike="noStrike">
              <a:solidFill>
                <a:srgbClr val="4E797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4" name="AutoShape 13"/>
          <p:cNvSpPr/>
          <p:nvPr>
            <p:custDataLst>
              <p:tags r:id="rId14"/>
            </p:custDataLst>
          </p:nvPr>
        </p:nvSpPr>
        <p:spPr>
          <a:xfrm>
            <a:off x="4635500" y="4508500"/>
            <a:ext cx="3048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宝宝不爱吃饭，积食腹胀成了家常便饭，长期下来瘦小不长个。喂饭追着跑，营养跟不上，每一顿饭都成了家长最头疼的“拉锯战”。</a:t>
            </a:r>
            <a:endParaRPr lang="en-US" sz="1100"/>
          </a:p>
        </p:txBody>
      </p:sp>
      <p:sp>
        <p:nvSpPr>
          <p:cNvPr id="15" name="AutoShape 14"/>
          <p:cNvSpPr/>
          <p:nvPr>
            <p:custDataLst>
              <p:tags r:id="rId15"/>
            </p:custDataLst>
          </p:nvPr>
        </p:nvSpPr>
        <p:spPr>
          <a:xfrm>
            <a:off x="8128000" y="1651000"/>
            <a:ext cx="3429000" cy="4445000"/>
          </a:xfrm>
          <a:prstGeom prst="roundRect">
            <a:avLst>
              <a:gd name="adj" fmla="val 0"/>
            </a:avLst>
          </a:prstGeom>
          <a:solidFill>
            <a:srgbClr val="FFFFFF">
              <a:alpha val="92000"/>
            </a:srgbClr>
          </a:solidFill>
          <a:ln w="12700" cap="flat" cmpd="sng">
            <a:solidFill>
              <a:srgbClr val="4ADE8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15"/>
          <p:cNvSpPr/>
          <p:nvPr>
            <p:custDataLst>
              <p:tags r:id="rId16"/>
            </p:custDataLst>
          </p:nvPr>
        </p:nvSpPr>
        <p:spPr>
          <a:xfrm>
            <a:off x="8128000" y="1651000"/>
            <a:ext cx="3429000" cy="50800"/>
          </a:xfrm>
          <a:prstGeom prst="roundRect">
            <a:avLst>
              <a:gd name="adj" fmla="val 0"/>
            </a:avLst>
          </a:prstGeom>
          <a:solidFill>
            <a:srgbClr val="4ADE8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7" name="Picture 16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/>
          <a:srcRect l="1733" r="1733"/>
          <a:stretch>
            <a:fillRect/>
          </a:stretch>
        </p:blipFill>
        <p:spPr>
          <a:xfrm>
            <a:off x="8318500" y="1841500"/>
            <a:ext cx="3048000" cy="1905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8" name="AutoShape 17"/>
          <p:cNvSpPr/>
          <p:nvPr>
            <p:custDataLst>
              <p:tags r:id="rId19"/>
            </p:custDataLst>
          </p:nvPr>
        </p:nvSpPr>
        <p:spPr>
          <a:xfrm>
            <a:off x="8318500" y="3937000"/>
            <a:ext cx="3048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4E797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睡眠不安</a:t>
            </a:r>
            <a:endParaRPr lang="en-US" sz="1800" b="1" i="0" u="none" strike="noStrike">
              <a:solidFill>
                <a:srgbClr val="4E797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9" name="AutoShape 18"/>
          <p:cNvSpPr/>
          <p:nvPr>
            <p:custDataLst>
              <p:tags r:id="rId20"/>
            </p:custDataLst>
          </p:nvPr>
        </p:nvSpPr>
        <p:spPr>
          <a:xfrm>
            <a:off x="8318500" y="4508500"/>
            <a:ext cx="3048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晚上睡觉翻来覆去，频繁夜醒爱哭闹，不仅宝宝睡不好，全家人也跟着熬红了眼。长期睡眠不足影响发育，让家长们身心俱疲却无计可施。</a:t>
            </a:r>
            <a:endParaRPr lang="en-US" sz="1100"/>
          </a:p>
        </p:txBody>
      </p:sp>
      <p:pic>
        <p:nvPicPr>
          <p:cNvPr id="20" name="图片 19" descr="“健康科普行——万场健康知识讲座”活动LOGO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339705" y="223520"/>
            <a:ext cx="1307465" cy="114871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组合 24"/>
          <p:cNvGrpSpPr/>
          <p:nvPr/>
        </p:nvGrpSpPr>
        <p:grpSpPr>
          <a:xfrm>
            <a:off x="1179195" y="1245870"/>
            <a:ext cx="10941050" cy="3787140"/>
            <a:chOff x="1857" y="670"/>
            <a:chExt cx="17230" cy="5964"/>
          </a:xfrm>
        </p:grpSpPr>
        <p:sp>
          <p:nvSpPr>
            <p:cNvPr id="20" name="TextBox 2"/>
            <p:cNvSpPr txBox="1"/>
            <p:nvPr/>
          </p:nvSpPr>
          <p:spPr>
            <a:xfrm>
              <a:off x="15857" y="687"/>
              <a:ext cx="3231" cy="2901"/>
            </a:xfrm>
            <a:prstGeom prst="rect">
              <a:avLst/>
            </a:prstGeom>
          </p:spPr>
          <p:txBody>
            <a:bodyPr vert="horz" wrap="square" lIns="114300" tIns="57150" rIns="114300" bIns="57150" rtlCol="0" anchor="b" anchorCtr="0">
              <a:normAutofit/>
            </a:bodyPr>
            <a:p>
              <a:pPr algn="l">
                <a:lnSpc>
                  <a:spcPct val="120000"/>
                </a:lnSpc>
              </a:pPr>
              <a:r>
                <a:rPr lang="en-US" sz="4950">
                  <a:solidFill>
                    <a:schemeClr val="tx2">
                      <a:alpha val="100000"/>
                    </a:schemeClr>
                  </a:solidFill>
                  <a:highlight>
                    <a:srgbClr val="000000">
                      <a:alpha val="0"/>
                    </a:srgbClr>
                  </a:highlight>
                  <a:latin typeface="Times New Roman" panose="02020603050405020304" charset="0"/>
                  <a:ea typeface="Noto Sans SC" panose="020B0200000000000000" charset="-122"/>
                  <a:cs typeface="Times New Roman" panose="02020603050405020304" charset="0"/>
                </a:rPr>
                <a:t>01</a:t>
              </a:r>
              <a:endParaRPr lang="en-US" sz="4950">
                <a:solidFill>
                  <a:schemeClr val="tx2">
                    <a:alpha val="100000"/>
                  </a:schemeClr>
                </a:solidFill>
                <a:highlight>
                  <a:srgbClr val="000000">
                    <a:alpha val="0"/>
                  </a:srgbClr>
                </a:highlight>
                <a:latin typeface="Times New Roman" panose="02020603050405020304" charset="0"/>
                <a:ea typeface="Noto Sans SC" panose="020B0200000000000000" charset="-122"/>
                <a:cs typeface="Times New Roman" panose="02020603050405020304" charset="0"/>
              </a:endParaRPr>
            </a:p>
          </p:txBody>
        </p:sp>
        <p:sp>
          <p:nvSpPr>
            <p:cNvPr id="21" name="TextBox 3"/>
            <p:cNvSpPr txBox="1"/>
            <p:nvPr/>
          </p:nvSpPr>
          <p:spPr>
            <a:xfrm>
              <a:off x="1857" y="3802"/>
              <a:ext cx="15616" cy="2832"/>
            </a:xfrm>
            <a:prstGeom prst="rect">
              <a:avLst/>
            </a:prstGeom>
          </p:spPr>
          <p:txBody>
            <a:bodyPr vert="horz" wrap="square" lIns="114300" tIns="57150" rIns="114300" bIns="57150" rtlCol="0" anchor="t" anchorCtr="0">
              <a:noAutofit/>
            </a:bodyPr>
            <a:p>
              <a:pPr algn="r">
                <a:lnSpc>
                  <a:spcPct val="120000"/>
                </a:lnSpc>
              </a:pPr>
              <a:r>
                <a:rPr lang="zh-CN" altLang="en-US" sz="4400" dirty="0">
                  <a:solidFill>
                    <a:schemeClr val="tx2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黑体" panose="02010609060101010101" charset="-122"/>
                  <a:ea typeface="黑体" panose="02010609060101010101" charset="-122"/>
                  <a:cs typeface="汉仪正圆 55简" panose="00020600040101010101" charset="-122"/>
                  <a:sym typeface="+mn-ea"/>
                </a:rPr>
                <a:t>什么是小儿推拿？</a:t>
              </a:r>
              <a:endParaRPr lang="zh-CN" altLang="en-US" sz="44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汉仪正圆 55简" panose="00020600040101010101" charset="-122"/>
                <a:sym typeface="+mn-ea"/>
              </a:endParaRPr>
            </a:p>
            <a:p>
              <a:pPr algn="r">
                <a:lnSpc>
                  <a:spcPct val="120000"/>
                </a:lnSpc>
              </a:pPr>
              <a:endParaRPr lang="zh-CN" altLang="en-US" sz="44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汉仪正圆 55简" panose="00020600040101010101" charset="-122"/>
                <a:sym typeface="+mn-ea"/>
              </a:endParaRPr>
            </a:p>
          </p:txBody>
        </p:sp>
        <p:sp>
          <p:nvSpPr>
            <p:cNvPr id="22" name="TextBox 4"/>
            <p:cNvSpPr txBox="1"/>
            <p:nvPr/>
          </p:nvSpPr>
          <p:spPr>
            <a:xfrm>
              <a:off x="9412" y="670"/>
              <a:ext cx="6184" cy="2901"/>
            </a:xfrm>
            <a:prstGeom prst="rect">
              <a:avLst/>
            </a:prstGeom>
          </p:spPr>
          <p:txBody>
            <a:bodyPr vert="horz" wrap="square" lIns="114300" tIns="57150" rIns="114300" bIns="57150" rtlCol="0" anchor="b" anchorCtr="0">
              <a:normAutofit/>
            </a:bodyPr>
            <a:p>
              <a:pPr algn="r">
                <a:lnSpc>
                  <a:spcPct val="120000"/>
                </a:lnSpc>
              </a:pPr>
              <a:r>
                <a:rPr lang="en-US" sz="4950">
                  <a:solidFill>
                    <a:schemeClr val="tx2">
                      <a:alpha val="100000"/>
                    </a:schemeClr>
                  </a:solidFill>
                  <a:highlight>
                    <a:srgbClr val="000000">
                      <a:alpha val="0"/>
                    </a:srgbClr>
                  </a:highlight>
                  <a:latin typeface="Times New Roman" panose="02020603050405020304" charset="0"/>
                  <a:ea typeface="Noto Sans SC" panose="020B0200000000000000" charset="-122"/>
                  <a:cs typeface="Times New Roman" panose="02020603050405020304" charset="0"/>
                </a:rPr>
                <a:t>PART</a:t>
              </a:r>
              <a:endParaRPr lang="en-US" sz="4950">
                <a:solidFill>
                  <a:schemeClr val="tx2">
                    <a:alpha val="100000"/>
                  </a:schemeClr>
                </a:solidFill>
                <a:highlight>
                  <a:srgbClr val="000000">
                    <a:alpha val="0"/>
                  </a:srgbClr>
                </a:highlight>
                <a:latin typeface="Times New Roman" panose="02020603050405020304" charset="0"/>
                <a:ea typeface="Noto Sans SC" panose="020B0200000000000000" charset="-122"/>
                <a:cs typeface="Times New Roman" panose="02020603050405020304" charset="0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501650" y="92710"/>
            <a:ext cx="6991350" cy="1101725"/>
            <a:chOff x="790" y="146"/>
            <a:chExt cx="11010" cy="1735"/>
          </a:xfrm>
        </p:grpSpPr>
        <p:pic>
          <p:nvPicPr>
            <p:cNvPr id="2" name="图片 1" descr="九峰中心LOGO3(1)"/>
            <p:cNvPicPr>
              <a:picLocks noChangeAspect="1"/>
            </p:cNvPicPr>
            <p:nvPr/>
          </p:nvPicPr>
          <p:blipFill>
            <a:blip r:embed="rId2"/>
            <a:srcRect t="-26847" r="82100"/>
            <a:stretch>
              <a:fillRect/>
            </a:stretch>
          </p:blipFill>
          <p:spPr>
            <a:xfrm>
              <a:off x="790" y="146"/>
              <a:ext cx="1315" cy="1735"/>
            </a:xfrm>
            <a:prstGeom prst="rect">
              <a:avLst/>
            </a:prstGeom>
          </p:spPr>
        </p:pic>
        <p:sp>
          <p:nvSpPr>
            <p:cNvPr id="7" name="文本框 6"/>
            <p:cNvSpPr txBox="1"/>
            <p:nvPr/>
          </p:nvSpPr>
          <p:spPr>
            <a:xfrm>
              <a:off x="2200" y="776"/>
              <a:ext cx="9600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zh-CN" altLang="en-US" sz="2400" b="1" dirty="0">
                  <a:solidFill>
                    <a:schemeClr val="tx2"/>
                  </a:solidFill>
                  <a:latin typeface="华文楷体" panose="02010600040101010101" charset="-122"/>
                  <a:ea typeface="华文楷体" panose="02010600040101010101" charset="-122"/>
                  <a:sym typeface="+mn-ea"/>
                </a:rPr>
                <a:t>九峰街社区卫生服务中心</a:t>
              </a:r>
              <a:endParaRPr lang="zh-CN" altLang="en-US" sz="2400" b="1" dirty="0">
                <a:solidFill>
                  <a:schemeClr val="tx2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endParaRPr>
            </a:p>
          </p:txBody>
        </p:sp>
      </p:grpSp>
      <p:pic>
        <p:nvPicPr>
          <p:cNvPr id="9" name="图片 8" descr="“健康科普行——万场健康知识讲座”活动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39705" y="223520"/>
            <a:ext cx="1307465" cy="114871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/>
          <p:cNvSpPr/>
          <p:nvPr/>
        </p:nvSpPr>
        <p:spPr>
          <a:xfrm>
            <a:off x="0" y="37719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3"/>
          <p:cNvSpPr/>
          <p:nvPr/>
        </p:nvSpPr>
        <p:spPr>
          <a:xfrm>
            <a:off x="762000" y="1012190"/>
            <a:ext cx="11176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4E797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Noto Sans SC" panose="020B0200000000000000" charset="-122"/>
              </a:rPr>
              <a:t>什么是小儿推拿？——源自中医的智慧结晶</a:t>
            </a:r>
            <a:endParaRPr lang="en-US" sz="2800" b="1" i="0" u="none" strike="noStrike">
              <a:solidFill>
                <a:srgbClr val="4E797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Noto Sans SC" panose="020B0200000000000000" charset="-122"/>
            </a:endParaRPr>
          </a:p>
        </p:txBody>
      </p:sp>
      <p:sp>
        <p:nvSpPr>
          <p:cNvPr id="16" name="AutoShape 4"/>
          <p:cNvSpPr/>
          <p:nvPr/>
        </p:nvSpPr>
        <p:spPr>
          <a:xfrm>
            <a:off x="762000" y="2028190"/>
            <a:ext cx="10668000" cy="2032000"/>
          </a:xfrm>
          <a:prstGeom prst="roundRect">
            <a:avLst>
              <a:gd name="adj" fmla="val 0"/>
            </a:avLst>
          </a:prstGeom>
          <a:solidFill>
            <a:srgbClr val="FFFFFF">
              <a:alpha val="88000"/>
            </a:srgbClr>
          </a:solidFill>
          <a:ln w="12700" cap="flat" cmpd="sng">
            <a:solidFill>
              <a:srgbClr val="4ADE8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5"/>
          <p:cNvSpPr/>
          <p:nvPr/>
        </p:nvSpPr>
        <p:spPr>
          <a:xfrm>
            <a:off x="762000" y="2028190"/>
            <a:ext cx="76200" cy="2032000"/>
          </a:xfrm>
          <a:prstGeom prst="roundRect">
            <a:avLst>
              <a:gd name="adj" fmla="val 0"/>
            </a:avLst>
          </a:prstGeom>
          <a:solidFill>
            <a:srgbClr val="4ADE8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0" name="AutoShape 6"/>
          <p:cNvSpPr/>
          <p:nvPr/>
        </p:nvSpPr>
        <p:spPr>
          <a:xfrm>
            <a:off x="1079500" y="2155190"/>
            <a:ext cx="990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权威定义：绿色自然的中医外治疗法</a:t>
            </a:r>
            <a:endParaRPr lang="en-US" sz="1100"/>
          </a:p>
        </p:txBody>
      </p:sp>
      <p:sp>
        <p:nvSpPr>
          <p:cNvPr id="21" name="AutoShape 7"/>
          <p:cNvSpPr/>
          <p:nvPr/>
        </p:nvSpPr>
        <p:spPr>
          <a:xfrm>
            <a:off x="1079500" y="2663190"/>
            <a:ext cx="99060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小儿推拿以中医基础理论为指导，依据小儿独特的生理与病理特点，通过专业手法作用于体表特定穴位。它不借助药物，而是通过疏通经络气血、调和机体阴阳、调整脏腑功能，激发孩子身体的自愈潜能，从而实现预防保健与辅助治疗疾病的双重目的。这是一种顺应自然、安全温和、适合儿童体质的绿色疗法。</a:t>
            </a:r>
            <a:endParaRPr lang="en-US" sz="1100"/>
          </a:p>
        </p:txBody>
      </p:sp>
      <p:sp>
        <p:nvSpPr>
          <p:cNvPr id="22" name="AutoShape 8"/>
          <p:cNvSpPr/>
          <p:nvPr/>
        </p:nvSpPr>
        <p:spPr>
          <a:xfrm>
            <a:off x="762000" y="4314190"/>
            <a:ext cx="5207000" cy="2222500"/>
          </a:xfrm>
          <a:prstGeom prst="roundRect">
            <a:avLst>
              <a:gd name="adj" fmla="val 0"/>
            </a:avLst>
          </a:prstGeom>
          <a:solidFill>
            <a:srgbClr val="F0FDF4">
              <a:alpha val="9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3" name="AutoShape 9"/>
          <p:cNvSpPr/>
          <p:nvPr/>
        </p:nvSpPr>
        <p:spPr>
          <a:xfrm>
            <a:off x="762000" y="4314190"/>
            <a:ext cx="5207000" cy="38100"/>
          </a:xfrm>
          <a:prstGeom prst="roundRect">
            <a:avLst>
              <a:gd name="adj" fmla="val 0"/>
            </a:avLst>
          </a:prstGeom>
          <a:solidFill>
            <a:srgbClr val="4ADE8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4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000" y="4504690"/>
            <a:ext cx="406400" cy="406400"/>
          </a:xfrm>
          <a:prstGeom prst="rect">
            <a:avLst/>
          </a:prstGeom>
        </p:spPr>
      </p:pic>
      <p:sp>
        <p:nvSpPr>
          <p:cNvPr id="25" name="AutoShape 11"/>
          <p:cNvSpPr/>
          <p:nvPr/>
        </p:nvSpPr>
        <p:spPr>
          <a:xfrm>
            <a:off x="1587500" y="4517390"/>
            <a:ext cx="4191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理论核心：经络学说与脏腑相通</a:t>
            </a:r>
            <a:endParaRPr lang="en-US" sz="1100"/>
          </a:p>
        </p:txBody>
      </p:sp>
      <p:sp>
        <p:nvSpPr>
          <p:cNvPr id="26" name="AutoShape 12"/>
          <p:cNvSpPr/>
          <p:nvPr/>
        </p:nvSpPr>
        <p:spPr>
          <a:xfrm>
            <a:off x="1016000" y="5076190"/>
            <a:ext cx="47625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374151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基于“小儿百脉皆未充盛”的生理特点，认为体表穴位是脏腑的外在投影。通过手法对特定穴位进行良性刺激，如同拨动机关，能迅速传导至内在脏腑，激发经络的自我调节与修复能力，实现“外治内效”，从根本上调和气血、平衡阴阳。</a:t>
            </a:r>
            <a:endParaRPr lang="en-US" sz="1100"/>
          </a:p>
        </p:txBody>
      </p:sp>
      <p:cxnSp>
        <p:nvCxnSpPr>
          <p:cNvPr id="27" name="Connector 13"/>
          <p:cNvCxnSpPr/>
          <p:nvPr/>
        </p:nvCxnSpPr>
        <p:spPr>
          <a:xfrm rot="5380355">
            <a:off x="5048250" y="5419108"/>
            <a:ext cx="2222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4ADE80">
                <a:alpha val="4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8" name="AutoShape 14"/>
          <p:cNvSpPr/>
          <p:nvPr/>
        </p:nvSpPr>
        <p:spPr>
          <a:xfrm>
            <a:off x="6350000" y="4314190"/>
            <a:ext cx="5207000" cy="2222500"/>
          </a:xfrm>
          <a:prstGeom prst="roundRect">
            <a:avLst>
              <a:gd name="adj" fmla="val 0"/>
            </a:avLst>
          </a:prstGeom>
          <a:solidFill>
            <a:srgbClr val="F0FDF4">
              <a:alpha val="9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9" name="AutoShape 15"/>
          <p:cNvSpPr/>
          <p:nvPr/>
        </p:nvSpPr>
        <p:spPr>
          <a:xfrm>
            <a:off x="6350000" y="4314190"/>
            <a:ext cx="5207000" cy="38100"/>
          </a:xfrm>
          <a:prstGeom prst="roundRect">
            <a:avLst>
              <a:gd name="adj" fmla="val 0"/>
            </a:avLst>
          </a:prstGeom>
          <a:solidFill>
            <a:srgbClr val="4ADE8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30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04000" y="4504690"/>
            <a:ext cx="406400" cy="406400"/>
          </a:xfrm>
          <a:prstGeom prst="rect">
            <a:avLst/>
          </a:prstGeom>
        </p:spPr>
      </p:pic>
      <p:sp>
        <p:nvSpPr>
          <p:cNvPr id="31" name="AutoShape 17"/>
          <p:cNvSpPr/>
          <p:nvPr/>
        </p:nvSpPr>
        <p:spPr>
          <a:xfrm>
            <a:off x="7175500" y="4517390"/>
            <a:ext cx="4191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适用对象：0-12岁成长关键期儿童</a:t>
            </a:r>
            <a:endParaRPr lang="en-US" sz="1100"/>
          </a:p>
        </p:txBody>
      </p:sp>
      <p:sp>
        <p:nvSpPr>
          <p:cNvPr id="32" name="AutoShape 18"/>
          <p:cNvSpPr/>
          <p:nvPr/>
        </p:nvSpPr>
        <p:spPr>
          <a:xfrm>
            <a:off x="6604000" y="5076190"/>
            <a:ext cx="47625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374151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该疗法专为稚阴稚阳之体设计，核心覆盖0-12岁儿童。其中6岁以下婴幼儿脏腑清灵、经络敏感，对推拿刺激的感应最为敏锐，调理效果往往立竿见影；3岁以下低龄宝宝由于语言表达有限，推拿更是一种无痛、无抗拒的有效调理方式，是日常保健的首选手段。</a:t>
            </a:r>
            <a:endParaRPr lang="en-US" sz="1100"/>
          </a:p>
        </p:txBody>
      </p:sp>
      <p:grpSp>
        <p:nvGrpSpPr>
          <p:cNvPr id="8" name="组合 7"/>
          <p:cNvGrpSpPr/>
          <p:nvPr/>
        </p:nvGrpSpPr>
        <p:grpSpPr>
          <a:xfrm>
            <a:off x="501650" y="92710"/>
            <a:ext cx="6991350" cy="1101725"/>
            <a:chOff x="790" y="146"/>
            <a:chExt cx="11010" cy="1735"/>
          </a:xfrm>
        </p:grpSpPr>
        <p:pic>
          <p:nvPicPr>
            <p:cNvPr id="17" name="图片 16" descr="九峰中心LOGO3(1)"/>
            <p:cNvPicPr>
              <a:picLocks noChangeAspect="1"/>
            </p:cNvPicPr>
            <p:nvPr/>
          </p:nvPicPr>
          <p:blipFill>
            <a:blip r:embed="rId6"/>
            <a:srcRect t="-26847" r="82100"/>
            <a:stretch>
              <a:fillRect/>
            </a:stretch>
          </p:blipFill>
          <p:spPr>
            <a:xfrm>
              <a:off x="790" y="146"/>
              <a:ext cx="1315" cy="1735"/>
            </a:xfrm>
            <a:prstGeom prst="rect">
              <a:avLst/>
            </a:prstGeom>
          </p:spPr>
        </p:pic>
        <p:sp>
          <p:nvSpPr>
            <p:cNvPr id="7" name="文本框 6"/>
            <p:cNvSpPr txBox="1"/>
            <p:nvPr/>
          </p:nvSpPr>
          <p:spPr>
            <a:xfrm>
              <a:off x="2200" y="776"/>
              <a:ext cx="9600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zh-CN" altLang="en-US" sz="2400" b="1" dirty="0">
                  <a:solidFill>
                    <a:schemeClr val="tx2"/>
                  </a:solidFill>
                  <a:latin typeface="华文楷体" panose="02010600040101010101" charset="-122"/>
                  <a:ea typeface="华文楷体" panose="02010600040101010101" charset="-122"/>
                  <a:sym typeface="+mn-ea"/>
                </a:rPr>
                <a:t>九峰街社区卫生服务中心</a:t>
              </a:r>
              <a:endParaRPr lang="zh-CN" altLang="en-US" sz="2400" b="1" dirty="0">
                <a:solidFill>
                  <a:schemeClr val="tx2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endParaRPr>
            </a:p>
          </p:txBody>
        </p:sp>
      </p:grpSp>
      <p:pic>
        <p:nvPicPr>
          <p:cNvPr id="9" name="图片 8" descr="“健康科普行——万场健康知识讲座”活动LOGO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39705" y="223520"/>
            <a:ext cx="1307465" cy="114871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3"/>
          <p:cNvSpPr/>
          <p:nvPr/>
        </p:nvSpPr>
        <p:spPr>
          <a:xfrm>
            <a:off x="762000" y="635000"/>
            <a:ext cx="11176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4E797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四大核心优势</a:t>
            </a:r>
            <a:endParaRPr lang="en-US" sz="3200" b="1" i="0" u="none" strike="noStrike">
              <a:solidFill>
                <a:srgbClr val="4E797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8" name="AutoShape 4"/>
          <p:cNvSpPr/>
          <p:nvPr/>
        </p:nvSpPr>
        <p:spPr>
          <a:xfrm>
            <a:off x="762000" y="1651000"/>
            <a:ext cx="5270500" cy="2349500"/>
          </a:xfrm>
          <a:prstGeom prst="roundRect">
            <a:avLst>
              <a:gd name="adj" fmla="val 0"/>
            </a:avLst>
          </a:prstGeom>
          <a:solidFill>
            <a:srgbClr val="FDFBF5">
              <a:alpha val="92000"/>
            </a:srgbClr>
          </a:solidFill>
          <a:ln w="12700" cap="flat" cmpd="sng">
            <a:solidFill>
              <a:srgbClr val="4ADE8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5"/>
          <p:cNvSpPr/>
          <p:nvPr/>
        </p:nvSpPr>
        <p:spPr>
          <a:xfrm>
            <a:off x="762000" y="1803400"/>
            <a:ext cx="63500" cy="508000"/>
          </a:xfrm>
          <a:prstGeom prst="roundRect">
            <a:avLst>
              <a:gd name="adj" fmla="val 0"/>
            </a:avLst>
          </a:prstGeom>
          <a:solidFill>
            <a:srgbClr val="4ADE8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0" name="AutoShape 6"/>
          <p:cNvSpPr/>
          <p:nvPr/>
        </p:nvSpPr>
        <p:spPr>
          <a:xfrm>
            <a:off x="1016000" y="1803400"/>
            <a:ext cx="4699000" cy="482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4E797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安全有效，绿色无副作用</a:t>
            </a:r>
            <a:endParaRPr lang="en-US" sz="1800" b="1" i="0" u="none" strike="noStrike">
              <a:solidFill>
                <a:srgbClr val="4E797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1" name="AutoShape 7"/>
          <p:cNvSpPr/>
          <p:nvPr/>
        </p:nvSpPr>
        <p:spPr>
          <a:xfrm>
            <a:off x="1016000" y="2413000"/>
            <a:ext cx="4826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rgbClr val="52525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小儿推拿是纯物理疗法，全程不使用任何药物，从根源上避免了药物副作用与耐药性风险。其温和的调理方式贴合儿童娇嫩的体质，不损伤脏腑机能，是让家长完全放心的绿色健康解决方案，尤其适合体质敏感的婴幼儿。</a:t>
            </a:r>
            <a:endParaRPr lang="en-US" sz="1100"/>
          </a:p>
        </p:txBody>
      </p:sp>
      <p:sp>
        <p:nvSpPr>
          <p:cNvPr id="22" name="AutoShape 8"/>
          <p:cNvSpPr/>
          <p:nvPr/>
        </p:nvSpPr>
        <p:spPr>
          <a:xfrm>
            <a:off x="6223000" y="1651000"/>
            <a:ext cx="5270500" cy="2349500"/>
          </a:xfrm>
          <a:prstGeom prst="roundRect">
            <a:avLst>
              <a:gd name="adj" fmla="val 0"/>
            </a:avLst>
          </a:prstGeom>
          <a:solidFill>
            <a:srgbClr val="FDFBF5">
              <a:alpha val="92000"/>
            </a:srgbClr>
          </a:solidFill>
          <a:ln w="12700" cap="flat" cmpd="sng">
            <a:solidFill>
              <a:srgbClr val="4ADE8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3" name="AutoShape 9"/>
          <p:cNvSpPr/>
          <p:nvPr/>
        </p:nvSpPr>
        <p:spPr>
          <a:xfrm>
            <a:off x="6223000" y="1803400"/>
            <a:ext cx="63500" cy="508000"/>
          </a:xfrm>
          <a:prstGeom prst="roundRect">
            <a:avLst>
              <a:gd name="adj" fmla="val 0"/>
            </a:avLst>
          </a:prstGeom>
          <a:solidFill>
            <a:srgbClr val="4ADE8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4" name="AutoShape 10"/>
          <p:cNvSpPr/>
          <p:nvPr/>
        </p:nvSpPr>
        <p:spPr>
          <a:xfrm>
            <a:off x="6477000" y="1803400"/>
            <a:ext cx="4699000" cy="482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4E797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防治结合，重在日常保健</a:t>
            </a:r>
            <a:endParaRPr lang="en-US" sz="1800" b="1" i="0" u="none" strike="noStrike">
              <a:solidFill>
                <a:srgbClr val="4E797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5" name="AutoShape 11"/>
          <p:cNvSpPr/>
          <p:nvPr/>
        </p:nvSpPr>
        <p:spPr>
          <a:xfrm>
            <a:off x="6477000" y="2413000"/>
            <a:ext cx="4826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rgbClr val="52525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不仅能针对感冒、积食、便秘等儿童常见问题进行有效调理，更注重通过日常推拿增强孩子脏腑功能与免疫力。把健康养护融入生活细节，帮助孩子建立自身的抗病防线，实现少生病、少就医，让孩子在成长中拥有更强健的体魄。</a:t>
            </a:r>
            <a:endParaRPr lang="en-US" sz="1100"/>
          </a:p>
        </p:txBody>
      </p:sp>
      <p:sp>
        <p:nvSpPr>
          <p:cNvPr id="26" name="AutoShape 12"/>
          <p:cNvSpPr/>
          <p:nvPr/>
        </p:nvSpPr>
        <p:spPr>
          <a:xfrm>
            <a:off x="762000" y="4191000"/>
            <a:ext cx="5270500" cy="2349500"/>
          </a:xfrm>
          <a:prstGeom prst="roundRect">
            <a:avLst>
              <a:gd name="adj" fmla="val 0"/>
            </a:avLst>
          </a:prstGeom>
          <a:solidFill>
            <a:srgbClr val="FDFBF5">
              <a:alpha val="92000"/>
            </a:srgbClr>
          </a:solidFill>
          <a:ln w="12700" cap="flat" cmpd="sng">
            <a:solidFill>
              <a:srgbClr val="4ADE8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7" name="AutoShape 13"/>
          <p:cNvSpPr/>
          <p:nvPr/>
        </p:nvSpPr>
        <p:spPr>
          <a:xfrm>
            <a:off x="762000" y="4343400"/>
            <a:ext cx="63500" cy="508000"/>
          </a:xfrm>
          <a:prstGeom prst="roundRect">
            <a:avLst>
              <a:gd name="adj" fmla="val 0"/>
            </a:avLst>
          </a:prstGeom>
          <a:solidFill>
            <a:srgbClr val="4ADE8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8" name="AutoShape 14"/>
          <p:cNvSpPr/>
          <p:nvPr/>
        </p:nvSpPr>
        <p:spPr>
          <a:xfrm>
            <a:off x="1016000" y="4343400"/>
            <a:ext cx="4699000" cy="482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4E797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操作简便，家庭轻松上手</a:t>
            </a:r>
            <a:endParaRPr lang="en-US" sz="1800" b="1" i="0" u="none" strike="noStrike">
              <a:solidFill>
                <a:srgbClr val="4E797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9" name="AutoShape 15"/>
          <p:cNvSpPr/>
          <p:nvPr/>
        </p:nvSpPr>
        <p:spPr>
          <a:xfrm>
            <a:off x="1016000" y="4953000"/>
            <a:ext cx="4826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rgbClr val="52525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保健手法直观易学，无需复杂专业器械，家长经简单指导即可居家操作。在亲子互动的温馨氛围中完成健康护理，既省去了往返医院的奔波与等待，又能让孩子在熟悉的家庭环境中获得持续、及时的健康守护。</a:t>
            </a:r>
            <a:endParaRPr lang="en-US" sz="1100"/>
          </a:p>
        </p:txBody>
      </p:sp>
      <p:sp>
        <p:nvSpPr>
          <p:cNvPr id="30" name="AutoShape 16"/>
          <p:cNvSpPr/>
          <p:nvPr/>
        </p:nvSpPr>
        <p:spPr>
          <a:xfrm>
            <a:off x="6223000" y="4191000"/>
            <a:ext cx="5270500" cy="2349500"/>
          </a:xfrm>
          <a:prstGeom prst="roundRect">
            <a:avLst>
              <a:gd name="adj" fmla="val 0"/>
            </a:avLst>
          </a:prstGeom>
          <a:solidFill>
            <a:srgbClr val="FDFBF5">
              <a:alpha val="92000"/>
            </a:srgbClr>
          </a:solidFill>
          <a:ln w="12700" cap="flat" cmpd="sng">
            <a:solidFill>
              <a:srgbClr val="4ADE80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1" name="AutoShape 17"/>
          <p:cNvSpPr/>
          <p:nvPr/>
        </p:nvSpPr>
        <p:spPr>
          <a:xfrm>
            <a:off x="6223000" y="4343400"/>
            <a:ext cx="63500" cy="508000"/>
          </a:xfrm>
          <a:prstGeom prst="roundRect">
            <a:avLst>
              <a:gd name="adj" fmla="val 0"/>
            </a:avLst>
          </a:prstGeom>
          <a:solidFill>
            <a:srgbClr val="4ADE8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2" name="AutoShape 18"/>
          <p:cNvSpPr/>
          <p:nvPr/>
        </p:nvSpPr>
        <p:spPr>
          <a:xfrm>
            <a:off x="6477000" y="4343400"/>
            <a:ext cx="4699000" cy="482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4E797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无痛无创，孩子欣然接受</a:t>
            </a:r>
            <a:endParaRPr lang="en-US" sz="1800" b="1" i="0" u="none" strike="noStrike">
              <a:solidFill>
                <a:srgbClr val="4E797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33" name="AutoShape 19"/>
          <p:cNvSpPr/>
          <p:nvPr/>
        </p:nvSpPr>
        <p:spPr>
          <a:xfrm>
            <a:off x="6477000" y="4953000"/>
            <a:ext cx="4826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rgbClr val="52525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专业手法强调轻柔、平稳、渗透，全程无痛苦、无创伤，如同温柔的抚触体验。孩子在舒适愉悦的过程中完成调理，彻底告别打针吃药的恐惧心理。这种温和的方式不仅让治疗过程更顺畅，更能让孩子在爱与呵护中恢复健康。</a:t>
            </a:r>
            <a:endParaRPr lang="en-US" sz="1100"/>
          </a:p>
        </p:txBody>
      </p:sp>
      <p:pic>
        <p:nvPicPr>
          <p:cNvPr id="9" name="图片 8" descr="“健康科普行——万场健康知识讲座”活动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9705" y="223520"/>
            <a:ext cx="1307465" cy="114871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组合 24"/>
          <p:cNvGrpSpPr/>
          <p:nvPr/>
        </p:nvGrpSpPr>
        <p:grpSpPr>
          <a:xfrm>
            <a:off x="1179195" y="1245870"/>
            <a:ext cx="10941050" cy="3787140"/>
            <a:chOff x="1857" y="670"/>
            <a:chExt cx="17230" cy="5964"/>
          </a:xfrm>
        </p:grpSpPr>
        <p:sp>
          <p:nvSpPr>
            <p:cNvPr id="20" name="TextBox 2"/>
            <p:cNvSpPr txBox="1"/>
            <p:nvPr/>
          </p:nvSpPr>
          <p:spPr>
            <a:xfrm>
              <a:off x="15857" y="687"/>
              <a:ext cx="3231" cy="2901"/>
            </a:xfrm>
            <a:prstGeom prst="rect">
              <a:avLst/>
            </a:prstGeom>
          </p:spPr>
          <p:txBody>
            <a:bodyPr vert="horz" wrap="square" lIns="114300" tIns="57150" rIns="114300" bIns="57150" rtlCol="0" anchor="b" anchorCtr="0">
              <a:normAutofit/>
            </a:bodyPr>
            <a:p>
              <a:pPr algn="l">
                <a:lnSpc>
                  <a:spcPct val="120000"/>
                </a:lnSpc>
              </a:pPr>
              <a:r>
                <a:rPr lang="en-US" sz="4950">
                  <a:solidFill>
                    <a:schemeClr val="tx2">
                      <a:alpha val="100000"/>
                    </a:schemeClr>
                  </a:solidFill>
                  <a:highlight>
                    <a:srgbClr val="000000">
                      <a:alpha val="0"/>
                    </a:srgbClr>
                  </a:highlight>
                  <a:latin typeface="Times New Roman" panose="02020603050405020304" charset="0"/>
                  <a:ea typeface="Noto Sans SC" panose="020B0200000000000000" charset="-122"/>
                  <a:cs typeface="Times New Roman" panose="02020603050405020304" charset="0"/>
                </a:rPr>
                <a:t>02</a:t>
              </a:r>
              <a:endParaRPr lang="en-US" sz="4950">
                <a:solidFill>
                  <a:schemeClr val="tx2">
                    <a:alpha val="100000"/>
                  </a:schemeClr>
                </a:solidFill>
                <a:highlight>
                  <a:srgbClr val="000000">
                    <a:alpha val="0"/>
                  </a:srgbClr>
                </a:highlight>
                <a:latin typeface="Times New Roman" panose="02020603050405020304" charset="0"/>
                <a:ea typeface="Noto Sans SC" panose="020B0200000000000000" charset="-122"/>
                <a:cs typeface="Times New Roman" panose="02020603050405020304" charset="0"/>
              </a:endParaRPr>
            </a:p>
          </p:txBody>
        </p:sp>
        <p:sp>
          <p:nvSpPr>
            <p:cNvPr id="21" name="TextBox 3"/>
            <p:cNvSpPr txBox="1"/>
            <p:nvPr/>
          </p:nvSpPr>
          <p:spPr>
            <a:xfrm>
              <a:off x="1857" y="3802"/>
              <a:ext cx="15616" cy="2832"/>
            </a:xfrm>
            <a:prstGeom prst="rect">
              <a:avLst/>
            </a:prstGeom>
          </p:spPr>
          <p:txBody>
            <a:bodyPr vert="horz" wrap="square" lIns="114300" tIns="57150" rIns="114300" bIns="57150" rtlCol="0" anchor="t" anchorCtr="0">
              <a:noAutofit/>
            </a:bodyPr>
            <a:p>
              <a:pPr algn="r">
                <a:lnSpc>
                  <a:spcPct val="120000"/>
                </a:lnSpc>
              </a:pPr>
              <a:r>
                <a:rPr lang="zh-CN" altLang="en-US" sz="4400" dirty="0">
                  <a:solidFill>
                    <a:schemeClr val="tx2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黑体" panose="02010609060101010101" charset="-122"/>
                  <a:ea typeface="黑体" panose="02010609060101010101" charset="-122"/>
                  <a:cs typeface="汉仪正圆 55简" panose="00020600040101010101" charset="-122"/>
                  <a:sym typeface="+mn-ea"/>
                </a:rPr>
                <a:t>小儿推拿能做什么？</a:t>
              </a:r>
              <a:endParaRPr lang="zh-CN" altLang="en-US" sz="44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汉仪正圆 55简" panose="00020600040101010101" charset="-122"/>
                <a:sym typeface="+mn-ea"/>
              </a:endParaRPr>
            </a:p>
            <a:p>
              <a:pPr algn="r">
                <a:lnSpc>
                  <a:spcPct val="120000"/>
                </a:lnSpc>
              </a:pPr>
              <a:endParaRPr lang="zh-CN" altLang="en-US" sz="44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汉仪正圆 55简" panose="00020600040101010101" charset="-122"/>
                <a:sym typeface="+mn-ea"/>
              </a:endParaRPr>
            </a:p>
          </p:txBody>
        </p:sp>
        <p:sp>
          <p:nvSpPr>
            <p:cNvPr id="22" name="TextBox 4"/>
            <p:cNvSpPr txBox="1"/>
            <p:nvPr/>
          </p:nvSpPr>
          <p:spPr>
            <a:xfrm>
              <a:off x="9412" y="670"/>
              <a:ext cx="6184" cy="2901"/>
            </a:xfrm>
            <a:prstGeom prst="rect">
              <a:avLst/>
            </a:prstGeom>
          </p:spPr>
          <p:txBody>
            <a:bodyPr vert="horz" wrap="square" lIns="114300" tIns="57150" rIns="114300" bIns="57150" rtlCol="0" anchor="b" anchorCtr="0">
              <a:normAutofit/>
            </a:bodyPr>
            <a:p>
              <a:pPr algn="r">
                <a:lnSpc>
                  <a:spcPct val="120000"/>
                </a:lnSpc>
              </a:pPr>
              <a:r>
                <a:rPr lang="en-US" sz="4950">
                  <a:solidFill>
                    <a:schemeClr val="tx2">
                      <a:alpha val="100000"/>
                    </a:schemeClr>
                  </a:solidFill>
                  <a:highlight>
                    <a:srgbClr val="000000">
                      <a:alpha val="0"/>
                    </a:srgbClr>
                  </a:highlight>
                  <a:latin typeface="Times New Roman" panose="02020603050405020304" charset="0"/>
                  <a:ea typeface="Noto Sans SC" panose="020B0200000000000000" charset="-122"/>
                  <a:cs typeface="Times New Roman" panose="02020603050405020304" charset="0"/>
                </a:rPr>
                <a:t>PART</a:t>
              </a:r>
              <a:endParaRPr lang="en-US" sz="4950">
                <a:solidFill>
                  <a:schemeClr val="tx2">
                    <a:alpha val="100000"/>
                  </a:schemeClr>
                </a:solidFill>
                <a:highlight>
                  <a:srgbClr val="000000">
                    <a:alpha val="0"/>
                  </a:srgbClr>
                </a:highlight>
                <a:latin typeface="Times New Roman" panose="02020603050405020304" charset="0"/>
                <a:ea typeface="Noto Sans SC" panose="020B0200000000000000" charset="-122"/>
                <a:cs typeface="Times New Roman" panose="02020603050405020304" charset="0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501650" y="92710"/>
            <a:ext cx="6991350" cy="1101725"/>
            <a:chOff x="790" y="146"/>
            <a:chExt cx="11010" cy="1735"/>
          </a:xfrm>
        </p:grpSpPr>
        <p:pic>
          <p:nvPicPr>
            <p:cNvPr id="2" name="图片 1" descr="九峰中心LOGO3(1)"/>
            <p:cNvPicPr>
              <a:picLocks noChangeAspect="1"/>
            </p:cNvPicPr>
            <p:nvPr/>
          </p:nvPicPr>
          <p:blipFill>
            <a:blip r:embed="rId2"/>
            <a:srcRect t="-26847" r="82100"/>
            <a:stretch>
              <a:fillRect/>
            </a:stretch>
          </p:blipFill>
          <p:spPr>
            <a:xfrm>
              <a:off x="790" y="146"/>
              <a:ext cx="1315" cy="1735"/>
            </a:xfrm>
            <a:prstGeom prst="rect">
              <a:avLst/>
            </a:prstGeom>
          </p:spPr>
        </p:pic>
        <p:sp>
          <p:nvSpPr>
            <p:cNvPr id="7" name="文本框 6"/>
            <p:cNvSpPr txBox="1"/>
            <p:nvPr/>
          </p:nvSpPr>
          <p:spPr>
            <a:xfrm>
              <a:off x="2200" y="776"/>
              <a:ext cx="9600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zh-CN" altLang="en-US" sz="2400" b="1" dirty="0">
                  <a:solidFill>
                    <a:schemeClr val="tx2"/>
                  </a:solidFill>
                  <a:latin typeface="华文楷体" panose="02010600040101010101" charset="-122"/>
                  <a:ea typeface="华文楷体" panose="02010600040101010101" charset="-122"/>
                  <a:sym typeface="+mn-ea"/>
                </a:rPr>
                <a:t>九峰街社区卫生服务中心</a:t>
              </a:r>
              <a:endParaRPr lang="zh-CN" altLang="en-US" sz="2400" b="1" dirty="0">
                <a:solidFill>
                  <a:schemeClr val="tx2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endParaRPr>
            </a:p>
          </p:txBody>
        </p:sp>
      </p:grpSp>
      <p:pic>
        <p:nvPicPr>
          <p:cNvPr id="9" name="图片 8" descr="“健康科普行——万场健康知识讲座”活动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39705" y="223520"/>
            <a:ext cx="1307465" cy="114871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3"/>
          <p:cNvSpPr/>
          <p:nvPr/>
        </p:nvSpPr>
        <p:spPr>
          <a:xfrm>
            <a:off x="762000" y="635000"/>
            <a:ext cx="10795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4E797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小儿推拿能做什么？——适用范围广泛</a:t>
            </a:r>
            <a:endParaRPr lang="en-US" sz="3200" b="1" i="0" u="none" strike="noStrike">
              <a:solidFill>
                <a:srgbClr val="4E797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5" name="AutoShape 4"/>
          <p:cNvSpPr/>
          <p:nvPr/>
        </p:nvSpPr>
        <p:spPr>
          <a:xfrm>
            <a:off x="762000" y="1651000"/>
            <a:ext cx="3556000" cy="4445000"/>
          </a:xfrm>
          <a:prstGeom prst="roundRect">
            <a:avLst>
              <a:gd name="adj" fmla="val 0"/>
            </a:avLst>
          </a:prstGeom>
          <a:solidFill>
            <a:srgbClr val="F9FCF8">
              <a:alpha val="92000"/>
            </a:srgbClr>
          </a:solidFill>
          <a:ln w="12700" cap="flat" cmpd="sng">
            <a:solidFill>
              <a:srgbClr val="4ADE8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5"/>
          <p:cNvSpPr/>
          <p:nvPr/>
        </p:nvSpPr>
        <p:spPr>
          <a:xfrm>
            <a:off x="762000" y="1651000"/>
            <a:ext cx="3556000" cy="50800"/>
          </a:xfrm>
          <a:prstGeom prst="roundRect">
            <a:avLst>
              <a:gd name="adj" fmla="val 0"/>
            </a:avLst>
          </a:prstGeom>
          <a:solidFill>
            <a:srgbClr val="4ADE8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6"/>
          <p:cNvSpPr/>
          <p:nvPr/>
        </p:nvSpPr>
        <p:spPr>
          <a:xfrm>
            <a:off x="952500" y="1841500"/>
            <a:ext cx="3175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4E797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呼吸系统疾病</a:t>
            </a:r>
            <a:endParaRPr lang="en-US" sz="2000" b="1" i="0" u="none" strike="noStrike">
              <a:solidFill>
                <a:srgbClr val="4E797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cxnSp>
        <p:nvCxnSpPr>
          <p:cNvPr id="8" name="Connector 7"/>
          <p:cNvCxnSpPr/>
          <p:nvPr/>
        </p:nvCxnSpPr>
        <p:spPr>
          <a:xfrm rot="-13750">
            <a:off x="952513" y="2470150"/>
            <a:ext cx="3175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4ADE80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" name="AutoShape 8"/>
          <p:cNvSpPr/>
          <p:nvPr/>
        </p:nvSpPr>
        <p:spPr>
          <a:xfrm>
            <a:off x="952500" y="2667000"/>
            <a:ext cx="3175000" cy="1079500"/>
          </a:xfrm>
          <a:prstGeom prst="roundRect">
            <a:avLst>
              <a:gd name="adj" fmla="val 0"/>
            </a:avLst>
          </a:prstGeom>
          <a:solidFill>
            <a:srgbClr val="4ADE80">
              <a:alpha val="1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9"/>
          <p:cNvSpPr/>
          <p:nvPr/>
        </p:nvSpPr>
        <p:spPr>
          <a:xfrm>
            <a:off x="1079500" y="2730500"/>
            <a:ext cx="29210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感冒、发热</a:t>
            </a:r>
            <a:endParaRPr lang="en-US" sz="1100"/>
          </a:p>
        </p:txBody>
      </p:sp>
      <p:sp>
        <p:nvSpPr>
          <p:cNvPr id="11" name="AutoShape 10"/>
          <p:cNvSpPr/>
          <p:nvPr/>
        </p:nvSpPr>
        <p:spPr>
          <a:xfrm>
            <a:off x="1079500" y="3111500"/>
            <a:ext cx="2921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通过解表发汗的手法，有效缓解小儿头痛、鼻塞、流涕等不适，帮助身体驱散病邪。</a:t>
            </a:r>
            <a:endParaRPr lang="en-US" sz="1100"/>
          </a:p>
        </p:txBody>
      </p:sp>
      <p:sp>
        <p:nvSpPr>
          <p:cNvPr id="12" name="AutoShape 11"/>
          <p:cNvSpPr/>
          <p:nvPr/>
        </p:nvSpPr>
        <p:spPr>
          <a:xfrm>
            <a:off x="952500" y="3873500"/>
            <a:ext cx="3175000" cy="1079500"/>
          </a:xfrm>
          <a:prstGeom prst="roundRect">
            <a:avLst>
              <a:gd name="adj" fmla="val 0"/>
            </a:avLst>
          </a:prstGeom>
          <a:solidFill>
            <a:srgbClr val="4ADE80">
              <a:alpha val="1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2"/>
          <p:cNvSpPr/>
          <p:nvPr/>
        </p:nvSpPr>
        <p:spPr>
          <a:xfrm>
            <a:off x="1079500" y="3937000"/>
            <a:ext cx="29210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咳嗽、哮喘</a:t>
            </a:r>
            <a:endParaRPr lang="en-US" sz="1100"/>
          </a:p>
        </p:txBody>
      </p:sp>
      <p:sp>
        <p:nvSpPr>
          <p:cNvPr id="18" name="AutoShape 13"/>
          <p:cNvSpPr/>
          <p:nvPr/>
        </p:nvSpPr>
        <p:spPr>
          <a:xfrm>
            <a:off x="1079500" y="4318000"/>
            <a:ext cx="2921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宣肺理气，化痰止咳，疏通肺部经络，减轻气道痉挛，改善呼吸不畅的症状。</a:t>
            </a:r>
            <a:endParaRPr lang="en-US" sz="1100"/>
          </a:p>
        </p:txBody>
      </p:sp>
      <p:sp>
        <p:nvSpPr>
          <p:cNvPr id="21" name="AutoShape 14"/>
          <p:cNvSpPr/>
          <p:nvPr/>
        </p:nvSpPr>
        <p:spPr>
          <a:xfrm>
            <a:off x="952500" y="5080000"/>
            <a:ext cx="3175000" cy="952500"/>
          </a:xfrm>
          <a:prstGeom prst="roundRect">
            <a:avLst>
              <a:gd name="adj" fmla="val 0"/>
            </a:avLst>
          </a:prstGeom>
          <a:solidFill>
            <a:srgbClr val="4ADE80">
              <a:alpha val="1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2" name="AutoShape 15"/>
          <p:cNvSpPr/>
          <p:nvPr/>
        </p:nvSpPr>
        <p:spPr>
          <a:xfrm>
            <a:off x="1079500" y="5143500"/>
            <a:ext cx="2921000" cy="279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反复呼吸道感染</a:t>
            </a:r>
            <a:endParaRPr lang="en-US" sz="1100"/>
          </a:p>
        </p:txBody>
      </p:sp>
      <p:sp>
        <p:nvSpPr>
          <p:cNvPr id="23" name="AutoShape 16"/>
          <p:cNvSpPr/>
          <p:nvPr/>
        </p:nvSpPr>
        <p:spPr>
          <a:xfrm>
            <a:off x="1079500" y="5461000"/>
            <a:ext cx="2921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固本培元，增强体质，减少感冒发生频率。</a:t>
            </a:r>
            <a:endParaRPr lang="en-US" sz="1100"/>
          </a:p>
        </p:txBody>
      </p:sp>
      <p:sp>
        <p:nvSpPr>
          <p:cNvPr id="24" name="AutoShape 17"/>
          <p:cNvSpPr/>
          <p:nvPr/>
        </p:nvSpPr>
        <p:spPr>
          <a:xfrm>
            <a:off x="4508500" y="1651000"/>
            <a:ext cx="3556000" cy="4445000"/>
          </a:xfrm>
          <a:prstGeom prst="roundRect">
            <a:avLst>
              <a:gd name="adj" fmla="val 0"/>
            </a:avLst>
          </a:prstGeom>
          <a:solidFill>
            <a:srgbClr val="F9FCF8">
              <a:alpha val="92000"/>
            </a:srgbClr>
          </a:solidFill>
          <a:ln w="12700" cap="flat" cmpd="sng">
            <a:solidFill>
              <a:srgbClr val="4ADE8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5" name="AutoShape 18"/>
          <p:cNvSpPr/>
          <p:nvPr/>
        </p:nvSpPr>
        <p:spPr>
          <a:xfrm>
            <a:off x="4508500" y="1651000"/>
            <a:ext cx="3556000" cy="50800"/>
          </a:xfrm>
          <a:prstGeom prst="roundRect">
            <a:avLst>
              <a:gd name="adj" fmla="val 0"/>
            </a:avLst>
          </a:prstGeom>
          <a:solidFill>
            <a:srgbClr val="4ADE8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6" name="AutoShape 19"/>
          <p:cNvSpPr/>
          <p:nvPr/>
        </p:nvSpPr>
        <p:spPr>
          <a:xfrm>
            <a:off x="4699000" y="1841500"/>
            <a:ext cx="3175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4E797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消化系统疾病</a:t>
            </a:r>
            <a:endParaRPr lang="en-US" sz="2000" b="1" i="0" u="none" strike="noStrike">
              <a:solidFill>
                <a:srgbClr val="4E797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cxnSp>
        <p:nvCxnSpPr>
          <p:cNvPr id="27" name="Connector 20"/>
          <p:cNvCxnSpPr/>
          <p:nvPr/>
        </p:nvCxnSpPr>
        <p:spPr>
          <a:xfrm rot="-13750">
            <a:off x="4699013" y="2470150"/>
            <a:ext cx="3175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4ADE80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8" name="AutoShape 21"/>
          <p:cNvSpPr/>
          <p:nvPr/>
        </p:nvSpPr>
        <p:spPr>
          <a:xfrm>
            <a:off x="4699000" y="2667000"/>
            <a:ext cx="3175000" cy="1079500"/>
          </a:xfrm>
          <a:prstGeom prst="roundRect">
            <a:avLst>
              <a:gd name="adj" fmla="val 0"/>
            </a:avLst>
          </a:prstGeom>
          <a:solidFill>
            <a:srgbClr val="4ADE80">
              <a:alpha val="1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9" name="AutoShape 22"/>
          <p:cNvSpPr/>
          <p:nvPr/>
        </p:nvSpPr>
        <p:spPr>
          <a:xfrm>
            <a:off x="4826000" y="2730500"/>
            <a:ext cx="29210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积食、厌食</a:t>
            </a:r>
            <a:endParaRPr lang="en-US" sz="1100"/>
          </a:p>
        </p:txBody>
      </p:sp>
      <p:sp>
        <p:nvSpPr>
          <p:cNvPr id="30" name="AutoShape 23"/>
          <p:cNvSpPr/>
          <p:nvPr/>
        </p:nvSpPr>
        <p:spPr>
          <a:xfrm>
            <a:off x="4826000" y="3111500"/>
            <a:ext cx="2921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健脾和胃，消食导滞，改善脾胃运化功能，提升食欲，解决孩子不爱吃饭的难题。</a:t>
            </a:r>
            <a:endParaRPr lang="en-US" sz="1100"/>
          </a:p>
        </p:txBody>
      </p:sp>
      <p:sp>
        <p:nvSpPr>
          <p:cNvPr id="31" name="AutoShape 24"/>
          <p:cNvSpPr/>
          <p:nvPr/>
        </p:nvSpPr>
        <p:spPr>
          <a:xfrm>
            <a:off x="4699000" y="3873500"/>
            <a:ext cx="3175000" cy="1079500"/>
          </a:xfrm>
          <a:prstGeom prst="roundRect">
            <a:avLst>
              <a:gd name="adj" fmla="val 0"/>
            </a:avLst>
          </a:prstGeom>
          <a:solidFill>
            <a:srgbClr val="4ADE80">
              <a:alpha val="1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2" name="AutoShape 25"/>
          <p:cNvSpPr/>
          <p:nvPr/>
        </p:nvSpPr>
        <p:spPr>
          <a:xfrm>
            <a:off x="4826000" y="3937000"/>
            <a:ext cx="29210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腹泻、腹痛</a:t>
            </a:r>
            <a:endParaRPr lang="en-US" sz="1100"/>
          </a:p>
        </p:txBody>
      </p:sp>
      <p:sp>
        <p:nvSpPr>
          <p:cNvPr id="33" name="AutoShape 26"/>
          <p:cNvSpPr/>
          <p:nvPr/>
        </p:nvSpPr>
        <p:spPr>
          <a:xfrm>
            <a:off x="4826000" y="4318000"/>
            <a:ext cx="2921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调和肠道气血，恢复肠道正常蠕动节律，缓解痉挛性疼痛，收敛肠道以止泻。</a:t>
            </a:r>
            <a:endParaRPr lang="en-US" sz="1100"/>
          </a:p>
        </p:txBody>
      </p:sp>
      <p:sp>
        <p:nvSpPr>
          <p:cNvPr id="34" name="AutoShape 27"/>
          <p:cNvSpPr/>
          <p:nvPr/>
        </p:nvSpPr>
        <p:spPr>
          <a:xfrm>
            <a:off x="4699000" y="5080000"/>
            <a:ext cx="3175000" cy="952500"/>
          </a:xfrm>
          <a:prstGeom prst="roundRect">
            <a:avLst>
              <a:gd name="adj" fmla="val 0"/>
            </a:avLst>
          </a:prstGeom>
          <a:solidFill>
            <a:srgbClr val="4ADE80">
              <a:alpha val="1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5" name="AutoShape 28"/>
          <p:cNvSpPr/>
          <p:nvPr/>
        </p:nvSpPr>
        <p:spPr>
          <a:xfrm>
            <a:off x="4826000" y="5143500"/>
            <a:ext cx="2921000" cy="279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功能性便秘</a:t>
            </a:r>
            <a:endParaRPr lang="en-US" sz="1100"/>
          </a:p>
        </p:txBody>
      </p:sp>
      <p:sp>
        <p:nvSpPr>
          <p:cNvPr id="36" name="AutoShape 29"/>
          <p:cNvSpPr/>
          <p:nvPr/>
        </p:nvSpPr>
        <p:spPr>
          <a:xfrm>
            <a:off x="4826000" y="5461000"/>
            <a:ext cx="2921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润肠通便，促进肠道蠕动，告别排便困难。</a:t>
            </a:r>
            <a:endParaRPr lang="en-US" sz="1100"/>
          </a:p>
        </p:txBody>
      </p:sp>
      <p:sp>
        <p:nvSpPr>
          <p:cNvPr id="37" name="AutoShape 30"/>
          <p:cNvSpPr/>
          <p:nvPr/>
        </p:nvSpPr>
        <p:spPr>
          <a:xfrm>
            <a:off x="8255000" y="1651000"/>
            <a:ext cx="3556000" cy="4445000"/>
          </a:xfrm>
          <a:prstGeom prst="roundRect">
            <a:avLst>
              <a:gd name="adj" fmla="val 0"/>
            </a:avLst>
          </a:prstGeom>
          <a:solidFill>
            <a:srgbClr val="F9FCF8">
              <a:alpha val="92000"/>
            </a:srgbClr>
          </a:solidFill>
          <a:ln w="12700" cap="flat" cmpd="sng">
            <a:solidFill>
              <a:srgbClr val="4ADE8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8" name="AutoShape 31"/>
          <p:cNvSpPr/>
          <p:nvPr/>
        </p:nvSpPr>
        <p:spPr>
          <a:xfrm>
            <a:off x="8255000" y="1651000"/>
            <a:ext cx="3556000" cy="50800"/>
          </a:xfrm>
          <a:prstGeom prst="roundRect">
            <a:avLst>
              <a:gd name="adj" fmla="val 0"/>
            </a:avLst>
          </a:prstGeom>
          <a:solidFill>
            <a:srgbClr val="4ADE8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9" name="AutoShape 32"/>
          <p:cNvSpPr/>
          <p:nvPr/>
        </p:nvSpPr>
        <p:spPr>
          <a:xfrm>
            <a:off x="8445500" y="1841500"/>
            <a:ext cx="3175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4E797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神经系统与日常保健</a:t>
            </a:r>
            <a:endParaRPr lang="en-US" sz="2000" b="1" i="0" u="none" strike="noStrike">
              <a:solidFill>
                <a:srgbClr val="4E797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cxnSp>
        <p:nvCxnSpPr>
          <p:cNvPr id="40" name="Connector 33"/>
          <p:cNvCxnSpPr/>
          <p:nvPr/>
        </p:nvCxnSpPr>
        <p:spPr>
          <a:xfrm rot="-13750">
            <a:off x="8445513" y="2470150"/>
            <a:ext cx="3175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4ADE80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1" name="AutoShape 34"/>
          <p:cNvSpPr/>
          <p:nvPr/>
        </p:nvSpPr>
        <p:spPr>
          <a:xfrm>
            <a:off x="8445500" y="2667000"/>
            <a:ext cx="3175000" cy="1079500"/>
          </a:xfrm>
          <a:prstGeom prst="roundRect">
            <a:avLst>
              <a:gd name="adj" fmla="val 0"/>
            </a:avLst>
          </a:prstGeom>
          <a:solidFill>
            <a:srgbClr val="4ADE80">
              <a:alpha val="1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2" name="AutoShape 35"/>
          <p:cNvSpPr/>
          <p:nvPr/>
        </p:nvSpPr>
        <p:spPr>
          <a:xfrm>
            <a:off x="8572500" y="2730500"/>
            <a:ext cx="29210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夜啼、睡眠不安</a:t>
            </a:r>
            <a:endParaRPr lang="en-US" sz="1100"/>
          </a:p>
        </p:txBody>
      </p:sp>
      <p:sp>
        <p:nvSpPr>
          <p:cNvPr id="43" name="AutoShape 36"/>
          <p:cNvSpPr/>
          <p:nvPr/>
        </p:nvSpPr>
        <p:spPr>
          <a:xfrm>
            <a:off x="8572500" y="3111500"/>
            <a:ext cx="2921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镇静安神，宁心定志，调节植物神经功能，让孩子夜间安稳入睡，减少哭闹。</a:t>
            </a:r>
            <a:endParaRPr lang="en-US" sz="1100"/>
          </a:p>
        </p:txBody>
      </p:sp>
      <p:sp>
        <p:nvSpPr>
          <p:cNvPr id="44" name="AutoShape 37"/>
          <p:cNvSpPr/>
          <p:nvPr/>
        </p:nvSpPr>
        <p:spPr>
          <a:xfrm>
            <a:off x="8445500" y="3873500"/>
            <a:ext cx="3175000" cy="1079500"/>
          </a:xfrm>
          <a:prstGeom prst="roundRect">
            <a:avLst>
              <a:gd name="adj" fmla="val 0"/>
            </a:avLst>
          </a:prstGeom>
          <a:solidFill>
            <a:srgbClr val="4ADE80">
              <a:alpha val="1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5" name="AutoShape 38"/>
          <p:cNvSpPr/>
          <p:nvPr/>
        </p:nvSpPr>
        <p:spPr>
          <a:xfrm>
            <a:off x="8572500" y="3937000"/>
            <a:ext cx="29210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生长发育迟缓</a:t>
            </a:r>
            <a:endParaRPr lang="en-US" sz="1100"/>
          </a:p>
        </p:txBody>
      </p:sp>
      <p:sp>
        <p:nvSpPr>
          <p:cNvPr id="46" name="AutoShape 39"/>
          <p:cNvSpPr/>
          <p:nvPr/>
        </p:nvSpPr>
        <p:spPr>
          <a:xfrm>
            <a:off x="8572500" y="4318000"/>
            <a:ext cx="2921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补肾健脾，强壮筋骨，促进气血运行，为孩子的生长发育提供内在动力支持。</a:t>
            </a:r>
            <a:endParaRPr lang="en-US" sz="1100"/>
          </a:p>
        </p:txBody>
      </p:sp>
      <p:sp>
        <p:nvSpPr>
          <p:cNvPr id="47" name="AutoShape 40"/>
          <p:cNvSpPr/>
          <p:nvPr/>
        </p:nvSpPr>
        <p:spPr>
          <a:xfrm>
            <a:off x="8445500" y="5080000"/>
            <a:ext cx="3175000" cy="952500"/>
          </a:xfrm>
          <a:prstGeom prst="roundRect">
            <a:avLst>
              <a:gd name="adj" fmla="val 0"/>
            </a:avLst>
          </a:prstGeom>
          <a:solidFill>
            <a:srgbClr val="4ADE80">
              <a:alpha val="1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8" name="AutoShape 41"/>
          <p:cNvSpPr/>
          <p:nvPr/>
        </p:nvSpPr>
        <p:spPr>
          <a:xfrm>
            <a:off x="8572500" y="5143500"/>
            <a:ext cx="2921000" cy="279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日常免疫增强</a:t>
            </a:r>
            <a:endParaRPr lang="en-US" sz="1100"/>
          </a:p>
        </p:txBody>
      </p:sp>
      <p:sp>
        <p:nvSpPr>
          <p:cNvPr id="49" name="AutoShape 42"/>
          <p:cNvSpPr/>
          <p:nvPr/>
        </p:nvSpPr>
        <p:spPr>
          <a:xfrm>
            <a:off x="8572500" y="5461000"/>
            <a:ext cx="2921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激发自身正气，构筑健康防线。</a:t>
            </a:r>
            <a:endParaRPr lang="en-US" sz="1100"/>
          </a:p>
        </p:txBody>
      </p:sp>
      <p:pic>
        <p:nvPicPr>
          <p:cNvPr id="2" name="图片 1" descr="“健康科普行——万场健康知识讲座”活动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9705" y="223520"/>
            <a:ext cx="1307465" cy="114871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265.91488188976376,&quot;left&quot;:344.25,&quot;top&quot;:139.8555905511811,&quot;width&quot;:550.9}"/>
</p:tagLst>
</file>

<file path=ppt/tags/tag10.xml><?xml version="1.0" encoding="utf-8"?>
<p:tagLst xmlns:p="http://schemas.openxmlformats.org/presentationml/2006/main">
  <p:tag name="KSO_WM_DIAGRAM_VIRTUALLY_FRAME" val="{&quot;height&quot;:170,&quot;left&quot;:60,&quot;top&quot;:130,&quot;width&quot;:850}"/>
</p:tagLst>
</file>

<file path=ppt/tags/tag11.xml><?xml version="1.0" encoding="utf-8"?>
<p:tagLst xmlns:p="http://schemas.openxmlformats.org/presentationml/2006/main">
  <p:tag name="KSO_WM_DIAGRAM_VIRTUALLY_FRAME" val="{&quot;height&quot;:170,&quot;left&quot;:60,&quot;top&quot;:130,&quot;width&quot;:850}"/>
</p:tagLst>
</file>

<file path=ppt/tags/tag12.xml><?xml version="1.0" encoding="utf-8"?>
<p:tagLst xmlns:p="http://schemas.openxmlformats.org/presentationml/2006/main">
  <p:tag name="KSO_WM_DIAGRAM_VIRTUALLY_FRAME" val="{&quot;height&quot;:170,&quot;left&quot;:60,&quot;top&quot;:130,&quot;width&quot;:850}"/>
</p:tagLst>
</file>

<file path=ppt/tags/tag13.xml><?xml version="1.0" encoding="utf-8"?>
<p:tagLst xmlns:p="http://schemas.openxmlformats.org/presentationml/2006/main">
  <p:tag name="KSO_WM_DIAGRAM_VIRTUALLY_FRAME" val="{&quot;height&quot;:170,&quot;left&quot;:60,&quot;top&quot;:130,&quot;width&quot;:850}"/>
</p:tagLst>
</file>

<file path=ppt/tags/tag14.xml><?xml version="1.0" encoding="utf-8"?>
<p:tagLst xmlns:p="http://schemas.openxmlformats.org/presentationml/2006/main">
  <p:tag name="KSO_WM_DIAGRAM_VIRTUALLY_FRAME" val="{&quot;height&quot;:170,&quot;left&quot;:60,&quot;top&quot;:130,&quot;width&quot;:850}"/>
</p:tagLst>
</file>

<file path=ppt/tags/tag15.xml><?xml version="1.0" encoding="utf-8"?>
<p:tagLst xmlns:p="http://schemas.openxmlformats.org/presentationml/2006/main">
  <p:tag name="KSO_WM_DIAGRAM_VIRTUALLY_FRAME" val="{&quot;height&quot;:170,&quot;left&quot;:60,&quot;top&quot;:130,&quot;width&quot;:850}"/>
</p:tagLst>
</file>

<file path=ppt/tags/tag16.xml><?xml version="1.0" encoding="utf-8"?>
<p:tagLst xmlns:p="http://schemas.openxmlformats.org/presentationml/2006/main">
  <p:tag name="KSO_WM_DIAGRAM_VIRTUALLY_FRAME" val="{&quot;height&quot;:170,&quot;left&quot;:60,&quot;top&quot;:130,&quot;width&quot;:850}"/>
</p:tagLst>
</file>

<file path=ppt/tags/tag17.xml><?xml version="1.0" encoding="utf-8"?>
<p:tagLst xmlns:p="http://schemas.openxmlformats.org/presentationml/2006/main">
  <p:tag name="KSO_WM_DIAGRAM_VIRTUALLY_FRAME" val="{&quot;height&quot;:170,&quot;left&quot;:60,&quot;top&quot;:130,&quot;width&quot;:850}"/>
</p:tagLst>
</file>

<file path=ppt/tags/tag18.xml><?xml version="1.0" encoding="utf-8"?>
<p:tagLst xmlns:p="http://schemas.openxmlformats.org/presentationml/2006/main">
  <p:tag name="KSO_WM_DIAGRAM_VIRTUALLY_FRAME" val="{&quot;height&quot;:170,&quot;left&quot;:60,&quot;top&quot;:130,&quot;width&quot;:850}"/>
</p:tagLst>
</file>

<file path=ppt/tags/tag19.xml><?xml version="1.0" encoding="utf-8"?>
<p:tagLst xmlns:p="http://schemas.openxmlformats.org/presentationml/2006/main">
  <p:tag name="KSO_WM_DIAGRAM_VIRTUALLY_FRAME" val="{&quot;height&quot;:170,&quot;left&quot;:60,&quot;top&quot;:130,&quot;width&quot;:850}"/>
</p:tagLst>
</file>

<file path=ppt/tags/tag2.xml><?xml version="1.0" encoding="utf-8"?>
<p:tagLst xmlns:p="http://schemas.openxmlformats.org/presentationml/2006/main">
  <p:tag name="KSO_WM_DIAGRAM_VIRTUALLY_FRAME" val="{&quot;height&quot;:265.91488188976376,&quot;left&quot;:344.25,&quot;top&quot;:139.8555905511811,&quot;width&quot;:550.9}"/>
</p:tagLst>
</file>

<file path=ppt/tags/tag20.xml><?xml version="1.0" encoding="utf-8"?>
<p:tagLst xmlns:p="http://schemas.openxmlformats.org/presentationml/2006/main">
  <p:tag name="KSO_WM_DIAGRAM_VIRTUALLY_FRAME" val="{&quot;height&quot;:170,&quot;left&quot;:60,&quot;top&quot;:130,&quot;width&quot;:850}"/>
</p:tagLst>
</file>

<file path=ppt/tags/tag21.xml><?xml version="1.0" encoding="utf-8"?>
<p:tagLst xmlns:p="http://schemas.openxmlformats.org/presentationml/2006/main">
  <p:tag name="KSO_WM_DIAGRAM_VIRTUALLY_FRAME" val="{&quot;height&quot;:170,&quot;left&quot;:60,&quot;top&quot;:130,&quot;width&quot;:850}"/>
</p:tagLst>
</file>

<file path=ppt/tags/tag22.xml><?xml version="1.0" encoding="utf-8"?>
<p:tagLst xmlns:p="http://schemas.openxmlformats.org/presentationml/2006/main">
  <p:tag name="KSO_WM_DIAGRAM_VIRTUALLY_FRAME" val="{&quot;height&quot;:350,&quot;left&quot;:60,&quot;top&quot;:130,&quot;width&quot;:850}"/>
</p:tagLst>
</file>

<file path=ppt/tags/tag23.xml><?xml version="1.0" encoding="utf-8"?>
<p:tagLst xmlns:p="http://schemas.openxmlformats.org/presentationml/2006/main">
  <p:tag name="KSO_WM_DIAGRAM_VIRTUALLY_FRAME" val="{&quot;height&quot;:350,&quot;left&quot;:60,&quot;top&quot;:130,&quot;width&quot;:850}"/>
</p:tagLst>
</file>

<file path=ppt/tags/tag24.xml><?xml version="1.0" encoding="utf-8"?>
<p:tagLst xmlns:p="http://schemas.openxmlformats.org/presentationml/2006/main">
  <p:tag name="KSO_WM_DIAGRAM_VIRTUALLY_FRAME" val="{&quot;height&quot;:350,&quot;left&quot;:60,&quot;top&quot;:130,&quot;width&quot;:850}"/>
</p:tagLst>
</file>

<file path=ppt/tags/tag25.xml><?xml version="1.0" encoding="utf-8"?>
<p:tagLst xmlns:p="http://schemas.openxmlformats.org/presentationml/2006/main">
  <p:tag name="KSO_WM_DIAGRAM_VIRTUALLY_FRAME" val="{&quot;height&quot;:350,&quot;left&quot;:60,&quot;top&quot;:130,&quot;width&quot;:850}"/>
</p:tagLst>
</file>

<file path=ppt/tags/tag26.xml><?xml version="1.0" encoding="utf-8"?>
<p:tagLst xmlns:p="http://schemas.openxmlformats.org/presentationml/2006/main">
  <p:tag name="KSO_WM_DIAGRAM_VIRTUALLY_FRAME" val="{&quot;height&quot;:350,&quot;left&quot;:60,&quot;top&quot;:130,&quot;width&quot;:850}"/>
</p:tagLst>
</file>

<file path=ppt/tags/tag27.xml><?xml version="1.0" encoding="utf-8"?>
<p:tagLst xmlns:p="http://schemas.openxmlformats.org/presentationml/2006/main">
  <p:tag name="KSO_WM_DIAGRAM_VIRTUALLY_FRAME" val="{&quot;height&quot;:350,&quot;left&quot;:60,&quot;top&quot;:130,&quot;width&quot;:850}"/>
</p:tagLst>
</file>

<file path=ppt/tags/tag28.xml><?xml version="1.0" encoding="utf-8"?>
<p:tagLst xmlns:p="http://schemas.openxmlformats.org/presentationml/2006/main">
  <p:tag name="KSO_WM_DIAGRAM_VIRTUALLY_FRAME" val="{&quot;height&quot;:350,&quot;left&quot;:60,&quot;top&quot;:130,&quot;width&quot;:850}"/>
</p:tagLst>
</file>

<file path=ppt/tags/tag29.xml><?xml version="1.0" encoding="utf-8"?>
<p:tagLst xmlns:p="http://schemas.openxmlformats.org/presentationml/2006/main">
  <p:tag name="KSO_WM_DIAGRAM_VIRTUALLY_FRAME" val="{&quot;height&quot;:350,&quot;left&quot;:60,&quot;top&quot;:130,&quot;width&quot;:850}"/>
</p:tagLst>
</file>

<file path=ppt/tags/tag3.xml><?xml version="1.0" encoding="utf-8"?>
<p:tagLst xmlns:p="http://schemas.openxmlformats.org/presentationml/2006/main">
  <p:tag name="KSO_WM_DIAGRAM_VIRTUALLY_FRAME" val="{&quot;height&quot;:265.91488188976376,&quot;left&quot;:344.25,&quot;top&quot;:139.8555905511811,&quot;width&quot;:550.9}"/>
</p:tagLst>
</file>

<file path=ppt/tags/tag30.xml><?xml version="1.0" encoding="utf-8"?>
<p:tagLst xmlns:p="http://schemas.openxmlformats.org/presentationml/2006/main">
  <p:tag name="KSO_WM_DIAGRAM_VIRTUALLY_FRAME" val="{&quot;height&quot;:350,&quot;left&quot;:60,&quot;top&quot;:130,&quot;width&quot;:850}"/>
</p:tagLst>
</file>

<file path=ppt/tags/tag31.xml><?xml version="1.0" encoding="utf-8"?>
<p:tagLst xmlns:p="http://schemas.openxmlformats.org/presentationml/2006/main">
  <p:tag name="KSO_WM_DIAGRAM_VIRTUALLY_FRAME" val="{&quot;height&quot;:350,&quot;left&quot;:60,&quot;top&quot;:130,&quot;width&quot;:850}"/>
</p:tagLst>
</file>

<file path=ppt/tags/tag32.xml><?xml version="1.0" encoding="utf-8"?>
<p:tagLst xmlns:p="http://schemas.openxmlformats.org/presentationml/2006/main">
  <p:tag name="KSO_WM_DIAGRAM_VIRTUALLY_FRAME" val="{&quot;height&quot;:350,&quot;left&quot;:60,&quot;top&quot;:130,&quot;width&quot;:850}"/>
</p:tagLst>
</file>

<file path=ppt/tags/tag33.xml><?xml version="1.0" encoding="utf-8"?>
<p:tagLst xmlns:p="http://schemas.openxmlformats.org/presentationml/2006/main">
  <p:tag name="KSO_WM_DIAGRAM_VIRTUALLY_FRAME" val="{&quot;height&quot;:350,&quot;left&quot;:60,&quot;top&quot;:130,&quot;width&quot;:850}"/>
</p:tagLst>
</file>

<file path=ppt/tags/tag34.xml><?xml version="1.0" encoding="utf-8"?>
<p:tagLst xmlns:p="http://schemas.openxmlformats.org/presentationml/2006/main">
  <p:tag name="KSO_WM_DIAGRAM_VIRTUALLY_FRAME" val="{&quot;height&quot;:350,&quot;left&quot;:60,&quot;top&quot;:130,&quot;width&quot;:850}"/>
</p:tagLst>
</file>

<file path=ppt/tags/tag35.xml><?xml version="1.0" encoding="utf-8"?>
<p:tagLst xmlns:p="http://schemas.openxmlformats.org/presentationml/2006/main">
  <p:tag name="KSO_WM_DIAGRAM_VIRTUALLY_FRAME" val="{&quot;height&quot;:350,&quot;left&quot;:60,&quot;top&quot;:130,&quot;width&quot;:850}"/>
</p:tagLst>
</file>

<file path=ppt/tags/tag36.xml><?xml version="1.0" encoding="utf-8"?>
<p:tagLst xmlns:p="http://schemas.openxmlformats.org/presentationml/2006/main">
  <p:tag name="KSO_WM_DIAGRAM_VIRTUALLY_FRAME" val="{&quot;height&quot;:350,&quot;left&quot;:60,&quot;top&quot;:130,&quot;width&quot;:850}"/>
</p:tagLst>
</file>

<file path=ppt/tags/tag37.xml><?xml version="1.0" encoding="utf-8"?>
<p:tagLst xmlns:p="http://schemas.openxmlformats.org/presentationml/2006/main">
  <p:tag name="KSO_WM_DIAGRAM_VIRTUALLY_FRAME" val="{&quot;height&quot;:330,&quot;left&quot;:60,&quot;top&quot;:140,&quot;width&quot;:855}"/>
</p:tagLst>
</file>

<file path=ppt/tags/tag38.xml><?xml version="1.0" encoding="utf-8"?>
<p:tagLst xmlns:p="http://schemas.openxmlformats.org/presentationml/2006/main">
  <p:tag name="KSO_WM_DIAGRAM_VIRTUALLY_FRAME" val="{&quot;height&quot;:330,&quot;left&quot;:60,&quot;top&quot;:140,&quot;width&quot;:855}"/>
</p:tagLst>
</file>

<file path=ppt/tags/tag39.xml><?xml version="1.0" encoding="utf-8"?>
<p:tagLst xmlns:p="http://schemas.openxmlformats.org/presentationml/2006/main">
  <p:tag name="KSO_WM_DIAGRAM_VIRTUALLY_FRAME" val="{&quot;height&quot;:330,&quot;left&quot;:60,&quot;top&quot;:140,&quot;width&quot;:855}"/>
</p:tagLst>
</file>

<file path=ppt/tags/tag4.xml><?xml version="1.0" encoding="utf-8"?>
<p:tagLst xmlns:p="http://schemas.openxmlformats.org/presentationml/2006/main">
  <p:tag name="KSO_WM_DIAGRAM_VIRTUALLY_FRAME" val="{&quot;height&quot;:265.91488188976376,&quot;left&quot;:344.25,&quot;top&quot;:139.8555905511811,&quot;width&quot;:550.9}"/>
</p:tagLst>
</file>

<file path=ppt/tags/tag40.xml><?xml version="1.0" encoding="utf-8"?>
<p:tagLst xmlns:p="http://schemas.openxmlformats.org/presentationml/2006/main">
  <p:tag name="KSO_WM_DIAGRAM_VIRTUALLY_FRAME" val="{&quot;height&quot;:330,&quot;left&quot;:60,&quot;top&quot;:140,&quot;width&quot;:855}"/>
</p:tagLst>
</file>

<file path=ppt/tags/tag41.xml><?xml version="1.0" encoding="utf-8"?>
<p:tagLst xmlns:p="http://schemas.openxmlformats.org/presentationml/2006/main">
  <p:tag name="KSO_WM_DIAGRAM_VIRTUALLY_FRAME" val="{&quot;height&quot;:330,&quot;left&quot;:60,&quot;top&quot;:140,&quot;width&quot;:855}"/>
</p:tagLst>
</file>

<file path=ppt/tags/tag42.xml><?xml version="1.0" encoding="utf-8"?>
<p:tagLst xmlns:p="http://schemas.openxmlformats.org/presentationml/2006/main">
  <p:tag name="KSO_WM_DIAGRAM_VIRTUALLY_FRAME" val="{&quot;height&quot;:330,&quot;left&quot;:60,&quot;top&quot;:140,&quot;width&quot;:855}"/>
</p:tagLst>
</file>

<file path=ppt/tags/tag43.xml><?xml version="1.0" encoding="utf-8"?>
<p:tagLst xmlns:p="http://schemas.openxmlformats.org/presentationml/2006/main">
  <p:tag name="KSO_WM_DIAGRAM_VIRTUALLY_FRAME" val="{&quot;height&quot;:330,&quot;left&quot;:60,&quot;top&quot;:140,&quot;width&quot;:855}"/>
</p:tagLst>
</file>

<file path=ppt/tags/tag44.xml><?xml version="1.0" encoding="utf-8"?>
<p:tagLst xmlns:p="http://schemas.openxmlformats.org/presentationml/2006/main">
  <p:tag name="KSO_WM_DIAGRAM_VIRTUALLY_FRAME" val="{&quot;height&quot;:330,&quot;left&quot;:60,&quot;top&quot;:140,&quot;width&quot;:855}"/>
</p:tagLst>
</file>

<file path=ppt/tags/tag45.xml><?xml version="1.0" encoding="utf-8"?>
<p:tagLst xmlns:p="http://schemas.openxmlformats.org/presentationml/2006/main">
  <p:tag name="KSO_WM_DIAGRAM_VIRTUALLY_FRAME" val="{&quot;height&quot;:330,&quot;left&quot;:60,&quot;top&quot;:140,&quot;width&quot;:855}"/>
</p:tagLst>
</file>

<file path=ppt/tags/tag46.xml><?xml version="1.0" encoding="utf-8"?>
<p:tagLst xmlns:p="http://schemas.openxmlformats.org/presentationml/2006/main">
  <p:tag name="KSO_WM_DIAGRAM_VIRTUALLY_FRAME" val="{&quot;height&quot;:330,&quot;left&quot;:60,&quot;top&quot;:140,&quot;width&quot;:855}"/>
</p:tagLst>
</file>

<file path=ppt/tags/tag47.xml><?xml version="1.0" encoding="utf-8"?>
<p:tagLst xmlns:p="http://schemas.openxmlformats.org/presentationml/2006/main">
  <p:tag name="KSO_WM_DIAGRAM_VIRTUALLY_FRAME" val="{&quot;height&quot;:330,&quot;left&quot;:60,&quot;top&quot;:140,&quot;width&quot;:855}"/>
</p:tagLst>
</file>

<file path=ppt/tags/tag48.xml><?xml version="1.0" encoding="utf-8"?>
<p:tagLst xmlns:p="http://schemas.openxmlformats.org/presentationml/2006/main">
  <p:tag name="KSO_WM_DIAGRAM_VIRTUALLY_FRAME" val="{&quot;height&quot;:330,&quot;left&quot;:60,&quot;top&quot;:140,&quot;width&quot;:855}"/>
</p:tagLst>
</file>

<file path=ppt/tags/tag49.xml><?xml version="1.0" encoding="utf-8"?>
<p:tagLst xmlns:p="http://schemas.openxmlformats.org/presentationml/2006/main">
  <p:tag name="KSO_WM_DIAGRAM_VIRTUALLY_FRAME" val="{&quot;height&quot;:330,&quot;left&quot;:60,&quot;top&quot;:140,&quot;width&quot;:855}"/>
</p:tagLst>
</file>

<file path=ppt/tags/tag5.xml><?xml version="1.0" encoding="utf-8"?>
<p:tagLst xmlns:p="http://schemas.openxmlformats.org/presentationml/2006/main">
  <p:tag name="KSO_WM_DIAGRAM_VIRTUALLY_FRAME" val="{&quot;height&quot;:265.91488188976376,&quot;left&quot;:344.25,&quot;top&quot;:139.8555905511811,&quot;width&quot;:550.9}"/>
</p:tagLst>
</file>

<file path=ppt/tags/tag50.xml><?xml version="1.0" encoding="utf-8"?>
<p:tagLst xmlns:p="http://schemas.openxmlformats.org/presentationml/2006/main">
  <p:tag name="KSO_WM_DIAGRAM_VIRTUALLY_FRAME" val="{&quot;height&quot;:330,&quot;left&quot;:60,&quot;top&quot;:140,&quot;width&quot;:855}"/>
</p:tagLst>
</file>

<file path=ppt/tags/tag51.xml><?xml version="1.0" encoding="utf-8"?>
<p:tagLst xmlns:p="http://schemas.openxmlformats.org/presentationml/2006/main">
  <p:tag name="KSO_WM_DIAGRAM_VIRTUALLY_FRAME" val="{&quot;height&quot;:330,&quot;left&quot;:60,&quot;top&quot;:140,&quot;width&quot;:855}"/>
</p:tagLst>
</file>

<file path=ppt/tags/tag52.xml><?xml version="1.0" encoding="utf-8"?>
<p:tagLst xmlns:p="http://schemas.openxmlformats.org/presentationml/2006/main">
  <p:tag name="KSO_WM_DIAGRAM_VIRTUALLY_FRAME" val="{&quot;height&quot;:330,&quot;left&quot;:60,&quot;top&quot;:140,&quot;width&quot;:855}"/>
</p:tagLst>
</file>

<file path=ppt/tags/tag53.xml><?xml version="1.0" encoding="utf-8"?>
<p:tagLst xmlns:p="http://schemas.openxmlformats.org/presentationml/2006/main">
  <p:tag name="KSO_WM_DIAGRAM_VIRTUALLY_FRAME" val="{&quot;height&quot;:330,&quot;left&quot;:60,&quot;top&quot;:140,&quot;width&quot;:855}"/>
</p:tagLst>
</file>

<file path=ppt/tags/tag54.xml><?xml version="1.0" encoding="utf-8"?>
<p:tagLst xmlns:p="http://schemas.openxmlformats.org/presentationml/2006/main">
  <p:tag name="KSO_WM_DIAGRAM_VIRTUALLY_FRAME" val="{&quot;height&quot;:330,&quot;left&quot;:60,&quot;top&quot;:140,&quot;width&quot;:855}"/>
</p:tagLst>
</file>

<file path=ppt/tags/tag55.xml><?xml version="1.0" encoding="utf-8"?>
<p:tagLst xmlns:p="http://schemas.openxmlformats.org/presentationml/2006/main">
  <p:tag name="KSO_WM_DIAGRAM_VIRTUALLY_FRAME" val="{&quot;height&quot;:345,&quot;left&quot;:360,&quot;top&quot;:130,&quot;width&quot;:580}"/>
</p:tagLst>
</file>

<file path=ppt/tags/tag56.xml><?xml version="1.0" encoding="utf-8"?>
<p:tagLst xmlns:p="http://schemas.openxmlformats.org/presentationml/2006/main">
  <p:tag name="KSO_WM_DIAGRAM_VIRTUALLY_FRAME" val="{&quot;height&quot;:345,&quot;left&quot;:360,&quot;top&quot;:130,&quot;width&quot;:580}"/>
</p:tagLst>
</file>

<file path=ppt/tags/tag57.xml><?xml version="1.0" encoding="utf-8"?>
<p:tagLst xmlns:p="http://schemas.openxmlformats.org/presentationml/2006/main">
  <p:tag name="KSO_WM_DIAGRAM_VIRTUALLY_FRAME" val="{&quot;height&quot;:345,&quot;left&quot;:360,&quot;top&quot;:130,&quot;width&quot;:580}"/>
</p:tagLst>
</file>

<file path=ppt/tags/tag58.xml><?xml version="1.0" encoding="utf-8"?>
<p:tagLst xmlns:p="http://schemas.openxmlformats.org/presentationml/2006/main">
  <p:tag name="KSO_WM_DIAGRAM_VIRTUALLY_FRAME" val="{&quot;height&quot;:345,&quot;left&quot;:360,&quot;top&quot;:130,&quot;width&quot;:580}"/>
</p:tagLst>
</file>

<file path=ppt/tags/tag59.xml><?xml version="1.0" encoding="utf-8"?>
<p:tagLst xmlns:p="http://schemas.openxmlformats.org/presentationml/2006/main">
  <p:tag name="KSO_WM_DIAGRAM_VIRTUALLY_FRAME" val="{&quot;height&quot;:345,&quot;left&quot;:360,&quot;top&quot;:130,&quot;width&quot;:580}"/>
</p:tagLst>
</file>

<file path=ppt/tags/tag6.xml><?xml version="1.0" encoding="utf-8"?>
<p:tagLst xmlns:p="http://schemas.openxmlformats.org/presentationml/2006/main">
  <p:tag name="KSO_WM_DIAGRAM_VIRTUALLY_FRAME" val="{&quot;height&quot;:265.91488188976376,&quot;left&quot;:344.25,&quot;top&quot;:139.8555905511811,&quot;width&quot;:550.9}"/>
</p:tagLst>
</file>

<file path=ppt/tags/tag60.xml><?xml version="1.0" encoding="utf-8"?>
<p:tagLst xmlns:p="http://schemas.openxmlformats.org/presentationml/2006/main">
  <p:tag name="KSO_WM_DIAGRAM_VIRTUALLY_FRAME" val="{&quot;height&quot;:345,&quot;left&quot;:360,&quot;top&quot;:130,&quot;width&quot;:580}"/>
</p:tagLst>
</file>

<file path=ppt/tags/tag61.xml><?xml version="1.0" encoding="utf-8"?>
<p:tagLst xmlns:p="http://schemas.openxmlformats.org/presentationml/2006/main">
  <p:tag name="KSO_WM_DIAGRAM_VIRTUALLY_FRAME" val="{&quot;height&quot;:345,&quot;left&quot;:360,&quot;top&quot;:130,&quot;width&quot;:580}"/>
</p:tagLst>
</file>

<file path=ppt/tags/tag62.xml><?xml version="1.0" encoding="utf-8"?>
<p:tagLst xmlns:p="http://schemas.openxmlformats.org/presentationml/2006/main">
  <p:tag name="KSO_WM_DIAGRAM_VIRTUALLY_FRAME" val="{&quot;height&quot;:345,&quot;left&quot;:360,&quot;top&quot;:130,&quot;width&quot;:580}"/>
</p:tagLst>
</file>

<file path=ppt/tags/tag63.xml><?xml version="1.0" encoding="utf-8"?>
<p:tagLst xmlns:p="http://schemas.openxmlformats.org/presentationml/2006/main">
  <p:tag name="KSO_WM_DIAGRAM_VIRTUALLY_FRAME" val="{&quot;height&quot;:345,&quot;left&quot;:360,&quot;top&quot;:130,&quot;width&quot;:580}"/>
</p:tagLst>
</file>

<file path=ppt/tags/tag64.xml><?xml version="1.0" encoding="utf-8"?>
<p:tagLst xmlns:p="http://schemas.openxmlformats.org/presentationml/2006/main">
  <p:tag name="KSO_WM_DIAGRAM_VIRTUALLY_FRAME" val="{&quot;height&quot;:345,&quot;left&quot;:360,&quot;top&quot;:130,&quot;width&quot;:580}"/>
</p:tagLst>
</file>

<file path=ppt/tags/tag65.xml><?xml version="1.0" encoding="utf-8"?>
<p:tagLst xmlns:p="http://schemas.openxmlformats.org/presentationml/2006/main">
  <p:tag name="KSO_WM_DIAGRAM_VIRTUALLY_FRAME" val="{&quot;height&quot;:345,&quot;left&quot;:360,&quot;top&quot;:130,&quot;width&quot;:580}"/>
</p:tagLst>
</file>

<file path=ppt/tags/tag66.xml><?xml version="1.0" encoding="utf-8"?>
<p:tagLst xmlns:p="http://schemas.openxmlformats.org/presentationml/2006/main">
  <p:tag name="KSO_WM_DIAGRAM_VIRTUALLY_FRAME" val="{&quot;height&quot;:345,&quot;left&quot;:360,&quot;top&quot;:130,&quot;width&quot;:580}"/>
</p:tagLst>
</file>

<file path=ppt/tags/tag67.xml><?xml version="1.0" encoding="utf-8"?>
<p:tagLst xmlns:p="http://schemas.openxmlformats.org/presentationml/2006/main">
  <p:tag name="KSO_WM_DIAGRAM_VIRTUALLY_FRAME" val="{&quot;height&quot;:345,&quot;left&quot;:360,&quot;top&quot;:130,&quot;width&quot;:580}"/>
</p:tagLst>
</file>

<file path=ppt/tags/tag68.xml><?xml version="1.0" encoding="utf-8"?>
<p:tagLst xmlns:p="http://schemas.openxmlformats.org/presentationml/2006/main">
  <p:tag name="KSO_WM_DIAGRAM_VIRTUALLY_FRAME" val="{&quot;height&quot;:345,&quot;left&quot;:360,&quot;top&quot;:130,&quot;width&quot;:580}"/>
</p:tagLst>
</file>

<file path=ppt/tags/tag69.xml><?xml version="1.0" encoding="utf-8"?>
<p:tagLst xmlns:p="http://schemas.openxmlformats.org/presentationml/2006/main">
  <p:tag name="KSO_WM_DIAGRAM_VIRTUALLY_FRAME" val="{&quot;height&quot;:345,&quot;left&quot;:360,&quot;top&quot;:130,&quot;width&quot;:580}"/>
</p:tagLst>
</file>

<file path=ppt/tags/tag7.xml><?xml version="1.0" encoding="utf-8"?>
<p:tagLst xmlns:p="http://schemas.openxmlformats.org/presentationml/2006/main">
  <p:tag name="KSO_WM_DIAGRAM_VIRTUALLY_FRAME" val="{&quot;height&quot;:265.91488188976376,&quot;left&quot;:344.25,&quot;top&quot;:139.8555905511811,&quot;width&quot;:550.9}"/>
</p:tagLst>
</file>

<file path=ppt/tags/tag70.xml><?xml version="1.0" encoding="utf-8"?>
<p:tagLst xmlns:p="http://schemas.openxmlformats.org/presentationml/2006/main">
  <p:tag name="KSO_WM_DIAGRAM_VIRTUALLY_FRAME" val="{&quot;height&quot;:345,&quot;left&quot;:360,&quot;top&quot;:130,&quot;width&quot;:580}"/>
</p:tagLst>
</file>

<file path=ppt/tags/tag71.xml><?xml version="1.0" encoding="utf-8"?>
<p:tagLst xmlns:p="http://schemas.openxmlformats.org/presentationml/2006/main">
  <p:tag name="KSO_WM_DIAGRAM_VIRTUALLY_FRAME" val="{&quot;height&quot;:350.0014285685013,&quot;left&quot;:75,&quot;top&quot;:129.99999437716664,&quot;width&quot;:810}"/>
</p:tagLst>
</file>

<file path=ppt/tags/tag72.xml><?xml version="1.0" encoding="utf-8"?>
<p:tagLst xmlns:p="http://schemas.openxmlformats.org/presentationml/2006/main">
  <p:tag name="KSO_WM_DIAGRAM_VIRTUALLY_FRAME" val="{&quot;height&quot;:350.0014285685013,&quot;left&quot;:75,&quot;top&quot;:129.99999437716664,&quot;width&quot;:810}"/>
</p:tagLst>
</file>

<file path=ppt/tags/tag73.xml><?xml version="1.0" encoding="utf-8"?>
<p:tagLst xmlns:p="http://schemas.openxmlformats.org/presentationml/2006/main">
  <p:tag name="KSO_WM_DIAGRAM_VIRTUALLY_FRAME" val="{&quot;height&quot;:350.0014285685013,&quot;left&quot;:75,&quot;top&quot;:129.99999437716664,&quot;width&quot;:810}"/>
</p:tagLst>
</file>

<file path=ppt/tags/tag74.xml><?xml version="1.0" encoding="utf-8"?>
<p:tagLst xmlns:p="http://schemas.openxmlformats.org/presentationml/2006/main">
  <p:tag name="KSO_WM_DIAGRAM_VIRTUALLY_FRAME" val="{&quot;height&quot;:350.0014285685013,&quot;left&quot;:75,&quot;top&quot;:129.99999437716664,&quot;width&quot;:810}"/>
</p:tagLst>
</file>

<file path=ppt/tags/tag75.xml><?xml version="1.0" encoding="utf-8"?>
<p:tagLst xmlns:p="http://schemas.openxmlformats.org/presentationml/2006/main">
  <p:tag name="KSO_WM_DIAGRAM_VIRTUALLY_FRAME" val="{&quot;height&quot;:350.0014285685013,&quot;left&quot;:75,&quot;top&quot;:129.99999437716664,&quot;width&quot;:810}"/>
</p:tagLst>
</file>

<file path=ppt/tags/tag76.xml><?xml version="1.0" encoding="utf-8"?>
<p:tagLst xmlns:p="http://schemas.openxmlformats.org/presentationml/2006/main">
  <p:tag name="KSO_WM_DIAGRAM_VIRTUALLY_FRAME" val="{&quot;height&quot;:350.0014285685013,&quot;left&quot;:75,&quot;top&quot;:129.99999437716664,&quot;width&quot;:810}"/>
</p:tagLst>
</file>

<file path=ppt/tags/tag77.xml><?xml version="1.0" encoding="utf-8"?>
<p:tagLst xmlns:p="http://schemas.openxmlformats.org/presentationml/2006/main">
  <p:tag name="KSO_WM_DIAGRAM_VIRTUALLY_FRAME" val="{&quot;height&quot;:350.0014285685013,&quot;left&quot;:75,&quot;top&quot;:129.99999437716664,&quot;width&quot;:810}"/>
</p:tagLst>
</file>

<file path=ppt/tags/tag78.xml><?xml version="1.0" encoding="utf-8"?>
<p:tagLst xmlns:p="http://schemas.openxmlformats.org/presentationml/2006/main">
  <p:tag name="KSO_WM_DIAGRAM_VIRTUALLY_FRAME" val="{&quot;height&quot;:350.0014285685013,&quot;left&quot;:75,&quot;top&quot;:129.99999437716664,&quot;width&quot;:810}"/>
</p:tagLst>
</file>

<file path=ppt/tags/tag79.xml><?xml version="1.0" encoding="utf-8"?>
<p:tagLst xmlns:p="http://schemas.openxmlformats.org/presentationml/2006/main">
  <p:tag name="KSO_WM_DIAGRAM_VIRTUALLY_FRAME" val="{&quot;height&quot;:350.0014285685013,&quot;left&quot;:75,&quot;top&quot;:129.99999437716664,&quot;width&quot;:810}"/>
</p:tagLst>
</file>

<file path=ppt/tags/tag8.xml><?xml version="1.0" encoding="utf-8"?>
<p:tagLst xmlns:p="http://schemas.openxmlformats.org/presentationml/2006/main">
  <p:tag name="KSO_WM_DIAGRAM_VIRTUALLY_FRAME" val="{&quot;height&quot;:265.91488188976376,&quot;left&quot;:344.25,&quot;top&quot;:139.8555905511811,&quot;width&quot;:550.9}"/>
</p:tagLst>
</file>

<file path=ppt/tags/tag80.xml><?xml version="1.0" encoding="utf-8"?>
<p:tagLst xmlns:p="http://schemas.openxmlformats.org/presentationml/2006/main">
  <p:tag name="KSO_WM_DIAGRAM_VIRTUALLY_FRAME" val="{&quot;height&quot;:350.0014285685013,&quot;left&quot;:75,&quot;top&quot;:129.99999437716664,&quot;width&quot;:810}"/>
</p:tagLst>
</file>

<file path=ppt/tags/tag81.xml><?xml version="1.0" encoding="utf-8"?>
<p:tagLst xmlns:p="http://schemas.openxmlformats.org/presentationml/2006/main">
  <p:tag name="KSO_WM_DIAGRAM_VIRTUALLY_FRAME" val="{&quot;height&quot;:350.0014285685013,&quot;left&quot;:75,&quot;top&quot;:129.99999437716664,&quot;width&quot;:810}"/>
</p:tagLst>
</file>

<file path=ppt/tags/tag82.xml><?xml version="1.0" encoding="utf-8"?>
<p:tagLst xmlns:p="http://schemas.openxmlformats.org/presentationml/2006/main">
  <p:tag name="KSO_WM_DIAGRAM_VIRTUALLY_FRAME" val="{&quot;height&quot;:350.0014285685013,&quot;left&quot;:75,&quot;top&quot;:129.99999437716664,&quot;width&quot;:810}"/>
</p:tagLst>
</file>

<file path=ppt/tags/tag83.xml><?xml version="1.0" encoding="utf-8"?>
<p:tagLst xmlns:p="http://schemas.openxmlformats.org/presentationml/2006/main">
  <p:tag name="KSO_WM_DIAGRAM_VIRTUALLY_FRAME" val="{&quot;height&quot;:350.0014285685013,&quot;left&quot;:75,&quot;top&quot;:129.99999437716664,&quot;width&quot;:810}"/>
</p:tagLst>
</file>

<file path=ppt/tags/tag84.xml><?xml version="1.0" encoding="utf-8"?>
<p:tagLst xmlns:p="http://schemas.openxmlformats.org/presentationml/2006/main">
  <p:tag name="KSO_WM_DIAGRAM_VIRTUALLY_FRAME" val="{&quot;height&quot;:350.0014285685013,&quot;left&quot;:75,&quot;top&quot;:129.99999437716664,&quot;width&quot;:810}"/>
</p:tagLst>
</file>

<file path=ppt/tags/tag85.xml><?xml version="1.0" encoding="utf-8"?>
<p:tagLst xmlns:p="http://schemas.openxmlformats.org/presentationml/2006/main">
  <p:tag name="KSO_WM_DIAGRAM_VIRTUALLY_FRAME" val="{&quot;height&quot;:350.0014285685013,&quot;left&quot;:75,&quot;top&quot;:129.99999437716664,&quot;width&quot;:810}"/>
</p:tagLst>
</file>

<file path=ppt/tags/tag86.xml><?xml version="1.0" encoding="utf-8"?>
<p:tagLst xmlns:p="http://schemas.openxmlformats.org/presentationml/2006/main">
  <p:tag name="KSO_WM_DIAGRAM_VIRTUALLY_FRAME" val="{&quot;height&quot;:350.0014285685013,&quot;left&quot;:75,&quot;top&quot;:129.99999437716664,&quot;width&quot;:810}"/>
</p:tagLst>
</file>

<file path=ppt/tags/tag87.xml><?xml version="1.0" encoding="utf-8"?>
<p:tagLst xmlns:p="http://schemas.openxmlformats.org/presentationml/2006/main">
  <p:tag name="KSO_WM_DIAGRAM_VIRTUALLY_FRAME" val="{&quot;height&quot;:350.0014285685013,&quot;left&quot;:75,&quot;top&quot;:129.99999437716664,&quot;width&quot;:810}"/>
</p:tagLst>
</file>

<file path=ppt/tags/tag88.xml><?xml version="1.0" encoding="utf-8"?>
<p:tagLst xmlns:p="http://schemas.openxmlformats.org/presentationml/2006/main">
  <p:tag name="KSO_WM_DIAGRAM_VIRTUALLY_FRAME" val="{&quot;height&quot;:350.0014285685013,&quot;left&quot;:75,&quot;top&quot;:129.99999437716664,&quot;width&quot;:810}"/>
</p:tagLst>
</file>

<file path=ppt/tags/tag89.xml><?xml version="1.0" encoding="utf-8"?>
<p:tagLst xmlns:p="http://schemas.openxmlformats.org/presentationml/2006/main">
  <p:tag name="KSO_WM_DIAGRAM_VIRTUALLY_FRAME" val="{&quot;height&quot;:350.0014285685013,&quot;left&quot;:75,&quot;top&quot;:129.99999437716664,&quot;width&quot;:810}"/>
</p:tagLst>
</file>

<file path=ppt/tags/tag9.xml><?xml version="1.0" encoding="utf-8"?>
<p:tagLst xmlns:p="http://schemas.openxmlformats.org/presentationml/2006/main">
  <p:tag name="KSO_WM_DIAGRAM_VIRTUALLY_FRAME" val="{&quot;height&quot;:265.91488188976376,&quot;left&quot;:344.25,&quot;top&quot;:139.8555905511811,&quot;width&quot;:550.9}"/>
</p:tagLst>
</file>

<file path=ppt/tags/tag90.xml><?xml version="1.0" encoding="utf-8"?>
<p:tagLst xmlns:p="http://schemas.openxmlformats.org/presentationml/2006/main">
  <p:tag name="KSO_WM_DIAGRAM_VIRTUALLY_FRAME" val="{&quot;height&quot;:350.0014285685013,&quot;left&quot;:75,&quot;top&quot;:129.99999437716664,&quot;width&quot;:810}"/>
</p:tagLst>
</file>

<file path=ppt/tags/tag91.xml><?xml version="1.0" encoding="utf-8"?>
<p:tagLst xmlns:p="http://schemas.openxmlformats.org/presentationml/2006/main">
  <p:tag name="KSO_WM_DIAGRAM_VIRTUALLY_FRAME" val="{&quot;height&quot;:350.0014285685013,&quot;left&quot;:75,&quot;top&quot;:129.99999437716664,&quot;width&quot;:810}"/>
</p:tagLst>
</file>

<file path=ppt/tags/tag92.xml><?xml version="1.0" encoding="utf-8"?>
<p:tagLst xmlns:p="http://schemas.openxmlformats.org/presentationml/2006/main">
  <p:tag name="KSO_WM_DIAGRAM_VIRTUALLY_FRAME" val="{&quot;height&quot;:350.0014285685013,&quot;left&quot;:75,&quot;top&quot;:129.99999437716664,&quot;width&quot;:810}"/>
</p:tagLst>
</file>

<file path=ppt/tags/tag93.xml><?xml version="1.0" encoding="utf-8"?>
<p:tagLst xmlns:p="http://schemas.openxmlformats.org/presentationml/2006/main">
  <p:tag name="KSO_WM_DIAGRAM_VIRTUALLY_FRAME" val="{&quot;height&quot;:350.0014285685013,&quot;left&quot;:75,&quot;top&quot;:129.99999437716664,&quot;width&quot;:810}"/>
</p:tagLst>
</file>

<file path=ppt/tags/tag94.xml><?xml version="1.0" encoding="utf-8"?>
<p:tagLst xmlns:p="http://schemas.openxmlformats.org/presentationml/2006/main">
  <p:tag name="KSO_WM_DIAGRAM_VIRTUALLY_FRAME" val="{&quot;height&quot;:350.0014285685013,&quot;left&quot;:75,&quot;top&quot;:129.99999437716664,&quot;width&quot;:810}"/>
</p:tagLst>
</file>

<file path=ppt/tags/tag95.xml><?xml version="1.0" encoding="utf-8"?>
<p:tagLst xmlns:p="http://schemas.openxmlformats.org/presentationml/2006/main">
  <p:tag name="KSO_WM_DIAGRAM_VIRTUALLY_FRAME" val="{&quot;height&quot;:350.0014285685013,&quot;left&quot;:75,&quot;top&quot;:129.99999437716664,&quot;width&quot;:810}"/>
</p:tagLst>
</file>

<file path=ppt/theme/theme1.xml><?xml version="1.0" encoding="utf-8"?>
<a:theme xmlns:a="http://schemas.openxmlformats.org/drawingml/2006/main" name="Office 主题​​">
  <a:themeElements>
    <a:clrScheme name="Office">
      <a:dk1>
        <a:srgbClr val="1F1F1F"/>
      </a:dk1>
      <a:lt1>
        <a:srgbClr val="D2EBEC"/>
      </a:lt1>
      <a:dk2>
        <a:srgbClr val="4E7971"/>
      </a:dk2>
      <a:lt2>
        <a:srgbClr val="B6D4D5"/>
      </a:lt2>
      <a:accent1>
        <a:srgbClr val="59AE93"/>
      </a:accent1>
      <a:accent2>
        <a:srgbClr val="59AE93"/>
      </a:accent2>
      <a:accent3>
        <a:srgbClr val="4EA187"/>
      </a:accent3>
      <a:accent4>
        <a:srgbClr val="4A957D"/>
      </a:accent4>
      <a:accent5>
        <a:srgbClr val="37896F"/>
      </a:accent5>
      <a:accent6>
        <a:srgbClr val="378069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rgbClr val="1F1F1F"/>
      </a:dk1>
      <a:lt1>
        <a:srgbClr val="D2EBEC"/>
      </a:lt1>
      <a:dk2>
        <a:srgbClr val="4E7971"/>
      </a:dk2>
      <a:lt2>
        <a:srgbClr val="B6D4D5"/>
      </a:lt2>
      <a:accent1>
        <a:srgbClr val="59AE93"/>
      </a:accent1>
      <a:accent2>
        <a:srgbClr val="59AE93"/>
      </a:accent2>
      <a:accent3>
        <a:srgbClr val="4EA187"/>
      </a:accent3>
      <a:accent4>
        <a:srgbClr val="4A957D"/>
      </a:accent4>
      <a:accent5>
        <a:srgbClr val="37896F"/>
      </a:accent5>
      <a:accent6>
        <a:srgbClr val="378069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8272</Words>
  <Application>WPS 演示</Application>
  <PresentationFormat>宽屏</PresentationFormat>
  <Paragraphs>601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27</vt:i4>
      </vt:variant>
    </vt:vector>
  </HeadingPairs>
  <TitlesOfParts>
    <vt:vector size="43" baseType="lpstr">
      <vt:lpstr>Arial</vt:lpstr>
      <vt:lpstr>宋体</vt:lpstr>
      <vt:lpstr>Wingdings</vt:lpstr>
      <vt:lpstr>华文楷体</vt:lpstr>
      <vt:lpstr>方正小标宋简体</vt:lpstr>
      <vt:lpstr>Noto Sans SC</vt:lpstr>
      <vt:lpstr>黑体</vt:lpstr>
      <vt:lpstr>Times New Roman</vt:lpstr>
      <vt:lpstr>汉仪正圆 55简</vt:lpstr>
      <vt:lpstr>微软雅黑</vt:lpstr>
      <vt:lpstr>Arial Unicode MS</vt:lpstr>
      <vt:lpstr>等线 Light</vt:lpstr>
      <vt:lpstr>等线</vt:lpstr>
      <vt:lpstr>Calibri</vt:lpstr>
      <vt:lpstr>Office 主题​​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zhangqishou</dc:creator>
  <cp:lastModifiedBy>小猪乔治</cp:lastModifiedBy>
  <cp:revision>40</cp:revision>
  <dcterms:created xsi:type="dcterms:W3CDTF">1900-01-01T00:00:00Z</dcterms:created>
  <dcterms:modified xsi:type="dcterms:W3CDTF">2026-06-16T00:06:06Z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1","ContentProducer":"001191110000802100433B10001","ProduceID":"1b0375b35c9137f1effd25ecb2a3469e_1763380198_3371be5e45079c860c1ad09da22a0688","ReservedCode1":"c91395bde021f47a57e974e74696c67352b547704389a25c7653c77816011718","ContentPropagator":"001191110000802100433B10001","PropagateID":"1b0375b35c9137f1effd25ecb2a3469e_1763380198_3371be5e45079c860c1ad09da22a0688","ReservedCode2":"c91395bde021f47a57e974e74696c67352b547704389a25c7653c77816011718"}</vt:lpwstr>
  </property>
  <property fmtid="{D5CDD505-2E9C-101B-9397-08002B2CF9AE}" pid="3" name="ICV">
    <vt:lpwstr>3A8AC0D205E043F99238CD6F0C6219E5_13</vt:lpwstr>
  </property>
  <property fmtid="{D5CDD505-2E9C-101B-9397-08002B2CF9AE}" pid="4" name="KSOProductBuildVer">
    <vt:lpwstr>2052-12.1.0.26895</vt:lpwstr>
  </property>
</Properties>
</file>