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 showGuides="1"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handoutMaster" Target="handoutMasters/handoutMaster1.xml"/><Relationship Id="rId31" Type="http://schemas.openxmlformats.org/officeDocument/2006/relationships/notesMaster" Target="notesMasters/notesMaster1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</a:fld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</a:fld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</a:defRPr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微软雅黑" panose="020B0503020204020204" charset="-122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微软雅黑" panose="020B0503020204020204" charset="-122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微软雅黑" panose="020B0503020204020204" charset="-122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微软雅黑" panose="020B0503020204020204" charset="-122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微软雅黑" panose="020B0503020204020204" charset="-122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7.jpeg"/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8.jpeg"/><Relationship Id="rId1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9.jpeg"/><Relationship Id="rId1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0.jpeg"/><Relationship Id="rId1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19.xml"/><Relationship Id="rId8" Type="http://schemas.openxmlformats.org/officeDocument/2006/relationships/tags" Target="../tags/tag18.xml"/><Relationship Id="rId7" Type="http://schemas.openxmlformats.org/officeDocument/2006/relationships/tags" Target="../tags/tag17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9" Type="http://schemas.openxmlformats.org/officeDocument/2006/relationships/slideLayout" Target="../slideLayouts/slideLayout7.xml"/><Relationship Id="rId18" Type="http://schemas.openxmlformats.org/officeDocument/2006/relationships/image" Target="../media/image21.jpeg"/><Relationship Id="rId17" Type="http://schemas.openxmlformats.org/officeDocument/2006/relationships/tags" Target="../tags/tag27.xml"/><Relationship Id="rId16" Type="http://schemas.openxmlformats.org/officeDocument/2006/relationships/tags" Target="../tags/tag26.xml"/><Relationship Id="rId15" Type="http://schemas.openxmlformats.org/officeDocument/2006/relationships/tags" Target="../tags/tag25.xml"/><Relationship Id="rId14" Type="http://schemas.openxmlformats.org/officeDocument/2006/relationships/tags" Target="../tags/tag24.xml"/><Relationship Id="rId13" Type="http://schemas.openxmlformats.org/officeDocument/2006/relationships/tags" Target="../tags/tag23.xml"/><Relationship Id="rId12" Type="http://schemas.openxmlformats.org/officeDocument/2006/relationships/tags" Target="../tags/tag22.xml"/><Relationship Id="rId11" Type="http://schemas.openxmlformats.org/officeDocument/2006/relationships/tags" Target="../tags/tag21.xml"/><Relationship Id="rId10" Type="http://schemas.openxmlformats.org/officeDocument/2006/relationships/tags" Target="../tags/tag20.xml"/><Relationship Id="rId1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2.jpeg"/><Relationship Id="rId1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7.jpeg"/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8.jpeg"/><Relationship Id="rId1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31.png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3" Type="http://schemas.openxmlformats.org/officeDocument/2006/relationships/slideLayout" Target="../slideLayouts/slideLayout7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7.jpeg"/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0.jpeg"/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4867" y="4102393"/>
            <a:ext cx="3135630" cy="516864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endParaRPr lang="en-US" sz="2400">
              <a:solidFill>
                <a:srgbClr val="40404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6354744" y="4102393"/>
            <a:ext cx="3135630" cy="516864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endParaRPr lang="en-US" sz="2400">
              <a:solidFill>
                <a:srgbClr val="40404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254760" y="1255395"/>
            <a:ext cx="9702165" cy="2085975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US" sz="5400" b="1">
                <a:solidFill>
                  <a:srgbClr val="7EA3D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关注孕期营养，孕育健康未来</a:t>
            </a:r>
            <a:endParaRPr lang="en-US" sz="5400" b="1">
              <a:solidFill>
                <a:srgbClr val="7EA3DB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114800" y="3733800"/>
            <a:ext cx="406400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关东街汤逊湖社区卫生服务中心 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endParaRPr lang="en-US" sz="20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汪莉</a:t>
            </a:r>
            <a:endParaRPr lang="zh-CN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个性化管理方案制定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100000"/>
          </a:blip>
          <a:srcRect/>
          <a:stretch>
            <a:fillRect/>
          </a:stretch>
        </p:blipFill>
        <p:spPr>
          <a:xfrm>
            <a:off x="752047" y="1412707"/>
            <a:ext cx="3005958" cy="449635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alphaModFix amt="100000"/>
          </a:blip>
          <a:srcRect t="7308" b="7308"/>
          <a:stretch>
            <a:fillRect/>
          </a:stretch>
        </p:blipFill>
        <p:spPr>
          <a:xfrm>
            <a:off x="7833544" y="3730249"/>
            <a:ext cx="3737850" cy="2127687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7849473" y="1413759"/>
            <a:ext cx="3725999" cy="2129142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3952581" y="3730249"/>
            <a:ext cx="3725999" cy="2129142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7" name="AutoShape 7"/>
          <p:cNvSpPr/>
          <p:nvPr/>
        </p:nvSpPr>
        <p:spPr>
          <a:xfrm>
            <a:off x="3952581" y="1412707"/>
            <a:ext cx="3725999" cy="2129142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3952581" y="1412707"/>
            <a:ext cx="3725999" cy="53229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9" name="AutoShape 9"/>
          <p:cNvSpPr/>
          <p:nvPr/>
        </p:nvSpPr>
        <p:spPr>
          <a:xfrm>
            <a:off x="4099978" y="1672358"/>
            <a:ext cx="3431205" cy="481351"/>
          </a:xfrm>
          <a:prstGeom prst="rect">
            <a:avLst/>
          </a:prstGeom>
          <a:noFill/>
        </p:spPr>
        <p:txBody>
          <a:bodyPr vert="horz" wrap="square" lIns="95250" tIns="45720" rIns="91440" bIns="45720" rtlCol="0" anchor="t" anchorCtr="1">
            <a:noAutofit/>
          </a:bodyPr>
          <a:lstStyle/>
          <a:p>
            <a:pPr algn="l">
              <a:defRPr/>
            </a:pPr>
            <a:r>
              <a:rPr lang="en-US" sz="2325" b="1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动态监测体系</a:t>
            </a:r>
            <a:endParaRPr lang="en-US" sz="1100"/>
          </a:p>
        </p:txBody>
      </p:sp>
      <p:sp>
        <p:nvSpPr>
          <p:cNvPr id="10" name="TextBox 10"/>
          <p:cNvSpPr txBox="1"/>
          <p:nvPr/>
        </p:nvSpPr>
        <p:spPr>
          <a:xfrm>
            <a:off x="4099978" y="2110737"/>
            <a:ext cx="3431205" cy="1270638"/>
          </a:xfrm>
          <a:prstGeom prst="rect">
            <a:avLst/>
          </a:prstGeom>
        </p:spPr>
        <p:txBody>
          <a:bodyPr vert="horz" wrap="square" lIns="9525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结合超声胎儿生长曲线、孕妇体脂率变化、血糖血脂指标进行综合评估，每2周调整饮食运动方案。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4099978" y="4036516"/>
            <a:ext cx="3431205" cy="481351"/>
          </a:xfrm>
          <a:prstGeom prst="rect">
            <a:avLst/>
          </a:prstGeom>
          <a:noFill/>
        </p:spPr>
        <p:txBody>
          <a:bodyPr vert="horz" wrap="square" lIns="95250" tIns="45720" rIns="91440" bIns="45720" rtlCol="0" anchor="t" anchorCtr="1">
            <a:noAutofit/>
          </a:bodyPr>
          <a:lstStyle/>
          <a:p>
            <a:pPr algn="l">
              <a:defRPr/>
            </a:pPr>
            <a:r>
              <a:rPr lang="en-US" sz="2325" b="1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多学科协作</a:t>
            </a:r>
            <a:endParaRPr lang="en-US" sz="1100"/>
          </a:p>
        </p:txBody>
      </p:sp>
      <p:sp>
        <p:nvSpPr>
          <p:cNvPr id="12" name="TextBox 12"/>
          <p:cNvSpPr txBox="1"/>
          <p:nvPr/>
        </p:nvSpPr>
        <p:spPr>
          <a:xfrm>
            <a:off x="4099978" y="4470242"/>
            <a:ext cx="3431205" cy="1276624"/>
          </a:xfrm>
          <a:prstGeom prst="rect">
            <a:avLst/>
          </a:prstGeom>
        </p:spPr>
        <p:txBody>
          <a:bodyPr vert="horz" wrap="square" lIns="9525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产科医生联合营养师制定个性化餐单，心理科介入改善情绪性进食，形成"监测-干预-反馈"闭环管理。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7996869" y="1672358"/>
            <a:ext cx="3431205" cy="481351"/>
          </a:xfrm>
          <a:prstGeom prst="rect">
            <a:avLst/>
          </a:prstGeom>
          <a:noFill/>
        </p:spPr>
        <p:txBody>
          <a:bodyPr vert="horz" wrap="square" lIns="95250" tIns="45720" rIns="91440" bIns="45720" rtlCol="0" anchor="t" anchorCtr="1">
            <a:noAutofit/>
          </a:bodyPr>
          <a:lstStyle/>
          <a:p>
            <a:pPr algn="l">
              <a:defRPr/>
            </a:pPr>
            <a:r>
              <a:rPr lang="en-US" sz="2325" b="1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分型干预策略</a:t>
            </a:r>
            <a:endParaRPr lang="en-US" sz="1100"/>
          </a:p>
        </p:txBody>
      </p:sp>
      <p:sp>
        <p:nvSpPr>
          <p:cNvPr id="14" name="TextBox 14"/>
          <p:cNvSpPr txBox="1"/>
          <p:nvPr/>
        </p:nvSpPr>
        <p:spPr>
          <a:xfrm>
            <a:off x="7996869" y="2110737"/>
            <a:ext cx="3431205" cy="1270638"/>
          </a:xfrm>
          <a:prstGeom prst="rect">
            <a:avLst/>
          </a:prstGeom>
        </p:spPr>
        <p:txBody>
          <a:bodyPr vert="horz" wrap="square" lIns="9525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针对糖耐量异常孕妇采用低GI饮食（GI值＜55），超重者每日运动30分钟（如游泳、孕期瑜伽）。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967232" y="1247514"/>
            <a:ext cx="3954518" cy="1658919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9000" b="1">
                <a:solidFill>
                  <a:srgbClr val="F5A1A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</a:t>
            </a:r>
            <a:endParaRPr lang="en-US" sz="9000" b="1">
              <a:solidFill>
                <a:srgbClr val="F5A1A1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2619244" y="1247514"/>
            <a:ext cx="3956454" cy="1658919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r">
              <a:lnSpc>
                <a:spcPct val="100000"/>
              </a:lnSpc>
              <a:spcBef>
                <a:spcPts val="375"/>
              </a:spcBef>
            </a:pPr>
            <a:r>
              <a:rPr lang="en-US" sz="9000" b="1">
                <a:solidFill>
                  <a:srgbClr val="F5A1A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PART</a:t>
            </a:r>
            <a:endParaRPr lang="en-US" sz="9000" b="1">
              <a:solidFill>
                <a:srgbClr val="F5A1A1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428035" y="3043056"/>
            <a:ext cx="7347073" cy="158778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4500">
                <a:solidFill>
                  <a:srgbClr val="7EA3D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科学膳食指导</a:t>
            </a:r>
            <a:endParaRPr lang="en-US" sz="4500">
              <a:solidFill>
                <a:srgbClr val="7EA3DB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589139" y="4907596"/>
            <a:ext cx="8609341" cy="1478267"/>
          </a:xfrm>
          <a:prstGeom prst="roundRect">
            <a:avLst>
              <a:gd name="adj" fmla="val 16667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965148" y="3145225"/>
            <a:ext cx="8609341" cy="1478267"/>
          </a:xfrm>
          <a:prstGeom prst="roundRect">
            <a:avLst>
              <a:gd name="adj" fmla="val 16667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2493889" y="1358958"/>
            <a:ext cx="8609341" cy="1478267"/>
          </a:xfrm>
          <a:prstGeom prst="roundRect">
            <a:avLst>
              <a:gd name="adj" fmla="val 16667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5" name="TextBox 5"/>
          <p:cNvSpPr txBox="1"/>
          <p:nvPr/>
        </p:nvSpPr>
        <p:spPr>
          <a:xfrm>
            <a:off x="3283333" y="1796843"/>
            <a:ext cx="7497178" cy="972854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每日应保证摄入100-150g优质动物蛋白，如三文鱼、鳕鱼等深海鱼类（每周2-3次）富含DHA和EPA，可促进胎儿脑神经发育；瘦牛肉和禽类提供易吸收的血红素铁，预防孕期贫血。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 t="6329" b="6329"/>
          <a:stretch>
            <a:fillRect/>
          </a:stretch>
        </p:blipFill>
        <p:spPr>
          <a:xfrm>
            <a:off x="1113196" y="1262384"/>
            <a:ext cx="1926336" cy="1682496"/>
          </a:xfrm>
          <a:prstGeom prst="hexagon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12572" r="12572"/>
          <a:stretch>
            <a:fillRect/>
          </a:stretch>
        </p:blipFill>
        <p:spPr>
          <a:xfrm>
            <a:off x="9176894" y="3043110"/>
            <a:ext cx="1926336" cy="1682496"/>
          </a:xfrm>
          <a:prstGeom prst="hexagon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 l="12074" r="12074"/>
          <a:stretch>
            <a:fillRect/>
          </a:stretch>
        </p:blipFill>
        <p:spPr>
          <a:xfrm>
            <a:off x="1113196" y="4824531"/>
            <a:ext cx="1926336" cy="1682496"/>
          </a:xfrm>
          <a:prstGeom prst="hexagon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优质蛋白摄入建议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3273808" y="1404023"/>
            <a:ext cx="6148089" cy="449970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>
              <a:lnSpc>
                <a:spcPct val="77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动物性蛋白优选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530470" y="3566057"/>
            <a:ext cx="7497178" cy="972854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大豆制品（如豆腐、纳豆）含异黄酮和完全蛋白，建议每日摄入相当于300ml豆浆或100g豆腐，与谷物搭配可提高蛋白质利用率。藜麦和鹰嘴豆是优质植物蛋白来源，适合素食孕妇。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520945" y="3173238"/>
            <a:ext cx="6148089" cy="449970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>
              <a:lnSpc>
                <a:spcPct val="77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植物蛋白搭配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3325984" y="5352046"/>
            <a:ext cx="7497178" cy="972854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每天1-2个全蛋提供胆碱和卵磷脂，有助于胎儿记忆力发展；乳制品选择巴氏杀菌的希腊酸奶或低脂奶酪，既能补充酪蛋白又避免过量饱和脂肪摄入。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3316459" y="4959226"/>
            <a:ext cx="6148089" cy="449970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>
              <a:lnSpc>
                <a:spcPct val="77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蛋奶组合策略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必需维生素矿物质补充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654803" y="1411871"/>
            <a:ext cx="4667250" cy="2305641"/>
          </a:xfrm>
          <a:prstGeom prst="roundRect">
            <a:avLst>
              <a:gd name="adj" fmla="val 9610"/>
            </a:avLst>
          </a:prstGeom>
          <a:solidFill>
            <a:srgbClr val="FFFFFF">
              <a:alpha val="100000"/>
            </a:srgbClr>
          </a:solidFill>
          <a:effectLst>
            <a:outerShdw blurRad="342900">
              <a:srgbClr val="000000">
                <a:alpha val="7000"/>
              </a:srgbClr>
            </a:outerShdw>
          </a:effectLst>
        </p:spPr>
      </p:sp>
      <p:sp>
        <p:nvSpPr>
          <p:cNvPr id="4" name="TextBox 4"/>
          <p:cNvSpPr txBox="1"/>
          <p:nvPr/>
        </p:nvSpPr>
        <p:spPr>
          <a:xfrm>
            <a:off x="845303" y="2120463"/>
            <a:ext cx="4286250" cy="1324781"/>
          </a:xfrm>
          <a:prstGeom prst="rect">
            <a:avLst/>
          </a:prstGeom>
        </p:spPr>
        <p:txBody>
          <a:bodyPr vert="horz" wrap="square" lIns="5715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  <a:spcBef>
                <a:spcPct val="0"/>
              </a:spcBef>
            </a:pPr>
            <a:r>
              <a:rPr lang="en-US" sz="1500">
                <a:solidFill>
                  <a:srgbClr val="00000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除每日400-800μg合成叶酸补充剂外，应搭配天然叶酸食物（芦笋200g/日或菠菜150g/日），注意避免高温烹调导致营养流失。备孕期开始补充可降低70%神经管畸形风险。</a:t>
            </a:r>
            <a:endParaRPr lang="en-US" sz="1500">
              <a:solidFill>
                <a:srgbClr val="000001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606114" y="1590545"/>
            <a:ext cx="3438229" cy="62865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叶酸精准补充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50053" y="1512256"/>
            <a:ext cx="806942" cy="785229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30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</a:t>
            </a:r>
            <a:endParaRPr lang="en-US" sz="30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1849002" y="4000891"/>
            <a:ext cx="4667250" cy="2305641"/>
          </a:xfrm>
          <a:prstGeom prst="roundRect">
            <a:avLst>
              <a:gd name="adj" fmla="val 9610"/>
            </a:avLst>
          </a:prstGeom>
          <a:solidFill>
            <a:srgbClr val="FFFFFF">
              <a:alpha val="100000"/>
            </a:srgbClr>
          </a:solidFill>
          <a:effectLst>
            <a:outerShdw blurRad="342900">
              <a:srgbClr val="000000">
                <a:alpha val="7000"/>
              </a:srgbClr>
            </a:outerShdw>
          </a:effectLst>
        </p:spPr>
      </p:sp>
      <p:sp>
        <p:nvSpPr>
          <p:cNvPr id="8" name="TextBox 8"/>
          <p:cNvSpPr txBox="1"/>
          <p:nvPr/>
        </p:nvSpPr>
        <p:spPr>
          <a:xfrm>
            <a:off x="2039354" y="4709186"/>
            <a:ext cx="4286250" cy="1325078"/>
          </a:xfrm>
          <a:prstGeom prst="rect">
            <a:avLst/>
          </a:prstGeom>
        </p:spPr>
        <p:txBody>
          <a:bodyPr vert="horz" wrap="square" lIns="5715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  <a:spcBef>
                <a:spcPct val="0"/>
              </a:spcBef>
            </a:pPr>
            <a:r>
              <a:rPr lang="en-US" sz="1500">
                <a:solidFill>
                  <a:srgbClr val="00000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北方冬季孕妇建议每日补充600-800IU，配合每周3次日晒（面部和手臂暴露15分钟）。妊娠中晚期血清25(OH)D应维持在30-50ng/ml，过低可能影响胎儿骨骼钙化。</a:t>
            </a:r>
            <a:endParaRPr lang="en-US" sz="1500">
              <a:solidFill>
                <a:srgbClr val="000001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800314" y="4179565"/>
            <a:ext cx="3525290" cy="62865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400" b="1">
                <a:solidFill>
                  <a:schemeClr val="accent5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维生素D动态调节</a:t>
            </a:r>
            <a:endParaRPr lang="en-US" sz="2400" b="1">
              <a:solidFill>
                <a:schemeClr val="accent5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944252" y="4101276"/>
            <a:ext cx="806942" cy="785229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3000" b="1">
                <a:solidFill>
                  <a:schemeClr val="accent4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</a:t>
            </a:r>
            <a:endParaRPr lang="en-US" sz="3000" b="1">
              <a:solidFill>
                <a:schemeClr val="accent4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5663774" y="1412168"/>
            <a:ext cx="4667250" cy="2305641"/>
          </a:xfrm>
          <a:prstGeom prst="roundRect">
            <a:avLst>
              <a:gd name="adj" fmla="val 9610"/>
            </a:avLst>
          </a:prstGeom>
          <a:solidFill>
            <a:srgbClr val="FFFFFF">
              <a:alpha val="100000"/>
            </a:srgbClr>
          </a:solidFill>
          <a:effectLst>
            <a:outerShdw blurRad="342900">
              <a:srgbClr val="000000">
                <a:alpha val="7000"/>
              </a:srgbClr>
            </a:outerShdw>
          </a:effectLst>
        </p:spPr>
      </p:sp>
      <p:sp>
        <p:nvSpPr>
          <p:cNvPr id="12" name="TextBox 12"/>
          <p:cNvSpPr txBox="1"/>
          <p:nvPr/>
        </p:nvSpPr>
        <p:spPr>
          <a:xfrm>
            <a:off x="5854125" y="2120463"/>
            <a:ext cx="4286250" cy="1325078"/>
          </a:xfrm>
          <a:prstGeom prst="rect">
            <a:avLst/>
          </a:prstGeom>
        </p:spPr>
        <p:txBody>
          <a:bodyPr vert="horz" wrap="square" lIns="5715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  <a:spcBef>
                <a:spcPct val="0"/>
              </a:spcBef>
            </a:pPr>
            <a:r>
              <a:rPr lang="en-US" sz="1500">
                <a:solidFill>
                  <a:srgbClr val="00000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动物肝脏（每周80g）搭配猕猴桃或彩椒可提升非血红素铁吸收率3倍；钙质分次补充（早晚餐各300ml牛奶），与铁剂服用间隔2小时以上，避免形成不溶性复合物。</a:t>
            </a:r>
            <a:endParaRPr lang="en-US" sz="1500">
              <a:solidFill>
                <a:srgbClr val="000001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6615085" y="1590842"/>
            <a:ext cx="3501691" cy="62865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400" b="1">
                <a:solidFill>
                  <a:schemeClr val="accent3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铁钙协同管理</a:t>
            </a:r>
            <a:endParaRPr lang="en-US" sz="2400" b="1">
              <a:solidFill>
                <a:schemeClr val="accent3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5759024" y="1512553"/>
            <a:ext cx="806942" cy="785229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3000" b="1">
                <a:solidFill>
                  <a:schemeClr val="accent3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</a:t>
            </a:r>
            <a:endParaRPr lang="en-US" sz="3000" b="1">
              <a:solidFill>
                <a:schemeClr val="accent3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6921375" y="4022322"/>
            <a:ext cx="4667250" cy="2305641"/>
          </a:xfrm>
          <a:prstGeom prst="roundRect">
            <a:avLst>
              <a:gd name="adj" fmla="val 9610"/>
            </a:avLst>
          </a:prstGeom>
          <a:solidFill>
            <a:srgbClr val="FFFFFF">
              <a:alpha val="100000"/>
            </a:srgbClr>
          </a:solidFill>
          <a:effectLst>
            <a:outerShdw blurRad="342900">
              <a:srgbClr val="000000">
                <a:alpha val="7000"/>
              </a:srgbClr>
            </a:outerShdw>
          </a:effectLst>
        </p:spPr>
      </p:sp>
      <p:sp>
        <p:nvSpPr>
          <p:cNvPr id="16" name="TextBox 16"/>
          <p:cNvSpPr txBox="1"/>
          <p:nvPr/>
        </p:nvSpPr>
        <p:spPr>
          <a:xfrm>
            <a:off x="7111726" y="4709186"/>
            <a:ext cx="4286250" cy="1346509"/>
          </a:xfrm>
          <a:prstGeom prst="rect">
            <a:avLst/>
          </a:prstGeom>
        </p:spPr>
        <p:txBody>
          <a:bodyPr vert="horz" wrap="square" lIns="5715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  <a:spcBef>
                <a:spcPct val="0"/>
              </a:spcBef>
            </a:pPr>
            <a:r>
              <a:rPr lang="en-US" sz="1500">
                <a:solidFill>
                  <a:srgbClr val="00000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锌元素每日需11mg，牡蛎（每周2只）或南瓜籽（30g/日）可满足需求；碘盐摄入控制在6g/日以内，海带每周1次预防甲状腺功能异常。</a:t>
            </a:r>
            <a:endParaRPr lang="en-US" sz="1500">
              <a:solidFill>
                <a:srgbClr val="000001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7872686" y="4200996"/>
            <a:ext cx="3525290" cy="62865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400" b="1">
                <a:solidFill>
                  <a:schemeClr val="accent6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微量元素平衡</a:t>
            </a:r>
            <a:endParaRPr lang="en-US" sz="2400" b="1">
              <a:solidFill>
                <a:schemeClr val="accent6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7016625" y="4122707"/>
            <a:ext cx="806942" cy="785229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3000" b="1">
                <a:solidFill>
                  <a:schemeClr val="accent6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04</a:t>
            </a:r>
            <a:endParaRPr lang="en-US" sz="3000" b="1">
              <a:solidFill>
                <a:schemeClr val="accent6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67418" y="1817761"/>
            <a:ext cx="4563025" cy="4180009"/>
          </a:xfrm>
          <a:prstGeom prst="hexagon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饮食禁忌与注意事项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725621" y="1323135"/>
            <a:ext cx="5687135" cy="470535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病原体防控要点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725621" y="1736520"/>
            <a:ext cx="5687135" cy="1146057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严格避免生食（刺身、溏心蛋）、未经巴氏消毒的乳制品和软质奶酪，李斯特菌感染可能导致流产。所有肉类应中心温度达到71℃以上，蔬菜水果需彻底清洗。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5725621" y="2999338"/>
            <a:ext cx="5687135" cy="484316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致畸物质规避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725621" y="3426504"/>
            <a:ext cx="5732727" cy="1144161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限制动物肝脏摄入量（每周≤100g），避免维生素A过量致畸；咖啡因每日不超过200mg（约350ml现磨咖啡），过量可能增加流产风险。酒精应绝对禁止。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725621" y="4565914"/>
            <a:ext cx="5687135" cy="529052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过敏原分级管理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5725621" y="5047341"/>
            <a:ext cx="5732727" cy="1171249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有家族过敏史者需谨慎引入花生、海鲜等高致敏食物，建议在医生指导下逐步尝试。芒果、菠萝等热带水果可能引发接触性皮炎，食用后需观察皮肤反应。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967232" y="1247514"/>
            <a:ext cx="3954518" cy="1658919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9000" b="1">
                <a:solidFill>
                  <a:srgbClr val="F5A1A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04</a:t>
            </a:r>
            <a:endParaRPr lang="en-US" sz="9000" b="1">
              <a:solidFill>
                <a:srgbClr val="F5A1A1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2619244" y="1247514"/>
            <a:ext cx="3956454" cy="1658919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r">
              <a:lnSpc>
                <a:spcPct val="100000"/>
              </a:lnSpc>
              <a:spcBef>
                <a:spcPts val="375"/>
              </a:spcBef>
            </a:pPr>
            <a:r>
              <a:rPr lang="en-US" sz="9000" b="1">
                <a:solidFill>
                  <a:srgbClr val="F5A1A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PART</a:t>
            </a:r>
            <a:endParaRPr lang="en-US" sz="9000" b="1">
              <a:solidFill>
                <a:srgbClr val="F5A1A1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428035" y="3043056"/>
            <a:ext cx="7347073" cy="158778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4500">
                <a:solidFill>
                  <a:srgbClr val="7EA3D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出生缺陷预防措施</a:t>
            </a:r>
            <a:endParaRPr lang="en-US" sz="4500">
              <a:solidFill>
                <a:srgbClr val="7EA3DB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462463" y="2088071"/>
            <a:ext cx="3267075" cy="3267075"/>
          </a:xfrm>
          <a:prstGeom prst="ellipse">
            <a:avLst/>
          </a:prstGeom>
          <a:ln w="57150">
            <a:solidFill>
              <a:schemeClr val="accent1"/>
            </a:solidFill>
            <a:prstDash val="solid"/>
          </a:ln>
        </p:spPr>
      </p:pic>
      <p:sp>
        <p:nvSpPr>
          <p:cNvPr id="3" name="TextBox 3"/>
          <p:cNvSpPr txBox="1"/>
          <p:nvPr/>
        </p:nvSpPr>
        <p:spPr>
          <a:xfrm>
            <a:off x="742971" y="2306715"/>
            <a:ext cx="3314231" cy="647995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孕前3个月开始补充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8059848" y="1716027"/>
            <a:ext cx="3794740" cy="1968111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胎儿器官系统分化在孕12周前基本完成，此阶段叶酸缺乏可能导致先天性心脏病、唇腭裂等畸形。建议持续补充至妊娠满3个月，并与含天然叶酸的动物肝脏、菠菜等食物搭配摄入。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059848" y="1097369"/>
            <a:ext cx="3314231" cy="622955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>
              <a:lnSpc>
                <a:spcPct val="96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持续至孕早期结束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059848" y="4019931"/>
            <a:ext cx="3314231" cy="547835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特殊人群强化管理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059848" y="4565142"/>
            <a:ext cx="3794740" cy="1995832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对于MTHFR基因突变导致的叶酸代谢障碍者，需采用活性叶酸（5-甲基四氢叶酸）补充；合并糖尿病或肥胖的孕妇应监测同型半胱氨酸水平，必要时联合维生素B12协同补充。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01071" y="2954711"/>
            <a:ext cx="3656131" cy="211596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r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叶酸在胚胎神经管闭合阶段（受孕后21-28天）起决定性作用，建议备孕女性提前3个月每日补充400-800μg合成叶酸，确保体内储备充足。神经管缺陷高风险人群（如既往生育过神经管缺陷儿）需遵医嘱增至4-5mg/天。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叶酸补充关键期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95363" y="4094593"/>
            <a:ext cx="638629" cy="638629"/>
          </a:xfrm>
          <a:prstGeom prst="rect">
            <a:avLst/>
          </a:prstGeom>
          <a:noFill/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3" name="AutoShape 3"/>
          <p:cNvSpPr/>
          <p:nvPr/>
        </p:nvSpPr>
        <p:spPr>
          <a:xfrm>
            <a:off x="6255856" y="1734787"/>
            <a:ext cx="638629" cy="638629"/>
          </a:xfrm>
          <a:prstGeom prst="rect">
            <a:avLst/>
          </a:prstGeom>
          <a:noFill/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4" name="AutoShape 4"/>
          <p:cNvSpPr/>
          <p:nvPr/>
        </p:nvSpPr>
        <p:spPr>
          <a:xfrm>
            <a:off x="6255856" y="4096693"/>
            <a:ext cx="638629" cy="638629"/>
          </a:xfrm>
          <a:prstGeom prst="rect">
            <a:avLst/>
          </a:prstGeom>
          <a:noFill/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5" name="TextBox 5"/>
          <p:cNvSpPr txBox="1"/>
          <p:nvPr/>
        </p:nvSpPr>
        <p:spPr>
          <a:xfrm>
            <a:off x="1530231" y="2058117"/>
            <a:ext cx="4328338" cy="1511070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酒精可穿透胎盘直接引发胎儿酒精谱系障碍（FASD），导致颅面畸形和智力障碍；烟草中的尼古丁会引起胎盘血管收缩，增加唇裂和先天性心脏病风险；毒品如可卡因会导致肠管闭锁等严重畸形。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530231" y="1480894"/>
            <a:ext cx="3681297" cy="738707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绝对禁忌物质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530231" y="4479705"/>
            <a:ext cx="4328338" cy="1636092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3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孕早期接触超过100mGy电离辐射可致小头畸形，应避免非必要X线检查；重金属铅汞通过破坏细胞凋亡机制影响神经系统发育，从事相关职业者需调岗；有机溶剂如甲醛可能诱发染色体畸变。</a:t>
            </a:r>
            <a:endParaRPr lang="en-US" sz="13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530231" y="3883182"/>
            <a:ext cx="3621488" cy="736876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环境毒素防护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107882" y="2054101"/>
            <a:ext cx="4328338" cy="1515086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3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妊娠期用药需遵循FDA分类，避免使用X级药物（如异维A酸致颅面部畸形）、慎用D级药物（如苯妥英钠致胎儿乙内酰脲综合征）。慢性病患者应在孕前调整用药方案，如将丙戊酸钠替换为左乙拉西坦控制癫痫。</a:t>
            </a:r>
            <a:endParaRPr lang="en-US" sz="13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7107882" y="1476878"/>
            <a:ext cx="3830818" cy="749453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药物风险分级管理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89863" y="1786503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589863" y="4162522"/>
            <a:ext cx="849630" cy="5200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6150355" y="1794068"/>
            <a:ext cx="849630" cy="5200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695363" y="1708171"/>
            <a:ext cx="638629" cy="638629"/>
          </a:xfrm>
          <a:prstGeom prst="rect">
            <a:avLst/>
          </a:prstGeom>
          <a:noFill/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15" name="TextBox 15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致畸因素规避指南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7107882" y="4416007"/>
            <a:ext cx="4328338" cy="1699789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3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TORCH筛查阳性者需干预，如弓形虫感染孕早期治疗可降低70%垂直传播风险；风疹病毒抗体阴性者应在孕前接种疫苗；巨细胞病毒高暴露职业（如幼师）需加强手卫生和防护装备使用。</a:t>
            </a:r>
            <a:endParaRPr lang="en-US" sz="13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7107882" y="3838785"/>
            <a:ext cx="3636440" cy="749453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感染源控制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6150355" y="4155975"/>
            <a:ext cx="849630" cy="5200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04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产前筛查项目说明</a:t>
            </a:r>
            <a:endParaRPr lang="en-US" sz="3000" b="1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100000"/>
          </a:blip>
          <a:srcRect/>
          <a:stretch>
            <a:fillRect/>
          </a:stretch>
        </p:blipFill>
        <p:spPr>
          <a:xfrm>
            <a:off x="1466885" y="2187982"/>
            <a:ext cx="2739046" cy="2739046"/>
          </a:xfrm>
          <a:prstGeom prst="ellipse">
            <a:avLst/>
          </a:prstGeom>
        </p:spPr>
      </p:pic>
      <p:sp>
        <p:nvSpPr>
          <p:cNvPr id="4" name="Freeform 4"/>
          <p:cNvSpPr/>
          <p:nvPr/>
        </p:nvSpPr>
        <p:spPr>
          <a:xfrm>
            <a:off x="4509171" y="1790522"/>
            <a:ext cx="583851" cy="3533966"/>
          </a:xfrm>
          <a:custGeom>
            <a:avLst/>
            <a:gdLst/>
            <a:ahLst/>
            <a:cxnLst/>
            <a:rect l="l" t="t" r="r" b="b"/>
            <a:pathLst>
              <a:path w="583851" h="3533966">
                <a:moveTo>
                  <a:pt x="583851" y="0"/>
                </a:moveTo>
                <a:quadBezTo>
                  <a:pt x="291925" y="0"/>
                  <a:pt x="291925" y="353397"/>
                </a:quadBezTo>
                <a:lnTo>
                  <a:pt x="291925" y="1413586"/>
                </a:lnTo>
                <a:quadBezTo>
                  <a:pt x="291925" y="1766983"/>
                  <a:pt x="0" y="1766983"/>
                </a:quadBezTo>
                <a:quadBezTo>
                  <a:pt x="291925" y="1766983"/>
                  <a:pt x="291925" y="2120379"/>
                </a:quadBezTo>
                <a:lnTo>
                  <a:pt x="291925" y="3180569"/>
                </a:lnTo>
                <a:quadBezTo>
                  <a:pt x="291925" y="3533966"/>
                  <a:pt x="583851" y="3533966"/>
                </a:quadBezTo>
              </a:path>
            </a:pathLst>
          </a:custGeom>
          <a:noFill/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5" name="AutoShape 5"/>
          <p:cNvSpPr/>
          <p:nvPr/>
        </p:nvSpPr>
        <p:spPr>
          <a:xfrm>
            <a:off x="5347614" y="5067201"/>
            <a:ext cx="5299568" cy="468573"/>
          </a:xfrm>
          <a:prstGeom prst="roundRect">
            <a:avLst>
              <a:gd name="adj" fmla="val 50000"/>
            </a:avLst>
          </a:prstGeom>
          <a:solidFill>
            <a:schemeClr val="accent3">
              <a:alpha val="100000"/>
              <a:lumMod val="5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6414867" y="5045544"/>
            <a:ext cx="3165062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defRPr/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高危人群侵入性诊断</a:t>
            </a:r>
            <a:endParaRPr lang="en-US" sz="1100"/>
          </a:p>
        </p:txBody>
      </p:sp>
      <p:sp>
        <p:nvSpPr>
          <p:cNvPr id="7" name="TextBox 7"/>
          <p:cNvSpPr txBox="1"/>
          <p:nvPr/>
        </p:nvSpPr>
        <p:spPr>
          <a:xfrm>
            <a:off x="5452715" y="5573201"/>
            <a:ext cx="5194466" cy="964797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15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针对35岁以上孕妇、超声软指标异常或血清学高风险者，孕16-22周羊水穿刺可进行染色体核型分析及基因芯片检测，诊断精度达99.6%，流产风险约0.1%-0.3%。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5347614" y="3298365"/>
            <a:ext cx="5299568" cy="468573"/>
          </a:xfrm>
          <a:prstGeom prst="roundRect">
            <a:avLst>
              <a:gd name="adj" fmla="val 50000"/>
            </a:avLst>
          </a:prstGeom>
          <a:solidFill>
            <a:schemeClr val="accent2">
              <a:alpha val="100000"/>
              <a:lumMod val="75000"/>
            </a:schemeClr>
          </a:solidFill>
        </p:spPr>
      </p:sp>
      <p:sp>
        <p:nvSpPr>
          <p:cNvPr id="9" name="AutoShape 9"/>
          <p:cNvSpPr/>
          <p:nvPr/>
        </p:nvSpPr>
        <p:spPr>
          <a:xfrm>
            <a:off x="6414867" y="3276708"/>
            <a:ext cx="3165062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defRPr/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中孕期系统筛查</a:t>
            </a:r>
            <a:endParaRPr lang="en-US" sz="1100"/>
          </a:p>
        </p:txBody>
      </p:sp>
      <p:sp>
        <p:nvSpPr>
          <p:cNvPr id="10" name="TextBox 10"/>
          <p:cNvSpPr txBox="1"/>
          <p:nvPr/>
        </p:nvSpPr>
        <p:spPr>
          <a:xfrm>
            <a:off x="5452715" y="3804364"/>
            <a:ext cx="5194466" cy="1061273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15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孕18-24周三级超声可检出严重结构畸形，如无脑儿（检出率98%）、严重先天性心脏病（检出率85%）。同时进行AFP/uE3/hCG三联筛查，开放性神经管缺陷检出率80%-90%。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5347614" y="1556561"/>
            <a:ext cx="5299568" cy="468573"/>
          </a:xfrm>
          <a:prstGeom prst="roundRect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2" name="AutoShape 12"/>
          <p:cNvSpPr/>
          <p:nvPr/>
        </p:nvSpPr>
        <p:spPr>
          <a:xfrm>
            <a:off x="6414867" y="1534903"/>
            <a:ext cx="3165062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defRPr/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早孕期联合筛查</a:t>
            </a:r>
            <a:endParaRPr lang="en-US" sz="1100"/>
          </a:p>
        </p:txBody>
      </p:sp>
      <p:sp>
        <p:nvSpPr>
          <p:cNvPr id="13" name="TextBox 13"/>
          <p:cNvSpPr txBox="1"/>
          <p:nvPr/>
        </p:nvSpPr>
        <p:spPr>
          <a:xfrm>
            <a:off x="5452715" y="2062560"/>
            <a:ext cx="5194466" cy="1057947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15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孕11-13⁺⁶周进行NT超声测量（临界值2.5mm）联合β-hCG/PAPP-A检测，对21三体综合征检出率达85%-90%。异常者需进一步进行无创产前检测（NIPT）或绒毛取样确诊。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967232" y="1247514"/>
            <a:ext cx="3954518" cy="1658919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9000" b="1">
                <a:solidFill>
                  <a:srgbClr val="F5A1A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05</a:t>
            </a:r>
            <a:endParaRPr lang="en-US" sz="9000" b="1">
              <a:solidFill>
                <a:srgbClr val="F5A1A1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2619244" y="1247514"/>
            <a:ext cx="3956454" cy="1658919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r">
              <a:lnSpc>
                <a:spcPct val="100000"/>
              </a:lnSpc>
              <a:spcBef>
                <a:spcPts val="375"/>
              </a:spcBef>
            </a:pPr>
            <a:r>
              <a:rPr lang="en-US" sz="9000" b="1">
                <a:solidFill>
                  <a:srgbClr val="F5A1A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PART</a:t>
            </a:r>
            <a:endParaRPr lang="en-US" sz="9000" b="1">
              <a:solidFill>
                <a:srgbClr val="F5A1A1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428035" y="3043056"/>
            <a:ext cx="7347073" cy="158778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4500">
                <a:solidFill>
                  <a:srgbClr val="7EA3D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体重监测与干预</a:t>
            </a:r>
            <a:endParaRPr lang="en-US" sz="4500">
              <a:solidFill>
                <a:srgbClr val="7EA3DB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225521" y="487140"/>
            <a:ext cx="1945005" cy="116615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5550" b="1">
                <a:solidFill>
                  <a:srgbClr val="7EA3D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目录</a:t>
            </a:r>
            <a:endParaRPr lang="en-US" sz="5550" b="1">
              <a:solidFill>
                <a:srgbClr val="7EA3DB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135133" y="2065228"/>
            <a:ext cx="771525" cy="1009650"/>
          </a:xfrm>
          <a:prstGeom prst="rect">
            <a:avLst/>
          </a:prstGeom>
        </p:spPr>
        <p:txBody>
          <a:bodyPr vert="horz" wrap="none" lIns="0" tIns="0" rIns="0" bIns="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60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</a:t>
            </a:r>
            <a:endParaRPr lang="en-US" sz="60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143125" y="2108939"/>
            <a:ext cx="1908143" cy="922228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375"/>
              </a:spcBef>
            </a:pPr>
            <a:r>
              <a:rPr lang="en-US" sz="21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孕期营养的重要性</a:t>
            </a:r>
            <a:endParaRPr lang="en-US" sz="21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4574857" y="2065228"/>
            <a:ext cx="914400" cy="1009650"/>
          </a:xfrm>
          <a:prstGeom prst="rect">
            <a:avLst/>
          </a:prstGeom>
        </p:spPr>
        <p:txBody>
          <a:bodyPr vert="horz" wrap="none" lIns="0" tIns="0" rIns="0" bIns="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60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</a:t>
            </a:r>
            <a:endParaRPr lang="en-US" sz="60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612606" y="2108939"/>
            <a:ext cx="1905000" cy="922228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375"/>
              </a:spcBef>
            </a:pPr>
            <a:r>
              <a:rPr lang="en-US" sz="21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孕期体重管理目标</a:t>
            </a:r>
            <a:endParaRPr lang="en-US" sz="21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8045768" y="2065228"/>
            <a:ext cx="914400" cy="1009650"/>
          </a:xfrm>
          <a:prstGeom prst="rect">
            <a:avLst/>
          </a:prstGeom>
        </p:spPr>
        <p:txBody>
          <a:bodyPr vert="horz" wrap="none" lIns="0" tIns="0" rIns="0" bIns="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60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</a:t>
            </a:r>
            <a:endParaRPr lang="en-US" sz="60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9073610" y="2108939"/>
            <a:ext cx="1905000" cy="922228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375"/>
              </a:spcBef>
            </a:pPr>
            <a:r>
              <a:rPr lang="en-US" sz="21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科学膳食指导</a:t>
            </a:r>
            <a:endParaRPr lang="en-US" sz="21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080135" y="3715941"/>
            <a:ext cx="914400" cy="1009650"/>
          </a:xfrm>
          <a:prstGeom prst="rect">
            <a:avLst/>
          </a:prstGeom>
        </p:spPr>
        <p:txBody>
          <a:bodyPr vert="horz" wrap="none" lIns="0" tIns="0" rIns="0" bIns="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60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04</a:t>
            </a:r>
            <a:endParaRPr lang="en-US" sz="60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2146268" y="3730228"/>
            <a:ext cx="1905000" cy="981075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375"/>
              </a:spcBef>
            </a:pPr>
            <a:r>
              <a:rPr lang="en-US" sz="21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出生缺陷预防措施</a:t>
            </a:r>
            <a:endParaRPr lang="en-US" sz="21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574857" y="3715941"/>
            <a:ext cx="914400" cy="1009650"/>
          </a:xfrm>
          <a:prstGeom prst="rect">
            <a:avLst/>
          </a:prstGeom>
        </p:spPr>
        <p:txBody>
          <a:bodyPr vert="horz" wrap="none" lIns="0" tIns="0" rIns="0" bIns="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60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05</a:t>
            </a:r>
            <a:endParaRPr lang="en-US" sz="60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5612606" y="3770818"/>
            <a:ext cx="1905000" cy="899895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375"/>
              </a:spcBef>
            </a:pPr>
            <a:r>
              <a:rPr lang="en-US" sz="21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体重监测与干预</a:t>
            </a:r>
            <a:endParaRPr lang="en-US" sz="21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8045768" y="3715941"/>
            <a:ext cx="914400" cy="1009650"/>
          </a:xfrm>
          <a:prstGeom prst="rect">
            <a:avLst/>
          </a:prstGeom>
        </p:spPr>
        <p:txBody>
          <a:bodyPr vert="horz" wrap="none" lIns="0" tIns="0" rIns="0" bIns="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60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06</a:t>
            </a:r>
            <a:endParaRPr lang="en-US" sz="60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9073610" y="3770818"/>
            <a:ext cx="1905000" cy="899895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375"/>
              </a:spcBef>
            </a:pPr>
            <a:r>
              <a:rPr lang="en-US" sz="21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健康生活方式</a:t>
            </a:r>
            <a:endParaRPr lang="en-US" sz="21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10374" y="1891869"/>
            <a:ext cx="4486275" cy="120967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标准化测量流程：确保数据准确性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298103" y="3324226"/>
            <a:ext cx="4486275" cy="120967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晨起空腹、排空二便后测量，穿轻薄贴身衣物，使用校准电子秤（精确至0.1kg），双脚均匀站立于秤中央。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10374" y="4682834"/>
            <a:ext cx="4486275" cy="120967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固定测量时间（如每周一早晨）和同一台体重秤，减少误差干扰。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955288" y="1889123"/>
            <a:ext cx="4486275" cy="120967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数据记录与分析：动态跟踪变化趋势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943017" y="3321480"/>
            <a:ext cx="4486275" cy="120967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建议使用孕期体重管理APP或表格记录，标注孕周和体重值，生成增长曲线图。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6955288" y="4680088"/>
            <a:ext cx="4486275" cy="120967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结合孕前BMI（如正常范围18.5-25.0kg/m²）对比增重标准，判断是否偏离推荐范围。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家庭自测方法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504256" y="1967116"/>
            <a:ext cx="849630" cy="7486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r">
              <a:lnSpc>
                <a:spcPct val="100000"/>
              </a:lnSpc>
              <a:spcBef>
                <a:spcPts val="375"/>
              </a:spcBef>
            </a:pPr>
            <a:r>
              <a:rPr lang="en-US" sz="405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</a:t>
            </a:r>
            <a:endParaRPr lang="en-US" sz="405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91986" y="3356834"/>
            <a:ext cx="849630" cy="7486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r">
              <a:lnSpc>
                <a:spcPct val="100000"/>
              </a:lnSpc>
              <a:spcBef>
                <a:spcPts val="375"/>
              </a:spcBef>
            </a:pPr>
            <a:r>
              <a:rPr lang="en-US" sz="405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</a:t>
            </a:r>
            <a:endParaRPr lang="en-US" sz="405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04256" y="4745811"/>
            <a:ext cx="849630" cy="7486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r">
              <a:lnSpc>
                <a:spcPct val="100000"/>
              </a:lnSpc>
              <a:spcBef>
                <a:spcPts val="375"/>
              </a:spcBef>
            </a:pPr>
            <a:r>
              <a:rPr lang="en-US" sz="405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</a:t>
            </a:r>
            <a:endParaRPr lang="en-US" sz="405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6130290" y="1967116"/>
            <a:ext cx="849630" cy="7486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r">
              <a:lnSpc>
                <a:spcPct val="100000"/>
              </a:lnSpc>
              <a:spcBef>
                <a:spcPts val="375"/>
              </a:spcBef>
            </a:pPr>
            <a:r>
              <a:rPr lang="en-US" sz="405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04</a:t>
            </a:r>
            <a:endParaRPr lang="en-US" sz="405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6118020" y="3399473"/>
            <a:ext cx="849630" cy="7486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r">
              <a:lnSpc>
                <a:spcPct val="100000"/>
              </a:lnSpc>
              <a:spcBef>
                <a:spcPts val="375"/>
              </a:spcBef>
            </a:pPr>
            <a:r>
              <a:rPr lang="en-US" sz="405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05</a:t>
            </a:r>
            <a:endParaRPr lang="en-US" sz="405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6130290" y="4758081"/>
            <a:ext cx="849630" cy="7486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405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06</a:t>
            </a:r>
            <a:endParaRPr lang="en-US" sz="405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>
            <p:custDataLst>
              <p:tags r:id="rId2"/>
            </p:custDataLst>
          </p:nvPr>
        </p:nvSpPr>
        <p:spPr>
          <a:xfrm>
            <a:off x="288849" y="4236067"/>
            <a:ext cx="3699384" cy="1836385"/>
          </a:xfrm>
          <a:prstGeom prst="roundRect">
            <a:avLst>
              <a:gd name="adj" fmla="val 16667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4" name="AutoShape 4"/>
          <p:cNvSpPr/>
          <p:nvPr>
            <p:custDataLst>
              <p:tags r:id="rId3"/>
            </p:custDataLst>
          </p:nvPr>
        </p:nvSpPr>
        <p:spPr>
          <a:xfrm>
            <a:off x="4134364" y="4236067"/>
            <a:ext cx="3699384" cy="1836385"/>
          </a:xfrm>
          <a:prstGeom prst="roundRect">
            <a:avLst>
              <a:gd name="adj" fmla="val 16667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6" name="AutoShape 6"/>
          <p:cNvSpPr/>
          <p:nvPr>
            <p:custDataLst>
              <p:tags r:id="rId4"/>
            </p:custDataLst>
          </p:nvPr>
        </p:nvSpPr>
        <p:spPr>
          <a:xfrm>
            <a:off x="4185493" y="1696504"/>
            <a:ext cx="3699384" cy="1796464"/>
          </a:xfrm>
          <a:prstGeom prst="roundRect">
            <a:avLst>
              <a:gd name="adj" fmla="val 16667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7" name="AutoShape 7"/>
          <p:cNvSpPr/>
          <p:nvPr>
            <p:custDataLst>
              <p:tags r:id="rId5"/>
            </p:custDataLst>
          </p:nvPr>
        </p:nvSpPr>
        <p:spPr>
          <a:xfrm>
            <a:off x="339978" y="1696504"/>
            <a:ext cx="3699384" cy="1796464"/>
          </a:xfrm>
          <a:prstGeom prst="roundRect">
            <a:avLst>
              <a:gd name="adj" fmla="val 16667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8" name="TextBox 8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医疗监测频率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AutoShape 9"/>
          <p:cNvSpPr/>
          <p:nvPr>
            <p:custDataLst>
              <p:tags r:id="rId6"/>
            </p:custDataLst>
          </p:nvPr>
        </p:nvSpPr>
        <p:spPr>
          <a:xfrm>
            <a:off x="1865931" y="1320246"/>
            <a:ext cx="666750" cy="6667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0" name="TextBox 10"/>
          <p:cNvSpPr txBox="1"/>
          <p:nvPr>
            <p:custDataLst>
              <p:tags r:id="rId7"/>
            </p:custDataLst>
          </p:nvPr>
        </p:nvSpPr>
        <p:spPr>
          <a:xfrm>
            <a:off x="457764" y="2138986"/>
            <a:ext cx="3483085" cy="113374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产检体重监测是评估孕期健康的核心指标，需与家庭自测数据互补，形成完整监测体系。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TextBox 11"/>
          <p:cNvSpPr txBox="1"/>
          <p:nvPr>
            <p:custDataLst>
              <p:tags r:id="rId8"/>
            </p:custDataLst>
          </p:nvPr>
        </p:nvSpPr>
        <p:spPr>
          <a:xfrm>
            <a:off x="1797825" y="1288516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</a:t>
            </a:r>
            <a:endParaRPr lang="en-US" sz="2400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AutoShape 12"/>
          <p:cNvSpPr/>
          <p:nvPr>
            <p:custDataLst>
              <p:tags r:id="rId9"/>
            </p:custDataLst>
          </p:nvPr>
        </p:nvSpPr>
        <p:spPr>
          <a:xfrm>
            <a:off x="5721779" y="1320246"/>
            <a:ext cx="666750" cy="6667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3" name="TextBox 13"/>
          <p:cNvSpPr txBox="1"/>
          <p:nvPr>
            <p:custDataLst>
              <p:tags r:id="rId10"/>
            </p:custDataLst>
          </p:nvPr>
        </p:nvSpPr>
        <p:spPr>
          <a:xfrm>
            <a:off x="4313927" y="2075815"/>
            <a:ext cx="3482975" cy="119634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常规产检频次：</a:t>
            </a: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孕早期（&lt;12周）至少测量1次基线体重；孕中期（13-27周）每4周1次；孕晚期（≥28周）每2周1次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TextBox 14"/>
          <p:cNvSpPr txBox="1"/>
          <p:nvPr>
            <p:custDataLst>
              <p:tags r:id="rId11"/>
            </p:custDataLst>
          </p:nvPr>
        </p:nvSpPr>
        <p:spPr>
          <a:xfrm>
            <a:off x="5653673" y="1288516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</a:t>
            </a:r>
            <a:endParaRPr lang="en-US" sz="2400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AutoShape 18"/>
          <p:cNvSpPr/>
          <p:nvPr>
            <p:custDataLst>
              <p:tags r:id="rId12"/>
            </p:custDataLst>
          </p:nvPr>
        </p:nvSpPr>
        <p:spPr>
          <a:xfrm>
            <a:off x="1822507" y="3847202"/>
            <a:ext cx="666750" cy="6667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9" name="TextBox 19"/>
          <p:cNvSpPr txBox="1"/>
          <p:nvPr>
            <p:custDataLst>
              <p:tags r:id="rId13"/>
            </p:custDataLst>
          </p:nvPr>
        </p:nvSpPr>
        <p:spPr>
          <a:xfrm>
            <a:off x="505145" y="4587810"/>
            <a:ext cx="3483085" cy="113374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高危孕妇（如妊娠糖尿病、多胎妊娠）需增加至每周1次或按医嘱调整。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TextBox 20"/>
          <p:cNvSpPr txBox="1"/>
          <p:nvPr>
            <p:custDataLst>
              <p:tags r:id="rId14"/>
            </p:custDataLst>
          </p:nvPr>
        </p:nvSpPr>
        <p:spPr>
          <a:xfrm>
            <a:off x="1754401" y="3815472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</a:t>
            </a:r>
            <a:endParaRPr lang="en-US" sz="2400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AutoShape 21"/>
          <p:cNvSpPr/>
          <p:nvPr>
            <p:custDataLst>
              <p:tags r:id="rId15"/>
            </p:custDataLst>
          </p:nvPr>
        </p:nvSpPr>
        <p:spPr>
          <a:xfrm>
            <a:off x="5678354" y="3847202"/>
            <a:ext cx="666750" cy="6667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2" name="TextBox 22"/>
          <p:cNvSpPr txBox="1"/>
          <p:nvPr>
            <p:custDataLst>
              <p:tags r:id="rId16"/>
            </p:custDataLst>
          </p:nvPr>
        </p:nvSpPr>
        <p:spPr>
          <a:xfrm>
            <a:off x="4270112" y="4562475"/>
            <a:ext cx="3482975" cy="125984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临床干预节点：</a:t>
            </a: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若单周增重超过1.5kg或连续2周无增长，需结合尿蛋白、血压等指标排查水肿或胎儿发育异常。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20000"/>
              </a:lnSpc>
            </a:pP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TextBox 23"/>
          <p:cNvSpPr txBox="1"/>
          <p:nvPr>
            <p:custDataLst>
              <p:tags r:id="rId17"/>
            </p:custDataLst>
          </p:nvPr>
        </p:nvSpPr>
        <p:spPr>
          <a:xfrm>
            <a:off x="5610248" y="3815472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04</a:t>
            </a:r>
            <a:endParaRPr lang="en-US" sz="2400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Picture 8"/>
          <p:cNvPicPr>
            <a:picLocks noChangeAspect="1"/>
          </p:cNvPicPr>
          <p:nvPr/>
        </p:nvPicPr>
        <p:blipFill>
          <a:blip r:embed="rId18">
            <a:alphaModFix amt="100000"/>
          </a:blip>
          <a:srcRect/>
          <a:stretch>
            <a:fillRect/>
          </a:stretch>
        </p:blipFill>
        <p:spPr>
          <a:xfrm>
            <a:off x="8000736" y="1371787"/>
            <a:ext cx="3342265" cy="471169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1478280"/>
            <a:ext cx="5444646" cy="4584334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rmAutofit/>
          </a:bodyPr>
          <a:lstStyle/>
          <a:p>
            <a:pPr algn="l">
              <a:lnSpc>
                <a:spcPct val="140000"/>
              </a:lnSpc>
            </a:pPr>
            <a:r>
              <a:rPr lang="en-US" sz="15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体重增长过快营养调整方案：</a:t>
            </a:r>
            <a:endParaRPr lang="en-US" sz="15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indent="-285750" algn="l">
              <a:lnSpc>
                <a:spcPct val="140000"/>
              </a:lnSpc>
              <a:buFont typeface="Wingdings" panose="05000000000000000000" charset="0"/>
              <a:buChar char="ü"/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由营养师制定个性化膳食计划，控制精制碳水摄入（如白米、甜食），增加优质蛋白（鱼、豆类）和膳食纤维（燕麦、蔬菜）。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indent="-285750" algn="l">
              <a:lnSpc>
                <a:spcPct val="140000"/>
              </a:lnSpc>
              <a:buFont typeface="Wingdings" panose="05000000000000000000" charset="0"/>
              <a:buChar char="ü"/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采用分餐制（每日5-6餐），避免暴饮暴食。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indent="-285750" algn="l">
              <a:lnSpc>
                <a:spcPct val="140000"/>
              </a:lnSpc>
              <a:buFont typeface="Wingdings" panose="05000000000000000000" charset="0"/>
              <a:buChar char="ü"/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推荐低强度有氧运动（如孕妇瑜伽、游泳），每周3-5次，每次30分钟，心率控制在140次/分钟以下。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40000"/>
              </a:lnSpc>
            </a:pPr>
            <a:endParaRPr lang="en-US" sz="15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6844677" y="1300676"/>
            <a:ext cx="4943702" cy="4915980"/>
          </a:xfrm>
          <a:prstGeom prst="rect">
            <a:avLst/>
          </a:prstGeom>
          <a:solidFill>
            <a:srgbClr val="FFFFFF">
              <a:alpha val="100000"/>
            </a:srgbClr>
          </a:solidFill>
          <a:effectLst>
            <a:outerShdw blurRad="257175" dist="95250" dir="5160000">
              <a:schemeClr val="lt1">
                <a:lumMod val="50000"/>
                <a:alpha val="13000"/>
              </a:schemeClr>
            </a:outerShdw>
          </a:effectLst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alphaModFix amt="98000"/>
          </a:blip>
          <a:srcRect l="16625" r="16625"/>
          <a:stretch>
            <a:fillRect/>
          </a:stretch>
        </p:blipFill>
        <p:spPr>
          <a:xfrm>
            <a:off x="7024361" y="1466499"/>
            <a:ext cx="4584334" cy="4584334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异常情况处理流程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00000"/>
          </a:blip>
          <a:srcRect l="16667" r="16667"/>
          <a:stretch>
            <a:fillRect/>
          </a:stretch>
        </p:blipFill>
        <p:spPr>
          <a:xfrm>
            <a:off x="8303070" y="1200966"/>
            <a:ext cx="3434928" cy="3434928"/>
          </a:xfrm>
          <a:prstGeom prst="snip2Diag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100000"/>
          </a:blip>
          <a:srcRect/>
          <a:stretch>
            <a:fillRect/>
          </a:stretch>
        </p:blipFill>
        <p:spPr>
          <a:xfrm>
            <a:off x="5853553" y="3293711"/>
            <a:ext cx="3412554" cy="3412554"/>
          </a:xfrm>
          <a:prstGeom prst="snip2Diag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529829" y="1200966"/>
            <a:ext cx="4742231" cy="527304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40000"/>
              </a:lnSpc>
            </a:pPr>
            <a:endParaRPr lang="zh-CN" altLang="en-US" sz="15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40000"/>
              </a:lnSpc>
            </a:pPr>
            <a:endParaRPr lang="zh-CN" altLang="en-US" sz="15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5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体重增长不足</a:t>
            </a:r>
            <a:r>
              <a:rPr lang="en-US" sz="15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病因排查与营养强化：</a:t>
            </a:r>
            <a:endParaRPr lang="en-US" sz="15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检查是否伴随妊娠剧吐、甲状腺功能异常等病理因素，必要时补充肠内营养剂（如乳清蛋白粉）。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增加坚果、牛油果等健康脂肪摄入，提升能量密度。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胎儿发育评估：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通过B超监测胎儿双顶径、股骨长等生长参数，结合胎心监护判断宫内安全性。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异常情况处理流程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967232" y="1247514"/>
            <a:ext cx="3954518" cy="1658919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9000" b="1">
                <a:solidFill>
                  <a:srgbClr val="F5A1A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06</a:t>
            </a:r>
            <a:endParaRPr lang="en-US" sz="9000" b="1">
              <a:solidFill>
                <a:srgbClr val="F5A1A1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2619244" y="1247514"/>
            <a:ext cx="3956454" cy="1658919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r">
              <a:lnSpc>
                <a:spcPct val="100000"/>
              </a:lnSpc>
              <a:spcBef>
                <a:spcPts val="375"/>
              </a:spcBef>
            </a:pPr>
            <a:r>
              <a:rPr lang="en-US" sz="9000" b="1">
                <a:solidFill>
                  <a:srgbClr val="F5A1A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PART</a:t>
            </a:r>
            <a:endParaRPr lang="en-US" sz="9000" b="1">
              <a:solidFill>
                <a:srgbClr val="F5A1A1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428035" y="3043056"/>
            <a:ext cx="7347073" cy="158778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4500">
                <a:solidFill>
                  <a:srgbClr val="7EA3D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健康生活方式</a:t>
            </a:r>
            <a:endParaRPr lang="en-US" sz="4500">
              <a:solidFill>
                <a:srgbClr val="7EA3DB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76687" y="1256209"/>
            <a:ext cx="3308352" cy="3640782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3" name="TextBox 3"/>
          <p:cNvSpPr txBox="1"/>
          <p:nvPr/>
        </p:nvSpPr>
        <p:spPr>
          <a:xfrm>
            <a:off x="621138" y="1434529"/>
            <a:ext cx="3097028" cy="447675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散步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20970" y="1909320"/>
            <a:ext cx="3219785" cy="2592766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孕期每天进行30分钟左右的散步是最安全的运动方式之一，能够促进血液循环、增强心肺功能，同时缓解孕期常见的腰背疼痛和水肿问题。注意选择平坦路面，穿着舒适的运动鞋。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适宜运动推荐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alphaModFix amt="100000"/>
          </a:blip>
          <a:srcRect/>
          <a:stretch>
            <a:fillRect/>
          </a:stretch>
        </p:blipFill>
        <p:spPr>
          <a:xfrm>
            <a:off x="570387" y="4616836"/>
            <a:ext cx="3320950" cy="1756392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4413022" y="2732446"/>
            <a:ext cx="3308352" cy="3640782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8" name="TextBox 8"/>
          <p:cNvSpPr txBox="1"/>
          <p:nvPr/>
        </p:nvSpPr>
        <p:spPr>
          <a:xfrm>
            <a:off x="4438423" y="3162514"/>
            <a:ext cx="3123643" cy="447675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孕妇瑜伽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457306" y="3649390"/>
            <a:ext cx="3219785" cy="2592766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通过温和的拉伸和呼吸练习，能有效改善孕期姿势、增强肌肉柔韧性，并帮助缓解焦虑情绪。建议在专业教练指导下进行，避免过度扭转或压迫腹部的动作。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alphaModFix amt="100000"/>
          </a:blip>
          <a:srcRect/>
          <a:stretch>
            <a:fillRect/>
          </a:stretch>
        </p:blipFill>
        <p:spPr>
          <a:xfrm>
            <a:off x="4406723" y="1256209"/>
            <a:ext cx="3320950" cy="1756392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8289006" y="1256209"/>
            <a:ext cx="3308352" cy="3640782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12" name="TextBox 12"/>
          <p:cNvSpPr txBox="1"/>
          <p:nvPr/>
        </p:nvSpPr>
        <p:spPr>
          <a:xfrm>
            <a:off x="8342981" y="1434529"/>
            <a:ext cx="3077021" cy="447675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水中运动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8333289" y="1924249"/>
            <a:ext cx="3219785" cy="2592766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游泳或水中健身操利用水的浮力减轻关节负担，特别适合孕中晚期。水温需保持在28-32℃之间，每次不超过45分钟，注意防滑和补水。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4">
            <a:alphaModFix amt="100000"/>
          </a:blip>
          <a:srcRect/>
          <a:stretch>
            <a:fillRect/>
          </a:stretch>
        </p:blipFill>
        <p:spPr>
          <a:xfrm>
            <a:off x="8282707" y="4616836"/>
            <a:ext cx="3320950" cy="1756392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489734" y="4077545"/>
            <a:ext cx="3273285" cy="690150"/>
          </a:xfrm>
          <a:prstGeom prst="roundRect">
            <a:avLst>
              <a:gd name="adj" fmla="val 28095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650433" y="4077545"/>
            <a:ext cx="3273285" cy="690150"/>
          </a:xfrm>
          <a:prstGeom prst="roundRect">
            <a:avLst>
              <a:gd name="adj" fmla="val 28095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4489734" y="1474577"/>
            <a:ext cx="3273285" cy="690150"/>
          </a:xfrm>
          <a:prstGeom prst="roundRect">
            <a:avLst>
              <a:gd name="adj" fmla="val 28095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5" name="AutoShape 5"/>
          <p:cNvSpPr/>
          <p:nvPr/>
        </p:nvSpPr>
        <p:spPr>
          <a:xfrm>
            <a:off x="650433" y="1474577"/>
            <a:ext cx="3273285" cy="690150"/>
          </a:xfrm>
          <a:prstGeom prst="roundRect">
            <a:avLst>
              <a:gd name="adj" fmla="val 28095"/>
            </a:avLst>
          </a:prstGeom>
          <a:solidFill>
            <a:schemeClr val="accent1">
              <a:alpha val="100000"/>
            </a:schemeClr>
          </a:solid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alphaModFix amt="100000"/>
          </a:blip>
          <a:srcRect/>
          <a:stretch>
            <a:fillRect/>
          </a:stretch>
        </p:blipFill>
        <p:spPr>
          <a:xfrm>
            <a:off x="8293144" y="1482730"/>
            <a:ext cx="3422379" cy="4563172"/>
          </a:xfrm>
          <a:prstGeom prst="round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570176" y="2177640"/>
            <a:ext cx="3433799" cy="176544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每天10-15分钟的正念练习可降低皮质醇水平，通过专注呼吸和身体扫描缓解焦虑。建议使用引导音频，结合舒缓音乐效果更佳。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409477" y="2177640"/>
            <a:ext cx="3433799" cy="176544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定期与亲友交流或参加孕妇社群，分享孕期体验能减少孤独感。必要时可寻求心理咨询师帮助，处理产前抑郁倾向。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570176" y="4795955"/>
            <a:ext cx="3433799" cy="1648894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通过绘画、手工等创造性活动转移注意力，释放情绪压力。色彩心理学研究表明，蓝色和绿色系创作有助于稳定情绪。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407114" y="4795955"/>
            <a:ext cx="3438525" cy="1648894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鼓励伴侣共同参与胎教、产检等环节，增强情感联结。定期进行"孕期情感对话"，明确表达需求与担忧。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心理压力调节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38067" y="1502085"/>
            <a:ext cx="2898018" cy="635136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0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正念冥想</a:t>
            </a:r>
            <a:endParaRPr lang="en-US" sz="2000" b="1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4677367" y="1502085"/>
            <a:ext cx="2898018" cy="635136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0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社交支持</a:t>
            </a:r>
            <a:endParaRPr lang="en-US" sz="2000" b="1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838067" y="4105052"/>
            <a:ext cx="2898018" cy="635136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0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艺术疗法</a:t>
            </a:r>
            <a:endParaRPr lang="en-US" sz="2000" b="1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4677367" y="4105052"/>
            <a:ext cx="2898018" cy="635136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0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伴侣参与</a:t>
            </a:r>
            <a:endParaRPr lang="en-US" sz="2000" b="1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04957" y="1338704"/>
            <a:ext cx="3413177" cy="5091157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781" y="0"/>
                </a:moveTo>
                <a:lnTo>
                  <a:pt x="20819" y="0"/>
                </a:lnTo>
                <a:cubicBezTo>
                  <a:pt x="21251" y="0"/>
                  <a:pt x="21600" y="225"/>
                  <a:pt x="21600" y="503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503"/>
                </a:lnTo>
                <a:cubicBezTo>
                  <a:pt x="0" y="225"/>
                  <a:pt x="349" y="0"/>
                  <a:pt x="781" y="0"/>
                </a:cubicBezTo>
              </a:path>
            </a:pathLst>
          </a:custGeom>
          <a:solidFill>
            <a:srgbClr val="7EA3DB">
              <a:alpha val="17000"/>
            </a:srgbClr>
          </a:solidFill>
        </p:spPr>
      </p:sp>
      <p:sp>
        <p:nvSpPr>
          <p:cNvPr id="3" name="AutoShape 3"/>
          <p:cNvSpPr/>
          <p:nvPr/>
        </p:nvSpPr>
        <p:spPr>
          <a:xfrm>
            <a:off x="1370272" y="1489159"/>
            <a:ext cx="2225360" cy="2225360"/>
          </a:xfrm>
          <a:prstGeom prst="ellipse">
            <a:avLst/>
          </a:prstGeom>
          <a:gradFill>
            <a:gsLst>
              <a:gs pos="0">
                <a:srgbClr val="DAE3F3">
                  <a:alpha val="22000"/>
                </a:srgbClr>
              </a:gs>
              <a:gs pos="100000">
                <a:srgbClr val="FFFFFF">
                  <a:alpha val="56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</p:sp>
      <p:sp>
        <p:nvSpPr>
          <p:cNvPr id="4" name="AutoShape 4"/>
          <p:cNvSpPr/>
          <p:nvPr/>
        </p:nvSpPr>
        <p:spPr>
          <a:xfrm>
            <a:off x="1554533" y="1673420"/>
            <a:ext cx="1856839" cy="1856839"/>
          </a:xfrm>
          <a:prstGeom prst="ellipse">
            <a:avLst/>
          </a:prstGeom>
          <a:solidFill>
            <a:srgbClr val="7EA3DB">
              <a:alpha val="100000"/>
            </a:srgbClr>
          </a:solidFill>
        </p:spPr>
      </p:sp>
      <p:sp>
        <p:nvSpPr>
          <p:cNvPr id="5" name="Freeform 5"/>
          <p:cNvSpPr/>
          <p:nvPr/>
        </p:nvSpPr>
        <p:spPr>
          <a:xfrm>
            <a:off x="1141374" y="3829092"/>
            <a:ext cx="2740342" cy="2372911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609" y="0"/>
                </a:moveTo>
                <a:lnTo>
                  <a:pt x="20991" y="0"/>
                </a:lnTo>
                <a:cubicBezTo>
                  <a:pt x="21327" y="0"/>
                  <a:pt x="21600" y="343"/>
                  <a:pt x="21600" y="766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766"/>
                </a:lnTo>
                <a:cubicBezTo>
                  <a:pt x="0" y="343"/>
                  <a:pt x="273" y="0"/>
                  <a:pt x="609" y="0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6" name="TextBox 6"/>
          <p:cNvSpPr txBox="1"/>
          <p:nvPr/>
        </p:nvSpPr>
        <p:spPr>
          <a:xfrm>
            <a:off x="1290219" y="4768816"/>
            <a:ext cx="2442652" cy="1216815"/>
          </a:xfrm>
          <a:prstGeom prst="rect">
            <a:avLst/>
          </a:prstGeom>
        </p:spPr>
        <p:txBody>
          <a:bodyPr vert="horz" wrap="square" lIns="60960" tIns="60960" rIns="60960" bIns="60960" rtlCol="0" anchor="t" anchorCtr="0">
            <a:normAutofit/>
          </a:bodyPr>
          <a:lstStyle/>
          <a:p>
            <a:pPr algn="l">
              <a:lnSpc>
                <a:spcPct val="14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孕中晚期建议采用左侧卧位，用孕妇枕支撑腹部和背部，可改善子宫供血并缓解呼吸不畅。避免仰卧以防下腔静脉受压。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916369" y="4087603"/>
            <a:ext cx="1698681" cy="537786"/>
          </a:xfrm>
          <a:prstGeom prst="rect">
            <a:avLst/>
          </a:prstGeom>
        </p:spPr>
        <p:txBody>
          <a:bodyPr vert="horz" wrap="square" lIns="60960" tIns="60960" rIns="60960" bIns="60960" rtlCol="0" anchor="ctr" anchorCtr="0">
            <a:norm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2025" b="1">
                <a:solidFill>
                  <a:srgbClr val="7EA3D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睡姿调整</a:t>
            </a:r>
            <a:endParaRPr lang="en-US" sz="2025" b="1">
              <a:solidFill>
                <a:srgbClr val="7EA3DB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1408584" y="4111085"/>
            <a:ext cx="490821" cy="490822"/>
          </a:xfrm>
          <a:prstGeom prst="ellipse">
            <a:avLst/>
          </a:prstGeom>
          <a:solidFill>
            <a:srgbClr val="7EA3DB">
              <a:alpha val="100000"/>
            </a:srgbClr>
          </a:solidFill>
        </p:spPr>
      </p:sp>
      <p:sp>
        <p:nvSpPr>
          <p:cNvPr id="9" name="TextBox 9"/>
          <p:cNvSpPr txBox="1"/>
          <p:nvPr/>
        </p:nvSpPr>
        <p:spPr>
          <a:xfrm>
            <a:off x="1448882" y="4174388"/>
            <a:ext cx="410226" cy="364216"/>
          </a:xfrm>
          <a:prstGeom prst="rect">
            <a:avLst/>
          </a:prstGeom>
        </p:spPr>
        <p:txBody>
          <a:bodyPr vert="horz" wrap="square" lIns="31909" tIns="31909" rIns="31909" bIns="31909" rtlCol="0" anchor="ctr" anchorCtr="0">
            <a:normAutofit/>
          </a:bodyPr>
          <a:lstStyle/>
          <a:p>
            <a:pPr algn="ctr">
              <a:lnSpc>
                <a:spcPct val="112000"/>
              </a:lnSpc>
              <a:spcBef>
                <a:spcPct val="0"/>
              </a:spcBef>
            </a:pPr>
            <a:r>
              <a:rPr lang="en-US" sz="15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</a:t>
            </a:r>
            <a:endParaRPr lang="en-US" sz="1500" b="1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4431599" y="1338704"/>
            <a:ext cx="3413177" cy="5091157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781" y="0"/>
                </a:moveTo>
                <a:lnTo>
                  <a:pt x="20819" y="0"/>
                </a:lnTo>
                <a:cubicBezTo>
                  <a:pt x="21251" y="0"/>
                  <a:pt x="21600" y="225"/>
                  <a:pt x="21600" y="503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503"/>
                </a:lnTo>
                <a:cubicBezTo>
                  <a:pt x="0" y="225"/>
                  <a:pt x="349" y="0"/>
                  <a:pt x="781" y="0"/>
                </a:cubicBezTo>
              </a:path>
            </a:pathLst>
          </a:custGeom>
          <a:solidFill>
            <a:srgbClr val="F5A1A1">
              <a:alpha val="17000"/>
            </a:srgbClr>
          </a:solidFill>
        </p:spPr>
      </p:sp>
      <p:sp>
        <p:nvSpPr>
          <p:cNvPr id="11" name="AutoShape 11"/>
          <p:cNvSpPr/>
          <p:nvPr/>
        </p:nvSpPr>
        <p:spPr>
          <a:xfrm>
            <a:off x="4996914" y="1489159"/>
            <a:ext cx="2225361" cy="2225360"/>
          </a:xfrm>
          <a:prstGeom prst="ellipse">
            <a:avLst/>
          </a:prstGeom>
          <a:gradFill>
            <a:gsLst>
              <a:gs pos="0">
                <a:srgbClr val="DAE3F3">
                  <a:alpha val="22000"/>
                </a:srgbClr>
              </a:gs>
              <a:gs pos="100000">
                <a:srgbClr val="FFFFFF">
                  <a:alpha val="56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</p:sp>
      <p:sp>
        <p:nvSpPr>
          <p:cNvPr id="12" name="AutoShape 12"/>
          <p:cNvSpPr/>
          <p:nvPr/>
        </p:nvSpPr>
        <p:spPr>
          <a:xfrm>
            <a:off x="5181174" y="1673420"/>
            <a:ext cx="1856839" cy="1856839"/>
          </a:xfrm>
          <a:prstGeom prst="ellipse">
            <a:avLst/>
          </a:prstGeom>
          <a:solidFill>
            <a:srgbClr val="E44474">
              <a:alpha val="100000"/>
            </a:srgbClr>
          </a:solidFill>
        </p:spPr>
      </p:sp>
      <p:sp>
        <p:nvSpPr>
          <p:cNvPr id="13" name="Freeform 13"/>
          <p:cNvSpPr/>
          <p:nvPr/>
        </p:nvSpPr>
        <p:spPr>
          <a:xfrm>
            <a:off x="4768017" y="3829092"/>
            <a:ext cx="2740342" cy="2372911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609" y="0"/>
                </a:moveTo>
                <a:lnTo>
                  <a:pt x="20991" y="0"/>
                </a:lnTo>
                <a:cubicBezTo>
                  <a:pt x="21327" y="0"/>
                  <a:pt x="21600" y="343"/>
                  <a:pt x="21600" y="766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766"/>
                </a:lnTo>
                <a:cubicBezTo>
                  <a:pt x="0" y="343"/>
                  <a:pt x="273" y="0"/>
                  <a:pt x="609" y="0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14" name="TextBox 14"/>
          <p:cNvSpPr txBox="1"/>
          <p:nvPr/>
        </p:nvSpPr>
        <p:spPr>
          <a:xfrm>
            <a:off x="5543595" y="4087603"/>
            <a:ext cx="1698681" cy="537786"/>
          </a:xfrm>
          <a:prstGeom prst="rect">
            <a:avLst/>
          </a:prstGeom>
        </p:spPr>
        <p:txBody>
          <a:bodyPr vert="horz" wrap="square" lIns="60960" tIns="60960" rIns="60960" bIns="60960" rtlCol="0" anchor="ctr" anchorCtr="0">
            <a:norm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2025" b="1">
                <a:solidFill>
                  <a:srgbClr val="E44474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环境优化</a:t>
            </a:r>
            <a:endParaRPr lang="en-US" sz="2025" b="1">
              <a:solidFill>
                <a:srgbClr val="E44474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5035225" y="4111085"/>
            <a:ext cx="490821" cy="490822"/>
          </a:xfrm>
          <a:prstGeom prst="ellipse">
            <a:avLst/>
          </a:prstGeom>
          <a:solidFill>
            <a:srgbClr val="E44474">
              <a:alpha val="100000"/>
            </a:srgbClr>
          </a:solidFill>
        </p:spPr>
      </p:sp>
      <p:sp>
        <p:nvSpPr>
          <p:cNvPr id="16" name="TextBox 16"/>
          <p:cNvSpPr txBox="1"/>
          <p:nvPr/>
        </p:nvSpPr>
        <p:spPr>
          <a:xfrm>
            <a:off x="5075523" y="4209161"/>
            <a:ext cx="410226" cy="294669"/>
          </a:xfrm>
          <a:prstGeom prst="rect">
            <a:avLst/>
          </a:prstGeom>
        </p:spPr>
        <p:txBody>
          <a:bodyPr vert="horz" wrap="square" lIns="31909" tIns="31909" rIns="31909" bIns="31909" rtlCol="0" anchor="ctr" anchorCtr="0">
            <a:spAutoFit/>
          </a:bodyPr>
          <a:lstStyle/>
          <a:p>
            <a:pPr algn="ctr">
              <a:lnSpc>
                <a:spcPct val="112000"/>
              </a:lnSpc>
              <a:spcBef>
                <a:spcPct val="0"/>
              </a:spcBef>
            </a:pPr>
            <a:r>
              <a:rPr lang="en-US" sz="15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</a:t>
            </a:r>
            <a:endParaRPr lang="en-US" sz="1500" b="1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Freeform 17"/>
          <p:cNvSpPr/>
          <p:nvPr/>
        </p:nvSpPr>
        <p:spPr>
          <a:xfrm>
            <a:off x="7973866" y="1338704"/>
            <a:ext cx="3413177" cy="5091157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781" y="0"/>
                </a:moveTo>
                <a:lnTo>
                  <a:pt x="20819" y="0"/>
                </a:lnTo>
                <a:cubicBezTo>
                  <a:pt x="21251" y="0"/>
                  <a:pt x="21600" y="225"/>
                  <a:pt x="21600" y="503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503"/>
                </a:lnTo>
                <a:cubicBezTo>
                  <a:pt x="0" y="225"/>
                  <a:pt x="349" y="0"/>
                  <a:pt x="781" y="0"/>
                </a:cubicBezTo>
              </a:path>
            </a:pathLst>
          </a:custGeom>
          <a:solidFill>
            <a:srgbClr val="A7D7D9">
              <a:alpha val="16000"/>
            </a:srgbClr>
          </a:solidFill>
        </p:spPr>
      </p:sp>
      <p:sp>
        <p:nvSpPr>
          <p:cNvPr id="18" name="AutoShape 18"/>
          <p:cNvSpPr/>
          <p:nvPr/>
        </p:nvSpPr>
        <p:spPr>
          <a:xfrm>
            <a:off x="8539181" y="1489159"/>
            <a:ext cx="2225360" cy="2225360"/>
          </a:xfrm>
          <a:prstGeom prst="ellipse">
            <a:avLst/>
          </a:prstGeom>
          <a:gradFill>
            <a:gsLst>
              <a:gs pos="0">
                <a:srgbClr val="DAE3F3">
                  <a:alpha val="22000"/>
                </a:srgbClr>
              </a:gs>
              <a:gs pos="100000">
                <a:srgbClr val="FFFFFF">
                  <a:alpha val="56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</p:sp>
      <p:sp>
        <p:nvSpPr>
          <p:cNvPr id="19" name="AutoShape 19"/>
          <p:cNvSpPr/>
          <p:nvPr/>
        </p:nvSpPr>
        <p:spPr>
          <a:xfrm>
            <a:off x="8723443" y="1673420"/>
            <a:ext cx="1856839" cy="1856839"/>
          </a:xfrm>
          <a:prstGeom prst="ellipse">
            <a:avLst/>
          </a:prstGeom>
          <a:solidFill>
            <a:srgbClr val="6DBFBE">
              <a:alpha val="100000"/>
            </a:srgbClr>
          </a:solidFill>
        </p:spPr>
      </p:sp>
      <p:sp>
        <p:nvSpPr>
          <p:cNvPr id="20" name="Freeform 20"/>
          <p:cNvSpPr/>
          <p:nvPr/>
        </p:nvSpPr>
        <p:spPr>
          <a:xfrm>
            <a:off x="8310282" y="3829092"/>
            <a:ext cx="2740343" cy="2372911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609" y="0"/>
                </a:moveTo>
                <a:lnTo>
                  <a:pt x="20991" y="0"/>
                </a:lnTo>
                <a:cubicBezTo>
                  <a:pt x="21327" y="0"/>
                  <a:pt x="21600" y="343"/>
                  <a:pt x="21600" y="766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766"/>
                </a:lnTo>
                <a:cubicBezTo>
                  <a:pt x="0" y="343"/>
                  <a:pt x="273" y="0"/>
                  <a:pt x="609" y="0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21" name="TextBox 21"/>
          <p:cNvSpPr txBox="1"/>
          <p:nvPr/>
        </p:nvSpPr>
        <p:spPr>
          <a:xfrm>
            <a:off x="9085862" y="4087603"/>
            <a:ext cx="1698681" cy="537786"/>
          </a:xfrm>
          <a:prstGeom prst="rect">
            <a:avLst/>
          </a:prstGeom>
        </p:spPr>
        <p:txBody>
          <a:bodyPr vert="horz" wrap="square" lIns="60960" tIns="60960" rIns="60960" bIns="60960" rtlCol="0" anchor="ctr" anchorCtr="0">
            <a:norm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2025" b="1">
                <a:solidFill>
                  <a:srgbClr val="6DBFBE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作息规律</a:t>
            </a:r>
            <a:endParaRPr lang="en-US" sz="2025" b="1">
              <a:solidFill>
                <a:srgbClr val="6DBFBE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AutoShape 22"/>
          <p:cNvSpPr/>
          <p:nvPr/>
        </p:nvSpPr>
        <p:spPr>
          <a:xfrm>
            <a:off x="8577493" y="4111085"/>
            <a:ext cx="490821" cy="490822"/>
          </a:xfrm>
          <a:prstGeom prst="ellipse">
            <a:avLst/>
          </a:prstGeom>
          <a:solidFill>
            <a:srgbClr val="6DBFBE">
              <a:alpha val="100000"/>
            </a:srgbClr>
          </a:solidFill>
        </p:spPr>
      </p:sp>
      <p:sp>
        <p:nvSpPr>
          <p:cNvPr id="23" name="TextBox 23"/>
          <p:cNvSpPr txBox="1"/>
          <p:nvPr/>
        </p:nvSpPr>
        <p:spPr>
          <a:xfrm>
            <a:off x="8617790" y="4209161"/>
            <a:ext cx="410226" cy="294669"/>
          </a:xfrm>
          <a:prstGeom prst="rect">
            <a:avLst/>
          </a:prstGeom>
        </p:spPr>
        <p:txBody>
          <a:bodyPr vert="horz" wrap="square" lIns="31909" tIns="31909" rIns="31909" bIns="31909" rtlCol="0" anchor="ctr" anchorCtr="0">
            <a:spAutoFit/>
          </a:bodyPr>
          <a:lstStyle/>
          <a:p>
            <a:pPr algn="ctr">
              <a:lnSpc>
                <a:spcPct val="112000"/>
              </a:lnSpc>
              <a:spcBef>
                <a:spcPct val="0"/>
              </a:spcBef>
            </a:pPr>
            <a:r>
              <a:rPr lang="en-US" sz="15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</a:t>
            </a:r>
            <a:endParaRPr lang="en-US" sz="1500" b="1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4" name="Picture 2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975237" y="2094123"/>
            <a:ext cx="1015431" cy="1015431"/>
          </a:xfrm>
          <a:prstGeom prst="rect">
            <a:avLst/>
          </a:prstGeom>
          <a:ln w="12700"/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579134" y="2071379"/>
            <a:ext cx="1060920" cy="1060920"/>
          </a:xfrm>
          <a:prstGeom prst="rect">
            <a:avLst/>
          </a:prstGeom>
          <a:ln w="12700"/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134241" y="2080033"/>
            <a:ext cx="1035241" cy="1035241"/>
          </a:xfrm>
          <a:prstGeom prst="rect">
            <a:avLst/>
          </a:prstGeom>
          <a:ln w="12700"/>
        </p:spPr>
      </p:pic>
      <p:sp>
        <p:nvSpPr>
          <p:cNvPr id="27" name="TextBox 27"/>
          <p:cNvSpPr txBox="1"/>
          <p:nvPr/>
        </p:nvSpPr>
        <p:spPr>
          <a:xfrm>
            <a:off x="4916862" y="4768816"/>
            <a:ext cx="2442652" cy="1216815"/>
          </a:xfrm>
          <a:prstGeom prst="rect">
            <a:avLst/>
          </a:prstGeom>
        </p:spPr>
        <p:txBody>
          <a:bodyPr vert="horz" wrap="square" lIns="60960" tIns="60960" rIns="60960" bIns="60960" rtlCol="0" anchor="t" anchorCtr="0">
            <a:normAutofit/>
          </a:bodyPr>
          <a:lstStyle/>
          <a:p>
            <a:pPr algn="l">
              <a:lnSpc>
                <a:spcPct val="140000"/>
              </a:lnSpc>
              <a:spcBef>
                <a:spcPct val="0"/>
              </a:spcBef>
            </a:pPr>
            <a:r>
              <a:rPr lang="en-US" sz="12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保持卧室温度18-22℃，使用遮光窗帘和白噪音机。睡前1小时避免电子设备蓝光刺激，可选择阅读纸质书籍放松。</a:t>
            </a:r>
            <a:endParaRPr lang="en-US" sz="120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8459127" y="4768816"/>
            <a:ext cx="2442652" cy="1216815"/>
          </a:xfrm>
          <a:prstGeom prst="rect">
            <a:avLst/>
          </a:prstGeom>
        </p:spPr>
        <p:txBody>
          <a:bodyPr vert="horz" wrap="square" lIns="60960" tIns="60960" rIns="60960" bIns="60960" rtlCol="0" anchor="t" anchorCtr="0">
            <a:normAutofit/>
          </a:bodyPr>
          <a:lstStyle/>
          <a:p>
            <a:pPr algn="l">
              <a:lnSpc>
                <a:spcPct val="140000"/>
              </a:lnSpc>
              <a:spcBef>
                <a:spcPct val="0"/>
              </a:spcBef>
            </a:pPr>
            <a:r>
              <a:rPr lang="en-US" sz="12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固定就寝和起床时间，午休不超过30分钟。晚餐清淡且提前2小时完成，夜间频尿者可控制睡前饮水量但保持全天充足补水。</a:t>
            </a:r>
            <a:endParaRPr lang="en-US" sz="120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睡眠质量保障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601782" y="1851008"/>
            <a:ext cx="6988435" cy="1649151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96000"/>
              </a:lnSpc>
            </a:pPr>
            <a:r>
              <a:rPr lang="en-US" sz="8800" b="1">
                <a:solidFill>
                  <a:srgbClr val="7EA3D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感谢观看</a:t>
            </a:r>
            <a:endParaRPr lang="en-US" sz="8800" b="1">
              <a:solidFill>
                <a:srgbClr val="7EA3DB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799045" y="3438478"/>
            <a:ext cx="4593911" cy="716174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240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  H  A  N  K  S</a:t>
            </a:r>
            <a:endParaRPr lang="en-US" sz="2400">
              <a:solidFill>
                <a:srgbClr val="59595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967232" y="1247514"/>
            <a:ext cx="3954518" cy="1658919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9000" b="1">
                <a:solidFill>
                  <a:srgbClr val="F5A1A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</a:t>
            </a:r>
            <a:endParaRPr lang="en-US" sz="9000" b="1">
              <a:solidFill>
                <a:srgbClr val="F5A1A1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2619244" y="1247514"/>
            <a:ext cx="3956454" cy="1658919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r">
              <a:lnSpc>
                <a:spcPct val="100000"/>
              </a:lnSpc>
              <a:spcBef>
                <a:spcPts val="375"/>
              </a:spcBef>
            </a:pPr>
            <a:r>
              <a:rPr lang="en-US" sz="9000" b="1">
                <a:solidFill>
                  <a:srgbClr val="F5A1A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PART</a:t>
            </a:r>
            <a:endParaRPr lang="en-US" sz="9000" b="1">
              <a:solidFill>
                <a:srgbClr val="F5A1A1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428035" y="3043056"/>
            <a:ext cx="7347073" cy="158778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4500">
                <a:solidFill>
                  <a:srgbClr val="7EA3D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孕期营养的重要性</a:t>
            </a:r>
            <a:endParaRPr lang="en-US" sz="4500">
              <a:solidFill>
                <a:srgbClr val="7EA3DB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胎儿发育关键营养素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 rot="0">
            <a:off x="839115" y="1512589"/>
            <a:ext cx="197186" cy="5357334"/>
            <a:chOff x="839115" y="1512589"/>
            <a:chExt cx="197186" cy="5357334"/>
          </a:xfrm>
        </p:grpSpPr>
        <p:sp>
          <p:nvSpPr>
            <p:cNvPr id="4" name="AutoShape 4"/>
            <p:cNvSpPr/>
            <p:nvPr>
              <p:custDataLst>
                <p:tags r:id="rId3"/>
              </p:custDataLst>
            </p:nvPr>
          </p:nvSpPr>
          <p:spPr>
            <a:xfrm>
              <a:off x="839115" y="1512589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5" name="AutoShape 5"/>
            <p:cNvSpPr/>
            <p:nvPr>
              <p:custDataLst>
                <p:tags r:id="rId4"/>
              </p:custDataLst>
            </p:nvPr>
          </p:nvSpPr>
          <p:spPr>
            <a:xfrm>
              <a:off x="839115" y="3230148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6" name="AutoShape 6"/>
            <p:cNvSpPr/>
            <p:nvPr>
              <p:custDataLst>
                <p:tags r:id="rId5"/>
              </p:custDataLst>
            </p:nvPr>
          </p:nvSpPr>
          <p:spPr>
            <a:xfrm>
              <a:off x="839115" y="4975845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cxnSp>
          <p:nvCxnSpPr>
            <p:cNvPr id="7" name="Connector 7"/>
            <p:cNvCxnSpPr/>
            <p:nvPr>
              <p:custDataLst>
                <p:tags r:id="rId6"/>
              </p:custDataLst>
            </p:nvPr>
          </p:nvCxnSpPr>
          <p:spPr>
            <a:xfrm>
              <a:off x="937708" y="1624780"/>
              <a:ext cx="0" cy="5245143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none"/>
              <a:tailEnd type="none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9" name="TextBox 9"/>
          <p:cNvSpPr txBox="1"/>
          <p:nvPr>
            <p:custDataLst>
              <p:tags r:id="rId7"/>
            </p:custDataLst>
          </p:nvPr>
        </p:nvSpPr>
        <p:spPr>
          <a:xfrm>
            <a:off x="1297192" y="1308287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叶酸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TextBox 10"/>
          <p:cNvSpPr txBox="1"/>
          <p:nvPr>
            <p:custDataLst>
              <p:tags r:id="rId8"/>
            </p:custDataLst>
          </p:nvPr>
        </p:nvSpPr>
        <p:spPr>
          <a:xfrm>
            <a:off x="1297192" y="4762018"/>
            <a:ext cx="4414526" cy="62484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钙质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TextBox 11"/>
          <p:cNvSpPr txBox="1"/>
          <p:nvPr>
            <p:custDataLst>
              <p:tags r:id="rId9"/>
            </p:custDataLst>
          </p:nvPr>
        </p:nvSpPr>
        <p:spPr>
          <a:xfrm>
            <a:off x="1297192" y="3025846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铁元素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TextBox 12"/>
          <p:cNvSpPr txBox="1"/>
          <p:nvPr>
            <p:custDataLst>
              <p:tags r:id="rId10"/>
            </p:custDataLst>
          </p:nvPr>
        </p:nvSpPr>
        <p:spPr>
          <a:xfrm>
            <a:off x="1297305" y="1815465"/>
            <a:ext cx="9568180" cy="1203960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孕前3个月至孕早期每日需补充400-800μg，可降低70%神经管缺陷风险。深绿色蔬菜（菠菜、羽衣甘蓝）和动物肝脏含天然叶酸，但建议搭配合成叶酸补充剂以确保吸收率。缺乏叶酸可能导致胎儿脊柱裂或无脑畸形。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TextBox 13"/>
          <p:cNvSpPr txBox="1"/>
          <p:nvPr>
            <p:custDataLst>
              <p:tags r:id="rId11"/>
            </p:custDataLst>
          </p:nvPr>
        </p:nvSpPr>
        <p:spPr>
          <a:xfrm>
            <a:off x="1297305" y="3554730"/>
            <a:ext cx="956881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孕期血容量增加50%，需铁量从18mg/天升至27mg/天。建议每周食用2-3次红肉（每次100g），搭配维生素C丰富的柑橘类水果促进吸收。严重缺铁会导致胎儿生长受限和早产风险上升。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TextBox 14"/>
          <p:cNvSpPr txBox="1"/>
          <p:nvPr>
            <p:custDataLst>
              <p:tags r:id="rId12"/>
            </p:custDataLst>
          </p:nvPr>
        </p:nvSpPr>
        <p:spPr>
          <a:xfrm>
            <a:off x="1297305" y="5293360"/>
            <a:ext cx="9569450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胎儿需累积30g钙用于骨骼发育，孕中晚期每日需1000-1200mg。500ml牛奶+200g</a:t>
            </a:r>
            <a:r>
              <a:rPr lang="zh-CN" alt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白</a:t>
            </a: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豆腐+1份小油菜可满足需求。乳糖不耐受者可选低乳糖奶制品或钙强化豆浆替代。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78633" y="3934362"/>
            <a:ext cx="2891725" cy="2289021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578633" y="1489452"/>
            <a:ext cx="2891725" cy="2289021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4" name="TextBox 4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预防孕期并发症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6698935" y="1489452"/>
            <a:ext cx="2914650" cy="291465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9780389" y="1489452"/>
            <a:ext cx="1714500" cy="2914650"/>
          </a:xfrm>
          <a:prstGeom prst="rect">
            <a:avLst/>
          </a:prstGeom>
          <a:solidFill>
            <a:schemeClr val="accent2">
              <a:alpha val="20000"/>
              <a:lumMod val="75000"/>
            </a:schemeClr>
          </a:solidFill>
        </p:spPr>
      </p:sp>
      <p:sp>
        <p:nvSpPr>
          <p:cNvPr id="7" name="AutoShape 7"/>
          <p:cNvSpPr/>
          <p:nvPr/>
        </p:nvSpPr>
        <p:spPr>
          <a:xfrm>
            <a:off x="6698935" y="4585077"/>
            <a:ext cx="2914650" cy="1619250"/>
          </a:xfrm>
          <a:prstGeom prst="rect">
            <a:avLst/>
          </a:prstGeom>
          <a:solidFill>
            <a:schemeClr val="accent4">
              <a:alpha val="20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9780389" y="4585077"/>
            <a:ext cx="1714500" cy="161925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alphaModFix amt="100000"/>
          </a:blip>
          <a:srcRect l="16625" r="16625"/>
          <a:stretch>
            <a:fillRect/>
          </a:stretch>
        </p:blipFill>
        <p:spPr>
          <a:xfrm>
            <a:off x="6784661" y="1575177"/>
            <a:ext cx="2743200" cy="27432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alphaModFix amt="100000"/>
          </a:blip>
          <a:srcRect/>
          <a:stretch>
            <a:fillRect/>
          </a:stretch>
        </p:blipFill>
        <p:spPr>
          <a:xfrm>
            <a:off x="6784660" y="4670802"/>
            <a:ext cx="2743200" cy="14478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alphaModFix amt="100000"/>
          </a:blip>
          <a:srcRect l="31255" r="31255"/>
          <a:stretch>
            <a:fillRect/>
          </a:stretch>
        </p:blipFill>
        <p:spPr>
          <a:xfrm>
            <a:off x="9866115" y="1575177"/>
            <a:ext cx="1543050" cy="27432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9866114" y="4670802"/>
            <a:ext cx="1543050" cy="1447800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3" name="Freeform 13"/>
          <p:cNvSpPr/>
          <p:nvPr/>
        </p:nvSpPr>
        <p:spPr>
          <a:xfrm>
            <a:off x="10232888" y="5037575"/>
            <a:ext cx="809504" cy="809504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800" y="79486"/>
                </a:moveTo>
                <a:cubicBezTo>
                  <a:pt x="152800" y="79486"/>
                  <a:pt x="133750" y="38891"/>
                  <a:pt x="90888" y="38891"/>
                </a:cubicBezTo>
                <a:cubicBezTo>
                  <a:pt x="44053" y="38891"/>
                  <a:pt x="19450" y="78581"/>
                  <a:pt x="19450" y="118262"/>
                </a:cubicBezTo>
                <a:cubicBezTo>
                  <a:pt x="19450" y="184147"/>
                  <a:pt x="152800" y="265900"/>
                  <a:pt x="152800" y="265900"/>
                </a:cubicBezTo>
                <a:cubicBezTo>
                  <a:pt x="152800" y="265900"/>
                  <a:pt x="285350" y="184937"/>
                  <a:pt x="285350" y="118262"/>
                </a:cubicBezTo>
                <a:cubicBezTo>
                  <a:pt x="285350" y="77781"/>
                  <a:pt x="259956" y="38891"/>
                  <a:pt x="214713" y="38891"/>
                </a:cubicBezTo>
                <a:cubicBezTo>
                  <a:pt x="169469" y="38891"/>
                  <a:pt x="152800" y="79486"/>
                  <a:pt x="152800" y="79486"/>
                </a:cubicBezTo>
              </a:path>
            </a:pathLst>
          </a:custGeom>
          <a:solidFill>
            <a:schemeClr val="accent1">
              <a:alpha val="100000"/>
              <a:lumMod val="5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1382164" y="1579985"/>
            <a:ext cx="2088193" cy="39730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600" b="1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妊娠糖尿病</a:t>
            </a:r>
            <a:endParaRPr lang="en-US" sz="1600" b="1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AutoShape 15"/>
          <p:cNvSpPr/>
          <p:nvPr/>
        </p:nvSpPr>
        <p:spPr>
          <a:xfrm rot="5400000">
            <a:off x="667791" y="1400294"/>
            <a:ext cx="540270" cy="718585"/>
          </a:xfrm>
          <a:prstGeom prst="round1Rect">
            <a:avLst>
              <a:gd name="adj" fmla="val 47297"/>
            </a:avLst>
          </a:prstGeom>
          <a:solidFill>
            <a:schemeClr val="accent1">
              <a:alpha val="20000"/>
            </a:schemeClr>
          </a:solidFill>
        </p:spPr>
      </p:sp>
      <p:sp>
        <p:nvSpPr>
          <p:cNvPr id="16" name="TextBox 16"/>
          <p:cNvSpPr txBox="1"/>
          <p:nvPr/>
        </p:nvSpPr>
        <p:spPr>
          <a:xfrm>
            <a:off x="756538" y="2137578"/>
            <a:ext cx="2527745" cy="1395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just">
              <a:lnSpc>
                <a:spcPct val="115000"/>
              </a:lnSpc>
              <a:spcBef>
                <a:spcPts val="375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控制精制糖摄入（每日&lt;25g），增加全谷物和膳食纤维（每日28g），可降低50%发病风险。研究显示，孕中期BMI每增加1个单位，妊娠糖尿病风险上升12%。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AutoShape 17"/>
          <p:cNvSpPr/>
          <p:nvPr/>
        </p:nvSpPr>
        <p:spPr>
          <a:xfrm rot="5400000">
            <a:off x="658476" y="1409609"/>
            <a:ext cx="492364" cy="652050"/>
          </a:xfrm>
          <a:prstGeom prst="round1Rect">
            <a:avLst>
              <a:gd name="adj" fmla="val 47297"/>
            </a:avLst>
          </a:prstGeom>
          <a:solidFill>
            <a:schemeClr val="accent2">
              <a:alpha val="100000"/>
            </a:schemeClr>
          </a:solidFill>
        </p:spPr>
      </p:sp>
      <p:sp>
        <p:nvSpPr>
          <p:cNvPr id="18" name="TextBox 18"/>
          <p:cNvSpPr txBox="1"/>
          <p:nvPr/>
        </p:nvSpPr>
        <p:spPr>
          <a:xfrm>
            <a:off x="597683" y="1575177"/>
            <a:ext cx="559462" cy="340994"/>
          </a:xfrm>
          <a:prstGeom prst="rect">
            <a:avLst/>
          </a:prstGeom>
        </p:spPr>
        <p:txBody>
          <a:bodyPr vert="horz" wrap="square" lIns="76200" tIns="0" rIns="57150" bIns="0" rtlCol="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1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</a:t>
            </a:r>
            <a:endParaRPr lang="en-US" sz="2100" b="1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3628068" y="1489452"/>
            <a:ext cx="2891725" cy="2289021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20" name="TextBox 20"/>
          <p:cNvSpPr txBox="1"/>
          <p:nvPr/>
        </p:nvSpPr>
        <p:spPr>
          <a:xfrm>
            <a:off x="4431599" y="1579985"/>
            <a:ext cx="2037145" cy="39730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600" b="1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妊娠高血压</a:t>
            </a:r>
            <a:endParaRPr lang="en-US" sz="1600" b="1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AutoShape 21"/>
          <p:cNvSpPr/>
          <p:nvPr/>
        </p:nvSpPr>
        <p:spPr>
          <a:xfrm rot="5400000">
            <a:off x="3717225" y="1400294"/>
            <a:ext cx="540270" cy="718585"/>
          </a:xfrm>
          <a:prstGeom prst="round1Rect">
            <a:avLst>
              <a:gd name="adj" fmla="val 47297"/>
            </a:avLst>
          </a:prstGeom>
          <a:solidFill>
            <a:schemeClr val="accent2">
              <a:alpha val="20000"/>
              <a:lumMod val="75000"/>
            </a:schemeClr>
          </a:solidFill>
        </p:spPr>
      </p:sp>
      <p:sp>
        <p:nvSpPr>
          <p:cNvPr id="22" name="TextBox 22"/>
          <p:cNvSpPr txBox="1"/>
          <p:nvPr/>
        </p:nvSpPr>
        <p:spPr>
          <a:xfrm>
            <a:off x="3805973" y="2137578"/>
            <a:ext cx="2527745" cy="1395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just">
              <a:lnSpc>
                <a:spcPct val="115000"/>
              </a:lnSpc>
              <a:spcBef>
                <a:spcPts val="375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充足钾（每日4700mg）和镁（350mg）摄入有助于血压调控。建议每日食用香蕉、紫菜和坚果，同时限制钠摄入至&lt;5g/天。DASH饮食模式可降低30%子痫前期风险。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AutoShape 23"/>
          <p:cNvSpPr/>
          <p:nvPr/>
        </p:nvSpPr>
        <p:spPr>
          <a:xfrm rot="5400000">
            <a:off x="3707910" y="1409609"/>
            <a:ext cx="492364" cy="652050"/>
          </a:xfrm>
          <a:prstGeom prst="round1Rect">
            <a:avLst>
              <a:gd name="adj" fmla="val 47297"/>
            </a:avLst>
          </a:prstGeom>
          <a:solidFill>
            <a:schemeClr val="accent2">
              <a:alpha val="100000"/>
              <a:lumMod val="75000"/>
            </a:schemeClr>
          </a:solidFill>
        </p:spPr>
      </p:sp>
      <p:sp>
        <p:nvSpPr>
          <p:cNvPr id="24" name="TextBox 24"/>
          <p:cNvSpPr txBox="1"/>
          <p:nvPr/>
        </p:nvSpPr>
        <p:spPr>
          <a:xfrm>
            <a:off x="1382164" y="4024895"/>
            <a:ext cx="2037145" cy="39730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600" b="1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贫血</a:t>
            </a:r>
            <a:endParaRPr lang="en-US" sz="1600" b="1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AutoShape 25"/>
          <p:cNvSpPr/>
          <p:nvPr/>
        </p:nvSpPr>
        <p:spPr>
          <a:xfrm rot="5400000">
            <a:off x="667791" y="3845204"/>
            <a:ext cx="540270" cy="718585"/>
          </a:xfrm>
          <a:prstGeom prst="round1Rect">
            <a:avLst>
              <a:gd name="adj" fmla="val 47297"/>
            </a:avLst>
          </a:prstGeom>
          <a:solidFill>
            <a:schemeClr val="accent3">
              <a:alpha val="20000"/>
              <a:lumMod val="75000"/>
            </a:schemeClr>
          </a:solidFill>
        </p:spPr>
      </p:sp>
      <p:sp>
        <p:nvSpPr>
          <p:cNvPr id="26" name="TextBox 26"/>
          <p:cNvSpPr txBox="1"/>
          <p:nvPr/>
        </p:nvSpPr>
        <p:spPr>
          <a:xfrm>
            <a:off x="756538" y="4582488"/>
            <a:ext cx="2527745" cy="1395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just">
              <a:lnSpc>
                <a:spcPct val="115000"/>
              </a:lnSpc>
              <a:spcBef>
                <a:spcPts val="375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除铁外，需同步补充维生素B12（2.6μg/天）和叶酸。临床数据显示，复合微量营养素补充可使贫血发生率降低42%。避免钙铁同服，间隔2小时以上。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7" name="AutoShape 27"/>
          <p:cNvSpPr/>
          <p:nvPr/>
        </p:nvSpPr>
        <p:spPr>
          <a:xfrm rot="5400000">
            <a:off x="658476" y="3854519"/>
            <a:ext cx="492364" cy="652050"/>
          </a:xfrm>
          <a:prstGeom prst="round1Rect">
            <a:avLst>
              <a:gd name="adj" fmla="val 47297"/>
            </a:avLst>
          </a:prstGeom>
          <a:solidFill>
            <a:schemeClr val="accent3">
              <a:alpha val="100000"/>
              <a:lumMod val="75000"/>
            </a:schemeClr>
          </a:solidFill>
        </p:spPr>
      </p:sp>
      <p:sp>
        <p:nvSpPr>
          <p:cNvPr id="28" name="AutoShape 28"/>
          <p:cNvSpPr/>
          <p:nvPr/>
        </p:nvSpPr>
        <p:spPr>
          <a:xfrm>
            <a:off x="3628068" y="3934362"/>
            <a:ext cx="2891725" cy="2289021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29" name="TextBox 29"/>
          <p:cNvSpPr txBox="1"/>
          <p:nvPr/>
        </p:nvSpPr>
        <p:spPr>
          <a:xfrm>
            <a:off x="4431599" y="4024895"/>
            <a:ext cx="2037145" cy="39730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600" b="1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巨大儿/低体重儿</a:t>
            </a:r>
            <a:endParaRPr lang="en-US" sz="1600" b="1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AutoShape 30"/>
          <p:cNvSpPr/>
          <p:nvPr/>
        </p:nvSpPr>
        <p:spPr>
          <a:xfrm rot="5400000">
            <a:off x="3717225" y="3845204"/>
            <a:ext cx="540270" cy="718585"/>
          </a:xfrm>
          <a:prstGeom prst="round1Rect">
            <a:avLst>
              <a:gd name="adj" fmla="val 47297"/>
            </a:avLst>
          </a:prstGeom>
          <a:solidFill>
            <a:schemeClr val="accent4">
              <a:alpha val="20000"/>
              <a:lumMod val="75000"/>
            </a:schemeClr>
          </a:solidFill>
        </p:spPr>
      </p:sp>
      <p:sp>
        <p:nvSpPr>
          <p:cNvPr id="31" name="TextBox 31"/>
          <p:cNvSpPr txBox="1"/>
          <p:nvPr/>
        </p:nvSpPr>
        <p:spPr>
          <a:xfrm>
            <a:off x="3805973" y="4582488"/>
            <a:ext cx="2527745" cy="1395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just">
              <a:lnSpc>
                <a:spcPct val="115000"/>
              </a:lnSpc>
              <a:spcBef>
                <a:spcPts val="375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精准控制热量增量（孕中期+300kcal/天，晚期+450kcal/天），蛋白质摄入保持1.1g/kg体重。过度喂养可使巨大儿风险增加3倍，而营养不良导致低体重儿概率上升60%。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2" name="AutoShape 32"/>
          <p:cNvSpPr/>
          <p:nvPr/>
        </p:nvSpPr>
        <p:spPr>
          <a:xfrm rot="5400000">
            <a:off x="3707910" y="3854519"/>
            <a:ext cx="492364" cy="652050"/>
          </a:xfrm>
          <a:prstGeom prst="round1Rect">
            <a:avLst>
              <a:gd name="adj" fmla="val 47297"/>
            </a:avLst>
          </a:prstGeom>
          <a:solidFill>
            <a:schemeClr val="accent4">
              <a:alpha val="100000"/>
              <a:lumMod val="75000"/>
            </a:schemeClr>
          </a:solidFill>
        </p:spPr>
      </p:sp>
      <p:sp>
        <p:nvSpPr>
          <p:cNvPr id="33" name="TextBox 33"/>
          <p:cNvSpPr txBox="1"/>
          <p:nvPr/>
        </p:nvSpPr>
        <p:spPr>
          <a:xfrm>
            <a:off x="3647118" y="1575177"/>
            <a:ext cx="559462" cy="340994"/>
          </a:xfrm>
          <a:prstGeom prst="rect">
            <a:avLst/>
          </a:prstGeom>
        </p:spPr>
        <p:txBody>
          <a:bodyPr vert="horz" wrap="square" lIns="76200" tIns="0" rIns="57150" bIns="0" rtlCol="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1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</a:t>
            </a:r>
            <a:endParaRPr lang="en-US" sz="2100" b="1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597683" y="4020087"/>
            <a:ext cx="559462" cy="340994"/>
          </a:xfrm>
          <a:prstGeom prst="rect">
            <a:avLst/>
          </a:prstGeom>
        </p:spPr>
        <p:txBody>
          <a:bodyPr vert="horz" wrap="square" lIns="76200" tIns="0" rIns="57150" bIns="0" rtlCol="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1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</a:t>
            </a:r>
            <a:endParaRPr lang="en-US" sz="2100" b="1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3647118" y="4020087"/>
            <a:ext cx="559462" cy="340994"/>
          </a:xfrm>
          <a:prstGeom prst="rect">
            <a:avLst/>
          </a:prstGeom>
        </p:spPr>
        <p:txBody>
          <a:bodyPr vert="horz" wrap="square" lIns="76200" tIns="0" rIns="57150" bIns="0" rtlCol="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1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04</a:t>
            </a:r>
            <a:endParaRPr lang="en-US" sz="2100" b="1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影响产后恢复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666708" y="1200845"/>
            <a:ext cx="10965082" cy="1676699"/>
          </a:xfrm>
          <a:prstGeom prst="rect">
            <a:avLst/>
          </a:prstGeom>
          <a:solidFill>
            <a:schemeClr val="lt2">
              <a:alpha val="37000"/>
            </a:schemeClr>
          </a:solidFill>
        </p:spPr>
      </p:sp>
      <p:sp>
        <p:nvSpPr>
          <p:cNvPr id="4" name="AutoShape 4"/>
          <p:cNvSpPr/>
          <p:nvPr/>
        </p:nvSpPr>
        <p:spPr>
          <a:xfrm rot="-8100000">
            <a:off x="280801" y="1653287"/>
            <a:ext cx="771814" cy="771814"/>
          </a:xfrm>
          <a:prstGeom prst="rtTriangle">
            <a:avLst/>
          </a:prstGeom>
          <a:solidFill>
            <a:schemeClr val="accent1">
              <a:alpha val="100000"/>
            </a:schemeClr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alphaModFix amt="100000"/>
          </a:blip>
          <a:srcRect/>
          <a:stretch>
            <a:fillRect/>
          </a:stretch>
        </p:blipFill>
        <p:spPr>
          <a:xfrm>
            <a:off x="8550029" y="1334644"/>
            <a:ext cx="2846272" cy="1409101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668808" y="3026023"/>
            <a:ext cx="10965082" cy="1676699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7" name="AutoShape 7"/>
          <p:cNvSpPr/>
          <p:nvPr/>
        </p:nvSpPr>
        <p:spPr>
          <a:xfrm rot="2700000">
            <a:off x="11245883" y="3478465"/>
            <a:ext cx="771814" cy="771814"/>
          </a:xfrm>
          <a:prstGeom prst="rtTriangle">
            <a:avLst/>
          </a:prstGeom>
          <a:solidFill>
            <a:schemeClr val="accent4">
              <a:alpha val="100000"/>
            </a:schemeClr>
          </a:solidFill>
        </p:spPr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alphaModFix amt="100000"/>
          </a:blip>
          <a:srcRect t="12915" b="12915"/>
          <a:stretch>
            <a:fillRect/>
          </a:stretch>
        </p:blipFill>
        <p:spPr>
          <a:xfrm>
            <a:off x="885002" y="3159822"/>
            <a:ext cx="2846272" cy="1409101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684216" y="4851200"/>
            <a:ext cx="10965082" cy="1676699"/>
          </a:xfrm>
          <a:prstGeom prst="rect">
            <a:avLst/>
          </a:prstGeom>
          <a:solidFill>
            <a:schemeClr val="lt2">
              <a:alpha val="35000"/>
            </a:schemeClr>
          </a:solidFill>
        </p:spPr>
      </p:sp>
      <p:sp>
        <p:nvSpPr>
          <p:cNvPr id="10" name="AutoShape 10"/>
          <p:cNvSpPr/>
          <p:nvPr/>
        </p:nvSpPr>
        <p:spPr>
          <a:xfrm rot="-8100000">
            <a:off x="298309" y="5303643"/>
            <a:ext cx="771814" cy="771814"/>
          </a:xfrm>
          <a:prstGeom prst="rtTriangle">
            <a:avLst/>
          </a:prstGeom>
          <a:solidFill>
            <a:schemeClr val="accent6">
              <a:alpha val="100000"/>
            </a:schemeClr>
          </a:solidFill>
        </p:spPr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alphaModFix amt="100000"/>
          </a:blip>
          <a:srcRect/>
          <a:stretch>
            <a:fillRect/>
          </a:stretch>
        </p:blipFill>
        <p:spPr>
          <a:xfrm>
            <a:off x="8567537" y="4985000"/>
            <a:ext cx="2846272" cy="1409101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1419388" y="1444542"/>
            <a:ext cx="4410330" cy="492557"/>
          </a:xfrm>
          <a:prstGeom prst="rect">
            <a:avLst/>
          </a:prstGeom>
          <a:noFill/>
        </p:spPr>
        <p:txBody>
          <a:bodyPr vert="horz" wrap="square" lIns="76200" tIns="45720" rIns="91440" bIns="45720" rtlCol="0" anchor="t" anchorCtr="1">
            <a:noAutofit/>
          </a:bodyPr>
          <a:lstStyle/>
          <a:p>
            <a:pPr algn="l">
              <a:defRPr/>
            </a:pPr>
            <a:r>
              <a:rPr lang="en-US" sz="2400" b="1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骨盆健康</a:t>
            </a:r>
            <a:endParaRPr lang="en-US" sz="1100"/>
          </a:p>
        </p:txBody>
      </p:sp>
      <p:sp>
        <p:nvSpPr>
          <p:cNvPr id="13" name="TextBox 13"/>
          <p:cNvSpPr txBox="1"/>
          <p:nvPr/>
        </p:nvSpPr>
        <p:spPr>
          <a:xfrm>
            <a:off x="1419388" y="1937100"/>
            <a:ext cx="6616479" cy="696746"/>
          </a:xfrm>
          <a:prstGeom prst="rect">
            <a:avLst/>
          </a:prstGeom>
        </p:spPr>
        <p:txBody>
          <a:bodyPr vert="horz" wrap="square" lIns="7620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孕期每日摄入1200mg钙+800IU维生素D，可减少产后骨量流失。哺乳期骨密度会下降3-5%，充足营养帮助6-12个月恢复。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4102224" y="3269720"/>
            <a:ext cx="4410330" cy="492557"/>
          </a:xfrm>
          <a:prstGeom prst="rect">
            <a:avLst/>
          </a:prstGeom>
          <a:noFill/>
        </p:spPr>
        <p:txBody>
          <a:bodyPr vert="horz" wrap="square" lIns="76200" tIns="45720" rIns="91440" bIns="45720" rtlCol="0" anchor="t" anchorCtr="1">
            <a:noAutofit/>
          </a:bodyPr>
          <a:lstStyle/>
          <a:p>
            <a:pPr algn="l">
              <a:defRPr/>
            </a:pPr>
            <a:r>
              <a:rPr lang="en-US" sz="2400" b="1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伤口愈合</a:t>
            </a:r>
            <a:endParaRPr lang="en-US" sz="1100"/>
          </a:p>
        </p:txBody>
      </p:sp>
      <p:sp>
        <p:nvSpPr>
          <p:cNvPr id="15" name="TextBox 15"/>
          <p:cNvSpPr txBox="1"/>
          <p:nvPr/>
        </p:nvSpPr>
        <p:spPr>
          <a:xfrm>
            <a:off x="4102224" y="3762278"/>
            <a:ext cx="6616479" cy="696746"/>
          </a:xfrm>
          <a:prstGeom prst="rect">
            <a:avLst/>
          </a:prstGeom>
        </p:spPr>
        <p:txBody>
          <a:bodyPr vert="horz" wrap="square" lIns="7620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剖宫产妈妈需额外补充蛋白质（每日+20g）和锌（12mg/天）。维生素C（85mg/天）可促进胶原蛋白合成，缩短伤口愈合时间30%。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1436896" y="5094898"/>
            <a:ext cx="4410330" cy="492557"/>
          </a:xfrm>
          <a:prstGeom prst="rect">
            <a:avLst/>
          </a:prstGeom>
          <a:noFill/>
        </p:spPr>
        <p:txBody>
          <a:bodyPr vert="horz" wrap="square" lIns="76200" tIns="45720" rIns="91440" bIns="45720" rtlCol="0" anchor="t" anchorCtr="1">
            <a:noAutofit/>
          </a:bodyPr>
          <a:lstStyle/>
          <a:p>
            <a:pPr algn="l">
              <a:defRPr/>
            </a:pPr>
            <a:r>
              <a:rPr lang="en-US" sz="2400" b="1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乳汁质量</a:t>
            </a:r>
            <a:endParaRPr lang="en-US" sz="1100"/>
          </a:p>
        </p:txBody>
      </p:sp>
      <p:sp>
        <p:nvSpPr>
          <p:cNvPr id="17" name="TextBox 17"/>
          <p:cNvSpPr txBox="1"/>
          <p:nvPr/>
        </p:nvSpPr>
        <p:spPr>
          <a:xfrm>
            <a:off x="1436896" y="5587455"/>
            <a:ext cx="6616479" cy="696746"/>
          </a:xfrm>
          <a:prstGeom prst="rect">
            <a:avLst/>
          </a:prstGeom>
        </p:spPr>
        <p:txBody>
          <a:bodyPr vert="horz" wrap="square" lIns="7620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DHA摄入量（每日200mg）直接影响母乳中ω-3含量。研究证实，充足DHA可使母乳脂肪含量提高15%，同时降低产后抑郁发生率40%。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967232" y="1247514"/>
            <a:ext cx="3954518" cy="1658919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9000" b="1">
                <a:solidFill>
                  <a:srgbClr val="F5A1A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</a:t>
            </a:r>
            <a:endParaRPr lang="en-US" sz="9000" b="1">
              <a:solidFill>
                <a:srgbClr val="F5A1A1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2619244" y="1247514"/>
            <a:ext cx="3956454" cy="1658919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r">
              <a:lnSpc>
                <a:spcPct val="100000"/>
              </a:lnSpc>
              <a:spcBef>
                <a:spcPts val="375"/>
              </a:spcBef>
            </a:pPr>
            <a:r>
              <a:rPr lang="en-US" sz="9000" b="1">
                <a:solidFill>
                  <a:srgbClr val="F5A1A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PART</a:t>
            </a:r>
            <a:endParaRPr lang="en-US" sz="9000" b="1">
              <a:solidFill>
                <a:srgbClr val="F5A1A1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428035" y="3043056"/>
            <a:ext cx="7347073" cy="158778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4500">
                <a:solidFill>
                  <a:srgbClr val="7EA3D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孕期体重管理目标</a:t>
            </a:r>
            <a:endParaRPr lang="en-US" sz="4500">
              <a:solidFill>
                <a:srgbClr val="7EA3DB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989345" y="1687996"/>
            <a:ext cx="5229225" cy="38195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 marL="228600" lvl="1" indent="-228600">
              <a:lnSpc>
                <a:spcPct val="150000"/>
              </a:lnSpc>
              <a:buFont typeface="Arial" panose="020B0604020202020204"/>
              <a:buChar char="•"/>
            </a:pPr>
            <a:r>
              <a:rPr lang="en-US" sz="1425" b="1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差异化增重标准</a:t>
            </a:r>
            <a:r>
              <a:rPr lang="en-US" sz="1425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：孕前BMI直接影响增重区间，偏瘦者需多补3-6kg营养储备，肥胖者严格控制在5-9kg预防并发症。</a:t>
            </a:r>
            <a:endParaRPr lang="en-US" sz="1425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28600" lvl="1" indent="-228600">
              <a:lnSpc>
                <a:spcPct val="150000"/>
              </a:lnSpc>
              <a:buFont typeface="Arial" panose="020B0604020202020204"/>
              <a:buChar char="•"/>
            </a:pPr>
            <a:r>
              <a:rPr lang="en-US" sz="1425" b="1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阶段性控制要点</a:t>
            </a:r>
            <a:r>
              <a:rPr lang="en-US" sz="1425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：孕中期是体重管理关键期，超重孕妇每周增重需比正常少0.1kg，通过膳食纤维调节吸收效率。</a:t>
            </a:r>
            <a:endParaRPr lang="en-US" sz="1425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28600" lvl="1" indent="-228600">
              <a:lnSpc>
                <a:spcPct val="150000"/>
              </a:lnSpc>
              <a:buFont typeface="Arial" panose="020B0604020202020204"/>
              <a:buChar char="•"/>
            </a:pPr>
            <a:r>
              <a:rPr lang="en-US" sz="1425" b="1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营养运动协同</a:t>
            </a:r>
            <a:r>
              <a:rPr lang="en-US" sz="1425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：偏瘦孕妇需高蛋白饮食配合核心肌群训练，肥胖孕妇侧重维生素D补充结合低冲击运动改善代谢。</a:t>
            </a:r>
            <a:endParaRPr lang="en-US" sz="1425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28600" lvl="1" indent="-228600">
              <a:lnSpc>
                <a:spcPct val="150000"/>
              </a:lnSpc>
              <a:buFont typeface="Arial" panose="020B0604020202020204"/>
              <a:buChar char="•"/>
            </a:pPr>
            <a:r>
              <a:rPr lang="en-US" sz="1425" b="1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双胎特殊管理</a:t>
            </a:r>
            <a:r>
              <a:rPr lang="en-US" sz="1425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：双胎孕妇在单胎基础上增加50%营养需求，但运动需避免腹部受压，建议专业监护下进行。</a:t>
            </a:r>
            <a:endParaRPr lang="en-US" sz="1425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28600" lvl="1" indent="-228600">
              <a:lnSpc>
                <a:spcPct val="150000"/>
              </a:lnSpc>
              <a:buFont typeface="Arial" panose="020B0604020202020204"/>
              <a:buChar char="•"/>
            </a:pPr>
            <a:r>
              <a:rPr lang="en-US" sz="1425" b="1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动态监测机制</a:t>
            </a:r>
            <a:r>
              <a:rPr lang="en-US" sz="1425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：所有类型孕妇都应每周记录体重曲线，突然增长&gt;0.8kg/周需排查妊娠高血压风险。</a:t>
            </a:r>
            <a:endParaRPr lang="en-US" sz="1425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3" name="Table 3"/>
          <p:cNvGraphicFramePr>
            <a:graphicFrameLocks noGrp="1"/>
          </p:cNvGraphicFramePr>
          <p:nvPr/>
        </p:nvGraphicFramePr>
        <p:xfrm>
          <a:off x="571500" y="1857375"/>
          <a:ext cx="5419725" cy="31470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3945"/>
                <a:gridCol w="1083945"/>
                <a:gridCol w="1083945"/>
                <a:gridCol w="1083945"/>
                <a:gridCol w="1083945"/>
              </a:tblGrid>
              <a:tr h="524510">
                <a:tc>
                  <a:txBody>
                    <a:bodyPr rtlCol="0"/>
                    <a:lstStyle/>
                    <a:p>
                      <a:pPr algn="ctr">
                        <a:defRPr/>
                      </a:pPr>
                      <a:r>
                        <a:rPr lang="en-US" sz="11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孕前BMI分类</a:t>
                      </a:r>
                      <a:endParaRPr lang="en-US" sz="1100">
                        <a:solidFill>
                          <a:srgbClr val="000000">
                            <a:alpha val="100000"/>
                          </a:srgbClr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 rtlCol="0"/>
                    <a:lstStyle/>
                    <a:p>
                      <a:pPr algn="ctr">
                        <a:defRPr/>
                      </a:pPr>
                      <a:r>
                        <a:rPr lang="en-US" sz="11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建议增重范围(kg)</a:t>
                      </a:r>
                      <a:endParaRPr lang="en-US" sz="1100">
                        <a:solidFill>
                          <a:srgbClr val="000000">
                            <a:alpha val="100000"/>
                          </a:srgbClr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 rtlCol="0"/>
                    <a:lstStyle/>
                    <a:p>
                      <a:pPr algn="ctr">
                        <a:defRPr/>
                      </a:pPr>
                      <a:r>
                        <a:rPr lang="en-US" sz="11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孕中</a:t>
                      </a:r>
                      <a:r>
                        <a:rPr lang="zh-CN" altLang="en-US" sz="11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晚</a:t>
                      </a:r>
                      <a:r>
                        <a:rPr lang="en-US" sz="11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期每周增重(kg)</a:t>
                      </a:r>
                      <a:endParaRPr lang="en-US" sz="1100">
                        <a:solidFill>
                          <a:srgbClr val="000000">
                            <a:alpha val="100000"/>
                          </a:srgbClr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 rtlCol="0"/>
                    <a:lstStyle/>
                    <a:p>
                      <a:pPr algn="ctr">
                        <a:defRPr/>
                      </a:pPr>
                      <a:r>
                        <a:rPr lang="en-US" sz="11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关键营养补充</a:t>
                      </a:r>
                      <a:endParaRPr lang="en-US" sz="1100">
                        <a:solidFill>
                          <a:srgbClr val="000000">
                            <a:alpha val="100000"/>
                          </a:srgbClr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 rtlCol="0"/>
                    <a:lstStyle/>
                    <a:p>
                      <a:pPr algn="ctr">
                        <a:defRPr/>
                      </a:pPr>
                      <a:r>
                        <a:rPr lang="en-US" sz="11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运动建议</a:t>
                      </a:r>
                      <a:endParaRPr lang="en-US" sz="1100">
                        <a:solidFill>
                          <a:srgbClr val="000000">
                            <a:alpha val="100000"/>
                          </a:srgbClr>
                        </a:solidFill>
                      </a:endParaRPr>
                    </a:p>
                  </a:txBody>
                  <a:tcPr anchor="ctr" anchorCtr="0"/>
                </a:tc>
              </a:tr>
              <a:tr h="524510">
                <a:tc>
                  <a:txBody>
                    <a:bodyPr rtlCol="0"/>
                    <a:lstStyle/>
                    <a:p>
                      <a:pPr algn="ctr">
                        <a:defRPr/>
                      </a:pPr>
                      <a:r>
                        <a:rPr lang="en-US" sz="11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偏瘦(BMI&lt;18.5)</a:t>
                      </a:r>
                      <a:endParaRPr lang="en-US" sz="1100">
                        <a:solidFill>
                          <a:srgbClr val="000000">
                            <a:alpha val="100000"/>
                          </a:srgbClr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 rtlCol="0"/>
                    <a:lstStyle/>
                    <a:p>
                      <a:pPr algn="ctr">
                        <a:defRPr/>
                      </a:pPr>
                      <a:r>
                        <a:rPr lang="en-US" sz="11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11.0-16.0</a:t>
                      </a:r>
                      <a:endParaRPr lang="en-US" sz="1100">
                        <a:solidFill>
                          <a:srgbClr val="000000">
                            <a:alpha val="100000"/>
                          </a:srgbClr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 rtlCol="0"/>
                    <a:lstStyle/>
                    <a:p>
                      <a:pPr algn="ctr">
                        <a:defRPr/>
                      </a:pPr>
                      <a:r>
                        <a:rPr lang="en-US" sz="11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0.46</a:t>
                      </a:r>
                      <a:r>
                        <a:rPr lang="zh-CN" altLang="en-US" sz="11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（</a:t>
                      </a:r>
                      <a:r>
                        <a:rPr lang="en-US" altLang="zh-CN" sz="11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0.37-0.56</a:t>
                      </a:r>
                      <a:r>
                        <a:rPr lang="zh-CN" altLang="en-US" sz="11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）</a:t>
                      </a:r>
                      <a:endParaRPr lang="zh-CN" altLang="en-US" sz="1100">
                        <a:solidFill>
                          <a:srgbClr val="000000">
                            <a:alpha val="100000"/>
                          </a:srgbClr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 rtlCol="0"/>
                    <a:lstStyle/>
                    <a:p>
                      <a:pPr algn="ctr">
                        <a:defRPr/>
                      </a:pPr>
                      <a:r>
                        <a:rPr lang="en-US" sz="11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高蛋白+叶酸</a:t>
                      </a:r>
                      <a:endParaRPr lang="en-US" sz="1100">
                        <a:solidFill>
                          <a:srgbClr val="000000">
                            <a:alpha val="100000"/>
                          </a:srgbClr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 rtlCol="0"/>
                    <a:lstStyle/>
                    <a:p>
                      <a:pPr algn="ctr">
                        <a:defRPr/>
                      </a:pPr>
                      <a:r>
                        <a:rPr lang="en-US" sz="11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孕妇瑜伽+游泳</a:t>
                      </a:r>
                      <a:endParaRPr lang="en-US" sz="1100">
                        <a:solidFill>
                          <a:srgbClr val="000000">
                            <a:alpha val="100000"/>
                          </a:srgbClr>
                        </a:solidFill>
                      </a:endParaRPr>
                    </a:p>
                  </a:txBody>
                  <a:tcPr anchor="ctr" anchorCtr="0"/>
                </a:tc>
              </a:tr>
              <a:tr h="524510">
                <a:tc>
                  <a:txBody>
                    <a:bodyPr rtlCol="0"/>
                    <a:lstStyle/>
                    <a:p>
                      <a:pPr algn="ctr">
                        <a:defRPr/>
                      </a:pPr>
                      <a:r>
                        <a:rPr lang="en-US" sz="11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正常(BMI18.5-24.9)</a:t>
                      </a:r>
                      <a:endParaRPr lang="en-US" sz="1100">
                        <a:solidFill>
                          <a:srgbClr val="000000">
                            <a:alpha val="100000"/>
                          </a:srgbClr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 rtlCol="0"/>
                    <a:lstStyle/>
                    <a:p>
                      <a:pPr algn="ctr">
                        <a:defRPr/>
                      </a:pPr>
                      <a:r>
                        <a:rPr lang="en-US" sz="1100"/>
                        <a:t>8.0-14.0</a:t>
                      </a:r>
                      <a:endParaRPr lang="en-US" sz="1100"/>
                    </a:p>
                  </a:txBody>
                  <a:tcPr anchor="ctr" anchorCtr="0"/>
                </a:tc>
                <a:tc>
                  <a:txBody>
                    <a:bodyPr rtlCol="0"/>
                    <a:lstStyle/>
                    <a:p>
                      <a:pPr algn="ctr">
                        <a:defRPr/>
                      </a:pPr>
                      <a:r>
                        <a:rPr lang="en-US" sz="11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0.37</a:t>
                      </a:r>
                      <a:r>
                        <a:rPr lang="zh-CN" altLang="en-US" sz="11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（</a:t>
                      </a:r>
                      <a:r>
                        <a:rPr lang="en-US" altLang="zh-CN" sz="11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0.26-0.48</a:t>
                      </a:r>
                      <a:r>
                        <a:rPr lang="zh-CN" altLang="en-US" sz="11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）</a:t>
                      </a:r>
                      <a:endParaRPr lang="zh-CN" altLang="en-US" sz="1100">
                        <a:solidFill>
                          <a:srgbClr val="000000">
                            <a:alpha val="100000"/>
                          </a:srgbClr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 rtlCol="0"/>
                    <a:lstStyle/>
                    <a:p>
                      <a:pPr algn="ctr">
                        <a:defRPr/>
                      </a:pPr>
                      <a:r>
                        <a:rPr lang="en-US" sz="11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铁+钙</a:t>
                      </a:r>
                      <a:endParaRPr lang="en-US" sz="1100">
                        <a:solidFill>
                          <a:srgbClr val="000000">
                            <a:alpha val="100000"/>
                          </a:srgbClr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 rtlCol="0"/>
                    <a:lstStyle/>
                    <a:p>
                      <a:pPr algn="ctr">
                        <a:defRPr/>
                      </a:pPr>
                      <a:r>
                        <a:rPr lang="en-US" sz="11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散步+低强度有氧</a:t>
                      </a:r>
                      <a:endParaRPr lang="en-US" sz="1100">
                        <a:solidFill>
                          <a:srgbClr val="000000">
                            <a:alpha val="100000"/>
                          </a:srgbClr>
                        </a:solidFill>
                      </a:endParaRPr>
                    </a:p>
                  </a:txBody>
                  <a:tcPr anchor="ctr" anchorCtr="0"/>
                </a:tc>
              </a:tr>
              <a:tr h="524510">
                <a:tc>
                  <a:txBody>
                    <a:bodyPr rtlCol="0"/>
                    <a:lstStyle/>
                    <a:p>
                      <a:pPr algn="ctr">
                        <a:defRPr/>
                      </a:pPr>
                      <a:r>
                        <a:rPr lang="en-US" sz="11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超重(BMI25-29.9)</a:t>
                      </a:r>
                      <a:endParaRPr lang="en-US" sz="1100">
                        <a:solidFill>
                          <a:srgbClr val="000000">
                            <a:alpha val="100000"/>
                          </a:srgbClr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 rtlCol="0"/>
                    <a:lstStyle/>
                    <a:p>
                      <a:pPr algn="ctr">
                        <a:defRPr/>
                      </a:pPr>
                      <a:r>
                        <a:rPr lang="en-US" sz="11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7.0-11.0</a:t>
                      </a:r>
                      <a:endParaRPr lang="en-US" sz="1100">
                        <a:solidFill>
                          <a:srgbClr val="000000">
                            <a:alpha val="100000"/>
                          </a:srgbClr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 rtlCol="0"/>
                    <a:lstStyle/>
                    <a:p>
                      <a:pPr algn="ctr">
                        <a:defRPr/>
                      </a:pPr>
                      <a:r>
                        <a:rPr lang="en-US" sz="11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0.30</a:t>
                      </a:r>
                      <a:r>
                        <a:rPr lang="zh-CN" altLang="en-US" sz="1100">
                          <a:solidFill>
                            <a:srgbClr val="000000">
                              <a:alpha val="100000"/>
                            </a:srgbClr>
                          </a:solidFill>
                          <a:sym typeface="+mn-ea"/>
                        </a:rPr>
                        <a:t>（</a:t>
                      </a:r>
                      <a:r>
                        <a:rPr lang="en-US" altLang="zh-CN" sz="1100">
                          <a:solidFill>
                            <a:srgbClr val="000000">
                              <a:alpha val="100000"/>
                            </a:srgbClr>
                          </a:solidFill>
                          <a:sym typeface="+mn-ea"/>
                        </a:rPr>
                        <a:t>0.22-0.37</a:t>
                      </a:r>
                      <a:r>
                        <a:rPr lang="zh-CN" altLang="en-US" sz="1100">
                          <a:solidFill>
                            <a:srgbClr val="000000">
                              <a:alpha val="100000"/>
                            </a:srgbClr>
                          </a:solidFill>
                          <a:sym typeface="+mn-ea"/>
                        </a:rPr>
                        <a:t>）</a:t>
                      </a:r>
                      <a:endParaRPr lang="en-US" altLang="zh-CN" sz="1100">
                        <a:solidFill>
                          <a:srgbClr val="000000">
                            <a:alpha val="100000"/>
                          </a:srgbClr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 rtlCol="0"/>
                    <a:lstStyle/>
                    <a:p>
                      <a:pPr algn="ctr">
                        <a:defRPr/>
                      </a:pPr>
                      <a:r>
                        <a:rPr lang="en-US" sz="11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膳食纤维</a:t>
                      </a:r>
                      <a:endParaRPr lang="en-US" sz="1100">
                        <a:solidFill>
                          <a:srgbClr val="000000">
                            <a:alpha val="100000"/>
                          </a:srgbClr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 rtlCol="0"/>
                    <a:lstStyle/>
                    <a:p>
                      <a:pPr algn="ctr">
                        <a:defRPr/>
                      </a:pPr>
                      <a:r>
                        <a:rPr lang="en-US" sz="11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水中运动+拉伸</a:t>
                      </a:r>
                      <a:endParaRPr lang="en-US" sz="1100">
                        <a:solidFill>
                          <a:srgbClr val="000000">
                            <a:alpha val="100000"/>
                          </a:srgbClr>
                        </a:solidFill>
                      </a:endParaRPr>
                    </a:p>
                  </a:txBody>
                  <a:tcPr anchor="ctr" anchorCtr="0"/>
                </a:tc>
              </a:tr>
              <a:tr h="524510">
                <a:tc>
                  <a:txBody>
                    <a:bodyPr rtlCol="0"/>
                    <a:lstStyle/>
                    <a:p>
                      <a:pPr algn="ctr">
                        <a:defRPr/>
                      </a:pPr>
                      <a:r>
                        <a:rPr lang="en-US" sz="11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肥胖(BMI≥30)</a:t>
                      </a:r>
                      <a:endParaRPr lang="en-US" sz="1100">
                        <a:solidFill>
                          <a:srgbClr val="000000">
                            <a:alpha val="100000"/>
                          </a:srgbClr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 rtlCol="0"/>
                    <a:lstStyle/>
                    <a:p>
                      <a:pPr algn="ctr">
                        <a:defRPr/>
                      </a:pPr>
                      <a:r>
                        <a:rPr lang="en-US" sz="11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5.0--9.0</a:t>
                      </a:r>
                      <a:endParaRPr lang="en-US" sz="1100">
                        <a:solidFill>
                          <a:srgbClr val="000000">
                            <a:alpha val="100000"/>
                          </a:srgbClr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 rtlCol="0"/>
                    <a:lstStyle/>
                    <a:p>
                      <a:pPr algn="ctr">
                        <a:defRPr/>
                      </a:pPr>
                      <a:r>
                        <a:rPr lang="en-US" sz="1100">
                          <a:solidFill>
                            <a:srgbClr val="000000">
                              <a:alpha val="100000"/>
                            </a:srgbClr>
                          </a:solidFill>
                          <a:sym typeface="+mn-ea"/>
                        </a:rPr>
                        <a:t>0.22</a:t>
                      </a:r>
                      <a:r>
                        <a:rPr lang="zh-CN" altLang="en-US" sz="1100">
                          <a:solidFill>
                            <a:srgbClr val="000000">
                              <a:alpha val="100000"/>
                            </a:srgbClr>
                          </a:solidFill>
                          <a:sym typeface="+mn-ea"/>
                        </a:rPr>
                        <a:t>（</a:t>
                      </a:r>
                      <a:r>
                        <a:rPr lang="en-US" altLang="zh-CN" sz="1100">
                          <a:solidFill>
                            <a:srgbClr val="000000">
                              <a:alpha val="100000"/>
                            </a:srgbClr>
                          </a:solidFill>
                          <a:sym typeface="+mn-ea"/>
                        </a:rPr>
                        <a:t>0.15-0.30</a:t>
                      </a:r>
                      <a:r>
                        <a:rPr lang="zh-CN" altLang="en-US" sz="1100">
                          <a:solidFill>
                            <a:srgbClr val="000000">
                              <a:alpha val="100000"/>
                            </a:srgbClr>
                          </a:solidFill>
                          <a:sym typeface="+mn-ea"/>
                        </a:rPr>
                        <a:t>）</a:t>
                      </a:r>
                      <a:endParaRPr lang="en-US" sz="1100">
                        <a:solidFill>
                          <a:srgbClr val="000000">
                            <a:alpha val="100000"/>
                          </a:srgbClr>
                        </a:solidFill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 rtlCol="0"/>
                    <a:lstStyle/>
                    <a:p>
                      <a:pPr algn="ctr">
                        <a:defRPr/>
                      </a:pPr>
                      <a:r>
                        <a:rPr lang="en-US" sz="11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维生素D</a:t>
                      </a:r>
                      <a:endParaRPr lang="en-US" sz="1100">
                        <a:solidFill>
                          <a:srgbClr val="000000">
                            <a:alpha val="100000"/>
                          </a:srgbClr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 rtlCol="0"/>
                    <a:lstStyle/>
                    <a:p>
                      <a:pPr algn="ctr">
                        <a:defRPr/>
                      </a:pPr>
                      <a:r>
                        <a:rPr lang="en-US" sz="11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物理治疗球操</a:t>
                      </a:r>
                      <a:endParaRPr lang="en-US" sz="1100">
                        <a:solidFill>
                          <a:srgbClr val="000000">
                            <a:alpha val="100000"/>
                          </a:srgbClr>
                        </a:solidFill>
                      </a:endParaRPr>
                    </a:p>
                  </a:txBody>
                  <a:tcPr anchor="ctr" anchorCtr="0"/>
                </a:tc>
              </a:tr>
              <a:tr h="524510">
                <a:tc>
                  <a:txBody>
                    <a:bodyPr rtlCol="0"/>
                    <a:lstStyle/>
                    <a:p>
                      <a:pPr algn="ctr">
                        <a:defRPr/>
                      </a:pPr>
                      <a:r>
                        <a:rPr lang="en-US" sz="11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双胎妊娠</a:t>
                      </a:r>
                      <a:endParaRPr lang="en-US" sz="1100">
                        <a:solidFill>
                          <a:srgbClr val="000000">
                            <a:alpha val="100000"/>
                          </a:srgbClr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 rtlCol="0"/>
                    <a:lstStyle/>
                    <a:p>
                      <a:pPr algn="ctr">
                        <a:defRPr/>
                      </a:pPr>
                      <a:r>
                        <a:rPr lang="en-US" sz="11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+4-8基础值</a:t>
                      </a:r>
                      <a:endParaRPr lang="en-US" sz="1100">
                        <a:solidFill>
                          <a:srgbClr val="000000">
                            <a:alpha val="100000"/>
                          </a:srgbClr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 rtlCol="0"/>
                    <a:lstStyle/>
                    <a:p>
                      <a:pPr algn="ctr">
                        <a:defRPr/>
                      </a:pPr>
                      <a:r>
                        <a:rPr lang="en-US" sz="11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+0.1基础值</a:t>
                      </a:r>
                      <a:endParaRPr lang="en-US" sz="1100">
                        <a:solidFill>
                          <a:srgbClr val="000000">
                            <a:alpha val="100000"/>
                          </a:srgbClr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 rtlCol="0"/>
                    <a:lstStyle/>
                    <a:p>
                      <a:pPr algn="ctr">
                        <a:defRPr/>
                      </a:pPr>
                      <a:r>
                        <a:rPr lang="en-US" sz="11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锌+Omega-3</a:t>
                      </a:r>
                      <a:endParaRPr lang="en-US" sz="1100">
                        <a:solidFill>
                          <a:srgbClr val="000000">
                            <a:alpha val="100000"/>
                          </a:srgbClr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 rtlCol="0"/>
                    <a:lstStyle/>
                    <a:p>
                      <a:pPr algn="ctr">
                        <a:defRPr/>
                      </a:pPr>
                      <a:r>
                        <a:rPr lang="en-US" sz="11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专业指导运动</a:t>
                      </a:r>
                      <a:endParaRPr lang="en-US" sz="1100">
                        <a:solidFill>
                          <a:srgbClr val="000000">
                            <a:alpha val="100000"/>
                          </a:srgbClr>
                        </a:solidFill>
                      </a:endParaRPr>
                    </a:p>
                  </a:txBody>
                  <a:tcPr anchor="ctr" anchorCtr="0"/>
                </a:tc>
              </a:tr>
            </a:tbl>
          </a:graphicData>
        </a:graphic>
      </p:graphicFrame>
      <p:sp>
        <p:nvSpPr>
          <p:cNvPr id="4" name="TextBox 4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不同孕期的增重标准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体重异常的风险警示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100000"/>
          </a:blip>
          <a:srcRect/>
          <a:stretch>
            <a:fillRect/>
          </a:stretch>
        </p:blipFill>
        <p:spPr>
          <a:xfrm>
            <a:off x="359506" y="4517707"/>
            <a:ext cx="5662857" cy="195323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alphaModFix amt="100000"/>
          </a:blip>
          <a:srcRect t="30836" b="30836"/>
          <a:stretch>
            <a:fillRect/>
          </a:stretch>
        </p:blipFill>
        <p:spPr>
          <a:xfrm>
            <a:off x="6163149" y="4517708"/>
            <a:ext cx="5662857" cy="1953231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378556" y="1192655"/>
            <a:ext cx="2759613" cy="885463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增重过快（＞2kg/周）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359506" y="2142172"/>
            <a:ext cx="2759613" cy="2160303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7" name="TextBox 7"/>
          <p:cNvSpPr txBox="1"/>
          <p:nvPr/>
        </p:nvSpPr>
        <p:spPr>
          <a:xfrm>
            <a:off x="517924" y="2315528"/>
            <a:ext cx="2442776" cy="1758731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可能诱发妊娠高血压、巨大儿（＞4kg）及产道损伤，需筛查是否合并水肿或妊娠糖尿病。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3262749" y="2142172"/>
            <a:ext cx="2759613" cy="2160303"/>
          </a:xfrm>
          <a:prstGeom prst="roundRect">
            <a:avLst>
              <a:gd name="adj" fmla="val 7233"/>
            </a:avLst>
          </a:prstGeom>
          <a:solidFill>
            <a:schemeClr val="lt2">
              <a:alpha val="61000"/>
            </a:schemeClr>
          </a:solidFill>
        </p:spPr>
      </p:sp>
      <p:sp>
        <p:nvSpPr>
          <p:cNvPr id="9" name="AutoShape 9"/>
          <p:cNvSpPr/>
          <p:nvPr/>
        </p:nvSpPr>
        <p:spPr>
          <a:xfrm>
            <a:off x="6163149" y="2142172"/>
            <a:ext cx="2759613" cy="2151063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0" name="AutoShape 10"/>
          <p:cNvSpPr/>
          <p:nvPr/>
        </p:nvSpPr>
        <p:spPr>
          <a:xfrm>
            <a:off x="9066393" y="2142172"/>
            <a:ext cx="2759613" cy="2151063"/>
          </a:xfrm>
          <a:prstGeom prst="roundRect">
            <a:avLst>
              <a:gd name="adj" fmla="val 7233"/>
            </a:avLst>
          </a:prstGeom>
          <a:solidFill>
            <a:schemeClr val="lt2">
              <a:alpha val="61000"/>
            </a:schemeClr>
          </a:solidFill>
        </p:spPr>
      </p:sp>
      <p:sp>
        <p:nvSpPr>
          <p:cNvPr id="11" name="TextBox 11"/>
          <p:cNvSpPr txBox="1"/>
          <p:nvPr/>
        </p:nvSpPr>
        <p:spPr>
          <a:xfrm>
            <a:off x="3421168" y="2315528"/>
            <a:ext cx="2442776" cy="1758731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增加胎儿生长受限（FGR）风险，低出生体重儿（＜2.5kg）发生率达正常体重的3倍。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6321567" y="2315528"/>
            <a:ext cx="2442776" cy="1758731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使剖宫产率提升40%，且子代肥胖概率增加50%。需将总增重控制在5-9kg。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9224811" y="2315528"/>
            <a:ext cx="2442776" cy="1758731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若增重＜12.5kg易致早产，需加强营养密度高的食物如坚果、乳制品摄入。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3309310" y="1192655"/>
            <a:ext cx="2759613" cy="885463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增重不足（＜0.3kg/周）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6142647" y="1192655"/>
            <a:ext cx="2759613" cy="885463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孕前肥胖（BMI≥28）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9073400" y="1192655"/>
            <a:ext cx="2759613" cy="885463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孕前低体重（BMI＜18.5）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437.924094488189,&quot;left&quot;:66.07204724409448,&quot;top&quot;:103.0147244094488,&quot;width&quot;:793.9770078740158}"/>
</p:tagLst>
</file>

<file path=ppt/tags/tag10.xml><?xml version="1.0" encoding="utf-8"?>
<p:tagLst xmlns:p="http://schemas.openxmlformats.org/presentationml/2006/main">
  <p:tag name="KSO_WM_DIAGRAM_VIRTUALLY_FRAME" val="{&quot;height&quot;:437.924094488189,&quot;left&quot;:66.07204724409448,&quot;top&quot;:103.0147244094488,&quot;width&quot;:793.9770078740158}"/>
</p:tagLst>
</file>

<file path=ppt/tags/tag11.xml><?xml version="1.0" encoding="utf-8"?>
<p:tagLst xmlns:p="http://schemas.openxmlformats.org/presentationml/2006/main">
  <p:tag name="KSO_WM_DIAGRAM_VIRTUALLY_FRAME" val="{&quot;height&quot;:437.924094488189,&quot;left&quot;:66.07204724409448,&quot;top&quot;:103.0147244094488,&quot;width&quot;:793.9770078740158}"/>
</p:tagLst>
</file>

<file path=ppt/tags/tag12.xml><?xml version="1.0" encoding="utf-8"?>
<p:tagLst xmlns:p="http://schemas.openxmlformats.org/presentationml/2006/main">
  <p:tag name="KSO_WM_DIAGRAM_VIRTUALLY_FRAME" val="{&quot;height&quot;:376.6878740157481,&quot;left&quot;:22.743978730576604,&quot;top&quot;:101.45795275590551,&quot;width&quot;:907.3375960725731}"/>
</p:tagLst>
</file>

<file path=ppt/tags/tag13.xml><?xml version="1.0" encoding="utf-8"?>
<p:tagLst xmlns:p="http://schemas.openxmlformats.org/presentationml/2006/main">
  <p:tag name="KSO_WM_DIAGRAM_VIRTUALLY_FRAME" val="{&quot;height&quot;:376.6878740157481,&quot;left&quot;:22.743978730576604,&quot;top&quot;:101.45795275590551,&quot;width&quot;:907.3375960725731}"/>
</p:tagLst>
</file>

<file path=ppt/tags/tag14.xml><?xml version="1.0" encoding="utf-8"?>
<p:tagLst xmlns:p="http://schemas.openxmlformats.org/presentationml/2006/main">
  <p:tag name="KSO_WM_DIAGRAM_VIRTUALLY_FRAME" val="{&quot;height&quot;:376.6878740157481,&quot;left&quot;:22.743978730576604,&quot;top&quot;:101.45795275590551,&quot;width&quot;:907.3375960725731}"/>
</p:tagLst>
</file>

<file path=ppt/tags/tag15.xml><?xml version="1.0" encoding="utf-8"?>
<p:tagLst xmlns:p="http://schemas.openxmlformats.org/presentationml/2006/main">
  <p:tag name="KSO_WM_DIAGRAM_VIRTUALLY_FRAME" val="{&quot;height&quot;:376.6878740157481,&quot;left&quot;:22.743978730576604,&quot;top&quot;:101.45795275590551,&quot;width&quot;:907.3375960725731}"/>
</p:tagLst>
</file>

<file path=ppt/tags/tag16.xml><?xml version="1.0" encoding="utf-8"?>
<p:tagLst xmlns:p="http://schemas.openxmlformats.org/presentationml/2006/main">
  <p:tag name="KSO_WM_DIAGRAM_VIRTUALLY_FRAME" val="{&quot;height&quot;:376.6878740157481,&quot;left&quot;:22.743978730576604,&quot;top&quot;:101.45795275590551,&quot;width&quot;:907.3375960725731}"/>
</p:tagLst>
</file>

<file path=ppt/tags/tag17.xml><?xml version="1.0" encoding="utf-8"?>
<p:tagLst xmlns:p="http://schemas.openxmlformats.org/presentationml/2006/main">
  <p:tag name="KSO_WM_DIAGRAM_VIRTUALLY_FRAME" val="{&quot;height&quot;:376.6878740157481,&quot;left&quot;:22.743978730576604,&quot;top&quot;:101.45795275590551,&quot;width&quot;:907.3375960725731}"/>
</p:tagLst>
</file>

<file path=ppt/tags/tag18.xml><?xml version="1.0" encoding="utf-8"?>
<p:tagLst xmlns:p="http://schemas.openxmlformats.org/presentationml/2006/main">
  <p:tag name="KSO_WM_DIAGRAM_VIRTUALLY_FRAME" val="{&quot;height&quot;:376.6878740157481,&quot;left&quot;:22.743978730576604,&quot;top&quot;:101.45795275590551,&quot;width&quot;:907.3375960725731}"/>
</p:tagLst>
</file>

<file path=ppt/tags/tag19.xml><?xml version="1.0" encoding="utf-8"?>
<p:tagLst xmlns:p="http://schemas.openxmlformats.org/presentationml/2006/main">
  <p:tag name="KSO_WM_DIAGRAM_VIRTUALLY_FRAME" val="{&quot;height&quot;:376.6878740157481,&quot;left&quot;:22.743978730576604,&quot;top&quot;:101.45795275590551,&quot;width&quot;:907.3375960725731}"/>
</p:tagLst>
</file>

<file path=ppt/tags/tag2.xml><?xml version="1.0" encoding="utf-8"?>
<p:tagLst xmlns:p="http://schemas.openxmlformats.org/presentationml/2006/main">
  <p:tag name="KSO_WM_DIAGRAM_VIRTUALLY_FRAME" val="{&quot;height&quot;:437.924094488189,&quot;left&quot;:66.07204724409448,&quot;top&quot;:103.0147244094488,&quot;width&quot;:793.9770078740158}"/>
</p:tagLst>
</file>

<file path=ppt/tags/tag20.xml><?xml version="1.0" encoding="utf-8"?>
<p:tagLst xmlns:p="http://schemas.openxmlformats.org/presentationml/2006/main">
  <p:tag name="KSO_WM_DIAGRAM_VIRTUALLY_FRAME" val="{&quot;height&quot;:376.6878740157481,&quot;left&quot;:22.743978730576604,&quot;top&quot;:101.45795275590551,&quot;width&quot;:907.3375960725731}"/>
</p:tagLst>
</file>

<file path=ppt/tags/tag21.xml><?xml version="1.0" encoding="utf-8"?>
<p:tagLst xmlns:p="http://schemas.openxmlformats.org/presentationml/2006/main">
  <p:tag name="KSO_WM_DIAGRAM_VIRTUALLY_FRAME" val="{&quot;height&quot;:376.6878740157481,&quot;left&quot;:22.743978730576604,&quot;top&quot;:101.45795275590551,&quot;width&quot;:907.3375960725731}"/>
</p:tagLst>
</file>

<file path=ppt/tags/tag22.xml><?xml version="1.0" encoding="utf-8"?>
<p:tagLst xmlns:p="http://schemas.openxmlformats.org/presentationml/2006/main">
  <p:tag name="KSO_WM_DIAGRAM_VIRTUALLY_FRAME" val="{&quot;height&quot;:376.6878740157481,&quot;left&quot;:22.743978730576604,&quot;top&quot;:101.45795275590551,&quot;width&quot;:907.3375960725731}"/>
</p:tagLst>
</file>

<file path=ppt/tags/tag23.xml><?xml version="1.0" encoding="utf-8"?>
<p:tagLst xmlns:p="http://schemas.openxmlformats.org/presentationml/2006/main">
  <p:tag name="KSO_WM_DIAGRAM_VIRTUALLY_FRAME" val="{&quot;height&quot;:376.6878740157481,&quot;left&quot;:22.743978730576604,&quot;top&quot;:101.45795275590551,&quot;width&quot;:907.3375960725731}"/>
</p:tagLst>
</file>

<file path=ppt/tags/tag24.xml><?xml version="1.0" encoding="utf-8"?>
<p:tagLst xmlns:p="http://schemas.openxmlformats.org/presentationml/2006/main">
  <p:tag name="KSO_WM_DIAGRAM_VIRTUALLY_FRAME" val="{&quot;height&quot;:376.6878740157481,&quot;left&quot;:22.743978730576604,&quot;top&quot;:101.45795275590551,&quot;width&quot;:907.3375960725731}"/>
</p:tagLst>
</file>

<file path=ppt/tags/tag25.xml><?xml version="1.0" encoding="utf-8"?>
<p:tagLst xmlns:p="http://schemas.openxmlformats.org/presentationml/2006/main">
  <p:tag name="KSO_WM_DIAGRAM_VIRTUALLY_FRAME" val="{&quot;height&quot;:376.6878740157481,&quot;left&quot;:22.743978730576604,&quot;top&quot;:101.45795275590551,&quot;width&quot;:907.3375960725731}"/>
</p:tagLst>
</file>

<file path=ppt/tags/tag26.xml><?xml version="1.0" encoding="utf-8"?>
<p:tagLst xmlns:p="http://schemas.openxmlformats.org/presentationml/2006/main">
  <p:tag name="KSO_WM_DIAGRAM_VIRTUALLY_FRAME" val="{&quot;height&quot;:376.6878740157481,&quot;left&quot;:22.743978730576604,&quot;top&quot;:101.45795275590551,&quot;width&quot;:907.3375960725731}"/>
</p:tagLst>
</file>

<file path=ppt/tags/tag27.xml><?xml version="1.0" encoding="utf-8"?>
<p:tagLst xmlns:p="http://schemas.openxmlformats.org/presentationml/2006/main">
  <p:tag name="KSO_WM_DIAGRAM_VIRTUALLY_FRAME" val="{&quot;height&quot;:376.6878740157481,&quot;left&quot;:22.743978730576604,&quot;top&quot;:101.45795275590551,&quot;width&quot;:907.3375960725731}"/>
</p:tagLst>
</file>

<file path=ppt/tags/tag3.xml><?xml version="1.0" encoding="utf-8"?>
<p:tagLst xmlns:p="http://schemas.openxmlformats.org/presentationml/2006/main">
  <p:tag name="KSO_WM_DIAGRAM_VIRTUALLY_FRAME" val="{&quot;height&quot;:437.924094488189,&quot;left&quot;:66.07204724409448,&quot;top&quot;:103.0147244094488,&quot;width&quot;:793.9770078740158}"/>
</p:tagLst>
</file>

<file path=ppt/tags/tag4.xml><?xml version="1.0" encoding="utf-8"?>
<p:tagLst xmlns:p="http://schemas.openxmlformats.org/presentationml/2006/main">
  <p:tag name="KSO_WM_DIAGRAM_VIRTUALLY_FRAME" val="{&quot;height&quot;:437.924094488189,&quot;left&quot;:66.07204724409448,&quot;top&quot;:103.0147244094488,&quot;width&quot;:793.9770078740158}"/>
</p:tagLst>
</file>

<file path=ppt/tags/tag5.xml><?xml version="1.0" encoding="utf-8"?>
<p:tagLst xmlns:p="http://schemas.openxmlformats.org/presentationml/2006/main">
  <p:tag name="KSO_WM_DIAGRAM_VIRTUALLY_FRAME" val="{&quot;height&quot;:437.924094488189,&quot;left&quot;:66.07204724409448,&quot;top&quot;:103.0147244094488,&quot;width&quot;:793.9770078740158}"/>
</p:tagLst>
</file>

<file path=ppt/tags/tag6.xml><?xml version="1.0" encoding="utf-8"?>
<p:tagLst xmlns:p="http://schemas.openxmlformats.org/presentationml/2006/main">
  <p:tag name="KSO_WM_DIAGRAM_VIRTUALLY_FRAME" val="{&quot;height&quot;:437.924094488189,&quot;left&quot;:66.07204724409448,&quot;top&quot;:103.0147244094488,&quot;width&quot;:793.9770078740158}"/>
</p:tagLst>
</file>

<file path=ppt/tags/tag7.xml><?xml version="1.0" encoding="utf-8"?>
<p:tagLst xmlns:p="http://schemas.openxmlformats.org/presentationml/2006/main">
  <p:tag name="KSO_WM_DIAGRAM_VIRTUALLY_FRAME" val="{&quot;height&quot;:437.924094488189,&quot;left&quot;:66.07204724409448,&quot;top&quot;:103.0147244094488,&quot;width&quot;:793.9770078740158}"/>
</p:tagLst>
</file>

<file path=ppt/tags/tag8.xml><?xml version="1.0" encoding="utf-8"?>
<p:tagLst xmlns:p="http://schemas.openxmlformats.org/presentationml/2006/main">
  <p:tag name="KSO_WM_DIAGRAM_VIRTUALLY_FRAME" val="{&quot;height&quot;:437.924094488189,&quot;left&quot;:66.07204724409448,&quot;top&quot;:103.0147244094488,&quot;width&quot;:793.9770078740158}"/>
</p:tagLst>
</file>

<file path=ppt/tags/tag9.xml><?xml version="1.0" encoding="utf-8"?>
<p:tagLst xmlns:p="http://schemas.openxmlformats.org/presentationml/2006/main">
  <p:tag name="KSO_WM_DIAGRAM_VIRTUALLY_FRAME" val="{&quot;height&quot;:437.924094488189,&quot;left&quot;:66.07204724409448,&quot;top&quot;:103.0147244094488,&quot;width&quot;:793.9770078740158}"/>
</p:tagLst>
</file>

<file path=ppt/theme/theme1.xml><?xml version="1.0" encoding="utf-8"?>
<a:theme xmlns:a="http://schemas.openxmlformats.org/drawingml/2006/main" name="Office Theme">
  <a:themeElements>
    <a:clrScheme name="Office">
      <a:dk1>
        <a:srgbClr val="404040"/>
      </a:dk1>
      <a:lt1>
        <a:srgbClr val="FFFFFF"/>
      </a:lt1>
      <a:dk2>
        <a:srgbClr val="607EB3"/>
      </a:dk2>
      <a:lt2>
        <a:srgbClr val="DBE2FB"/>
      </a:lt2>
      <a:accent1>
        <a:srgbClr val="607EB3"/>
      </a:accent1>
      <a:accent2>
        <a:srgbClr val="E44474"/>
      </a:accent2>
      <a:accent3>
        <a:srgbClr val="F5A1A1"/>
      </a:accent3>
      <a:accent4>
        <a:srgbClr val="7EA3DB"/>
      </a:accent4>
      <a:accent5>
        <a:srgbClr val="75D4BA"/>
      </a:accent5>
      <a:accent6>
        <a:srgbClr val="6DBFBE"/>
      </a:accent6>
      <a:hlink>
        <a:srgbClr val="0000FF"/>
      </a:hlink>
      <a:folHlink>
        <a:srgbClr val="800080"/>
      </a:folHlink>
    </a:clrScheme>
    <a:fontScheme name="Office">
      <a:majorFont>
        <a:latin typeface="微软雅黑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微软雅黑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5145</Words>
  <Application>WPS 演示</Application>
  <PresentationFormat>On-screen Show (4:3)</PresentationFormat>
  <Paragraphs>448</Paragraphs>
  <Slides>28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38" baseType="lpstr">
      <vt:lpstr>Arial</vt:lpstr>
      <vt:lpstr>宋体</vt:lpstr>
      <vt:lpstr>Wingdings</vt:lpstr>
      <vt:lpstr>Noto Sans SC</vt:lpstr>
      <vt:lpstr>Arial</vt:lpstr>
      <vt:lpstr>Calibri</vt:lpstr>
      <vt:lpstr>微软雅黑</vt:lpstr>
      <vt:lpstr>Arial Unicode MS</vt:lpstr>
      <vt:lpstr>Wingdings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Chat</cp:lastModifiedBy>
  <cp:revision>11</cp:revision>
  <dcterms:created xsi:type="dcterms:W3CDTF">2006-08-16T00:00:00Z</dcterms:created>
  <dcterms:modified xsi:type="dcterms:W3CDTF">2026-06-12T01:26:39Z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E143E56EA2FE47E5A7C99B24ADD63C65_13</vt:lpwstr>
  </property>
  <property fmtid="{D5CDD505-2E9C-101B-9397-08002B2CF9AE}" pid="3" name="KSOProductBuildVer">
    <vt:lpwstr>2052-12.1.0.26895</vt:lpwstr>
  </property>
</Properties>
</file>