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9" r:id="rId22"/>
    <p:sldId id="280" r:id="rId23"/>
    <p:sldId id="281" r:id="rId24"/>
    <p:sldId id="283" r:id="rId25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none"/>
        <c:varyColors val="0"/>
        <c:ser>
          <c:idx val="0"/>
          <c:order val="0"/>
          <c:tx>
            <c:strRef>
              <c:f>Sheet0!$B$1</c:f>
              <c:strCache>
                <c:ptCount val="1"/>
                <c:pt idx="0">
                  <c:v>吸烟率（%）</c:v>
                </c:pt>
              </c:strCache>
            </c:strRef>
          </c:tx>
          <c:spPr>
            <a:solidFill>
              <a:srgbClr val="C8C8C8"/>
            </a:solidFill>
          </c:spPr>
          <c:invertIfNegative val="0"/>
          <c:dLbls>
            <c:delete val="1"/>
          </c:dLbls>
          <c:cat>
            <c:strRef>
              <c:f>Sheet0!$A$2:$A$4</c:f>
              <c:strCache>
                <c:ptCount val="3"/>
                <c:pt idx="0">
                  <c:v>美国</c:v>
                </c:pt>
                <c:pt idx="1">
                  <c:v>日本</c:v>
                </c:pt>
                <c:pt idx="2">
                  <c:v>中国</c:v>
                </c:pt>
              </c:strCache>
            </c:strRef>
          </c:cat>
          <c:val>
            <c:numRef>
              <c:f>Sheet0!$B$2:$B$4</c:f>
              <c:numCache>
                <c:formatCode>General</c:formatCode>
                <c:ptCount val="3"/>
                <c:pt idx="0">
                  <c:v>11</c:v>
                </c:pt>
                <c:pt idx="1">
                  <c:v>14.8</c:v>
                </c:pt>
                <c:pt idx="2">
                  <c:v>26.6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0"/>
        <c:axId val="1"/>
      </c:barChart>
      <c:catAx>
        <c:axId val="0"/>
        <c:scaling>
          <c:orientation val="minMax"/>
        </c:scaling>
        <c:delete val="0"/>
        <c:axPos val="b"/>
        <c:majorTickMark val="cross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"/>
        <c:crosses val="autoZero"/>
        <c:auto val="0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0"/>
        <c:crosses val="autoZero"/>
        <c:crossBetween val="between"/>
      </c:valAx>
    </c:plotArea>
    <c:legend>
      <c:legendPos val="t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c20c58d5-2261-4ac8-a30d-7d8376a153da}"/>
      </c:ext>
    </c:extLst>
  </c:chart>
  <c:txPr>
    <a:bodyPr/>
    <a:lstStyle/>
    <a:p>
      <a:pPr>
        <a:defRPr lang="zh-CN"/>
      </a:pPr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9" Type="http://schemas.openxmlformats.org/officeDocument/2006/relationships/slideLayout" Target="../slideLayouts/slideLayout7.xml"/><Relationship Id="rId18" Type="http://schemas.openxmlformats.org/officeDocument/2006/relationships/tags" Target="../tags/tag15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3" name="Freeform 2"/>
          <p:cNvSpPr/>
          <p:nvPr/>
        </p:nvSpPr>
        <p:spPr>
          <a:xfrm flipH="1">
            <a:off x="0" y="3912063"/>
            <a:ext cx="3637228" cy="2945937"/>
          </a:xfrm>
          <a:custGeom>
            <a:avLst/>
            <a:gdLst/>
            <a:ahLst/>
            <a:cxnLst/>
            <a:rect l="l" t="t" r="r" b="b"/>
            <a:pathLst>
              <a:path w="4566065" h="3698239">
                <a:moveTo>
                  <a:pt x="0" y="3698239"/>
                </a:moveTo>
                <a:cubicBezTo>
                  <a:pt x="1003862" y="2485813"/>
                  <a:pt x="1906123" y="1344506"/>
                  <a:pt x="4566065" y="0"/>
                </a:cubicBezTo>
                <a:lnTo>
                  <a:pt x="4566065" y="3698239"/>
                </a:lnTo>
                <a:lnTo>
                  <a:pt x="0" y="3698239"/>
                </a:lnTo>
              </a:path>
            </a:pathLst>
          </a:custGeom>
          <a:gradFill>
            <a:gsLst>
              <a:gs pos="0">
                <a:srgbClr val="339A2C">
                  <a:alpha val="100000"/>
                </a:srgbClr>
              </a:gs>
              <a:gs pos="45000">
                <a:srgbClr val="0075B3">
                  <a:alpha val="100000"/>
                </a:srgbClr>
              </a:gs>
            </a:gsLst>
            <a:lin ang="2700000"/>
          </a:gradFill>
        </p:spPr>
      </p:sp>
      <p:sp>
        <p:nvSpPr>
          <p:cNvPr id="100005" name="Freeform 3"/>
          <p:cNvSpPr/>
          <p:nvPr/>
        </p:nvSpPr>
        <p:spPr>
          <a:xfrm flipH="1">
            <a:off x="1452880" y="4368800"/>
            <a:ext cx="10586720" cy="2489200"/>
          </a:xfrm>
          <a:custGeom>
            <a:avLst/>
            <a:gdLst/>
            <a:ahLst/>
            <a:cxnLst/>
            <a:rect l="l" t="t" r="r" b="b"/>
            <a:pathLst>
              <a:path w="9393792" h="2729590">
                <a:moveTo>
                  <a:pt x="0" y="2729590"/>
                </a:moveTo>
                <a:cubicBezTo>
                  <a:pt x="2384213" y="1162748"/>
                  <a:pt x="5869194" y="359028"/>
                  <a:pt x="9393792" y="0"/>
                </a:cubicBezTo>
                <a:cubicBezTo>
                  <a:pt x="8281262" y="528616"/>
                  <a:pt x="7047349" y="1349682"/>
                  <a:pt x="5760720" y="2729590"/>
                </a:cubicBezTo>
                <a:lnTo>
                  <a:pt x="0" y="2729590"/>
                </a:lnTo>
              </a:path>
            </a:pathLst>
          </a:custGeom>
          <a:blipFill dpi="0" rotWithShape="1">
            <a:blip r:embed="rId1">
              <a:alphaModFix amt="72000"/>
            </a:blip>
            <a:stretch>
              <a:fillRect t="-4000"/>
            </a:stretch>
          </a:blipFill>
        </p:spPr>
      </p:sp>
      <p:sp>
        <p:nvSpPr>
          <p:cNvPr id="100009" name="Freeform 4"/>
          <p:cNvSpPr/>
          <p:nvPr/>
        </p:nvSpPr>
        <p:spPr>
          <a:xfrm flipH="1">
            <a:off x="393674" y="4030771"/>
            <a:ext cx="4876800" cy="2839374"/>
          </a:xfrm>
          <a:custGeom>
            <a:avLst/>
            <a:gdLst/>
            <a:ahLst/>
            <a:cxnLst/>
            <a:rect l="l" t="t" r="r" b="b"/>
            <a:pathLst>
              <a:path w="5181600" h="3484880">
                <a:moveTo>
                  <a:pt x="0" y="3484880"/>
                </a:moveTo>
                <a:cubicBezTo>
                  <a:pt x="1490133" y="1889760"/>
                  <a:pt x="3132667" y="863600"/>
                  <a:pt x="5181600" y="0"/>
                </a:cubicBezTo>
                <a:cubicBezTo>
                  <a:pt x="3339253" y="1066800"/>
                  <a:pt x="2045547" y="2255520"/>
                  <a:pt x="1137920" y="3484880"/>
                </a:cubicBezTo>
                <a:lnTo>
                  <a:pt x="0" y="3484880"/>
                </a:lnTo>
              </a:path>
            </a:pathLst>
          </a:custGeom>
          <a:solidFill>
            <a:srgbClr val="D8D8D8">
              <a:alpha val="42000"/>
            </a:srgbClr>
          </a:solidFill>
        </p:spPr>
      </p:sp>
      <p:sp>
        <p:nvSpPr>
          <p:cNvPr id="100010" name="Freeform 5"/>
          <p:cNvSpPr/>
          <p:nvPr/>
        </p:nvSpPr>
        <p:spPr>
          <a:xfrm flipH="1">
            <a:off x="5623508" y="4269913"/>
            <a:ext cx="6568492" cy="1590225"/>
          </a:xfrm>
          <a:custGeom>
            <a:avLst/>
            <a:gdLst/>
            <a:ahLst/>
            <a:cxnLst/>
            <a:rect l="l" t="t" r="r" b="b"/>
            <a:pathLst>
              <a:path w="6136640" h="1485674">
                <a:moveTo>
                  <a:pt x="0" y="0"/>
                </a:moveTo>
                <a:cubicBezTo>
                  <a:pt x="1222587" y="982021"/>
                  <a:pt x="3247813" y="1263002"/>
                  <a:pt x="6136640" y="538143"/>
                </a:cubicBezTo>
                <a:cubicBezTo>
                  <a:pt x="2932853" y="1936836"/>
                  <a:pt x="887307" y="1506730"/>
                  <a:pt x="0" y="1015663"/>
                </a:cubicBezTo>
                <a:lnTo>
                  <a:pt x="0" y="0"/>
                </a:lnTo>
              </a:path>
            </a:pathLst>
          </a:custGeom>
          <a:gradFill>
            <a:gsLst>
              <a:gs pos="0">
                <a:srgbClr val="339A2C">
                  <a:alpha val="79000"/>
                </a:srgbClr>
              </a:gs>
              <a:gs pos="60000">
                <a:srgbClr val="3269C8">
                  <a:alpha val="100000"/>
                </a:srgbClr>
              </a:gs>
            </a:gsLst>
            <a:lin ang="9180000"/>
          </a:gradFill>
          <a:ln w="2540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100011" name="Freeform 6"/>
          <p:cNvSpPr/>
          <p:nvPr/>
        </p:nvSpPr>
        <p:spPr>
          <a:xfrm flipH="1">
            <a:off x="0" y="4360545"/>
            <a:ext cx="3615055" cy="2509520"/>
          </a:xfrm>
          <a:custGeom>
            <a:avLst/>
            <a:gdLst/>
            <a:ahLst/>
            <a:cxnLst/>
            <a:rect l="l" t="t" r="r" b="b"/>
            <a:pathLst>
              <a:path w="5693" h="3952">
                <a:moveTo>
                  <a:pt x="0" y="3950"/>
                </a:moveTo>
                <a:cubicBezTo>
                  <a:pt x="1072" y="2654"/>
                  <a:pt x="2851" y="1437"/>
                  <a:pt x="5693" y="0"/>
                </a:cubicBezTo>
                <a:lnTo>
                  <a:pt x="5693" y="3952"/>
                </a:lnTo>
                <a:lnTo>
                  <a:pt x="0" y="3950"/>
                </a:lnTo>
              </a:path>
            </a:pathLst>
          </a:custGeom>
          <a:blipFill dpi="0" rotWithShape="1">
            <a:blip r:embed="rId2">
              <a:alphaModFix amt="44000"/>
            </a:blip>
            <a:stretch>
              <a:fillRect t="-4000"/>
            </a:stretch>
          </a:blipFill>
        </p:spPr>
      </p:sp>
      <p:pic>
        <p:nvPicPr>
          <p:cNvPr id="100012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116820" y="236220"/>
            <a:ext cx="1473835" cy="1295400"/>
          </a:xfrm>
          <a:prstGeom prst="rect">
            <a:avLst/>
          </a:prstGeom>
        </p:spPr>
      </p:pic>
      <p:sp>
        <p:nvSpPr>
          <p:cNvPr id="100022" name="TextBox 8"/>
          <p:cNvSpPr txBox="1"/>
          <p:nvPr/>
        </p:nvSpPr>
        <p:spPr>
          <a:xfrm>
            <a:off x="1848485" y="979805"/>
            <a:ext cx="8020050" cy="15392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dist">
              <a:lnSpc>
                <a:spcPct val="100000"/>
              </a:lnSpc>
            </a:pPr>
            <a:r>
              <a:rPr lang="zh-CN" sz="4000" b="1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健康科普行——万场健康知识讲座</a:t>
            </a:r>
            <a:endParaRPr lang="zh-CN" sz="4000" b="1">
              <a:solidFill>
                <a:srgbClr val="4874C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</a:pPr>
            <a:endParaRPr lang="zh-CN" altLang="en-US" sz="1000" b="1">
              <a:solidFill>
                <a:srgbClr val="4874C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00000"/>
              </a:lnSpc>
            </a:pPr>
            <a:endParaRPr lang="zh-CN" altLang="en-US" sz="1000" b="1">
              <a:solidFill>
                <a:srgbClr val="4874C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00000"/>
              </a:lnSpc>
            </a:pPr>
            <a:r>
              <a:rPr lang="zh-CN" altLang="en-US" sz="4000" b="1">
                <a:solidFill>
                  <a:srgbClr val="4874C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青春无烟</a:t>
            </a:r>
            <a:r>
              <a:rPr lang="en-US" altLang="zh-CN" sz="4000" b="1">
                <a:solidFill>
                  <a:srgbClr val="4874C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4000" b="1">
                <a:solidFill>
                  <a:srgbClr val="4874C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未来无限</a:t>
            </a:r>
            <a:endParaRPr lang="zh-CN" altLang="en-US" sz="4000" b="1">
              <a:solidFill>
                <a:srgbClr val="4874C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7" name="AutoShape 7"/>
          <p:cNvSpPr/>
          <p:nvPr/>
        </p:nvSpPr>
        <p:spPr>
          <a:xfrm>
            <a:off x="3457229" y="1366715"/>
            <a:ext cx="607819" cy="607819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585573" y="1495059"/>
            <a:ext cx="351132" cy="35113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9" name="Connector 9"/>
          <p:cNvCxnSpPr/>
          <p:nvPr/>
        </p:nvCxnSpPr>
        <p:spPr>
          <a:xfrm>
            <a:off x="3761139" y="1974534"/>
            <a:ext cx="0" cy="831102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" name="TextBox 10"/>
          <p:cNvSpPr txBox="1"/>
          <p:nvPr/>
        </p:nvSpPr>
        <p:spPr>
          <a:xfrm>
            <a:off x="4197466" y="1162542"/>
            <a:ext cx="6563956" cy="69677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尼古丁强成瘾</a:t>
            </a:r>
            <a:endParaRPr lang="en-US" sz="1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197466" y="1685121"/>
            <a:ext cx="6563956" cy="114677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尼古丁7秒即可到达大脑，刺激多巴胺分泌形成依赖，戒断时会出现焦虑、注意力不集中等反应，成瘾性超过海洛因和可卡因。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-519692" y="2337114"/>
            <a:ext cx="3687085" cy="3687085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675" r="16675"/>
          <a:stretch>
            <a:fillRect/>
          </a:stretch>
        </p:blipFill>
        <p:spPr>
          <a:xfrm>
            <a:off x="-328183" y="2528623"/>
            <a:ext cx="3304066" cy="3304066"/>
          </a:xfrm>
          <a:prstGeom prst="ellipse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3457229" y="3005324"/>
            <a:ext cx="607819" cy="607819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15" name="AutoShape 15"/>
          <p:cNvSpPr/>
          <p:nvPr/>
        </p:nvSpPr>
        <p:spPr>
          <a:xfrm>
            <a:off x="3585573" y="3133668"/>
            <a:ext cx="351132" cy="35113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6" name="Connector 16"/>
          <p:cNvCxnSpPr/>
          <p:nvPr/>
        </p:nvCxnSpPr>
        <p:spPr>
          <a:xfrm>
            <a:off x="3761139" y="3613143"/>
            <a:ext cx="0" cy="831102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TextBox 17"/>
          <p:cNvSpPr txBox="1"/>
          <p:nvPr/>
        </p:nvSpPr>
        <p:spPr>
          <a:xfrm>
            <a:off x="4197466" y="2801151"/>
            <a:ext cx="6563956" cy="69677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焦油多重伤害</a:t>
            </a:r>
            <a:endParaRPr lang="en-US" sz="1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197466" y="3323731"/>
            <a:ext cx="6563956" cy="114677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每支烟含10-30mg焦油，在肺部沉积后破坏肺泡纤毛功能，是慢性支气管炎、肺气肿和肺癌的主要诱因，同时加速血管内皮损伤。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3457229" y="4643934"/>
            <a:ext cx="607819" cy="607819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3585573" y="4772277"/>
            <a:ext cx="351132" cy="35113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21" name="Connector 21"/>
          <p:cNvCxnSpPr/>
          <p:nvPr/>
        </p:nvCxnSpPr>
        <p:spPr>
          <a:xfrm>
            <a:off x="3761139" y="5251753"/>
            <a:ext cx="0" cy="831102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TextBox 22"/>
          <p:cNvSpPr txBox="1"/>
          <p:nvPr/>
        </p:nvSpPr>
        <p:spPr>
          <a:xfrm>
            <a:off x="4197466" y="4439760"/>
            <a:ext cx="6563956" cy="69677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一氧化碳致命风险</a:t>
            </a:r>
            <a:endParaRPr lang="en-US" sz="1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197466" y="4962340"/>
            <a:ext cx="6563956" cy="114677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与血红蛋白结合能力是氧气的240倍，导致组织缺氧，长期吸入引发心肌肥厚和脑细胞不可逆损伤，吸烟者血液一氧化碳浓度可达非吸烟者6倍。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7" name="AutoShape 7"/>
          <p:cNvSpPr/>
          <p:nvPr/>
        </p:nvSpPr>
        <p:spPr>
          <a:xfrm>
            <a:off x="2472998" y="1713326"/>
            <a:ext cx="2623486" cy="616252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2516899" y="1842254"/>
            <a:ext cx="2579585" cy="359968"/>
          </a:xfrm>
          <a:prstGeom prst="rect">
            <a:avLst/>
          </a:prstGeom>
          <a:noFill/>
        </p:spPr>
        <p:txBody>
          <a:bodyPr wrap="square" lIns="91345" tIns="45720" rIns="91345" bIns="45720" rtlCol="0" anchor="ctr" anchorCtr="0">
            <a:noAutofit/>
          </a:bodyPr>
          <a:lstStyle/>
          <a:p>
            <a:pPr algn="ctr">
              <a:spcBef>
                <a:spcPts val="270"/>
              </a:spcBef>
              <a:defRPr/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图形警示有效性</a:t>
            </a:r>
            <a:endParaRPr lang="en-US" sz="1100"/>
          </a:p>
        </p:txBody>
      </p:sp>
      <p:sp>
        <p:nvSpPr>
          <p:cNvPr id="9" name="Freeform 9"/>
          <p:cNvSpPr/>
          <p:nvPr/>
        </p:nvSpPr>
        <p:spPr>
          <a:xfrm>
            <a:off x="1724409" y="1713326"/>
            <a:ext cx="533350" cy="535681"/>
          </a:xfrm>
          <a:custGeom>
            <a:avLst/>
            <a:gdLst/>
            <a:ahLst/>
            <a:cxnLst/>
            <a:rect l="l" t="t" r="r" b="b"/>
            <a:pathLst>
              <a:path w="85" h="85">
                <a:moveTo>
                  <a:pt x="80" y="53"/>
                </a:moveTo>
                <a:cubicBezTo>
                  <a:pt x="80" y="80"/>
                  <a:pt x="80" y="80"/>
                  <a:pt x="80" y="80"/>
                </a:cubicBezTo>
                <a:cubicBezTo>
                  <a:pt x="80" y="83"/>
                  <a:pt x="78" y="85"/>
                  <a:pt x="74" y="85"/>
                </a:cubicBezTo>
                <a:cubicBezTo>
                  <a:pt x="10" y="85"/>
                  <a:pt x="10" y="85"/>
                  <a:pt x="10" y="85"/>
                </a:cubicBezTo>
                <a:cubicBezTo>
                  <a:pt x="7" y="85"/>
                  <a:pt x="5" y="83"/>
                  <a:pt x="5" y="80"/>
                </a:cubicBezTo>
                <a:cubicBezTo>
                  <a:pt x="5" y="53"/>
                  <a:pt x="5" y="53"/>
                  <a:pt x="5" y="53"/>
                </a:cubicBezTo>
                <a:cubicBezTo>
                  <a:pt x="9" y="54"/>
                  <a:pt x="13" y="55"/>
                  <a:pt x="17" y="56"/>
                </a:cubicBezTo>
                <a:cubicBezTo>
                  <a:pt x="17" y="60"/>
                  <a:pt x="17" y="60"/>
                  <a:pt x="17" y="60"/>
                </a:cubicBezTo>
                <a:cubicBezTo>
                  <a:pt x="20" y="60"/>
                  <a:pt x="20" y="60"/>
                  <a:pt x="20" y="60"/>
                </a:cubicBezTo>
                <a:cubicBezTo>
                  <a:pt x="20" y="68"/>
                  <a:pt x="20" y="68"/>
                  <a:pt x="20" y="68"/>
                </a:cubicBezTo>
                <a:cubicBezTo>
                  <a:pt x="27" y="68"/>
                  <a:pt x="27" y="68"/>
                  <a:pt x="27" y="68"/>
                </a:cubicBezTo>
                <a:cubicBezTo>
                  <a:pt x="27" y="60"/>
                  <a:pt x="27" y="60"/>
                  <a:pt x="27" y="60"/>
                </a:cubicBezTo>
                <a:cubicBezTo>
                  <a:pt x="30" y="60"/>
                  <a:pt x="30" y="60"/>
                  <a:pt x="30" y="60"/>
                </a:cubicBezTo>
                <a:cubicBezTo>
                  <a:pt x="30" y="57"/>
                  <a:pt x="30" y="57"/>
                  <a:pt x="30" y="57"/>
                </a:cubicBezTo>
                <a:cubicBezTo>
                  <a:pt x="38" y="58"/>
                  <a:pt x="46" y="58"/>
                  <a:pt x="54" y="57"/>
                </a:cubicBezTo>
                <a:cubicBezTo>
                  <a:pt x="54" y="60"/>
                  <a:pt x="54" y="60"/>
                  <a:pt x="54" y="60"/>
                </a:cubicBezTo>
                <a:cubicBezTo>
                  <a:pt x="57" y="60"/>
                  <a:pt x="57" y="60"/>
                  <a:pt x="57" y="60"/>
                </a:cubicBezTo>
                <a:cubicBezTo>
                  <a:pt x="57" y="68"/>
                  <a:pt x="57" y="68"/>
                  <a:pt x="57" y="68"/>
                </a:cubicBezTo>
                <a:cubicBezTo>
                  <a:pt x="63" y="68"/>
                  <a:pt x="63" y="68"/>
                  <a:pt x="63" y="68"/>
                </a:cubicBezTo>
                <a:cubicBezTo>
                  <a:pt x="63" y="60"/>
                  <a:pt x="63" y="60"/>
                  <a:pt x="63" y="60"/>
                </a:cubicBezTo>
                <a:cubicBezTo>
                  <a:pt x="66" y="60"/>
                  <a:pt x="66" y="60"/>
                  <a:pt x="66" y="60"/>
                </a:cubicBezTo>
                <a:cubicBezTo>
                  <a:pt x="66" y="56"/>
                  <a:pt x="66" y="56"/>
                  <a:pt x="66" y="56"/>
                </a:cubicBezTo>
                <a:cubicBezTo>
                  <a:pt x="71" y="55"/>
                  <a:pt x="75" y="54"/>
                  <a:pt x="80" y="53"/>
                </a:cubicBezTo>
                <a:close/>
              </a:path>
              <a:path w="85" h="85">
                <a:moveTo>
                  <a:pt x="31" y="0"/>
                </a:moveTo>
                <a:cubicBezTo>
                  <a:pt x="54" y="0"/>
                  <a:pt x="54" y="0"/>
                  <a:pt x="54" y="0"/>
                </a:cubicBezTo>
                <a:cubicBezTo>
                  <a:pt x="58" y="0"/>
                  <a:pt x="61" y="3"/>
                  <a:pt x="61" y="7"/>
                </a:cubicBezTo>
                <a:cubicBezTo>
                  <a:pt x="61" y="16"/>
                  <a:pt x="61" y="16"/>
                  <a:pt x="61" y="16"/>
                </a:cubicBezTo>
                <a:cubicBezTo>
                  <a:pt x="53" y="16"/>
                  <a:pt x="53" y="16"/>
                  <a:pt x="53" y="16"/>
                </a:cubicBezTo>
                <a:cubicBezTo>
                  <a:pt x="53" y="8"/>
                  <a:pt x="53" y="8"/>
                  <a:pt x="53" y="8"/>
                </a:cubicBezTo>
                <a:cubicBezTo>
                  <a:pt x="32" y="8"/>
                  <a:pt x="32" y="8"/>
                  <a:pt x="32" y="8"/>
                </a:cubicBezTo>
                <a:cubicBezTo>
                  <a:pt x="32" y="16"/>
                  <a:pt x="32" y="16"/>
                  <a:pt x="32" y="16"/>
                </a:cubicBezTo>
                <a:cubicBezTo>
                  <a:pt x="24" y="16"/>
                  <a:pt x="24" y="16"/>
                  <a:pt x="24" y="16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3"/>
                  <a:pt x="27" y="0"/>
                  <a:pt x="31" y="0"/>
                </a:cubicBezTo>
                <a:close/>
              </a:path>
              <a:path w="85" h="85">
                <a:moveTo>
                  <a:pt x="0" y="20"/>
                </a:moveTo>
                <a:cubicBezTo>
                  <a:pt x="0" y="48"/>
                  <a:pt x="0" y="48"/>
                  <a:pt x="0" y="48"/>
                </a:cubicBezTo>
                <a:cubicBezTo>
                  <a:pt x="27" y="55"/>
                  <a:pt x="56" y="55"/>
                  <a:pt x="85" y="48"/>
                </a:cubicBezTo>
                <a:cubicBezTo>
                  <a:pt x="85" y="20"/>
                  <a:pt x="85" y="20"/>
                  <a:pt x="85" y="20"/>
                </a:cubicBezTo>
                <a:lnTo>
                  <a:pt x="0" y="2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2516899" y="2792970"/>
            <a:ext cx="2623124" cy="614503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2527939" y="3862585"/>
            <a:ext cx="2622034" cy="614074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2" name="Freeform 12"/>
          <p:cNvSpPr/>
          <p:nvPr/>
        </p:nvSpPr>
        <p:spPr>
          <a:xfrm>
            <a:off x="1697351" y="3914847"/>
            <a:ext cx="613897" cy="496485"/>
          </a:xfrm>
          <a:custGeom>
            <a:avLst/>
            <a:gdLst/>
            <a:ahLst/>
            <a:cxnLst/>
            <a:rect l="l" t="t" r="r" b="b"/>
            <a:pathLst>
              <a:path w="109" h="88">
                <a:moveTo>
                  <a:pt x="80" y="88"/>
                </a:moveTo>
                <a:cubicBezTo>
                  <a:pt x="86" y="88"/>
                  <a:pt x="86" y="88"/>
                  <a:pt x="86" y="88"/>
                </a:cubicBezTo>
                <a:cubicBezTo>
                  <a:pt x="86" y="44"/>
                  <a:pt x="86" y="44"/>
                  <a:pt x="86" y="44"/>
                </a:cubicBezTo>
                <a:cubicBezTo>
                  <a:pt x="84" y="44"/>
                  <a:pt x="84" y="44"/>
                  <a:pt x="84" y="44"/>
                </a:cubicBezTo>
                <a:cubicBezTo>
                  <a:pt x="82" y="70"/>
                  <a:pt x="82" y="70"/>
                  <a:pt x="82" y="70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88"/>
                  <a:pt x="80" y="88"/>
                  <a:pt x="80" y="88"/>
                </a:cubicBezTo>
                <a:close/>
              </a:path>
              <a:path w="109" h="88">
                <a:moveTo>
                  <a:pt x="109" y="0"/>
                </a:moveTo>
                <a:cubicBezTo>
                  <a:pt x="100" y="17"/>
                  <a:pt x="100" y="17"/>
                  <a:pt x="100" y="17"/>
                </a:cubicBezTo>
                <a:cubicBezTo>
                  <a:pt x="92" y="33"/>
                  <a:pt x="92" y="33"/>
                  <a:pt x="92" y="33"/>
                </a:cubicBezTo>
                <a:cubicBezTo>
                  <a:pt x="84" y="22"/>
                  <a:pt x="84" y="22"/>
                  <a:pt x="84" y="22"/>
                </a:cubicBezTo>
                <a:cubicBezTo>
                  <a:pt x="80" y="25"/>
                  <a:pt x="80" y="25"/>
                  <a:pt x="80" y="25"/>
                </a:cubicBezTo>
                <a:cubicBezTo>
                  <a:pt x="77" y="64"/>
                  <a:pt x="77" y="64"/>
                  <a:pt x="77" y="64"/>
                </a:cubicBezTo>
                <a:cubicBezTo>
                  <a:pt x="67" y="68"/>
                  <a:pt x="67" y="68"/>
                  <a:pt x="67" y="68"/>
                </a:cubicBezTo>
                <a:cubicBezTo>
                  <a:pt x="48" y="50"/>
                  <a:pt x="48" y="50"/>
                  <a:pt x="48" y="50"/>
                </a:cubicBezTo>
                <a:cubicBezTo>
                  <a:pt x="37" y="73"/>
                  <a:pt x="37" y="73"/>
                  <a:pt x="37" y="73"/>
                </a:cubicBezTo>
                <a:cubicBezTo>
                  <a:pt x="26" y="73"/>
                  <a:pt x="26" y="73"/>
                  <a:pt x="26" y="73"/>
                </a:cubicBezTo>
                <a:cubicBezTo>
                  <a:pt x="19" y="63"/>
                  <a:pt x="19" y="63"/>
                  <a:pt x="19" y="63"/>
                </a:cubicBezTo>
                <a:cubicBezTo>
                  <a:pt x="4" y="67"/>
                  <a:pt x="4" y="67"/>
                  <a:pt x="4" y="67"/>
                </a:cubicBezTo>
                <a:cubicBezTo>
                  <a:pt x="0" y="56"/>
                  <a:pt x="0" y="56"/>
                  <a:pt x="0" y="56"/>
                </a:cubicBezTo>
                <a:cubicBezTo>
                  <a:pt x="20" y="50"/>
                  <a:pt x="20" y="50"/>
                  <a:pt x="20" y="50"/>
                </a:cubicBezTo>
                <a:cubicBezTo>
                  <a:pt x="25" y="48"/>
                  <a:pt x="25" y="48"/>
                  <a:pt x="25" y="48"/>
                </a:cubicBezTo>
                <a:cubicBezTo>
                  <a:pt x="27" y="52"/>
                  <a:pt x="27" y="52"/>
                  <a:pt x="27" y="52"/>
                </a:cubicBezTo>
                <a:cubicBezTo>
                  <a:pt x="30" y="57"/>
                  <a:pt x="30" y="57"/>
                  <a:pt x="30" y="57"/>
                </a:cubicBezTo>
                <a:cubicBezTo>
                  <a:pt x="40" y="37"/>
                  <a:pt x="40" y="37"/>
                  <a:pt x="40" y="37"/>
                </a:cubicBezTo>
                <a:cubicBezTo>
                  <a:pt x="44" y="29"/>
                  <a:pt x="44" y="29"/>
                  <a:pt x="44" y="29"/>
                </a:cubicBezTo>
                <a:cubicBezTo>
                  <a:pt x="50" y="35"/>
                  <a:pt x="50" y="35"/>
                  <a:pt x="50" y="35"/>
                </a:cubicBezTo>
                <a:cubicBezTo>
                  <a:pt x="66" y="50"/>
                  <a:pt x="66" y="50"/>
                  <a:pt x="66" y="50"/>
                </a:cubicBezTo>
                <a:cubicBezTo>
                  <a:pt x="68" y="21"/>
                  <a:pt x="68" y="21"/>
                  <a:pt x="68" y="21"/>
                </a:cubicBezTo>
                <a:cubicBezTo>
                  <a:pt x="68" y="18"/>
                  <a:pt x="68" y="18"/>
                  <a:pt x="68" y="18"/>
                </a:cubicBezTo>
                <a:cubicBezTo>
                  <a:pt x="71" y="16"/>
                  <a:pt x="71" y="16"/>
                  <a:pt x="71" y="16"/>
                </a:cubicBezTo>
                <a:cubicBezTo>
                  <a:pt x="78" y="12"/>
                  <a:pt x="78" y="12"/>
                  <a:pt x="78" y="12"/>
                </a:cubicBezTo>
                <a:cubicBezTo>
                  <a:pt x="72" y="2"/>
                  <a:pt x="72" y="2"/>
                  <a:pt x="72" y="2"/>
                </a:cubicBezTo>
                <a:cubicBezTo>
                  <a:pt x="90" y="1"/>
                  <a:pt x="90" y="1"/>
                  <a:pt x="90" y="1"/>
                </a:cubicBezTo>
                <a:cubicBezTo>
                  <a:pt x="109" y="0"/>
                  <a:pt x="109" y="0"/>
                  <a:pt x="109" y="0"/>
                </a:cubicBezTo>
                <a:close/>
              </a:path>
              <a:path w="109" h="88">
                <a:moveTo>
                  <a:pt x="22" y="88"/>
                </a:moveTo>
                <a:cubicBezTo>
                  <a:pt x="24" y="88"/>
                  <a:pt x="27" y="88"/>
                  <a:pt x="29" y="88"/>
                </a:cubicBezTo>
                <a:cubicBezTo>
                  <a:pt x="29" y="80"/>
                  <a:pt x="29" y="80"/>
                  <a:pt x="29" y="80"/>
                </a:cubicBezTo>
                <a:cubicBezTo>
                  <a:pt x="23" y="81"/>
                  <a:pt x="23" y="81"/>
                  <a:pt x="23" y="81"/>
                </a:cubicBezTo>
                <a:cubicBezTo>
                  <a:pt x="22" y="79"/>
                  <a:pt x="22" y="79"/>
                  <a:pt x="22" y="79"/>
                </a:cubicBezTo>
                <a:cubicBezTo>
                  <a:pt x="22" y="88"/>
                  <a:pt x="22" y="88"/>
                  <a:pt x="22" y="88"/>
                </a:cubicBezTo>
                <a:close/>
              </a:path>
              <a:path w="109" h="88">
                <a:moveTo>
                  <a:pt x="11" y="88"/>
                </a:moveTo>
                <a:cubicBezTo>
                  <a:pt x="17" y="88"/>
                  <a:pt x="17" y="88"/>
                  <a:pt x="17" y="88"/>
                </a:cubicBezTo>
                <a:cubicBezTo>
                  <a:pt x="17" y="71"/>
                  <a:pt x="17" y="71"/>
                  <a:pt x="17" y="71"/>
                </a:cubicBezTo>
                <a:cubicBezTo>
                  <a:pt x="17" y="71"/>
                  <a:pt x="17" y="71"/>
                  <a:pt x="17" y="71"/>
                </a:cubicBezTo>
                <a:cubicBezTo>
                  <a:pt x="11" y="73"/>
                  <a:pt x="11" y="73"/>
                  <a:pt x="11" y="73"/>
                </a:cubicBezTo>
                <a:cubicBezTo>
                  <a:pt x="11" y="88"/>
                  <a:pt x="11" y="88"/>
                  <a:pt x="11" y="88"/>
                </a:cubicBezTo>
                <a:close/>
              </a:path>
              <a:path w="109" h="88">
                <a:moveTo>
                  <a:pt x="34" y="88"/>
                </a:moveTo>
                <a:cubicBezTo>
                  <a:pt x="36" y="88"/>
                  <a:pt x="38" y="88"/>
                  <a:pt x="40" y="88"/>
                </a:cubicBezTo>
                <a:cubicBezTo>
                  <a:pt x="40" y="79"/>
                  <a:pt x="40" y="79"/>
                  <a:pt x="40" y="79"/>
                </a:cubicBezTo>
                <a:cubicBezTo>
                  <a:pt x="40" y="80"/>
                  <a:pt x="40" y="80"/>
                  <a:pt x="40" y="80"/>
                </a:cubicBezTo>
                <a:cubicBezTo>
                  <a:pt x="34" y="80"/>
                  <a:pt x="34" y="80"/>
                  <a:pt x="34" y="80"/>
                </a:cubicBezTo>
                <a:cubicBezTo>
                  <a:pt x="34" y="88"/>
                  <a:pt x="34" y="88"/>
                  <a:pt x="34" y="88"/>
                </a:cubicBezTo>
                <a:close/>
              </a:path>
              <a:path w="109" h="88">
                <a:moveTo>
                  <a:pt x="45" y="88"/>
                </a:moveTo>
                <a:cubicBezTo>
                  <a:pt x="47" y="88"/>
                  <a:pt x="50" y="88"/>
                  <a:pt x="52" y="88"/>
                </a:cubicBezTo>
                <a:cubicBezTo>
                  <a:pt x="52" y="63"/>
                  <a:pt x="52" y="63"/>
                  <a:pt x="52" y="63"/>
                </a:cubicBezTo>
                <a:cubicBezTo>
                  <a:pt x="49" y="60"/>
                  <a:pt x="49" y="60"/>
                  <a:pt x="49" y="60"/>
                </a:cubicBezTo>
                <a:cubicBezTo>
                  <a:pt x="45" y="69"/>
                  <a:pt x="45" y="69"/>
                  <a:pt x="45" y="69"/>
                </a:cubicBezTo>
                <a:cubicBezTo>
                  <a:pt x="45" y="88"/>
                  <a:pt x="45" y="88"/>
                  <a:pt x="45" y="88"/>
                </a:cubicBezTo>
                <a:close/>
              </a:path>
              <a:path w="109" h="88">
                <a:moveTo>
                  <a:pt x="57" y="88"/>
                </a:moveTo>
                <a:cubicBezTo>
                  <a:pt x="59" y="88"/>
                  <a:pt x="61" y="88"/>
                  <a:pt x="63" y="88"/>
                </a:cubicBezTo>
                <a:cubicBezTo>
                  <a:pt x="63" y="73"/>
                  <a:pt x="63" y="73"/>
                  <a:pt x="63" y="73"/>
                </a:cubicBezTo>
                <a:cubicBezTo>
                  <a:pt x="57" y="67"/>
                  <a:pt x="57" y="67"/>
                  <a:pt x="57" y="67"/>
                </a:cubicBezTo>
                <a:cubicBezTo>
                  <a:pt x="57" y="88"/>
                  <a:pt x="57" y="88"/>
                  <a:pt x="57" y="88"/>
                </a:cubicBezTo>
                <a:close/>
              </a:path>
              <a:path w="109" h="88">
                <a:moveTo>
                  <a:pt x="68" y="88"/>
                </a:moveTo>
                <a:cubicBezTo>
                  <a:pt x="70" y="88"/>
                  <a:pt x="73" y="88"/>
                  <a:pt x="75" y="88"/>
                </a:cubicBezTo>
                <a:cubicBezTo>
                  <a:pt x="75" y="72"/>
                  <a:pt x="75" y="72"/>
                  <a:pt x="75" y="72"/>
                </a:cubicBezTo>
                <a:cubicBezTo>
                  <a:pt x="68" y="75"/>
                  <a:pt x="68" y="75"/>
                  <a:pt x="68" y="75"/>
                </a:cubicBezTo>
                <a:lnTo>
                  <a:pt x="68" y="88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2494958" y="4931770"/>
            <a:ext cx="2623300" cy="616362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14" name="Freeform 14"/>
          <p:cNvSpPr/>
          <p:nvPr/>
        </p:nvSpPr>
        <p:spPr>
          <a:xfrm>
            <a:off x="1691754" y="4933947"/>
            <a:ext cx="598659" cy="618429"/>
          </a:xfrm>
          <a:custGeom>
            <a:avLst/>
            <a:gdLst/>
            <a:ahLst/>
            <a:cxnLst/>
            <a:rect l="l" t="t" r="r" b="b"/>
            <a:pathLst>
              <a:path w="89" h="92">
                <a:moveTo>
                  <a:pt x="45" y="0"/>
                </a:moveTo>
                <a:cubicBezTo>
                  <a:pt x="40" y="0"/>
                  <a:pt x="35" y="5"/>
                  <a:pt x="35" y="11"/>
                </a:cubicBezTo>
                <a:cubicBezTo>
                  <a:pt x="35" y="16"/>
                  <a:pt x="40" y="21"/>
                  <a:pt x="45" y="21"/>
                </a:cubicBezTo>
                <a:cubicBezTo>
                  <a:pt x="51" y="21"/>
                  <a:pt x="56" y="16"/>
                  <a:pt x="56" y="11"/>
                </a:cubicBezTo>
                <a:cubicBezTo>
                  <a:pt x="56" y="5"/>
                  <a:pt x="51" y="0"/>
                  <a:pt x="45" y="0"/>
                </a:cubicBezTo>
                <a:close/>
              </a:path>
              <a:path w="89" h="92">
                <a:moveTo>
                  <a:pt x="70" y="10"/>
                </a:moveTo>
                <a:cubicBezTo>
                  <a:pt x="65" y="10"/>
                  <a:pt x="61" y="14"/>
                  <a:pt x="61" y="18"/>
                </a:cubicBezTo>
                <a:cubicBezTo>
                  <a:pt x="61" y="23"/>
                  <a:pt x="65" y="27"/>
                  <a:pt x="70" y="27"/>
                </a:cubicBezTo>
                <a:cubicBezTo>
                  <a:pt x="74" y="27"/>
                  <a:pt x="78" y="23"/>
                  <a:pt x="78" y="18"/>
                </a:cubicBezTo>
                <a:cubicBezTo>
                  <a:pt x="78" y="14"/>
                  <a:pt x="74" y="10"/>
                  <a:pt x="70" y="10"/>
                </a:cubicBezTo>
                <a:close/>
              </a:path>
              <a:path w="89" h="92">
                <a:moveTo>
                  <a:pt x="30" y="52"/>
                </a:moveTo>
                <a:cubicBezTo>
                  <a:pt x="30" y="55"/>
                  <a:pt x="30" y="55"/>
                  <a:pt x="30" y="55"/>
                </a:cubicBezTo>
                <a:cubicBezTo>
                  <a:pt x="30" y="55"/>
                  <a:pt x="30" y="55"/>
                  <a:pt x="30" y="55"/>
                </a:cubicBezTo>
                <a:cubicBezTo>
                  <a:pt x="32" y="85"/>
                  <a:pt x="32" y="85"/>
                  <a:pt x="32" y="85"/>
                </a:cubicBezTo>
                <a:cubicBezTo>
                  <a:pt x="24" y="85"/>
                  <a:pt x="24" y="85"/>
                  <a:pt x="24" y="85"/>
                </a:cubicBezTo>
                <a:cubicBezTo>
                  <a:pt x="22" y="59"/>
                  <a:pt x="22" y="59"/>
                  <a:pt x="22" y="59"/>
                </a:cubicBezTo>
                <a:cubicBezTo>
                  <a:pt x="19" y="59"/>
                  <a:pt x="19" y="59"/>
                  <a:pt x="19" y="59"/>
                </a:cubicBezTo>
                <a:cubicBezTo>
                  <a:pt x="17" y="85"/>
                  <a:pt x="17" y="85"/>
                  <a:pt x="17" y="85"/>
                </a:cubicBezTo>
                <a:cubicBezTo>
                  <a:pt x="10" y="85"/>
                  <a:pt x="10" y="85"/>
                  <a:pt x="10" y="85"/>
                </a:cubicBezTo>
                <a:cubicBezTo>
                  <a:pt x="11" y="55"/>
                  <a:pt x="11" y="55"/>
                  <a:pt x="11" y="55"/>
                </a:cubicBezTo>
                <a:cubicBezTo>
                  <a:pt x="10" y="43"/>
                  <a:pt x="10" y="43"/>
                  <a:pt x="10" y="43"/>
                </a:cubicBezTo>
                <a:cubicBezTo>
                  <a:pt x="4" y="53"/>
                  <a:pt x="4" y="53"/>
                  <a:pt x="4" y="53"/>
                </a:cubicBezTo>
                <a:cubicBezTo>
                  <a:pt x="0" y="50"/>
                  <a:pt x="0" y="50"/>
                  <a:pt x="0" y="50"/>
                </a:cubicBezTo>
                <a:cubicBezTo>
                  <a:pt x="10" y="28"/>
                  <a:pt x="10" y="28"/>
                  <a:pt x="10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21" y="35"/>
                  <a:pt x="21" y="35"/>
                  <a:pt x="21" y="35"/>
                </a:cubicBezTo>
                <a:cubicBezTo>
                  <a:pt x="26" y="28"/>
                  <a:pt x="26" y="28"/>
                  <a:pt x="26" y="28"/>
                </a:cubicBezTo>
                <a:cubicBezTo>
                  <a:pt x="31" y="28"/>
                  <a:pt x="31" y="28"/>
                  <a:pt x="31" y="28"/>
                </a:cubicBezTo>
                <a:cubicBezTo>
                  <a:pt x="33" y="24"/>
                  <a:pt x="33" y="24"/>
                  <a:pt x="33" y="24"/>
                </a:cubicBezTo>
                <a:cubicBezTo>
                  <a:pt x="44" y="24"/>
                  <a:pt x="44" y="24"/>
                  <a:pt x="44" y="24"/>
                </a:cubicBezTo>
                <a:cubicBezTo>
                  <a:pt x="43" y="25"/>
                  <a:pt x="43" y="25"/>
                  <a:pt x="43" y="25"/>
                </a:cubicBezTo>
                <a:cubicBezTo>
                  <a:pt x="44" y="27"/>
                  <a:pt x="44" y="27"/>
                  <a:pt x="44" y="27"/>
                </a:cubicBezTo>
                <a:cubicBezTo>
                  <a:pt x="41" y="44"/>
                  <a:pt x="41" y="44"/>
                  <a:pt x="41" y="44"/>
                </a:cubicBezTo>
                <a:cubicBezTo>
                  <a:pt x="45" y="48"/>
                  <a:pt x="45" y="48"/>
                  <a:pt x="45" y="48"/>
                </a:cubicBezTo>
                <a:cubicBezTo>
                  <a:pt x="45" y="48"/>
                  <a:pt x="45" y="48"/>
                  <a:pt x="45" y="48"/>
                </a:cubicBezTo>
                <a:cubicBezTo>
                  <a:pt x="45" y="48"/>
                  <a:pt x="45" y="48"/>
                  <a:pt x="45" y="48"/>
                </a:cubicBezTo>
                <a:cubicBezTo>
                  <a:pt x="45" y="48"/>
                  <a:pt x="45" y="48"/>
                  <a:pt x="45" y="48"/>
                </a:cubicBezTo>
                <a:cubicBezTo>
                  <a:pt x="45" y="48"/>
                  <a:pt x="45" y="48"/>
                  <a:pt x="45" y="48"/>
                </a:cubicBezTo>
                <a:cubicBezTo>
                  <a:pt x="49" y="44"/>
                  <a:pt x="49" y="44"/>
                  <a:pt x="49" y="44"/>
                </a:cubicBezTo>
                <a:cubicBezTo>
                  <a:pt x="47" y="27"/>
                  <a:pt x="47" y="27"/>
                  <a:pt x="47" y="27"/>
                </a:cubicBezTo>
                <a:cubicBezTo>
                  <a:pt x="48" y="25"/>
                  <a:pt x="48" y="25"/>
                  <a:pt x="48" y="25"/>
                </a:cubicBezTo>
                <a:cubicBezTo>
                  <a:pt x="47" y="24"/>
                  <a:pt x="47" y="24"/>
                  <a:pt x="47" y="24"/>
                </a:cubicBezTo>
                <a:cubicBezTo>
                  <a:pt x="58" y="24"/>
                  <a:pt x="58" y="24"/>
                  <a:pt x="58" y="24"/>
                </a:cubicBezTo>
                <a:cubicBezTo>
                  <a:pt x="59" y="28"/>
                  <a:pt x="59" y="28"/>
                  <a:pt x="59" y="28"/>
                </a:cubicBezTo>
                <a:cubicBezTo>
                  <a:pt x="64" y="28"/>
                  <a:pt x="64" y="28"/>
                  <a:pt x="64" y="28"/>
                </a:cubicBezTo>
                <a:cubicBezTo>
                  <a:pt x="70" y="35"/>
                  <a:pt x="70" y="35"/>
                  <a:pt x="70" y="35"/>
                </a:cubicBezTo>
                <a:cubicBezTo>
                  <a:pt x="75" y="28"/>
                  <a:pt x="75" y="28"/>
                  <a:pt x="75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89" y="48"/>
                  <a:pt x="89" y="48"/>
                  <a:pt x="89" y="48"/>
                </a:cubicBezTo>
                <a:cubicBezTo>
                  <a:pt x="85" y="51"/>
                  <a:pt x="85" y="51"/>
                  <a:pt x="85" y="51"/>
                </a:cubicBezTo>
                <a:cubicBezTo>
                  <a:pt x="79" y="41"/>
                  <a:pt x="79" y="41"/>
                  <a:pt x="79" y="41"/>
                </a:cubicBezTo>
                <a:cubicBezTo>
                  <a:pt x="79" y="55"/>
                  <a:pt x="79" y="55"/>
                  <a:pt x="79" y="55"/>
                </a:cubicBezTo>
                <a:cubicBezTo>
                  <a:pt x="79" y="55"/>
                  <a:pt x="79" y="55"/>
                  <a:pt x="79" y="55"/>
                </a:cubicBezTo>
                <a:cubicBezTo>
                  <a:pt x="80" y="85"/>
                  <a:pt x="80" y="85"/>
                  <a:pt x="80" y="85"/>
                </a:cubicBezTo>
                <a:cubicBezTo>
                  <a:pt x="72" y="85"/>
                  <a:pt x="72" y="85"/>
                  <a:pt x="72" y="85"/>
                </a:cubicBezTo>
                <a:cubicBezTo>
                  <a:pt x="71" y="59"/>
                  <a:pt x="71" y="59"/>
                  <a:pt x="71" y="59"/>
                </a:cubicBezTo>
                <a:cubicBezTo>
                  <a:pt x="68" y="59"/>
                  <a:pt x="68" y="59"/>
                  <a:pt x="68" y="59"/>
                </a:cubicBezTo>
                <a:cubicBezTo>
                  <a:pt x="66" y="85"/>
                  <a:pt x="66" y="85"/>
                  <a:pt x="66" y="85"/>
                </a:cubicBezTo>
                <a:cubicBezTo>
                  <a:pt x="59" y="85"/>
                  <a:pt x="59" y="85"/>
                  <a:pt x="59" y="85"/>
                </a:cubicBezTo>
                <a:cubicBezTo>
                  <a:pt x="60" y="55"/>
                  <a:pt x="60" y="55"/>
                  <a:pt x="60" y="55"/>
                </a:cubicBezTo>
                <a:cubicBezTo>
                  <a:pt x="60" y="53"/>
                  <a:pt x="60" y="53"/>
                  <a:pt x="60" y="53"/>
                </a:cubicBezTo>
                <a:cubicBezTo>
                  <a:pt x="57" y="55"/>
                  <a:pt x="57" y="55"/>
                  <a:pt x="57" y="55"/>
                </a:cubicBezTo>
                <a:cubicBezTo>
                  <a:pt x="58" y="92"/>
                  <a:pt x="58" y="92"/>
                  <a:pt x="58" y="92"/>
                </a:cubicBezTo>
                <a:cubicBezTo>
                  <a:pt x="49" y="92"/>
                  <a:pt x="49" y="92"/>
                  <a:pt x="49" y="92"/>
                </a:cubicBezTo>
                <a:cubicBezTo>
                  <a:pt x="47" y="61"/>
                  <a:pt x="47" y="61"/>
                  <a:pt x="47" y="61"/>
                </a:cubicBezTo>
                <a:cubicBezTo>
                  <a:pt x="43" y="61"/>
                  <a:pt x="43" y="61"/>
                  <a:pt x="43" y="61"/>
                </a:cubicBezTo>
                <a:cubicBezTo>
                  <a:pt x="42" y="92"/>
                  <a:pt x="42" y="92"/>
                  <a:pt x="42" y="92"/>
                </a:cubicBezTo>
                <a:cubicBezTo>
                  <a:pt x="32" y="92"/>
                  <a:pt x="32" y="92"/>
                  <a:pt x="32" y="92"/>
                </a:cubicBezTo>
                <a:cubicBezTo>
                  <a:pt x="34" y="55"/>
                  <a:pt x="34" y="55"/>
                  <a:pt x="34" y="55"/>
                </a:cubicBezTo>
                <a:cubicBezTo>
                  <a:pt x="30" y="52"/>
                  <a:pt x="30" y="52"/>
                  <a:pt x="30" y="52"/>
                </a:cubicBezTo>
                <a:close/>
              </a:path>
              <a:path w="89" h="92">
                <a:moveTo>
                  <a:pt x="21" y="10"/>
                </a:moveTo>
                <a:cubicBezTo>
                  <a:pt x="16" y="10"/>
                  <a:pt x="13" y="14"/>
                  <a:pt x="13" y="18"/>
                </a:cubicBezTo>
                <a:cubicBezTo>
                  <a:pt x="13" y="23"/>
                  <a:pt x="16" y="27"/>
                  <a:pt x="21" y="27"/>
                </a:cubicBezTo>
                <a:cubicBezTo>
                  <a:pt x="25" y="27"/>
                  <a:pt x="29" y="23"/>
                  <a:pt x="29" y="18"/>
                </a:cubicBezTo>
                <a:cubicBezTo>
                  <a:pt x="29" y="14"/>
                  <a:pt x="25" y="10"/>
                  <a:pt x="21" y="10"/>
                </a:cubicBezTo>
              </a:path>
            </a:pathLst>
          </a:cu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15" name="AutoShape 15"/>
          <p:cNvSpPr/>
          <p:nvPr/>
        </p:nvSpPr>
        <p:spPr>
          <a:xfrm>
            <a:off x="2516899" y="2911459"/>
            <a:ext cx="2579585" cy="349596"/>
          </a:xfrm>
          <a:prstGeom prst="rect">
            <a:avLst/>
          </a:prstGeom>
          <a:noFill/>
        </p:spPr>
        <p:txBody>
          <a:bodyPr wrap="square" lIns="91345" tIns="45720" rIns="91345" bIns="45720" rtlCol="0" anchor="ctr" anchorCtr="0">
            <a:noAutofit/>
          </a:bodyPr>
          <a:lstStyle/>
          <a:p>
            <a:pPr algn="ctr">
              <a:spcBef>
                <a:spcPts val="270"/>
              </a:spcBef>
              <a:defRPr/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国际标准要求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2527939" y="3965254"/>
            <a:ext cx="2568546" cy="394192"/>
          </a:xfrm>
          <a:prstGeom prst="rect">
            <a:avLst/>
          </a:prstGeom>
          <a:noFill/>
        </p:spPr>
        <p:txBody>
          <a:bodyPr wrap="square" lIns="91345" tIns="45720" rIns="91345" bIns="45720" rtlCol="0" anchor="ctr" anchorCtr="0">
            <a:noAutofit/>
          </a:bodyPr>
          <a:lstStyle/>
          <a:p>
            <a:pPr algn="ctr">
              <a:spcBef>
                <a:spcPts val="270"/>
              </a:spcBef>
              <a:defRPr/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成分披露缺失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2472998" y="5060261"/>
            <a:ext cx="2623486" cy="349596"/>
          </a:xfrm>
          <a:prstGeom prst="rect">
            <a:avLst/>
          </a:prstGeom>
          <a:noFill/>
        </p:spPr>
        <p:txBody>
          <a:bodyPr wrap="square" lIns="91345" tIns="45720" rIns="91345" bIns="45720" rtlCol="0" anchor="ctr" anchorCtr="0">
            <a:noAutofit/>
          </a:bodyPr>
          <a:lstStyle/>
          <a:p>
            <a:pPr algn="ctr">
              <a:spcBef>
                <a:spcPts val="270"/>
              </a:spcBef>
              <a:defRPr/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误导性宣传管控</a:t>
            </a:r>
            <a:endParaRPr lang="en-US" sz="1100"/>
          </a:p>
        </p:txBody>
      </p:sp>
      <p:sp>
        <p:nvSpPr>
          <p:cNvPr id="18" name="Freeform 18"/>
          <p:cNvSpPr/>
          <p:nvPr/>
        </p:nvSpPr>
        <p:spPr>
          <a:xfrm>
            <a:off x="1724409" y="2792970"/>
            <a:ext cx="541294" cy="54129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47650" y="38100"/>
                </a:moveTo>
                <a:lnTo>
                  <a:pt x="247650" y="57598"/>
                </a:lnTo>
                <a:cubicBezTo>
                  <a:pt x="247650" y="78657"/>
                  <a:pt x="230610" y="95698"/>
                  <a:pt x="209550" y="95698"/>
                </a:cubicBezTo>
                <a:cubicBezTo>
                  <a:pt x="188490" y="95698"/>
                  <a:pt x="171450" y="78657"/>
                  <a:pt x="171450" y="57598"/>
                </a:cubicBezTo>
                <a:lnTo>
                  <a:pt x="171450" y="38100"/>
                </a:lnTo>
                <a:lnTo>
                  <a:pt x="133350" y="38100"/>
                </a:lnTo>
                <a:lnTo>
                  <a:pt x="133350" y="57598"/>
                </a:lnTo>
                <a:cubicBezTo>
                  <a:pt x="133350" y="78657"/>
                  <a:pt x="116310" y="95698"/>
                  <a:pt x="95250" y="95698"/>
                </a:cubicBezTo>
                <a:cubicBezTo>
                  <a:pt x="74190" y="95698"/>
                  <a:pt x="57150" y="78657"/>
                  <a:pt x="57150" y="57598"/>
                </a:cubicBezTo>
                <a:lnTo>
                  <a:pt x="57150" y="38100"/>
                </a:lnTo>
                <a:lnTo>
                  <a:pt x="0" y="38100"/>
                </a:lnTo>
                <a:lnTo>
                  <a:pt x="0" y="304800"/>
                </a:lnTo>
                <a:lnTo>
                  <a:pt x="304800" y="304800"/>
                </a:lnTo>
                <a:lnTo>
                  <a:pt x="304800" y="38100"/>
                </a:lnTo>
                <a:lnTo>
                  <a:pt x="247650" y="38100"/>
                </a:lnTo>
                <a:close/>
                <a:moveTo>
                  <a:pt x="95250" y="266700"/>
                </a:moveTo>
                <a:lnTo>
                  <a:pt x="57150" y="266700"/>
                </a:lnTo>
                <a:lnTo>
                  <a:pt x="57150" y="228600"/>
                </a:lnTo>
                <a:lnTo>
                  <a:pt x="95250" y="228600"/>
                </a:lnTo>
                <a:lnTo>
                  <a:pt x="95250" y="266700"/>
                </a:lnTo>
                <a:close/>
                <a:moveTo>
                  <a:pt x="95250" y="190500"/>
                </a:moveTo>
                <a:lnTo>
                  <a:pt x="57150" y="190500"/>
                </a:lnTo>
                <a:lnTo>
                  <a:pt x="57150" y="152400"/>
                </a:lnTo>
                <a:lnTo>
                  <a:pt x="95250" y="152400"/>
                </a:lnTo>
                <a:lnTo>
                  <a:pt x="95250" y="190500"/>
                </a:lnTo>
                <a:close/>
                <a:moveTo>
                  <a:pt x="171450" y="266700"/>
                </a:moveTo>
                <a:lnTo>
                  <a:pt x="133350" y="266700"/>
                </a:lnTo>
                <a:lnTo>
                  <a:pt x="133350" y="228600"/>
                </a:lnTo>
                <a:lnTo>
                  <a:pt x="171450" y="228600"/>
                </a:lnTo>
                <a:lnTo>
                  <a:pt x="171450" y="266700"/>
                </a:lnTo>
                <a:close/>
                <a:moveTo>
                  <a:pt x="171450" y="190500"/>
                </a:moveTo>
                <a:lnTo>
                  <a:pt x="133350" y="190500"/>
                </a:lnTo>
                <a:lnTo>
                  <a:pt x="133350" y="152400"/>
                </a:lnTo>
                <a:lnTo>
                  <a:pt x="171450" y="152400"/>
                </a:lnTo>
                <a:lnTo>
                  <a:pt x="171450" y="190500"/>
                </a:lnTo>
                <a:close/>
                <a:moveTo>
                  <a:pt x="209550" y="266700"/>
                </a:moveTo>
                <a:lnTo>
                  <a:pt x="209550" y="228600"/>
                </a:lnTo>
                <a:lnTo>
                  <a:pt x="247650" y="228600"/>
                </a:lnTo>
                <a:lnTo>
                  <a:pt x="209550" y="266700"/>
                </a:lnTo>
                <a:close/>
                <a:moveTo>
                  <a:pt x="247650" y="190500"/>
                </a:moveTo>
                <a:lnTo>
                  <a:pt x="209550" y="190500"/>
                </a:lnTo>
                <a:lnTo>
                  <a:pt x="209550" y="152400"/>
                </a:lnTo>
                <a:lnTo>
                  <a:pt x="247650" y="152400"/>
                </a:lnTo>
                <a:lnTo>
                  <a:pt x="247650" y="190500"/>
                </a:lnTo>
                <a:close/>
                <a:moveTo>
                  <a:pt x="76200" y="57150"/>
                </a:moveTo>
                <a:lnTo>
                  <a:pt x="76200" y="19050"/>
                </a:lnTo>
                <a:cubicBezTo>
                  <a:pt x="76200" y="8525"/>
                  <a:pt x="84725" y="0"/>
                  <a:pt x="95250" y="0"/>
                </a:cubicBezTo>
                <a:cubicBezTo>
                  <a:pt x="105775" y="0"/>
                  <a:pt x="114300" y="8525"/>
                  <a:pt x="114300" y="19050"/>
                </a:cubicBezTo>
                <a:lnTo>
                  <a:pt x="114300" y="57150"/>
                </a:lnTo>
                <a:cubicBezTo>
                  <a:pt x="114300" y="67675"/>
                  <a:pt x="105775" y="76200"/>
                  <a:pt x="95250" y="76200"/>
                </a:cubicBezTo>
                <a:cubicBezTo>
                  <a:pt x="84725" y="76200"/>
                  <a:pt x="76200" y="67675"/>
                  <a:pt x="76200" y="57150"/>
                </a:cubicBezTo>
                <a:close/>
                <a:moveTo>
                  <a:pt x="190500" y="57150"/>
                </a:moveTo>
                <a:lnTo>
                  <a:pt x="190500" y="19050"/>
                </a:lnTo>
                <a:cubicBezTo>
                  <a:pt x="190500" y="8525"/>
                  <a:pt x="199025" y="0"/>
                  <a:pt x="209550" y="0"/>
                </a:cubicBezTo>
                <a:cubicBezTo>
                  <a:pt x="220075" y="0"/>
                  <a:pt x="228600" y="8525"/>
                  <a:pt x="228600" y="19050"/>
                </a:cubicBezTo>
                <a:lnTo>
                  <a:pt x="228600" y="57150"/>
                </a:lnTo>
                <a:cubicBezTo>
                  <a:pt x="228600" y="67675"/>
                  <a:pt x="220075" y="76200"/>
                  <a:pt x="209550" y="76200"/>
                </a:cubicBezTo>
                <a:cubicBezTo>
                  <a:pt x="199025" y="76200"/>
                  <a:pt x="190500" y="67675"/>
                  <a:pt x="190500" y="57150"/>
                </a:cubicBezTo>
                <a:close/>
              </a:path>
            </a:pathLst>
          </a:cu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19" name="AutoShape 19"/>
          <p:cNvSpPr/>
          <p:nvPr/>
        </p:nvSpPr>
        <p:spPr>
          <a:xfrm>
            <a:off x="5325005" y="2797290"/>
            <a:ext cx="4726805" cy="554636"/>
          </a:xfrm>
          <a:prstGeom prst="rect">
            <a:avLst/>
          </a:prstGeom>
          <a:noFill/>
        </p:spPr>
        <p:txBody>
          <a:bodyPr wrap="square" lIns="91345" tIns="45720" rIns="91345" bIns="45720" rtlCol="0" anchor="ctr" anchorCtr="0">
            <a:no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WHO建议警示面积需覆盖包装主要可见部分的50%以上，加拿大、澳大利亚等国已实施全平装政策，禁止品牌标识。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5325005" y="3866903"/>
            <a:ext cx="4726805" cy="554636"/>
          </a:xfrm>
          <a:prstGeom prst="rect">
            <a:avLst/>
          </a:prstGeom>
          <a:noFill/>
        </p:spPr>
        <p:txBody>
          <a:bodyPr wrap="square" lIns="91345" tIns="45720" rIns="91345" bIns="45720" rtlCol="0" anchor="ctr" anchorCtr="0">
            <a:no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多数国家未强制要求标注具体有害物质含量，如尼古丁(1-2mg/支)、焦油量等，消费者难以获知真实风险。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5325005" y="4936090"/>
            <a:ext cx="4726805" cy="554636"/>
          </a:xfrm>
          <a:prstGeom prst="rect">
            <a:avLst/>
          </a:prstGeom>
          <a:noFill/>
        </p:spPr>
        <p:txBody>
          <a:bodyPr wrap="square" lIns="91345" tIns="45720" rIns="91345" bIns="45720" rtlCol="0" anchor="ctr" anchorCtr="0">
            <a:no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"低焦油"、"淡味"等标签被证实无实际减害作用，欧盟已全面禁止此类误导性标注，但部分国家仍存在类似营销话术。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5325005" y="1717644"/>
            <a:ext cx="4726805" cy="554636"/>
          </a:xfrm>
          <a:prstGeom prst="rect">
            <a:avLst/>
          </a:prstGeom>
          <a:noFill/>
        </p:spPr>
        <p:txBody>
          <a:bodyPr wrap="square" lIns="91345" tIns="45720" rIns="91345" bIns="45720" rtlCol="0" anchor="ctr" anchorCtr="0">
            <a:no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采用病变肺部、口腔癌等直观图片的包装能使吸烟者戒烟意愿提升50%，我国目前文字警示效果仅为图形警示的1/3。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19" name="Freeform 2"/>
          <p:cNvSpPr/>
          <p:nvPr/>
        </p:nvSpPr>
        <p:spPr>
          <a:xfrm rot="5400000">
            <a:off x="5452428" y="1853565"/>
            <a:ext cx="1287145" cy="1179830"/>
          </a:xfrm>
          <a:custGeom>
            <a:avLst/>
            <a:gdLst/>
            <a:ahLst/>
            <a:cxnLst/>
            <a:rect l="l" t="t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62000">
                <a:srgbClr val="91ABDF">
                  <a:alpha val="100000"/>
                  <a:lumMod val="60000"/>
                  <a:lumOff val="40000"/>
                </a:srgbClr>
              </a:gs>
            </a:gsLst>
            <a:lin ang="2700000"/>
          </a:gradFill>
          <a:effectLst>
            <a:outerShdw blurRad="101600" dist="38100" dir="2700000">
              <a:srgbClr val="000000">
                <a:alpha val="15000"/>
              </a:srgbClr>
            </a:outerShdw>
          </a:effectLst>
        </p:spPr>
      </p:sp>
      <p:grpSp>
        <p:nvGrpSpPr>
          <p:cNvPr id="300006" name="Group 3"/>
          <p:cNvGrpSpPr/>
          <p:nvPr/>
        </p:nvGrpSpPr>
        <p:grpSpPr>
          <a:xfrm rot="0">
            <a:off x="7952708" y="1055370"/>
            <a:ext cx="4239863" cy="1913192"/>
            <a:chOff x="7952708" y="1055370"/>
            <a:chExt cx="4239863" cy="1913192"/>
          </a:xfrm>
        </p:grpSpPr>
        <p:sp>
          <p:nvSpPr>
            <p:cNvPr id="300038" name="Freeform 4"/>
            <p:cNvSpPr/>
            <p:nvPr/>
          </p:nvSpPr>
          <p:spPr>
            <a:xfrm flipH="1" flipV="1">
              <a:off x="7952708" y="1055370"/>
              <a:ext cx="4239863" cy="1913192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0">
                  <a:srgbClr val="FFFFFF">
                    <a:alpha val="100000"/>
                  </a:srgbClr>
                </a:gs>
                <a:gs pos="81000">
                  <a:srgbClr val="B5C7EA">
                    <a:alpha val="100000"/>
                    <a:lumMod val="40000"/>
                    <a:lumOff val="60000"/>
                  </a:srgbClr>
                </a:gs>
              </a:gsLst>
              <a:lin ang="0"/>
            </a:gradFill>
          </p:spPr>
        </p:sp>
        <p:sp>
          <p:nvSpPr>
            <p:cNvPr id="300039" name="Freeform 5"/>
            <p:cNvSpPr/>
            <p:nvPr/>
          </p:nvSpPr>
          <p:spPr>
            <a:xfrm flipH="1" flipV="1">
              <a:off x="7952708" y="1055370"/>
              <a:ext cx="4239863" cy="1245394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4000">
                  <a:srgbClr val="4874CB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id="300007" name="Group 6"/>
          <p:cNvGrpSpPr/>
          <p:nvPr/>
        </p:nvGrpSpPr>
        <p:grpSpPr>
          <a:xfrm rot="0">
            <a:off x="0" y="4377690"/>
            <a:ext cx="5492782" cy="2479072"/>
            <a:chOff x="0" y="4377690"/>
            <a:chExt cx="5492782" cy="2479072"/>
          </a:xfrm>
        </p:grpSpPr>
        <p:sp>
          <p:nvSpPr>
            <p:cNvPr id="300008" name="Freeform 7"/>
            <p:cNvSpPr/>
            <p:nvPr/>
          </p:nvSpPr>
          <p:spPr>
            <a:xfrm rot="10800000" flipH="1" flipV="1">
              <a:off x="0" y="4377690"/>
              <a:ext cx="5492782" cy="2478977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0">
                  <a:srgbClr val="FFFFFF">
                    <a:alpha val="100000"/>
                  </a:srgbClr>
                </a:gs>
                <a:gs pos="81000">
                  <a:srgbClr val="B5C7EA">
                    <a:alpha val="100000"/>
                    <a:lumMod val="40000"/>
                    <a:lumOff val="60000"/>
                  </a:srgbClr>
                </a:gs>
              </a:gsLst>
              <a:lin ang="0"/>
            </a:gradFill>
          </p:spPr>
        </p:sp>
        <p:sp>
          <p:nvSpPr>
            <p:cNvPr id="300009" name="Freeform 8"/>
            <p:cNvSpPr/>
            <p:nvPr/>
          </p:nvSpPr>
          <p:spPr>
            <a:xfrm rot="10800000" flipH="1" flipV="1">
              <a:off x="0" y="5243132"/>
              <a:ext cx="5492782" cy="1613630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4000">
                  <a:srgbClr val="4874CB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</p:grpSp>
      <p:sp>
        <p:nvSpPr>
          <p:cNvPr id="300016" name="AutoShape 9"/>
          <p:cNvSpPr/>
          <p:nvPr/>
        </p:nvSpPr>
        <p:spPr>
          <a:xfrm>
            <a:off x="5618798" y="4595495"/>
            <a:ext cx="954405" cy="76200"/>
          </a:xfrm>
          <a:prstGeom prst="rect">
            <a:avLst/>
          </a:prstGeom>
          <a:gradFill>
            <a:gsLst>
              <a:gs pos="0">
                <a:srgbClr val="FFFFFF">
                  <a:alpha val="100000"/>
                </a:srgbClr>
              </a:gs>
              <a:gs pos="77000">
                <a:srgbClr val="2D54A0">
                  <a:alpha val="100000"/>
                  <a:lumMod val="75000"/>
                </a:srgbClr>
              </a:gs>
            </a:gsLst>
            <a:lin ang="5400000"/>
          </a:gradFill>
          <a:effectLst>
            <a:outerShdw blurRad="127000" dist="38100" dir="2700000">
              <a:srgbClr val="000000">
                <a:alpha val="20000"/>
              </a:srgbClr>
            </a:outerShdw>
          </a:effectLst>
        </p:spPr>
      </p:sp>
      <p:sp>
        <p:nvSpPr>
          <p:cNvPr id="300027" name="AutoShape 10"/>
          <p:cNvSpPr/>
          <p:nvPr/>
        </p:nvSpPr>
        <p:spPr>
          <a:xfrm flipH="1">
            <a:off x="858520" y="0"/>
            <a:ext cx="11334115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50000">
                <a:srgbClr val="A8BDE6">
                  <a:alpha val="100000"/>
                </a:srgbClr>
              </a:gs>
            </a:gsLst>
            <a:lin ang="0"/>
          </a:gradFill>
        </p:spPr>
      </p:sp>
      <p:sp>
        <p:nvSpPr>
          <p:cNvPr id="300028" name="AutoShape 11"/>
          <p:cNvSpPr/>
          <p:nvPr/>
        </p:nvSpPr>
        <p:spPr>
          <a:xfrm>
            <a:off x="113665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300029" name="AutoShape 12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300030" name="Picture 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5728"/>
            <a:ext cx="844550" cy="742950"/>
          </a:xfrm>
          <a:prstGeom prst="rect">
            <a:avLst/>
          </a:prstGeom>
        </p:spPr>
      </p:pic>
      <p:sp>
        <p:nvSpPr>
          <p:cNvPr id="300034" name="AutoShape 14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300020" name="TextBox 15"/>
          <p:cNvSpPr txBox="1"/>
          <p:nvPr/>
        </p:nvSpPr>
        <p:spPr>
          <a:xfrm>
            <a:off x="5192395" y="2237740"/>
            <a:ext cx="1810385" cy="76835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/>
            <a:r>
              <a:rPr lang="en-US" sz="4400" b="1">
                <a:solidFill>
                  <a:srgbClr val="FFFFFF">
                    <a:alpha val="100000"/>
                  </a:srgbClr>
                </a:solidFill>
                <a:effectLst>
                  <a:outerShdw blurRad="38100" dist="38100" dir="2700000">
                    <a:srgbClr val="000000">
                      <a:alpha val="30000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03</a:t>
            </a:r>
            <a:endParaRPr lang="en-US" sz="4400" b="1">
              <a:solidFill>
                <a:srgbClr val="FFFFFF">
                  <a:alpha val="100000"/>
                </a:srgbClr>
              </a:solidFill>
              <a:effectLst>
                <a:outerShdw blurRad="38100" dist="38100" dir="2700000">
                  <a:srgbClr val="000000">
                    <a:alpha val="30000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300015" name="TextBox 16"/>
          <p:cNvSpPr txBox="1"/>
          <p:nvPr/>
        </p:nvSpPr>
        <p:spPr>
          <a:xfrm>
            <a:off x="3893820" y="3318510"/>
            <a:ext cx="4408170" cy="10509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zh-CN" sz="4800" b="1"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戒烟的好处</a:t>
            </a:r>
            <a:endParaRPr lang="zh-CN" sz="4800" b="1"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154300" y="1109992"/>
            <a:ext cx="4095887" cy="5461182"/>
          </a:xfrm>
          <a:prstGeom prst="parallelogram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021790" y="1109992"/>
            <a:ext cx="5989821" cy="719999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2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显著降低疾病风险</a:t>
            </a:r>
            <a:endParaRPr lang="en-US" sz="22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3723196" y="1295798"/>
            <a:ext cx="668149" cy="52397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4144917" y="1295798"/>
            <a:ext cx="523974" cy="52397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3461209" y="1295798"/>
            <a:ext cx="523974" cy="52397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3629632" y="1174560"/>
            <a:ext cx="761713" cy="75483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22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22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021790" y="1611739"/>
            <a:ext cx="5833336" cy="127741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42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戒烟能有效减少肺癌、冠心病、慢性阻塞性肺病等与吸烟密切相关的疾病发生率，尤其是戒烟5-10年后，肺癌风险可接近非吸烟者水平。</a:t>
            </a:r>
            <a:endParaRPr lang="en-US" sz="142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603086" y="2766189"/>
            <a:ext cx="5989821" cy="719999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2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改善生活质量</a:t>
            </a:r>
            <a:endParaRPr lang="en-US" sz="22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3304492" y="2951995"/>
            <a:ext cx="668149" cy="52397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3726213" y="2951995"/>
            <a:ext cx="523974" cy="52397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3042505" y="2951995"/>
            <a:ext cx="523974" cy="52397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3094713" y="2830757"/>
            <a:ext cx="1050205" cy="75483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22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22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603086" y="3267935"/>
            <a:ext cx="5833336" cy="127741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42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戒烟后味觉、嗅觉恢复敏锐，睡眠质量提升，体力增强，日常活动如爬楼梯、运动时的气促感明显减轻。</a:t>
            </a:r>
            <a:endParaRPr lang="en-US" sz="142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221062" y="4422385"/>
            <a:ext cx="5989821" cy="719999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2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经济与社会效益</a:t>
            </a:r>
            <a:endParaRPr lang="en-US" sz="22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2922468" y="4608191"/>
            <a:ext cx="668149" cy="52397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2" name="AutoShape 22"/>
          <p:cNvSpPr/>
          <p:nvPr/>
        </p:nvSpPr>
        <p:spPr>
          <a:xfrm>
            <a:off x="3344189" y="4608191"/>
            <a:ext cx="523974" cy="52397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3" name="AutoShape 23"/>
          <p:cNvSpPr/>
          <p:nvPr/>
        </p:nvSpPr>
        <p:spPr>
          <a:xfrm>
            <a:off x="2660481" y="4608191"/>
            <a:ext cx="523974" cy="52397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4" name="TextBox 24"/>
          <p:cNvSpPr txBox="1"/>
          <p:nvPr/>
        </p:nvSpPr>
        <p:spPr>
          <a:xfrm>
            <a:off x="2741771" y="4486953"/>
            <a:ext cx="1062715" cy="75483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22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22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4221062" y="4924131"/>
            <a:ext cx="5833336" cy="127741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42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节省烟草开支的同时，减少因吸烟导致的医疗支出和工作效率损失，为家庭和社会创造更多价值。</a:t>
            </a:r>
            <a:endParaRPr lang="en-US" sz="142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7" name="TextBox 7"/>
          <p:cNvSpPr txBox="1"/>
          <p:nvPr/>
        </p:nvSpPr>
        <p:spPr>
          <a:xfrm>
            <a:off x="5704851" y="1607816"/>
            <a:ext cx="4984505" cy="371612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即刻生理改善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：血压/脉搏20分钟即趋稳，证明尼古丁对心血管的刺激作用可快速逆转。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血氧代谢加速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：8小时一氧化碳清除，血红蛋白携氧效率提升，缓解组织缺氧状态。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心血管修复窗口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：24小时心梗风险下降，1年冠心病风险减半，体现血管内皮修复机制。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呼吸系统重建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：1-9个月纤毛再生完成，痰液减少揭示肺部自清洁功能恢复。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长期癌变逆转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：5-15年癌症风险逐级下降，反映DNA损伤细胞被健康细胞替代进程。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黄金戒烟时机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：35岁前戒烟可使死亡率趋近非吸烟者，凸显早戒获益的指数级增长。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518497" y="1229820"/>
          <a:ext cx="4429125" cy="3128265"/>
        </p:xfrm>
        <a:graphic>
          <a:graphicData uri="http://schemas.openxmlformats.org/drawingml/2006/table">
            <a:tbl>
              <a:tblPr/>
              <a:tblGrid>
                <a:gridCol w="1476375"/>
                <a:gridCol w="1476375"/>
                <a:gridCol w="1476375"/>
              </a:tblGrid>
              <a:tr h="540385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戒烟时间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身体恢复变化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健康收益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20分钟内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血压、脉搏恢复正常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心血管系统压力减轻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8小时内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血氧含量上升，一氧化碳水平下降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组织供氧能力改善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24小时内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心肌梗塞风险降低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心脏功能开始修复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1-9个月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咳嗽减轻，肺功能提升30%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呼吸系统感染风险降低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5年内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肺癌死亡率下降近50%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癌症风险显著减少</a:t>
                      </a:r>
                      <a:endParaRPr lang="en-US" sz="1100"/>
                    </a:p>
                  </a:txBody>
                  <a:tcPr anchor="t"/>
                </a:tc>
              </a:tr>
              <a:tr h="72898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15年内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冠状动脉硬化风险等同非吸烟者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>
                          <a:solidFill>
                            <a:srgbClr val="000000"/>
                          </a:solidFill>
                        </a:rPr>
                        <a:t>完全逆转吸烟对血管的损害</a:t>
                      </a:r>
                      <a:endParaRPr lang="en-US" sz="1100"/>
                    </a:p>
                  </a:txBody>
                  <a:tcPr anchor="t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7" name="AutoShape 7"/>
          <p:cNvSpPr/>
          <p:nvPr/>
        </p:nvSpPr>
        <p:spPr>
          <a:xfrm>
            <a:off x="547383" y="1274102"/>
            <a:ext cx="3357637" cy="4481057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4127622" y="1274102"/>
            <a:ext cx="3357637" cy="4481057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7729857" y="1274102"/>
            <a:ext cx="3357637" cy="4481057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7729857" y="1274102"/>
            <a:ext cx="1480737" cy="481911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8914250" y="1274102"/>
            <a:ext cx="481911" cy="481911"/>
          </a:xfrm>
          <a:prstGeom prst="parallelogram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4140136" y="1274102"/>
            <a:ext cx="1480737" cy="481911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5324529" y="1274102"/>
            <a:ext cx="481911" cy="481911"/>
          </a:xfrm>
          <a:prstGeom prst="parallelogram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>
            <a:off x="547383" y="1274102"/>
            <a:ext cx="1480737" cy="481911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1731775" y="1274102"/>
            <a:ext cx="481911" cy="481911"/>
          </a:xfrm>
          <a:prstGeom prst="parallelogram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7" name="TextBox 17"/>
          <p:cNvSpPr txBox="1"/>
          <p:nvPr/>
        </p:nvSpPr>
        <p:spPr>
          <a:xfrm>
            <a:off x="836207" y="1939963"/>
            <a:ext cx="2848785" cy="107963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2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青年期（25-35岁）戒烟</a:t>
            </a:r>
            <a:endParaRPr lang="en-US" sz="22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836207" y="2882999"/>
            <a:ext cx="2848785" cy="237701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戒烟10-15年后，预期寿命与非吸烟者基本持平，避免因吸烟导致的平均8.3年寿命缩短。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心血管系统修复更彻底，30岁前戒烟者冠心病风险可降至与不吸烟者相同水平。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36207" y="1202054"/>
            <a:ext cx="1051264" cy="638708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18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要点一</a:t>
            </a:r>
            <a:endParaRPr lang="en-US" sz="18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453907" y="1202054"/>
            <a:ext cx="1051264" cy="638708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18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要点二</a:t>
            </a:r>
            <a:endParaRPr lang="en-US" sz="18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4380002" y="1939963"/>
            <a:ext cx="2848785" cy="107963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2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中年期（36-55岁）戒烟</a:t>
            </a:r>
            <a:endParaRPr lang="en-US" sz="22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4380002" y="2882999"/>
            <a:ext cx="2848785" cy="237701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戒烟后10年内，肺癌死亡率显著下降；15年后风险接近非吸烟者。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避免吸烟对肺功能的不可逆损伤，慢性支气管炎症状明显缓解。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8006834" y="1939963"/>
            <a:ext cx="2848785" cy="107963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2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老年期（56岁以上）戒烟</a:t>
            </a:r>
            <a:endParaRPr lang="en-US" sz="22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8006834" y="2882999"/>
            <a:ext cx="2848785" cy="237701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即使晚年戒烟，仍可降低心肌梗死复发风险，改善现存呼吸系统症状。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研究显示，65岁戒烟仍可延长1-2年预期寿命，并提升晚年生活质量。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8045876" y="1204425"/>
            <a:ext cx="1051264" cy="638708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18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要点三</a:t>
            </a:r>
            <a:endParaRPr lang="en-US" sz="18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19" name="Freeform 2"/>
          <p:cNvSpPr/>
          <p:nvPr/>
        </p:nvSpPr>
        <p:spPr>
          <a:xfrm rot="5400000">
            <a:off x="5452428" y="1853565"/>
            <a:ext cx="1287145" cy="1179830"/>
          </a:xfrm>
          <a:custGeom>
            <a:avLst/>
            <a:gdLst/>
            <a:ahLst/>
            <a:cxnLst/>
            <a:rect l="l" t="t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62000">
                <a:srgbClr val="91ABDF">
                  <a:alpha val="100000"/>
                  <a:lumMod val="60000"/>
                  <a:lumOff val="40000"/>
                </a:srgbClr>
              </a:gs>
            </a:gsLst>
            <a:lin ang="2700000"/>
          </a:gradFill>
          <a:effectLst>
            <a:outerShdw blurRad="101600" dist="38100" dir="2700000">
              <a:srgbClr val="000000">
                <a:alpha val="15000"/>
              </a:srgbClr>
            </a:outerShdw>
          </a:effectLst>
        </p:spPr>
      </p:sp>
      <p:grpSp>
        <p:nvGrpSpPr>
          <p:cNvPr id="300006" name="Group 3"/>
          <p:cNvGrpSpPr/>
          <p:nvPr/>
        </p:nvGrpSpPr>
        <p:grpSpPr>
          <a:xfrm rot="0">
            <a:off x="7952708" y="1055370"/>
            <a:ext cx="4239863" cy="1913192"/>
            <a:chOff x="7952708" y="1055370"/>
            <a:chExt cx="4239863" cy="1913192"/>
          </a:xfrm>
        </p:grpSpPr>
        <p:sp>
          <p:nvSpPr>
            <p:cNvPr id="300038" name="Freeform 4"/>
            <p:cNvSpPr/>
            <p:nvPr/>
          </p:nvSpPr>
          <p:spPr>
            <a:xfrm flipH="1" flipV="1">
              <a:off x="7952708" y="1055370"/>
              <a:ext cx="4239863" cy="1913192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0">
                  <a:srgbClr val="FFFFFF">
                    <a:alpha val="100000"/>
                  </a:srgbClr>
                </a:gs>
                <a:gs pos="81000">
                  <a:srgbClr val="B5C7EA">
                    <a:alpha val="100000"/>
                    <a:lumMod val="40000"/>
                    <a:lumOff val="60000"/>
                  </a:srgbClr>
                </a:gs>
              </a:gsLst>
              <a:lin ang="0"/>
            </a:gradFill>
          </p:spPr>
        </p:sp>
        <p:sp>
          <p:nvSpPr>
            <p:cNvPr id="300039" name="Freeform 5"/>
            <p:cNvSpPr/>
            <p:nvPr/>
          </p:nvSpPr>
          <p:spPr>
            <a:xfrm flipH="1" flipV="1">
              <a:off x="7952708" y="1055370"/>
              <a:ext cx="4239863" cy="1245394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4000">
                  <a:srgbClr val="4874CB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id="300007" name="Group 6"/>
          <p:cNvGrpSpPr/>
          <p:nvPr/>
        </p:nvGrpSpPr>
        <p:grpSpPr>
          <a:xfrm rot="0">
            <a:off x="0" y="4377690"/>
            <a:ext cx="5492782" cy="2479072"/>
            <a:chOff x="0" y="4377690"/>
            <a:chExt cx="5492782" cy="2479072"/>
          </a:xfrm>
        </p:grpSpPr>
        <p:sp>
          <p:nvSpPr>
            <p:cNvPr id="300008" name="Freeform 7"/>
            <p:cNvSpPr/>
            <p:nvPr/>
          </p:nvSpPr>
          <p:spPr>
            <a:xfrm rot="10800000" flipH="1" flipV="1">
              <a:off x="0" y="4377690"/>
              <a:ext cx="5492782" cy="2478977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0">
                  <a:srgbClr val="FFFFFF">
                    <a:alpha val="100000"/>
                  </a:srgbClr>
                </a:gs>
                <a:gs pos="81000">
                  <a:srgbClr val="B5C7EA">
                    <a:alpha val="100000"/>
                    <a:lumMod val="40000"/>
                    <a:lumOff val="60000"/>
                  </a:srgbClr>
                </a:gs>
              </a:gsLst>
              <a:lin ang="0"/>
            </a:gradFill>
          </p:spPr>
        </p:sp>
        <p:sp>
          <p:nvSpPr>
            <p:cNvPr id="300009" name="Freeform 8"/>
            <p:cNvSpPr/>
            <p:nvPr/>
          </p:nvSpPr>
          <p:spPr>
            <a:xfrm rot="10800000" flipH="1" flipV="1">
              <a:off x="0" y="5243132"/>
              <a:ext cx="5492782" cy="1613630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4000">
                  <a:srgbClr val="4874CB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</p:grpSp>
      <p:sp>
        <p:nvSpPr>
          <p:cNvPr id="300016" name="AutoShape 9"/>
          <p:cNvSpPr/>
          <p:nvPr/>
        </p:nvSpPr>
        <p:spPr>
          <a:xfrm>
            <a:off x="5618798" y="4595495"/>
            <a:ext cx="954405" cy="76200"/>
          </a:xfrm>
          <a:prstGeom prst="rect">
            <a:avLst/>
          </a:prstGeom>
          <a:gradFill>
            <a:gsLst>
              <a:gs pos="0">
                <a:srgbClr val="FFFFFF">
                  <a:alpha val="100000"/>
                </a:srgbClr>
              </a:gs>
              <a:gs pos="77000">
                <a:srgbClr val="2D54A0">
                  <a:alpha val="100000"/>
                  <a:lumMod val="75000"/>
                </a:srgbClr>
              </a:gs>
            </a:gsLst>
            <a:lin ang="5400000"/>
          </a:gradFill>
          <a:effectLst>
            <a:outerShdw blurRad="127000" dist="38100" dir="2700000">
              <a:srgbClr val="000000">
                <a:alpha val="20000"/>
              </a:srgbClr>
            </a:outerShdw>
          </a:effectLst>
        </p:spPr>
      </p:sp>
      <p:sp>
        <p:nvSpPr>
          <p:cNvPr id="300027" name="AutoShape 10"/>
          <p:cNvSpPr/>
          <p:nvPr/>
        </p:nvSpPr>
        <p:spPr>
          <a:xfrm flipH="1">
            <a:off x="858520" y="0"/>
            <a:ext cx="11334115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50000">
                <a:srgbClr val="A8BDE6">
                  <a:alpha val="100000"/>
                </a:srgbClr>
              </a:gs>
            </a:gsLst>
            <a:lin ang="0"/>
          </a:gradFill>
        </p:spPr>
      </p:sp>
      <p:sp>
        <p:nvSpPr>
          <p:cNvPr id="300028" name="AutoShape 11"/>
          <p:cNvSpPr/>
          <p:nvPr/>
        </p:nvSpPr>
        <p:spPr>
          <a:xfrm>
            <a:off x="113665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300029" name="AutoShape 12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300030" name="Picture 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5728"/>
            <a:ext cx="844550" cy="742950"/>
          </a:xfrm>
          <a:prstGeom prst="rect">
            <a:avLst/>
          </a:prstGeom>
        </p:spPr>
      </p:pic>
      <p:sp>
        <p:nvSpPr>
          <p:cNvPr id="300034" name="AutoShape 14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300020" name="TextBox 15"/>
          <p:cNvSpPr txBox="1"/>
          <p:nvPr/>
        </p:nvSpPr>
        <p:spPr>
          <a:xfrm>
            <a:off x="5192395" y="2237740"/>
            <a:ext cx="1810385" cy="76835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/>
            <a:r>
              <a:rPr lang="en-US" sz="4400" b="1">
                <a:solidFill>
                  <a:srgbClr val="FFFFFF">
                    <a:alpha val="100000"/>
                  </a:srgbClr>
                </a:solidFill>
                <a:effectLst>
                  <a:outerShdw blurRad="38100" dist="38100" dir="2700000">
                    <a:srgbClr val="000000">
                      <a:alpha val="30000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04</a:t>
            </a:r>
            <a:endParaRPr lang="en-US" sz="4400" b="1">
              <a:solidFill>
                <a:srgbClr val="FFFFFF">
                  <a:alpha val="100000"/>
                </a:srgbClr>
              </a:solidFill>
              <a:effectLst>
                <a:outerShdw blurRad="38100" dist="38100" dir="2700000">
                  <a:srgbClr val="000000">
                    <a:alpha val="30000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300015" name="TextBox 16"/>
          <p:cNvSpPr txBox="1"/>
          <p:nvPr/>
        </p:nvSpPr>
        <p:spPr>
          <a:xfrm>
            <a:off x="3893820" y="3318510"/>
            <a:ext cx="4408170" cy="10509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zh-CN" sz="4800" b="1"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我们该如何做</a:t>
            </a:r>
            <a:endParaRPr lang="zh-CN" sz="4800" b="1"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7" name="AutoShape 7"/>
          <p:cNvSpPr/>
          <p:nvPr/>
        </p:nvSpPr>
        <p:spPr>
          <a:xfrm>
            <a:off x="1217964" y="2882736"/>
            <a:ext cx="1917112" cy="3286642"/>
          </a:xfrm>
          <a:prstGeom prst="rect">
            <a:avLst/>
          </a:prstGeom>
          <a:solidFill>
            <a:schemeClr val="accent1">
              <a:alpha val="100000"/>
              <a:lumMod val="60000"/>
              <a:lumOff val="4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1137063" y="1399506"/>
            <a:ext cx="2089308" cy="2089308"/>
          </a:xfrm>
          <a:prstGeom prst="ellipse">
            <a:avLst/>
          </a:prstGeom>
          <a:solidFill>
            <a:schemeClr val="l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1227604" y="1478434"/>
            <a:ext cx="1908226" cy="190822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1371480" y="2536607"/>
            <a:ext cx="1623989" cy="689515"/>
          </a:xfrm>
          <a:prstGeom prst="rect">
            <a:avLst/>
          </a:prstGeom>
        </p:spPr>
        <p:txBody>
          <a:bodyPr vert="horz" wrap="square" lIns="114300" tIns="57150" rIns="114300" bIns="57150" rtlCol="0" anchor="ctr" anchorCtr="1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药物辅助治疗</a:t>
            </a:r>
            <a:endParaRPr lang="en-US" sz="15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17964" y="3643660"/>
            <a:ext cx="1914311" cy="239515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1275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采用尼古丁替代疗法（如贴片、口香糖）或处方药物（如伐尼克兰）可有效缓解戒断症状，提高戒烟成功率，需在医生指导下规范使用。</a:t>
            </a:r>
            <a:endParaRPr lang="en-US" sz="1275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963602" y="1921209"/>
            <a:ext cx="436229" cy="436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cubicBezTo>
                  <a:pt x="38100" y="190500"/>
                  <a:pt x="137817" y="0"/>
                  <a:pt x="304800" y="0"/>
                </a:cubicBezTo>
                <a:cubicBezTo>
                  <a:pt x="226514" y="62808"/>
                  <a:pt x="190500" y="209550"/>
                  <a:pt x="133350" y="209550"/>
                </a:cubicBezTo>
                <a:cubicBezTo>
                  <a:pt x="76200" y="209550"/>
                  <a:pt x="76200" y="209550"/>
                  <a:pt x="76200" y="209550"/>
                </a:cubicBezTo>
                <a:lnTo>
                  <a:pt x="19050" y="304800"/>
                </a:lnTo>
                <a:lnTo>
                  <a:pt x="0" y="3048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3" name="Freeform 13"/>
          <p:cNvSpPr/>
          <p:nvPr/>
        </p:nvSpPr>
        <p:spPr>
          <a:xfrm>
            <a:off x="4592711" y="1890441"/>
            <a:ext cx="436229" cy="436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cubicBezTo>
                  <a:pt x="38100" y="190500"/>
                  <a:pt x="137817" y="0"/>
                  <a:pt x="304800" y="0"/>
                </a:cubicBezTo>
                <a:cubicBezTo>
                  <a:pt x="226514" y="62808"/>
                  <a:pt x="190500" y="209550"/>
                  <a:pt x="133350" y="209550"/>
                </a:cubicBezTo>
                <a:cubicBezTo>
                  <a:pt x="76200" y="209550"/>
                  <a:pt x="76200" y="209550"/>
                  <a:pt x="76200" y="209550"/>
                </a:cubicBezTo>
                <a:lnTo>
                  <a:pt x="19050" y="304800"/>
                </a:lnTo>
                <a:lnTo>
                  <a:pt x="0" y="304800"/>
                </a:lnTo>
              </a:path>
            </a:pathLst>
          </a:custGeom>
          <a:solidFill>
            <a:schemeClr val="l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3628958" y="2882736"/>
            <a:ext cx="1917112" cy="3286642"/>
          </a:xfrm>
          <a:prstGeom prst="rect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15" name="AutoShape 15"/>
          <p:cNvSpPr/>
          <p:nvPr/>
        </p:nvSpPr>
        <p:spPr>
          <a:xfrm>
            <a:off x="3548057" y="1399506"/>
            <a:ext cx="2089308" cy="2089308"/>
          </a:xfrm>
          <a:prstGeom prst="ellipse">
            <a:avLst/>
          </a:prstGeom>
          <a:solidFill>
            <a:schemeClr val="l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3638598" y="1478434"/>
            <a:ext cx="1908226" cy="19082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7" name="TextBox 17"/>
          <p:cNvSpPr txBox="1"/>
          <p:nvPr/>
        </p:nvSpPr>
        <p:spPr>
          <a:xfrm>
            <a:off x="3782474" y="2536607"/>
            <a:ext cx="1623989" cy="689515"/>
          </a:xfrm>
          <a:prstGeom prst="rect">
            <a:avLst/>
          </a:prstGeom>
        </p:spPr>
        <p:txBody>
          <a:bodyPr vert="horz" wrap="square" lIns="114300" tIns="57150" rIns="114300" bIns="57150" rtlCol="0" anchor="ctr" anchorCtr="1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行为干预策略</a:t>
            </a:r>
            <a:endParaRPr lang="en-US" sz="15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628958" y="3643660"/>
            <a:ext cx="1914311" cy="239515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1275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通过认知行为疗法识别吸烟诱因，建立替代行为（如咀嚼无糖口香糖），改变与吸烟关联的日常习惯（如饭后立即散步替代吸烟）。</a:t>
            </a:r>
            <a:endParaRPr lang="en-US" sz="1275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6995599" y="1946144"/>
            <a:ext cx="436229" cy="436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cubicBezTo>
                  <a:pt x="38100" y="190500"/>
                  <a:pt x="137817" y="0"/>
                  <a:pt x="304800" y="0"/>
                </a:cubicBezTo>
                <a:cubicBezTo>
                  <a:pt x="226514" y="62808"/>
                  <a:pt x="190500" y="209550"/>
                  <a:pt x="133350" y="209550"/>
                </a:cubicBezTo>
                <a:cubicBezTo>
                  <a:pt x="76200" y="209550"/>
                  <a:pt x="76200" y="209550"/>
                  <a:pt x="76200" y="209550"/>
                </a:cubicBezTo>
                <a:lnTo>
                  <a:pt x="19050" y="304800"/>
                </a:lnTo>
                <a:lnTo>
                  <a:pt x="0" y="304800"/>
                </a:lnTo>
              </a:path>
            </a:pathLst>
          </a:custGeom>
          <a:solidFill>
            <a:schemeClr val="lt1">
              <a:alpha val="10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6031846" y="2938438"/>
            <a:ext cx="1917112" cy="3286642"/>
          </a:xfrm>
          <a:prstGeom prst="rect">
            <a:avLst/>
          </a:prstGeom>
          <a:solidFill>
            <a:schemeClr val="accent1">
              <a:alpha val="100000"/>
              <a:lumMod val="60000"/>
              <a:lumOff val="4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5950945" y="1455209"/>
            <a:ext cx="2089308" cy="2089308"/>
          </a:xfrm>
          <a:prstGeom prst="ellipse">
            <a:avLst/>
          </a:prstGeom>
          <a:solidFill>
            <a:schemeClr val="lt1">
              <a:alpha val="100000"/>
            </a:schemeClr>
          </a:solidFill>
        </p:spPr>
      </p:sp>
      <p:sp>
        <p:nvSpPr>
          <p:cNvPr id="22" name="AutoShape 22"/>
          <p:cNvSpPr/>
          <p:nvPr/>
        </p:nvSpPr>
        <p:spPr>
          <a:xfrm>
            <a:off x="6041486" y="1534137"/>
            <a:ext cx="1908226" cy="190822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3" name="TextBox 23"/>
          <p:cNvSpPr txBox="1"/>
          <p:nvPr/>
        </p:nvSpPr>
        <p:spPr>
          <a:xfrm>
            <a:off x="6185362" y="2536607"/>
            <a:ext cx="1623989" cy="689515"/>
          </a:xfrm>
          <a:prstGeom prst="rect">
            <a:avLst/>
          </a:prstGeom>
        </p:spPr>
        <p:txBody>
          <a:bodyPr vert="horz" wrap="square" lIns="114300" tIns="57150" rIns="114300" bIns="57150" rtlCol="0" anchor="ctr" anchorCtr="1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社会支持系统</a:t>
            </a:r>
            <a:endParaRPr lang="en-US" sz="15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031846" y="3643660"/>
            <a:ext cx="1917112" cy="239515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1275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加入戒烟互助小组，获得家人监督支持，利用手机APP记录戒烟进度，形成正向激励循环。</a:t>
            </a:r>
            <a:endParaRPr lang="en-US" sz="1275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Freeform 25"/>
          <p:cNvSpPr/>
          <p:nvPr/>
        </p:nvSpPr>
        <p:spPr>
          <a:xfrm>
            <a:off x="9431163" y="1946144"/>
            <a:ext cx="436229" cy="436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cubicBezTo>
                  <a:pt x="38100" y="190500"/>
                  <a:pt x="137817" y="0"/>
                  <a:pt x="304800" y="0"/>
                </a:cubicBezTo>
                <a:cubicBezTo>
                  <a:pt x="226514" y="62808"/>
                  <a:pt x="190500" y="209550"/>
                  <a:pt x="133350" y="209550"/>
                </a:cubicBezTo>
                <a:cubicBezTo>
                  <a:pt x="76200" y="209550"/>
                  <a:pt x="76200" y="209550"/>
                  <a:pt x="76200" y="209550"/>
                </a:cubicBezTo>
                <a:lnTo>
                  <a:pt x="19050" y="304800"/>
                </a:lnTo>
                <a:lnTo>
                  <a:pt x="0" y="304800"/>
                </a:lnTo>
              </a:path>
            </a:pathLst>
          </a:custGeom>
          <a:solidFill>
            <a:schemeClr val="lt1">
              <a:alpha val="100000"/>
            </a:schemeClr>
          </a:solidFill>
        </p:spPr>
      </p:sp>
      <p:sp>
        <p:nvSpPr>
          <p:cNvPr id="26" name="AutoShape 26"/>
          <p:cNvSpPr/>
          <p:nvPr/>
        </p:nvSpPr>
        <p:spPr>
          <a:xfrm>
            <a:off x="8467410" y="2938438"/>
            <a:ext cx="1917112" cy="3286642"/>
          </a:xfrm>
          <a:prstGeom prst="rect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27" name="AutoShape 27"/>
          <p:cNvSpPr/>
          <p:nvPr/>
        </p:nvSpPr>
        <p:spPr>
          <a:xfrm>
            <a:off x="8386509" y="1455209"/>
            <a:ext cx="2089308" cy="2089308"/>
          </a:xfrm>
          <a:prstGeom prst="ellipse">
            <a:avLst/>
          </a:prstGeom>
          <a:solidFill>
            <a:schemeClr val="lt1">
              <a:alpha val="100000"/>
            </a:schemeClr>
          </a:solidFill>
        </p:spPr>
      </p:sp>
      <p:sp>
        <p:nvSpPr>
          <p:cNvPr id="28" name="AutoShape 28"/>
          <p:cNvSpPr/>
          <p:nvPr/>
        </p:nvSpPr>
        <p:spPr>
          <a:xfrm>
            <a:off x="8477051" y="1534137"/>
            <a:ext cx="1908226" cy="19082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8620926" y="2536607"/>
            <a:ext cx="1623989" cy="689515"/>
          </a:xfrm>
          <a:prstGeom prst="rect">
            <a:avLst/>
          </a:prstGeom>
        </p:spPr>
        <p:txBody>
          <a:bodyPr vert="horz" wrap="square" lIns="114300" tIns="57150" rIns="114300" bIns="57150" rtlCol="0" anchor="ctr" anchorCtr="1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医疗资源利用</a:t>
            </a:r>
            <a:endParaRPr lang="en-US" sz="15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8467410" y="3643660"/>
            <a:ext cx="1917112" cy="239515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1275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定期到戒烟门诊进行一氧化碳检测和肺功能评估，获取个性化戒烟方案，必要时结合中医针灸等辅助手段。</a:t>
            </a:r>
            <a:endParaRPr lang="en-US" sz="1275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Freeform 31"/>
          <p:cNvSpPr/>
          <p:nvPr/>
        </p:nvSpPr>
        <p:spPr>
          <a:xfrm>
            <a:off x="4342310" y="1888922"/>
            <a:ext cx="500803" cy="500803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13360" y="76200"/>
                </a:moveTo>
                <a:lnTo>
                  <a:pt x="243840" y="76200"/>
                </a:lnTo>
                <a:lnTo>
                  <a:pt x="243840" y="289560"/>
                </a:lnTo>
                <a:lnTo>
                  <a:pt x="60960" y="289560"/>
                </a:lnTo>
                <a:lnTo>
                  <a:pt x="60960" y="76200"/>
                </a:lnTo>
                <a:lnTo>
                  <a:pt x="91440" y="76200"/>
                </a:lnTo>
                <a:lnTo>
                  <a:pt x="91440" y="60960"/>
                </a:lnTo>
                <a:cubicBezTo>
                  <a:pt x="91440" y="44129"/>
                  <a:pt x="105089" y="30480"/>
                  <a:pt x="121920" y="30480"/>
                </a:cubicBezTo>
                <a:lnTo>
                  <a:pt x="121920" y="30480"/>
                </a:lnTo>
                <a:lnTo>
                  <a:pt x="182880" y="30480"/>
                </a:lnTo>
                <a:cubicBezTo>
                  <a:pt x="199711" y="30480"/>
                  <a:pt x="213360" y="44129"/>
                  <a:pt x="213360" y="60960"/>
                </a:cubicBezTo>
                <a:lnTo>
                  <a:pt x="213360" y="60960"/>
                </a:lnTo>
                <a:lnTo>
                  <a:pt x="213360" y="76200"/>
                </a:lnTo>
                <a:close/>
                <a:moveTo>
                  <a:pt x="259080" y="76200"/>
                </a:moveTo>
                <a:lnTo>
                  <a:pt x="274320" y="76200"/>
                </a:lnTo>
                <a:cubicBezTo>
                  <a:pt x="291151" y="76200"/>
                  <a:pt x="304800" y="89849"/>
                  <a:pt x="304800" y="106680"/>
                </a:cubicBezTo>
                <a:lnTo>
                  <a:pt x="304800" y="106680"/>
                </a:lnTo>
                <a:lnTo>
                  <a:pt x="304800" y="259080"/>
                </a:lnTo>
                <a:cubicBezTo>
                  <a:pt x="304800" y="275911"/>
                  <a:pt x="291151" y="289560"/>
                  <a:pt x="274320" y="289560"/>
                </a:cubicBezTo>
                <a:lnTo>
                  <a:pt x="274320" y="289560"/>
                </a:lnTo>
                <a:lnTo>
                  <a:pt x="259080" y="289560"/>
                </a:lnTo>
                <a:lnTo>
                  <a:pt x="259080" y="76200"/>
                </a:lnTo>
                <a:close/>
                <a:moveTo>
                  <a:pt x="45720" y="76200"/>
                </a:moveTo>
                <a:lnTo>
                  <a:pt x="45720" y="289560"/>
                </a:lnTo>
                <a:lnTo>
                  <a:pt x="30480" y="289560"/>
                </a:lnTo>
                <a:cubicBezTo>
                  <a:pt x="13649" y="289560"/>
                  <a:pt x="0" y="275911"/>
                  <a:pt x="0" y="259080"/>
                </a:cubicBezTo>
                <a:lnTo>
                  <a:pt x="0" y="259080"/>
                </a:lnTo>
                <a:lnTo>
                  <a:pt x="0" y="106680"/>
                </a:lnTo>
                <a:cubicBezTo>
                  <a:pt x="0" y="89916"/>
                  <a:pt x="13716" y="76200"/>
                  <a:pt x="30480" y="76200"/>
                </a:cubicBezTo>
                <a:lnTo>
                  <a:pt x="45720" y="76200"/>
                </a:lnTo>
                <a:close/>
                <a:moveTo>
                  <a:pt x="121920" y="60960"/>
                </a:moveTo>
                <a:lnTo>
                  <a:pt x="121920" y="76200"/>
                </a:lnTo>
                <a:lnTo>
                  <a:pt x="182880" y="76200"/>
                </a:lnTo>
                <a:lnTo>
                  <a:pt x="182880" y="60960"/>
                </a:lnTo>
                <a:lnTo>
                  <a:pt x="121920" y="6096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2" name="Freeform 32"/>
          <p:cNvSpPr/>
          <p:nvPr/>
        </p:nvSpPr>
        <p:spPr>
          <a:xfrm>
            <a:off x="6723985" y="1921209"/>
            <a:ext cx="543229" cy="436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60960" y="167640"/>
                </a:moveTo>
                <a:lnTo>
                  <a:pt x="30480" y="167640"/>
                </a:lnTo>
                <a:cubicBezTo>
                  <a:pt x="13649" y="167640"/>
                  <a:pt x="0" y="153991"/>
                  <a:pt x="0" y="137160"/>
                </a:cubicBezTo>
                <a:lnTo>
                  <a:pt x="0" y="137160"/>
                </a:lnTo>
                <a:lnTo>
                  <a:pt x="0" y="76200"/>
                </a:lnTo>
                <a:cubicBezTo>
                  <a:pt x="0" y="59436"/>
                  <a:pt x="13716" y="45720"/>
                  <a:pt x="30480" y="45720"/>
                </a:cubicBezTo>
                <a:lnTo>
                  <a:pt x="60960" y="45720"/>
                </a:lnTo>
                <a:lnTo>
                  <a:pt x="60960" y="15240"/>
                </a:lnTo>
                <a:lnTo>
                  <a:pt x="274320" y="15240"/>
                </a:lnTo>
                <a:lnTo>
                  <a:pt x="274320" y="167640"/>
                </a:lnTo>
                <a:cubicBezTo>
                  <a:pt x="274320" y="201311"/>
                  <a:pt x="247031" y="228600"/>
                  <a:pt x="213360" y="228600"/>
                </a:cubicBezTo>
                <a:lnTo>
                  <a:pt x="213360" y="228600"/>
                </a:lnTo>
                <a:lnTo>
                  <a:pt x="121920" y="228600"/>
                </a:lnTo>
                <a:cubicBezTo>
                  <a:pt x="88249" y="228600"/>
                  <a:pt x="60960" y="201311"/>
                  <a:pt x="60960" y="167640"/>
                </a:cubicBezTo>
                <a:lnTo>
                  <a:pt x="60960" y="167640"/>
                </a:lnTo>
                <a:close/>
                <a:moveTo>
                  <a:pt x="60960" y="137160"/>
                </a:moveTo>
                <a:lnTo>
                  <a:pt x="60960" y="76200"/>
                </a:lnTo>
                <a:lnTo>
                  <a:pt x="30480" y="76200"/>
                </a:lnTo>
                <a:lnTo>
                  <a:pt x="30480" y="137160"/>
                </a:lnTo>
                <a:lnTo>
                  <a:pt x="60960" y="137160"/>
                </a:lnTo>
                <a:close/>
                <a:moveTo>
                  <a:pt x="30480" y="259080"/>
                </a:moveTo>
                <a:lnTo>
                  <a:pt x="30480" y="243840"/>
                </a:lnTo>
                <a:lnTo>
                  <a:pt x="304800" y="243840"/>
                </a:lnTo>
                <a:lnTo>
                  <a:pt x="304800" y="259080"/>
                </a:lnTo>
                <a:lnTo>
                  <a:pt x="243840" y="289560"/>
                </a:lnTo>
                <a:lnTo>
                  <a:pt x="91440" y="289560"/>
                </a:lnTo>
                <a:lnTo>
                  <a:pt x="30480" y="25908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3" name="Freeform 33"/>
          <p:cNvSpPr/>
          <p:nvPr/>
        </p:nvSpPr>
        <p:spPr>
          <a:xfrm>
            <a:off x="9203764" y="1911924"/>
            <a:ext cx="454800" cy="45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190500"/>
                </a:moveTo>
                <a:cubicBezTo>
                  <a:pt x="194481" y="190500"/>
                  <a:pt x="228562" y="156381"/>
                  <a:pt x="228562" y="114300"/>
                </a:cubicBezTo>
                <a:lnTo>
                  <a:pt x="228562" y="76200"/>
                </a:lnTo>
                <a:cubicBezTo>
                  <a:pt x="228562" y="23612"/>
                  <a:pt x="190500" y="0"/>
                  <a:pt x="152400" y="0"/>
                </a:cubicBezTo>
                <a:lnTo>
                  <a:pt x="76162" y="0"/>
                </a:lnTo>
                <a:cubicBezTo>
                  <a:pt x="38100" y="0"/>
                  <a:pt x="0" y="20241"/>
                  <a:pt x="0" y="76200"/>
                </a:cubicBezTo>
                <a:cubicBezTo>
                  <a:pt x="0" y="130969"/>
                  <a:pt x="38100" y="152400"/>
                  <a:pt x="76162" y="152400"/>
                </a:cubicBezTo>
                <a:lnTo>
                  <a:pt x="114300" y="152400"/>
                </a:lnTo>
                <a:cubicBezTo>
                  <a:pt x="135322" y="152400"/>
                  <a:pt x="152400" y="169478"/>
                  <a:pt x="152400" y="190500"/>
                </a:cubicBezTo>
                <a:close/>
              </a:path>
              <a:path w="304800" h="304800">
                <a:moveTo>
                  <a:pt x="247460" y="116329"/>
                </a:moveTo>
                <a:cubicBezTo>
                  <a:pt x="246345" y="167878"/>
                  <a:pt x="204197" y="209550"/>
                  <a:pt x="152400" y="209550"/>
                </a:cubicBezTo>
                <a:lnTo>
                  <a:pt x="133350" y="209550"/>
                </a:lnTo>
                <a:lnTo>
                  <a:pt x="133350" y="190500"/>
                </a:lnTo>
                <a:cubicBezTo>
                  <a:pt x="133350" y="179984"/>
                  <a:pt x="124797" y="171450"/>
                  <a:pt x="114300" y="171450"/>
                </a:cubicBezTo>
                <a:lnTo>
                  <a:pt x="78095" y="171450"/>
                </a:lnTo>
                <a:cubicBezTo>
                  <a:pt x="76952" y="177136"/>
                  <a:pt x="76248" y="183223"/>
                  <a:pt x="76200" y="189795"/>
                </a:cubicBezTo>
                <a:lnTo>
                  <a:pt x="76200" y="229333"/>
                </a:lnTo>
                <a:cubicBezTo>
                  <a:pt x="76600" y="271072"/>
                  <a:pt x="110566" y="304800"/>
                  <a:pt x="152400" y="304800"/>
                </a:cubicBezTo>
                <a:cubicBezTo>
                  <a:pt x="152400" y="283740"/>
                  <a:pt x="169478" y="266700"/>
                  <a:pt x="190500" y="266700"/>
                </a:cubicBezTo>
                <a:lnTo>
                  <a:pt x="228562" y="266700"/>
                </a:lnTo>
                <a:cubicBezTo>
                  <a:pt x="266700" y="266700"/>
                  <a:pt x="304800" y="245269"/>
                  <a:pt x="304800" y="190500"/>
                </a:cubicBezTo>
                <a:cubicBezTo>
                  <a:pt x="304800" y="143894"/>
                  <a:pt x="278273" y="122301"/>
                  <a:pt x="247460" y="116329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7" name="AutoShape 7"/>
          <p:cNvSpPr/>
          <p:nvPr/>
        </p:nvSpPr>
        <p:spPr>
          <a:xfrm>
            <a:off x="3305178" y="1043570"/>
            <a:ext cx="5002524" cy="5002524"/>
          </a:xfrm>
          <a:prstGeom prst="ellipse">
            <a:avLst/>
          </a:prstGeom>
          <a:gradFill>
            <a:gsLst>
              <a:gs pos="0">
                <a:schemeClr val="accent2">
                  <a:alpha val="40000"/>
                  <a:lumMod val="60000"/>
                  <a:lumOff val="40000"/>
                </a:schemeClr>
              </a:gs>
              <a:gs pos="100000">
                <a:schemeClr val="accent2">
                  <a:alpha val="40000"/>
                </a:schemeClr>
              </a:gs>
            </a:gsLst>
            <a:lin ang="0"/>
          </a:gradFill>
        </p:spPr>
      </p:sp>
      <p:sp>
        <p:nvSpPr>
          <p:cNvPr id="8" name="AutoShape 8"/>
          <p:cNvSpPr/>
          <p:nvPr/>
        </p:nvSpPr>
        <p:spPr>
          <a:xfrm>
            <a:off x="3465178" y="1203569"/>
            <a:ext cx="4682525" cy="4682525"/>
          </a:xfrm>
          <a:prstGeom prst="ellipse">
            <a:avLst/>
          </a:prstGeom>
          <a:solidFill>
            <a:schemeClr val="l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4079370" y="1817762"/>
            <a:ext cx="3454140" cy="3454140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7209226" y="1415182"/>
            <a:ext cx="805160" cy="80516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3000653" y="2863543"/>
            <a:ext cx="805160" cy="80516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7278903" y="4670434"/>
            <a:ext cx="805160" cy="80516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Freeform 14"/>
          <p:cNvSpPr/>
          <p:nvPr/>
        </p:nvSpPr>
        <p:spPr>
          <a:xfrm>
            <a:off x="7358065" y="1610472"/>
            <a:ext cx="507483" cy="41458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</a:path>
              <a:path w="304800" h="304800"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5" name="Freeform 15"/>
          <p:cNvSpPr/>
          <p:nvPr/>
        </p:nvSpPr>
        <p:spPr>
          <a:xfrm>
            <a:off x="3221492" y="3107607"/>
            <a:ext cx="363483" cy="363483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06680" y="259080"/>
                </a:moveTo>
                <a:lnTo>
                  <a:pt x="30480" y="259080"/>
                </a:lnTo>
                <a:cubicBezTo>
                  <a:pt x="13649" y="259080"/>
                  <a:pt x="0" y="245431"/>
                  <a:pt x="0" y="228600"/>
                </a:cubicBezTo>
                <a:lnTo>
                  <a:pt x="0" y="228600"/>
                </a:lnTo>
                <a:lnTo>
                  <a:pt x="0" y="30480"/>
                </a:lnTo>
                <a:cubicBezTo>
                  <a:pt x="0" y="13716"/>
                  <a:pt x="13716" y="0"/>
                  <a:pt x="30480" y="0"/>
                </a:cubicBezTo>
                <a:lnTo>
                  <a:pt x="274320" y="0"/>
                </a:lnTo>
                <a:cubicBezTo>
                  <a:pt x="291151" y="0"/>
                  <a:pt x="304800" y="13649"/>
                  <a:pt x="304800" y="30480"/>
                </a:cubicBezTo>
                <a:lnTo>
                  <a:pt x="304800" y="30480"/>
                </a:lnTo>
                <a:lnTo>
                  <a:pt x="304800" y="228600"/>
                </a:lnTo>
                <a:cubicBezTo>
                  <a:pt x="304800" y="245431"/>
                  <a:pt x="291151" y="259080"/>
                  <a:pt x="274320" y="259080"/>
                </a:cubicBezTo>
                <a:lnTo>
                  <a:pt x="274320" y="259080"/>
                </a:lnTo>
                <a:lnTo>
                  <a:pt x="198120" y="259080"/>
                </a:lnTo>
                <a:lnTo>
                  <a:pt x="259080" y="289560"/>
                </a:lnTo>
                <a:lnTo>
                  <a:pt x="259080" y="304800"/>
                </a:lnTo>
                <a:lnTo>
                  <a:pt x="45720" y="304800"/>
                </a:lnTo>
                <a:lnTo>
                  <a:pt x="45720" y="289560"/>
                </a:lnTo>
                <a:lnTo>
                  <a:pt x="106680" y="259080"/>
                </a:lnTo>
                <a:close/>
                <a:moveTo>
                  <a:pt x="30480" y="30480"/>
                </a:moveTo>
                <a:lnTo>
                  <a:pt x="30480" y="198120"/>
                </a:lnTo>
                <a:lnTo>
                  <a:pt x="274320" y="198120"/>
                </a:lnTo>
                <a:lnTo>
                  <a:pt x="274320" y="30480"/>
                </a:lnTo>
                <a:lnTo>
                  <a:pt x="30480" y="3048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6" name="Freeform 16"/>
          <p:cNvSpPr/>
          <p:nvPr/>
        </p:nvSpPr>
        <p:spPr>
          <a:xfrm>
            <a:off x="7492451" y="4890111"/>
            <a:ext cx="377419" cy="365806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91440"/>
                </a:moveTo>
                <a:lnTo>
                  <a:pt x="152400" y="0"/>
                </a:lnTo>
                <a:lnTo>
                  <a:pt x="304800" y="91440"/>
                </a:lnTo>
                <a:lnTo>
                  <a:pt x="304800" y="121920"/>
                </a:lnTo>
                <a:lnTo>
                  <a:pt x="0" y="121920"/>
                </a:lnTo>
                <a:lnTo>
                  <a:pt x="0" y="91440"/>
                </a:lnTo>
                <a:close/>
                <a:moveTo>
                  <a:pt x="0" y="274320"/>
                </a:moveTo>
                <a:lnTo>
                  <a:pt x="304800" y="274320"/>
                </a:lnTo>
                <a:lnTo>
                  <a:pt x="304800" y="304800"/>
                </a:lnTo>
                <a:lnTo>
                  <a:pt x="0" y="304800"/>
                </a:lnTo>
                <a:lnTo>
                  <a:pt x="0" y="274320"/>
                </a:lnTo>
                <a:close/>
                <a:moveTo>
                  <a:pt x="30480" y="243840"/>
                </a:moveTo>
                <a:lnTo>
                  <a:pt x="274320" y="243840"/>
                </a:lnTo>
                <a:lnTo>
                  <a:pt x="274320" y="274320"/>
                </a:lnTo>
                <a:lnTo>
                  <a:pt x="30480" y="274320"/>
                </a:lnTo>
                <a:lnTo>
                  <a:pt x="30480" y="243840"/>
                </a:lnTo>
                <a:close/>
                <a:moveTo>
                  <a:pt x="30480" y="121920"/>
                </a:moveTo>
                <a:lnTo>
                  <a:pt x="91440" y="121920"/>
                </a:lnTo>
                <a:lnTo>
                  <a:pt x="91440" y="243840"/>
                </a:lnTo>
                <a:lnTo>
                  <a:pt x="30480" y="243840"/>
                </a:lnTo>
                <a:lnTo>
                  <a:pt x="30480" y="121920"/>
                </a:lnTo>
                <a:close/>
                <a:moveTo>
                  <a:pt x="121920" y="121920"/>
                </a:moveTo>
                <a:lnTo>
                  <a:pt x="182880" y="121920"/>
                </a:lnTo>
                <a:lnTo>
                  <a:pt x="182880" y="243840"/>
                </a:lnTo>
                <a:lnTo>
                  <a:pt x="121920" y="243840"/>
                </a:lnTo>
                <a:lnTo>
                  <a:pt x="121920" y="121920"/>
                </a:lnTo>
                <a:close/>
                <a:moveTo>
                  <a:pt x="213360" y="121920"/>
                </a:moveTo>
                <a:lnTo>
                  <a:pt x="274320" y="121920"/>
                </a:lnTo>
                <a:lnTo>
                  <a:pt x="274320" y="243840"/>
                </a:lnTo>
                <a:lnTo>
                  <a:pt x="213360" y="243840"/>
                </a:lnTo>
                <a:lnTo>
                  <a:pt x="213360" y="1219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7" name="TextBox 17"/>
          <p:cNvSpPr txBox="1"/>
          <p:nvPr/>
        </p:nvSpPr>
        <p:spPr>
          <a:xfrm>
            <a:off x="513502" y="3021670"/>
            <a:ext cx="2295358" cy="42641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96000"/>
              </a:lnSpc>
            </a:pPr>
            <a:r>
              <a:rPr lang="en-US" sz="19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避免二手烟暴露</a:t>
            </a:r>
            <a:endParaRPr lang="en-US" sz="19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8712196" y="1535764"/>
            <a:ext cx="2121614" cy="150495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en-US" sz="142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定期清洗被烟雾污染的衣物、家具和窗帘，使用空气净化设备，特别关注儿童活动区域的烟尘清除。</a:t>
            </a:r>
            <a:endParaRPr lang="en-US" sz="142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712196" y="1012602"/>
            <a:ext cx="2295358" cy="42641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96000"/>
              </a:lnSpc>
            </a:pPr>
            <a:r>
              <a:rPr lang="en-US" sz="19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防范三手烟残留</a:t>
            </a:r>
            <a:endParaRPr lang="en-US" sz="19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712196" y="3788298"/>
            <a:ext cx="2295358" cy="42641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96000"/>
              </a:lnSpc>
            </a:pPr>
            <a:r>
              <a:rPr lang="en-US" sz="19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健康生活方式强化</a:t>
            </a:r>
            <a:endParaRPr lang="en-US" sz="19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8712196" y="4320536"/>
            <a:ext cx="2121614" cy="150495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en-US" sz="142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通过规律运动、均衡饮食增强自身抵抗力，定期进行肺功能检查，出现呼吸道不适及时就医排查。</a:t>
            </a:r>
            <a:endParaRPr lang="en-US" sz="142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513502" y="3616399"/>
            <a:ext cx="2121614" cy="150495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en-US" sz="142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拒绝进入吸烟区域，在公共场所主动选择无烟座位，家庭中明确设立禁烟区，要求访客遵守禁烟规定。</a:t>
            </a:r>
            <a:endParaRPr lang="en-US" sz="142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175" y="1287780"/>
            <a:ext cx="5012690" cy="487108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7" name="AutoShape 7"/>
          <p:cNvSpPr/>
          <p:nvPr/>
        </p:nvSpPr>
        <p:spPr>
          <a:xfrm>
            <a:off x="3954011" y="1776060"/>
            <a:ext cx="1887279" cy="18870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5565053" y="1776060"/>
            <a:ext cx="1889296" cy="1887093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3954011" y="3411298"/>
            <a:ext cx="1887279" cy="1887093"/>
          </a:xfrm>
          <a:prstGeom prst="ellipse">
            <a:avLst/>
          </a:prstGeom>
          <a:solidFill>
            <a:schemeClr val="accent4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565053" y="3411298"/>
            <a:ext cx="1887093" cy="1887093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 rot="18900000">
            <a:off x="3451929" y="2635035"/>
            <a:ext cx="348840" cy="348840"/>
          </a:xfrm>
          <a:prstGeom prst="halfFram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 rot="18900000">
            <a:off x="3453925" y="4262199"/>
            <a:ext cx="344757" cy="350836"/>
          </a:xfrm>
          <a:prstGeom prst="halfFrame">
            <a:avLst/>
          </a:prstGeom>
          <a:solidFill>
            <a:schemeClr val="accent4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 rot="8100000">
            <a:off x="7569239" y="2526164"/>
            <a:ext cx="348840" cy="346844"/>
          </a:xfrm>
          <a:prstGeom prst="halfFram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rot="8100000">
            <a:off x="7524965" y="4264195"/>
            <a:ext cx="348840" cy="348840"/>
          </a:xfrm>
          <a:prstGeom prst="halfFram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5" name="TextBox 15"/>
          <p:cNvSpPr txBox="1"/>
          <p:nvPr/>
        </p:nvSpPr>
        <p:spPr>
          <a:xfrm>
            <a:off x="1499400" y="1776060"/>
            <a:ext cx="1760077" cy="453628"/>
          </a:xfrm>
          <a:prstGeom prst="rect">
            <a:avLst/>
          </a:prstGeom>
        </p:spPr>
        <p:txBody>
          <a:bodyPr wrap="square" lIns="95250" tIns="95250" rIns="47625" bIns="95250" rtlCol="0" anchor="t" anchorCtr="0">
            <a:normAutofit/>
          </a:bodyPr>
          <a:lstStyle/>
          <a:p>
            <a:pPr algn="r">
              <a:lnSpc>
                <a:spcPct val="80000"/>
              </a:lnSpc>
              <a:spcBef>
                <a:spcPts val="375"/>
              </a:spcBef>
            </a:pPr>
            <a:r>
              <a:rPr lang="en-US" sz="1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政策法规完善</a:t>
            </a:r>
            <a:endParaRPr lang="en-US" sz="1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61779" y="2155136"/>
            <a:ext cx="2497698" cy="1406247"/>
          </a:xfrm>
          <a:prstGeom prst="rect">
            <a:avLst/>
          </a:prstGeom>
        </p:spPr>
        <p:txBody>
          <a:bodyPr wrap="square" lIns="95250" tIns="95250" rIns="47625" bIns="95250" rtlCol="0" anchor="t" anchorCtr="0">
            <a:normAutofit/>
          </a:bodyPr>
          <a:lstStyle/>
          <a:p>
            <a:pPr algn="r">
              <a:lnSpc>
                <a:spcPct val="140000"/>
              </a:lnSpc>
              <a:spcBef>
                <a:spcPct val="0"/>
              </a:spcBef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推动室内公共场所全面禁烟立法，加大违法吸烟处罚力度，禁止烟草广告和促销活动，提高烟草税。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499400" y="3748025"/>
            <a:ext cx="1760077" cy="453628"/>
          </a:xfrm>
          <a:prstGeom prst="rect">
            <a:avLst/>
          </a:prstGeom>
        </p:spPr>
        <p:txBody>
          <a:bodyPr wrap="square" lIns="95250" tIns="95250" rIns="47625" bIns="95250" rtlCol="0" anchor="t" anchorCtr="0">
            <a:normAutofit/>
          </a:bodyPr>
          <a:lstStyle/>
          <a:p>
            <a:pPr algn="r">
              <a:lnSpc>
                <a:spcPct val="80000"/>
              </a:lnSpc>
              <a:spcBef>
                <a:spcPts val="375"/>
              </a:spcBef>
            </a:pPr>
            <a:r>
              <a:rPr lang="en-US" sz="1500" b="1">
                <a:solidFill>
                  <a:schemeClr val="accent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教育宣传强化</a:t>
            </a:r>
            <a:endParaRPr lang="en-US" sz="1500" b="1">
              <a:solidFill>
                <a:schemeClr val="accent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64522" y="4127101"/>
            <a:ext cx="2494955" cy="1268248"/>
          </a:xfrm>
          <a:prstGeom prst="rect">
            <a:avLst/>
          </a:prstGeom>
        </p:spPr>
        <p:txBody>
          <a:bodyPr wrap="square" lIns="95250" tIns="95250" rIns="47625" bIns="95250" rtlCol="0" anchor="t" anchorCtr="0">
            <a:normAutofit/>
          </a:bodyPr>
          <a:lstStyle/>
          <a:p>
            <a:pPr algn="r">
              <a:lnSpc>
                <a:spcPct val="140000"/>
              </a:lnSpc>
              <a:spcBef>
                <a:spcPct val="0"/>
              </a:spcBef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在学校开展烟草危害专题课程，社区组织禁烟知识讲座，医疗机构设置戒烟宣传栏，利用新媒体传播戒烟成功案例。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114920" y="1776060"/>
            <a:ext cx="1760077" cy="453628"/>
          </a:xfrm>
          <a:prstGeom prst="rect">
            <a:avLst/>
          </a:prstGeom>
        </p:spPr>
        <p:txBody>
          <a:bodyPr wrap="square" lIns="95250" tIns="95250" rIns="47625" bIns="95250" rtlCol="0" anchor="t" anchorCtr="0">
            <a:normAutofit/>
          </a:bodyPr>
          <a:lstStyle/>
          <a:p>
            <a:pPr>
              <a:lnSpc>
                <a:spcPct val="80000"/>
              </a:lnSpc>
              <a:spcBef>
                <a:spcPts val="375"/>
              </a:spcBef>
            </a:pPr>
            <a:r>
              <a:rPr lang="en-US" sz="15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无烟环境创建</a:t>
            </a:r>
            <a:endParaRPr lang="en-US" sz="1500" b="1">
              <a:solidFill>
                <a:schemeClr val="accent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114920" y="2155136"/>
            <a:ext cx="2494955" cy="1283379"/>
          </a:xfrm>
          <a:prstGeom prst="rect">
            <a:avLst/>
          </a:prstGeom>
        </p:spPr>
        <p:txBody>
          <a:bodyPr wrap="square" lIns="95250" tIns="95250" rIns="47625" bIns="95250" rtlCol="0" anchor="t" anchorCtr="0">
            <a:norm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企事业单位实施无烟办公室政策，餐饮场所取消吸烟区，公共交通工具全面禁烟，医疗机构带头建设无烟单位。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8114920" y="3748025"/>
            <a:ext cx="1760077" cy="453628"/>
          </a:xfrm>
          <a:prstGeom prst="rect">
            <a:avLst/>
          </a:prstGeom>
        </p:spPr>
        <p:txBody>
          <a:bodyPr wrap="square" lIns="95250" tIns="95250" rIns="47625" bIns="95250" rtlCol="0" anchor="t" anchorCtr="0">
            <a:normAutofit/>
          </a:bodyPr>
          <a:lstStyle/>
          <a:p>
            <a:pPr>
              <a:lnSpc>
                <a:spcPct val="80000"/>
              </a:lnSpc>
              <a:spcBef>
                <a:spcPts val="375"/>
              </a:spcBef>
            </a:pPr>
            <a:r>
              <a:rPr lang="en-US" sz="15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戒烟服务网络建设</a:t>
            </a:r>
            <a:endParaRPr lang="en-US" sz="1500" b="1">
              <a:solidFill>
                <a:schemeClr val="accent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8114920" y="4127101"/>
            <a:ext cx="2494955" cy="1268248"/>
          </a:xfrm>
          <a:prstGeom prst="rect">
            <a:avLst/>
          </a:prstGeom>
        </p:spPr>
        <p:txBody>
          <a:bodyPr wrap="square" lIns="95250" tIns="95250" rIns="47625" bIns="95250" rtlCol="0" anchor="t" anchorCtr="0">
            <a:norm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社区卫生服务中心普及戒烟咨询服务，三甲医院设立标准化戒烟门诊，开通24小时戒烟热线，培训专业戒烟医师队伍。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495573" y="2453009"/>
            <a:ext cx="767865" cy="478759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345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345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4513718" y="4115465"/>
            <a:ext cx="767865" cy="478759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345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345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134841" y="2471154"/>
            <a:ext cx="767865" cy="478759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345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345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6125769" y="4115465"/>
            <a:ext cx="767865" cy="478759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345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sz="345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007" name="Freeform 2"/>
          <p:cNvSpPr/>
          <p:nvPr/>
        </p:nvSpPr>
        <p:spPr>
          <a:xfrm>
            <a:off x="-490220" y="-9525"/>
            <a:ext cx="5641975" cy="6876415"/>
          </a:xfrm>
          <a:custGeom>
            <a:avLst/>
            <a:gdLst/>
            <a:ahLst/>
            <a:cxnLst/>
            <a:rect l="l" t="t" r="r" b="b"/>
            <a:pathLst>
              <a:path w="5641975" h="6876415">
                <a:moveTo>
                  <a:pt x="5001851" y="5619071"/>
                </a:moveTo>
                <a:cubicBezTo>
                  <a:pt x="4170121" y="6854574"/>
                  <a:pt x="2749565" y="7228691"/>
                  <a:pt x="1573495" y="6521961"/>
                </a:cubicBezTo>
                <a:cubicBezTo>
                  <a:pt x="397424" y="5815231"/>
                  <a:pt x="-224036" y="4214016"/>
                  <a:pt x="73668" y="2657603"/>
                </a:cubicBezTo>
                <a:cubicBezTo>
                  <a:pt x="371371" y="1101191"/>
                  <a:pt x="1509737" y="0"/>
                  <a:pt x="2820987" y="0"/>
                </a:cubicBezTo>
              </a:path>
            </a:pathLst>
          </a:custGeom>
          <a:blipFill dpi="0" rotWithShape="1">
            <a:blip r:embed="rId1">
              <a:alphaModFix amt="100000"/>
            </a:blip>
            <a:stretch>
              <a:fillRect/>
            </a:stretch>
          </a:blipFill>
          <a:ln w="12700">
            <a:solidFill>
              <a:schemeClr val="accent1">
                <a:alpha val="100000"/>
                <a:lumMod val="75000"/>
              </a:schemeClr>
            </a:solidFill>
            <a:prstDash val="solid"/>
          </a:ln>
        </p:spPr>
      </p:sp>
      <p:sp>
        <p:nvSpPr>
          <p:cNvPr id="200046" name="Freeform 3"/>
          <p:cNvSpPr/>
          <p:nvPr/>
        </p:nvSpPr>
        <p:spPr>
          <a:xfrm flipH="1">
            <a:off x="-481330" y="0"/>
            <a:ext cx="6464300" cy="6858000"/>
          </a:xfrm>
          <a:custGeom>
            <a:avLst/>
            <a:gdLst/>
            <a:ahLst/>
            <a:cxnLst/>
            <a:rect l="l" t="t" r="r" b="b"/>
            <a:pathLst>
              <a:path w="5634614" h="6858001">
                <a:moveTo>
                  <a:pt x="2189286" y="3392157"/>
                </a:moveTo>
                <a:cubicBezTo>
                  <a:pt x="2535954" y="1577175"/>
                  <a:pt x="450920" y="396910"/>
                  <a:pt x="0" y="0"/>
                </a:cubicBezTo>
                <a:lnTo>
                  <a:pt x="5634614" y="1"/>
                </a:lnTo>
                <a:lnTo>
                  <a:pt x="5634614" y="6858001"/>
                </a:lnTo>
                <a:lnTo>
                  <a:pt x="953757" y="6858001"/>
                </a:lnTo>
                <a:cubicBezTo>
                  <a:pt x="576106" y="5488076"/>
                  <a:pt x="2043167" y="4191839"/>
                  <a:pt x="2189286" y="3392157"/>
                </a:cubicBezTo>
              </a:path>
            </a:pathLst>
          </a:custGeom>
          <a:solidFill>
            <a:srgbClr val="91ABDF">
              <a:alpha val="100000"/>
            </a:srgbClr>
          </a:solidFill>
        </p:spPr>
      </p:sp>
      <p:sp>
        <p:nvSpPr>
          <p:cNvPr id="200047" name="Freeform 4"/>
          <p:cNvSpPr/>
          <p:nvPr/>
        </p:nvSpPr>
        <p:spPr>
          <a:xfrm flipH="1">
            <a:off x="-481330" y="0"/>
            <a:ext cx="5618480" cy="6858000"/>
          </a:xfrm>
          <a:custGeom>
            <a:avLst/>
            <a:gdLst/>
            <a:ahLst/>
            <a:cxnLst/>
            <a:rect l="l" t="t" r="r" b="b"/>
            <a:pathLst>
              <a:path w="4748627" h="6858001">
                <a:moveTo>
                  <a:pt x="1455699" y="3368711"/>
                </a:moveTo>
                <a:cubicBezTo>
                  <a:pt x="2189228" y="1377882"/>
                  <a:pt x="748964" y="396910"/>
                  <a:pt x="426998" y="0"/>
                </a:cubicBezTo>
                <a:lnTo>
                  <a:pt x="4748627" y="1"/>
                </a:lnTo>
                <a:lnTo>
                  <a:pt x="4748627" y="6858001"/>
                </a:lnTo>
                <a:lnTo>
                  <a:pt x="67770" y="6858001"/>
                </a:lnTo>
                <a:cubicBezTo>
                  <a:pt x="-309881" y="5488076"/>
                  <a:pt x="993056" y="4555254"/>
                  <a:pt x="1455699" y="3368711"/>
                </a:cubicBezTo>
              </a:path>
            </a:pathLst>
          </a:custGeom>
          <a:blipFill dpi="0" rotWithShape="1">
            <a:blip r:embed="rId2">
              <a:alphaModFix amt="76000"/>
            </a:blip>
            <a:stretch>
              <a:fillRect l="-6000" r="-44000"/>
            </a:stretch>
          </a:blipFill>
          <a:effectLst>
            <a:outerShdw blurRad="381000" dist="190500" dir="10800000">
              <a:srgbClr val="000000">
                <a:alpha val="25000"/>
              </a:srgbClr>
            </a:outerShdw>
          </a:effectLst>
        </p:spPr>
      </p:sp>
      <p:sp>
        <p:nvSpPr>
          <p:cNvPr id="200048" name="Freeform 5"/>
          <p:cNvSpPr/>
          <p:nvPr/>
        </p:nvSpPr>
        <p:spPr>
          <a:xfrm flipH="1">
            <a:off x="3449320" y="1896110"/>
            <a:ext cx="2664460" cy="4961890"/>
          </a:xfrm>
          <a:custGeom>
            <a:avLst/>
            <a:gdLst/>
            <a:ahLst/>
            <a:cxnLst/>
            <a:rect l="l" t="t" r="r" b="b"/>
            <a:pathLst>
              <a:path w="2664477" h="5052646">
                <a:moveTo>
                  <a:pt x="0" y="5052646"/>
                </a:moveTo>
                <a:cubicBezTo>
                  <a:pt x="54708" y="3216031"/>
                  <a:pt x="3133970" y="2188307"/>
                  <a:pt x="2309446" y="0"/>
                </a:cubicBezTo>
                <a:cubicBezTo>
                  <a:pt x="3586853" y="2281998"/>
                  <a:pt x="977176" y="2828349"/>
                  <a:pt x="1359877" y="5040923"/>
                </a:cubicBezTo>
                <a:lnTo>
                  <a:pt x="0" y="5052646"/>
                </a:lnTo>
              </a:path>
            </a:pathLst>
          </a:custGeom>
          <a:gradFill>
            <a:gsLst>
              <a:gs pos="10000">
                <a:srgbClr val="FFFFFF">
                  <a:alpha val="100000"/>
                </a:srgbClr>
              </a:gs>
              <a:gs pos="80000">
                <a:srgbClr val="2D54A0">
                  <a:alpha val="100000"/>
                  <a:lumMod val="75000"/>
                </a:srgbClr>
              </a:gs>
            </a:gsLst>
            <a:lin ang="5400000"/>
          </a:gradFill>
          <a:ln w="571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200009" name="TextBox 6"/>
          <p:cNvSpPr txBox="1"/>
          <p:nvPr/>
        </p:nvSpPr>
        <p:spPr>
          <a:xfrm>
            <a:off x="9275493" y="929923"/>
            <a:ext cx="2025893" cy="76835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/>
            <a:r>
              <a:rPr lang="zh-CN" sz="4400" b="1">
                <a:solidFill>
                  <a:srgbClr val="2D54A0">
                    <a:alpha val="100000"/>
                  </a:srgbClr>
                </a:solidFill>
                <a:effectLst>
                  <a:outerShdw blurRad="25400" dist="25400" dir="2700000">
                    <a:srgbClr val="000000">
                      <a:alpha val="30000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目录</a:t>
            </a:r>
            <a:endParaRPr lang="zh-CN" sz="4400" b="1">
              <a:solidFill>
                <a:srgbClr val="2D54A0">
                  <a:alpha val="100000"/>
                </a:srgbClr>
              </a:solidFill>
              <a:effectLst>
                <a:outerShdw blurRad="25400" dist="25400" dir="2700000">
                  <a:srgbClr val="000000">
                    <a:alpha val="30000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cxnSp>
        <p:nvCxnSpPr>
          <p:cNvPr id="7" name="Connector 7"/>
          <p:cNvCxnSpPr/>
          <p:nvPr/>
        </p:nvCxnSpPr>
        <p:spPr>
          <a:xfrm>
            <a:off x="5997575" y="1686560"/>
            <a:ext cx="4892040" cy="0"/>
          </a:xfrm>
          <a:prstGeom prst="line">
            <a:avLst/>
          </a:prstGeom>
          <a:ln w="12700">
            <a:gradFill>
              <a:gsLst>
                <a:gs pos="0">
                  <a:schemeClr val="lt1">
                    <a:alpha val="100000"/>
                  </a:schemeClr>
                </a:gs>
                <a:gs pos="78000">
                  <a:schemeClr val="accent1">
                    <a:alpha val="100000"/>
                    <a:lumMod val="60000"/>
                    <a:lumOff val="40000"/>
                  </a:schemeClr>
                </a:gs>
              </a:gsLst>
              <a:lin ang="0"/>
            </a:gradFill>
            <a:prstDash val="solid"/>
            <a:headEnd type="none" w="med" len="med"/>
            <a:tailEnd type="none" w="med" len="med"/>
          </a:ln>
        </p:spPr>
      </p:cxnSp>
      <p:cxnSp>
        <p:nvCxnSpPr>
          <p:cNvPr id="8" name="Connector 8"/>
          <p:cNvCxnSpPr/>
          <p:nvPr/>
        </p:nvCxnSpPr>
        <p:spPr>
          <a:xfrm>
            <a:off x="9686925" y="1686560"/>
            <a:ext cx="1202690" cy="0"/>
          </a:xfrm>
          <a:prstGeom prst="line">
            <a:avLst/>
          </a:prstGeom>
          <a:ln w="38100">
            <a:solidFill>
              <a:srgbClr val="2D54A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</p:cxnSp>
      <p:pic>
        <p:nvPicPr>
          <p:cNvPr id="200011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115675" y="243523"/>
            <a:ext cx="844550" cy="742950"/>
          </a:xfrm>
          <a:prstGeom prst="rect">
            <a:avLst/>
          </a:prstGeom>
        </p:spPr>
      </p:pic>
      <p:grpSp>
        <p:nvGrpSpPr>
          <p:cNvPr id="200053" name="Group 10"/>
          <p:cNvGrpSpPr/>
          <p:nvPr/>
        </p:nvGrpSpPr>
        <p:grpSpPr>
          <a:xfrm>
            <a:off x="6181916" y="2145221"/>
            <a:ext cx="5447537" cy="582834"/>
            <a:chOff x="6181916" y="2145221"/>
            <a:chExt cx="5447537" cy="582834"/>
          </a:xfrm>
        </p:grpSpPr>
        <p:sp>
          <p:nvSpPr>
            <p:cNvPr id="200054" name="AutoShape 11"/>
            <p:cNvSpPr/>
            <p:nvPr/>
          </p:nvSpPr>
          <p:spPr>
            <a:xfrm>
              <a:off x="6918674" y="2151126"/>
              <a:ext cx="4710779" cy="576929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91ABDF">
                    <a:alpha val="100000"/>
                    <a:lumMod val="60000"/>
                    <a:lumOff val="40000"/>
                  </a:srgbClr>
                </a:gs>
                <a:gs pos="100000">
                  <a:srgbClr val="FFFFFF">
                    <a:alpha val="55000"/>
                  </a:srgbClr>
                </a:gs>
              </a:gsLst>
              <a:lin ang="0"/>
            </a:gradFill>
          </p:spPr>
        </p:sp>
        <p:sp>
          <p:nvSpPr>
            <p:cNvPr id="200059" name="TextBox 12"/>
            <p:cNvSpPr txBox="1"/>
            <p:nvPr/>
          </p:nvSpPr>
          <p:spPr>
            <a:xfrm>
              <a:off x="7063296" y="2150301"/>
              <a:ext cx="3094355" cy="57086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rtlCol="0" anchor="t" anchorCtr="0">
              <a:normAutofit fontScale="90000"/>
            </a:bodyPr>
            <a:lstStyle/>
            <a:p>
              <a:pPr algn="l">
                <a:lnSpc>
                  <a:spcPct val="100000"/>
                </a:lnSpc>
              </a:pPr>
              <a:r>
                <a:rPr lang="zh-CN" sz="2400" b="1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世界无烟日背景与意义</a:t>
              </a:r>
              <a:endParaRPr lang="zh-CN" sz="2400" b="1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6181916" y="2145221"/>
              <a:ext cx="578549" cy="578549"/>
              <a:chOff x="6181916" y="2145221"/>
              <a:chExt cx="578549" cy="578549"/>
            </a:xfrm>
          </p:grpSpPr>
          <p:sp>
            <p:nvSpPr>
              <p:cNvPr id="200057" name="AutoShape 14"/>
              <p:cNvSpPr/>
              <p:nvPr/>
            </p:nvSpPr>
            <p:spPr>
              <a:xfrm rot="179827">
                <a:off x="6181916" y="2145221"/>
                <a:ext cx="578549" cy="578549"/>
              </a:xfrm>
              <a:prstGeom prst="ellipse">
                <a:avLst/>
              </a:prstGeom>
              <a:solidFill>
                <a:srgbClr val="4874CB">
                  <a:alpha val="100000"/>
                </a:srgbClr>
              </a:solidFill>
              <a:ln w="28575">
                <a:solidFill>
                  <a:schemeClr val="lt1">
                    <a:alpha val="100000"/>
                  </a:schemeClr>
                </a:solidFill>
                <a:prstDash val="solid"/>
              </a:ln>
              <a:effectLst>
                <a:outerShdw blurRad="101600" dist="38100" dir="2700000">
                  <a:srgbClr val="000000">
                    <a:alpha val="15000"/>
                  </a:srgbClr>
                </a:outerShdw>
              </a:effectLst>
            </p:spPr>
          </p:sp>
          <p:sp>
            <p:nvSpPr>
              <p:cNvPr id="200058" name="AutoShape 15"/>
              <p:cNvSpPr/>
              <p:nvPr/>
            </p:nvSpPr>
            <p:spPr>
              <a:xfrm>
                <a:off x="6264688" y="2255329"/>
                <a:ext cx="436912" cy="398812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t" anchorCtr="0">
                <a:spAutoFit/>
              </a:bodyPr>
              <a:lstStyle/>
              <a:p>
                <a:pPr algn="ctr">
                  <a:defRPr/>
                </a:pPr>
                <a:r>
                  <a:rPr lang="en-US" sz="2000">
                    <a:solidFill>
                      <a:srgbClr val="FFFFFF">
                        <a:alpha val="100000"/>
                      </a:srgbClr>
                    </a:solidFill>
                    <a:effectLst>
                      <a:outerShdw blurRad="25400" dist="25400" dir="2700000">
                        <a:srgbClr val="000000">
                          <a:alpha val="20000"/>
                        </a:srgbClr>
                      </a:outerShdw>
                    </a:effectLst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01</a:t>
                </a:r>
                <a:endParaRPr lang="en-US" sz="1100"/>
              </a:p>
            </p:txBody>
          </p:sp>
        </p:grpSp>
      </p:grpSp>
      <p:grpSp>
        <p:nvGrpSpPr>
          <p:cNvPr id="200066" name="Group 16"/>
          <p:cNvGrpSpPr/>
          <p:nvPr/>
        </p:nvGrpSpPr>
        <p:grpSpPr>
          <a:xfrm>
            <a:off x="6181916" y="2975134"/>
            <a:ext cx="5447537" cy="582263"/>
            <a:chOff x="6181916" y="2975134"/>
            <a:chExt cx="5447537" cy="582263"/>
          </a:xfrm>
        </p:grpSpPr>
        <p:sp>
          <p:nvSpPr>
            <p:cNvPr id="200067" name="AutoShape 17"/>
            <p:cNvSpPr/>
            <p:nvPr/>
          </p:nvSpPr>
          <p:spPr>
            <a:xfrm>
              <a:off x="6918674" y="2981039"/>
              <a:ext cx="4710779" cy="576358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91ABDF">
                    <a:alpha val="55000"/>
                    <a:lumMod val="60000"/>
                    <a:lumOff val="40000"/>
                  </a:srgbClr>
                </a:gs>
                <a:gs pos="95000">
                  <a:srgbClr val="FFFF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00068" name="TextBox 18"/>
            <p:cNvSpPr txBox="1"/>
            <p:nvPr/>
          </p:nvSpPr>
          <p:spPr>
            <a:xfrm>
              <a:off x="7063296" y="2980214"/>
              <a:ext cx="2632075" cy="57086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rtlCol="0" anchor="t" anchorCtr="0">
              <a:normAutofit/>
            </a:bodyPr>
            <a:lstStyle/>
            <a:p>
              <a:pPr algn="l">
                <a:lnSpc>
                  <a:spcPct val="100000"/>
                </a:lnSpc>
              </a:pPr>
              <a:r>
                <a:rPr lang="zh-CN" sz="2400" b="1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烟草危害知识普及</a:t>
              </a:r>
              <a:endParaRPr lang="zh-CN" sz="2400" b="1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6181916" y="2975134"/>
              <a:ext cx="578549" cy="577977"/>
              <a:chOff x="6181916" y="2975134"/>
              <a:chExt cx="578549" cy="577977"/>
            </a:xfrm>
          </p:grpSpPr>
          <p:sp>
            <p:nvSpPr>
              <p:cNvPr id="200070" name="AutoShape 20"/>
              <p:cNvSpPr/>
              <p:nvPr/>
            </p:nvSpPr>
            <p:spPr>
              <a:xfrm rot="179827">
                <a:off x="6181916" y="2975134"/>
                <a:ext cx="578549" cy="577977"/>
              </a:xfrm>
              <a:prstGeom prst="ellipse">
                <a:avLst/>
              </a:prstGeom>
              <a:solidFill>
                <a:srgbClr val="4874CB">
                  <a:alpha val="100000"/>
                </a:srgbClr>
              </a:solidFill>
              <a:ln w="28575">
                <a:solidFill>
                  <a:schemeClr val="lt1">
                    <a:alpha val="100000"/>
                  </a:schemeClr>
                </a:solidFill>
                <a:prstDash val="solid"/>
              </a:ln>
              <a:effectLst>
                <a:outerShdw blurRad="101600" dist="38100" dir="2700000">
                  <a:srgbClr val="000000">
                    <a:alpha val="15000"/>
                  </a:srgbClr>
                </a:outerShdw>
              </a:effectLst>
            </p:spPr>
          </p:sp>
          <p:sp>
            <p:nvSpPr>
              <p:cNvPr id="200071" name="AutoShape 21"/>
              <p:cNvSpPr/>
              <p:nvPr/>
            </p:nvSpPr>
            <p:spPr>
              <a:xfrm>
                <a:off x="6264688" y="3085147"/>
                <a:ext cx="436912" cy="398812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t" anchorCtr="0">
                <a:spAutoFit/>
              </a:bodyPr>
              <a:lstStyle/>
              <a:p>
                <a:pPr algn="ctr">
                  <a:defRPr/>
                </a:pPr>
                <a:r>
                  <a:rPr lang="en-US" sz="2000">
                    <a:solidFill>
                      <a:srgbClr val="FFFFFF">
                        <a:alpha val="100000"/>
                      </a:srgbClr>
                    </a:solidFill>
                    <a:effectLst>
                      <a:outerShdw blurRad="25400" dist="25400" dir="2700000">
                        <a:srgbClr val="000000">
                          <a:alpha val="20000"/>
                        </a:srgbClr>
                      </a:outerShdw>
                    </a:effectLst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02</a:t>
                </a:r>
                <a:endParaRPr lang="en-US" sz="1100"/>
              </a:p>
            </p:txBody>
          </p:sp>
        </p:grpSp>
      </p:grpSp>
      <p:grpSp>
        <p:nvGrpSpPr>
          <p:cNvPr id="200072" name="Group 22"/>
          <p:cNvGrpSpPr/>
          <p:nvPr/>
        </p:nvGrpSpPr>
        <p:grpSpPr>
          <a:xfrm>
            <a:off x="6181916" y="3804380"/>
            <a:ext cx="5447537" cy="582264"/>
            <a:chOff x="6181916" y="3804380"/>
            <a:chExt cx="5447537" cy="582264"/>
          </a:xfrm>
        </p:grpSpPr>
        <p:sp>
          <p:nvSpPr>
            <p:cNvPr id="200073" name="AutoShape 23"/>
            <p:cNvSpPr/>
            <p:nvPr/>
          </p:nvSpPr>
          <p:spPr>
            <a:xfrm>
              <a:off x="6918674" y="3810286"/>
              <a:ext cx="4710779" cy="576358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91ABDF">
                    <a:alpha val="55000"/>
                    <a:lumMod val="60000"/>
                    <a:lumOff val="4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00074" name="TextBox 24"/>
            <p:cNvSpPr txBox="1"/>
            <p:nvPr/>
          </p:nvSpPr>
          <p:spPr>
            <a:xfrm>
              <a:off x="7063296" y="3809460"/>
              <a:ext cx="2409825" cy="57086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rtlCol="0" anchor="t" anchorCtr="0">
              <a:normAutofit/>
            </a:bodyPr>
            <a:lstStyle/>
            <a:p>
              <a:pPr algn="l">
                <a:lnSpc>
                  <a:spcPct val="100000"/>
                </a:lnSpc>
              </a:pPr>
              <a:r>
                <a:rPr lang="zh-CN" sz="2400" b="1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戒烟的好处</a:t>
              </a:r>
              <a:endParaRPr lang="zh-CN" sz="2400" b="1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6181916" y="3804380"/>
              <a:ext cx="578549" cy="577977"/>
              <a:chOff x="6181916" y="3804380"/>
              <a:chExt cx="578549" cy="577977"/>
            </a:xfrm>
          </p:grpSpPr>
          <p:sp>
            <p:nvSpPr>
              <p:cNvPr id="200076" name="AutoShape 26"/>
              <p:cNvSpPr/>
              <p:nvPr/>
            </p:nvSpPr>
            <p:spPr>
              <a:xfrm rot="179827">
                <a:off x="6181916" y="3804380"/>
                <a:ext cx="578549" cy="577977"/>
              </a:xfrm>
              <a:prstGeom prst="ellipse">
                <a:avLst/>
              </a:prstGeom>
              <a:solidFill>
                <a:srgbClr val="4874CB">
                  <a:alpha val="100000"/>
                </a:srgbClr>
              </a:solidFill>
              <a:ln w="28575">
                <a:solidFill>
                  <a:schemeClr val="lt1">
                    <a:alpha val="100000"/>
                  </a:schemeClr>
                </a:solidFill>
                <a:prstDash val="solid"/>
              </a:ln>
              <a:effectLst>
                <a:outerShdw blurRad="101600" dist="38100" dir="2700000">
                  <a:srgbClr val="000000">
                    <a:alpha val="15000"/>
                  </a:srgbClr>
                </a:outerShdw>
              </a:effectLst>
            </p:spPr>
          </p:sp>
          <p:sp>
            <p:nvSpPr>
              <p:cNvPr id="200077" name="AutoShape 27"/>
              <p:cNvSpPr/>
              <p:nvPr/>
            </p:nvSpPr>
            <p:spPr>
              <a:xfrm>
                <a:off x="6264688" y="3914394"/>
                <a:ext cx="436912" cy="398812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t" anchorCtr="0">
                <a:spAutoFit/>
              </a:bodyPr>
              <a:lstStyle/>
              <a:p>
                <a:pPr algn="ctr">
                  <a:defRPr/>
                </a:pPr>
                <a:r>
                  <a:rPr lang="en-US" sz="2000">
                    <a:solidFill>
                      <a:srgbClr val="FFFFFF">
                        <a:alpha val="100000"/>
                      </a:srgbClr>
                    </a:solidFill>
                    <a:effectLst>
                      <a:outerShdw blurRad="25400" dist="25400" dir="2700000">
                        <a:srgbClr val="000000">
                          <a:alpha val="20000"/>
                        </a:srgbClr>
                      </a:outerShdw>
                    </a:effectLst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03</a:t>
                </a:r>
                <a:endParaRPr lang="en-US" sz="1100"/>
              </a:p>
            </p:txBody>
          </p:sp>
        </p:grpSp>
      </p:grpSp>
      <p:sp>
        <p:nvSpPr>
          <p:cNvPr id="200002" name="TextBox 28"/>
          <p:cNvSpPr txBox="1"/>
          <p:nvPr/>
        </p:nvSpPr>
        <p:spPr>
          <a:xfrm>
            <a:off x="10952480" y="1181100"/>
            <a:ext cx="1170305" cy="39878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/>
            <a:r>
              <a:rPr lang="en-US" sz="1000">
                <a:solidFill>
                  <a:srgbClr val="59595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Logo</a:t>
            </a:r>
            <a:endParaRPr lang="en-US" sz="1000">
              <a:solidFill>
                <a:srgbClr val="595959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19" name="Freeform 2"/>
          <p:cNvSpPr/>
          <p:nvPr/>
        </p:nvSpPr>
        <p:spPr>
          <a:xfrm rot="5400000">
            <a:off x="5452428" y="1853565"/>
            <a:ext cx="1287145" cy="1179830"/>
          </a:xfrm>
          <a:custGeom>
            <a:avLst/>
            <a:gdLst/>
            <a:ahLst/>
            <a:cxnLst/>
            <a:rect l="l" t="t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62000">
                <a:srgbClr val="91ABDF">
                  <a:alpha val="100000"/>
                  <a:lumMod val="60000"/>
                  <a:lumOff val="40000"/>
                </a:srgbClr>
              </a:gs>
            </a:gsLst>
            <a:lin ang="2700000"/>
          </a:gradFill>
          <a:effectLst>
            <a:outerShdw blurRad="101600" dist="38100" dir="2700000">
              <a:srgbClr val="000000">
                <a:alpha val="15000"/>
              </a:srgbClr>
            </a:outerShdw>
          </a:effectLst>
        </p:spPr>
      </p:sp>
      <p:grpSp>
        <p:nvGrpSpPr>
          <p:cNvPr id="300006" name="Group 3"/>
          <p:cNvGrpSpPr/>
          <p:nvPr/>
        </p:nvGrpSpPr>
        <p:grpSpPr>
          <a:xfrm rot="0">
            <a:off x="7952708" y="1055370"/>
            <a:ext cx="4239863" cy="1913192"/>
            <a:chOff x="7952708" y="1055370"/>
            <a:chExt cx="4239863" cy="1913192"/>
          </a:xfrm>
        </p:grpSpPr>
        <p:sp>
          <p:nvSpPr>
            <p:cNvPr id="300038" name="Freeform 4"/>
            <p:cNvSpPr/>
            <p:nvPr/>
          </p:nvSpPr>
          <p:spPr>
            <a:xfrm flipH="1" flipV="1">
              <a:off x="7952708" y="1055370"/>
              <a:ext cx="4239863" cy="1913192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0">
                  <a:srgbClr val="FFFFFF">
                    <a:alpha val="100000"/>
                  </a:srgbClr>
                </a:gs>
                <a:gs pos="81000">
                  <a:srgbClr val="B5C7EA">
                    <a:alpha val="100000"/>
                    <a:lumMod val="40000"/>
                    <a:lumOff val="60000"/>
                  </a:srgbClr>
                </a:gs>
              </a:gsLst>
              <a:lin ang="0"/>
            </a:gradFill>
          </p:spPr>
        </p:sp>
        <p:sp>
          <p:nvSpPr>
            <p:cNvPr id="300039" name="Freeform 5"/>
            <p:cNvSpPr/>
            <p:nvPr/>
          </p:nvSpPr>
          <p:spPr>
            <a:xfrm flipH="1" flipV="1">
              <a:off x="7952708" y="1055370"/>
              <a:ext cx="4239863" cy="1245394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4000">
                  <a:srgbClr val="4874CB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id="300007" name="Group 6"/>
          <p:cNvGrpSpPr/>
          <p:nvPr/>
        </p:nvGrpSpPr>
        <p:grpSpPr>
          <a:xfrm rot="0">
            <a:off x="0" y="4377690"/>
            <a:ext cx="5492782" cy="2479072"/>
            <a:chOff x="0" y="4377690"/>
            <a:chExt cx="5492782" cy="2479072"/>
          </a:xfrm>
        </p:grpSpPr>
        <p:sp>
          <p:nvSpPr>
            <p:cNvPr id="300008" name="Freeform 7"/>
            <p:cNvSpPr/>
            <p:nvPr/>
          </p:nvSpPr>
          <p:spPr>
            <a:xfrm rot="10800000" flipH="1" flipV="1">
              <a:off x="0" y="4377690"/>
              <a:ext cx="5492782" cy="2478977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0">
                  <a:srgbClr val="FFFFFF">
                    <a:alpha val="100000"/>
                  </a:srgbClr>
                </a:gs>
                <a:gs pos="81000">
                  <a:srgbClr val="B5C7EA">
                    <a:alpha val="100000"/>
                    <a:lumMod val="40000"/>
                    <a:lumOff val="60000"/>
                  </a:srgbClr>
                </a:gs>
              </a:gsLst>
              <a:lin ang="0"/>
            </a:gradFill>
          </p:spPr>
        </p:sp>
        <p:sp>
          <p:nvSpPr>
            <p:cNvPr id="300009" name="Freeform 8"/>
            <p:cNvSpPr/>
            <p:nvPr/>
          </p:nvSpPr>
          <p:spPr>
            <a:xfrm rot="10800000" flipH="1" flipV="1">
              <a:off x="0" y="5243132"/>
              <a:ext cx="5492782" cy="1613630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4000">
                  <a:srgbClr val="4874CB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</p:grpSp>
      <p:sp>
        <p:nvSpPr>
          <p:cNvPr id="300016" name="AutoShape 9"/>
          <p:cNvSpPr/>
          <p:nvPr/>
        </p:nvSpPr>
        <p:spPr>
          <a:xfrm>
            <a:off x="5618798" y="4595495"/>
            <a:ext cx="954405" cy="76200"/>
          </a:xfrm>
          <a:prstGeom prst="rect">
            <a:avLst/>
          </a:prstGeom>
          <a:gradFill>
            <a:gsLst>
              <a:gs pos="0">
                <a:srgbClr val="FFFFFF">
                  <a:alpha val="100000"/>
                </a:srgbClr>
              </a:gs>
              <a:gs pos="77000">
                <a:srgbClr val="2D54A0">
                  <a:alpha val="100000"/>
                  <a:lumMod val="75000"/>
                </a:srgbClr>
              </a:gs>
            </a:gsLst>
            <a:lin ang="5400000"/>
          </a:gradFill>
          <a:effectLst>
            <a:outerShdw blurRad="127000" dist="38100" dir="2700000">
              <a:srgbClr val="000000">
                <a:alpha val="20000"/>
              </a:srgbClr>
            </a:outerShdw>
          </a:effectLst>
        </p:spPr>
      </p:sp>
      <p:sp>
        <p:nvSpPr>
          <p:cNvPr id="300027" name="AutoShape 10"/>
          <p:cNvSpPr/>
          <p:nvPr/>
        </p:nvSpPr>
        <p:spPr>
          <a:xfrm flipH="1">
            <a:off x="858520" y="0"/>
            <a:ext cx="11334115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50000">
                <a:srgbClr val="A8BDE6">
                  <a:alpha val="100000"/>
                </a:srgbClr>
              </a:gs>
            </a:gsLst>
            <a:lin ang="0"/>
          </a:gradFill>
        </p:spPr>
      </p:sp>
      <p:sp>
        <p:nvSpPr>
          <p:cNvPr id="300028" name="AutoShape 11"/>
          <p:cNvSpPr/>
          <p:nvPr/>
        </p:nvSpPr>
        <p:spPr>
          <a:xfrm>
            <a:off x="113665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300029" name="AutoShape 12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300030" name="Picture 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5728"/>
            <a:ext cx="844550" cy="742950"/>
          </a:xfrm>
          <a:prstGeom prst="rect">
            <a:avLst/>
          </a:prstGeom>
        </p:spPr>
      </p:pic>
      <p:sp>
        <p:nvSpPr>
          <p:cNvPr id="300034" name="AutoShape 14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300020" name="TextBox 15"/>
          <p:cNvSpPr txBox="1"/>
          <p:nvPr/>
        </p:nvSpPr>
        <p:spPr>
          <a:xfrm>
            <a:off x="5192395" y="2237740"/>
            <a:ext cx="1810385" cy="76835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/>
            <a:r>
              <a:rPr lang="en-US" sz="4400" b="1">
                <a:solidFill>
                  <a:srgbClr val="FFFFFF">
                    <a:alpha val="100000"/>
                  </a:srgbClr>
                </a:solidFill>
                <a:effectLst>
                  <a:outerShdw blurRad="38100" dist="38100" dir="2700000">
                    <a:srgbClr val="000000">
                      <a:alpha val="30000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05</a:t>
            </a:r>
            <a:endParaRPr lang="en-US" sz="4400" b="1">
              <a:solidFill>
                <a:srgbClr val="FFFFFF">
                  <a:alpha val="100000"/>
                </a:srgbClr>
              </a:solidFill>
              <a:effectLst>
                <a:outerShdw blurRad="38100" dist="38100" dir="2700000">
                  <a:srgbClr val="000000">
                    <a:alpha val="30000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300015" name="TextBox 16"/>
          <p:cNvSpPr txBox="1"/>
          <p:nvPr/>
        </p:nvSpPr>
        <p:spPr>
          <a:xfrm>
            <a:off x="3893820" y="3318510"/>
            <a:ext cx="4408170" cy="10509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zh-CN" sz="4800" b="1"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结语与呼吁</a:t>
            </a:r>
            <a:endParaRPr lang="zh-CN" sz="4800" b="1"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7" name="AutoShape 7"/>
          <p:cNvSpPr/>
          <p:nvPr/>
        </p:nvSpPr>
        <p:spPr>
          <a:xfrm>
            <a:off x="6003854" y="1328561"/>
            <a:ext cx="4993538" cy="2090318"/>
          </a:xfrm>
          <a:prstGeom prst="round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6003854" y="3725232"/>
            <a:ext cx="4993538" cy="2090318"/>
          </a:xfrm>
          <a:prstGeom prst="roundRect">
            <a:avLst/>
          </a:prstGeom>
          <a:solidFill>
            <a:schemeClr val="accent2">
              <a:alpha val="100000"/>
              <a:lumMod val="20000"/>
              <a:lumOff val="8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81853" y="3725232"/>
            <a:ext cx="4993538" cy="2090318"/>
          </a:xfrm>
          <a:prstGeom prst="round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681853" y="1313442"/>
            <a:ext cx="4993538" cy="2090318"/>
          </a:xfrm>
          <a:prstGeom prst="roundRect">
            <a:avLst/>
          </a:prstGeom>
          <a:solidFill>
            <a:schemeClr val="accent2">
              <a:alpha val="100000"/>
              <a:lumMod val="20000"/>
              <a:lumOff val="8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6384614" y="3930371"/>
            <a:ext cx="4089246" cy="69677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500" b="1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榜样力量</a:t>
            </a:r>
            <a:endParaRPr lang="en-US" sz="1500" b="1">
              <a:solidFill>
                <a:schemeClr val="accent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384614" y="4481785"/>
            <a:ext cx="4264216" cy="114677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家长、教师及公众人物应以身作则不吸烟，为青少年树立无烟榜样，减少模仿性吸烟行为的发生。</a:t>
            </a:r>
            <a:endParaRPr lang="en-US" sz="1275">
              <a:solidFill>
                <a:schemeClr val="accent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46514" y="1533700"/>
            <a:ext cx="4089246" cy="69677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500" b="1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坚定意志力</a:t>
            </a:r>
            <a:endParaRPr lang="en-US" sz="1500" b="1">
              <a:solidFill>
                <a:schemeClr val="accent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046514" y="2085114"/>
            <a:ext cx="4264216" cy="114677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青少年需明确认识吸烟的危害性，通过增强自我控制能力，坚决对“第一支烟”说不，避免因好奇或同伴压力而尝试。</a:t>
            </a:r>
            <a:endParaRPr lang="en-US" sz="1275">
              <a:solidFill>
                <a:schemeClr val="accent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368515" y="1533700"/>
            <a:ext cx="4089246" cy="69677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科学认知</a:t>
            </a:r>
            <a:endParaRPr lang="en-US" sz="15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368515" y="2085114"/>
            <a:ext cx="4264216" cy="114677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普及烟草中尼古丁、焦油等有害成分对大脑发育、呼吸系统的直接损害，用事实数据打破“低危害”等误导性宣传。</a:t>
            </a:r>
            <a:endParaRPr lang="en-US" sz="1275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6514" y="3930371"/>
            <a:ext cx="4089246" cy="69677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替代行为</a:t>
            </a:r>
            <a:endParaRPr lang="en-US" sz="15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046514" y="4481785"/>
            <a:ext cx="4264216" cy="114677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当出现吸烟冲动时，可通过运动、咀嚼无糖口香糖、深呼吸等方式转移注意力，培养健康习惯替代吸烟行为。</a:t>
            </a:r>
            <a:endParaRPr lang="en-US" sz="1275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8" name="Freeform 8"/>
          <p:cNvSpPr/>
          <p:nvPr/>
        </p:nvSpPr>
        <p:spPr>
          <a:xfrm>
            <a:off x="513502" y="1417679"/>
            <a:ext cx="1439951" cy="1308640"/>
          </a:xfrm>
          <a:custGeom>
            <a:avLst/>
            <a:gdLst/>
            <a:ahLst/>
            <a:cxnLst/>
            <a:rect l="l" t="t" r="r" b="b"/>
            <a:pathLst>
              <a:path w="1181062" h="1073360">
                <a:moveTo>
                  <a:pt x="0" y="0"/>
                </a:moveTo>
                <a:lnTo>
                  <a:pt x="1046892" y="0"/>
                </a:lnTo>
                <a:quadBezTo>
                  <a:pt x="1181062" y="0"/>
                  <a:pt x="1181062" y="134170"/>
                </a:quadBezTo>
                <a:lnTo>
                  <a:pt x="1181062" y="1073360"/>
                </a:lnTo>
                <a:lnTo>
                  <a:pt x="134170" y="1073360"/>
                </a:lnTo>
                <a:quadBezTo>
                  <a:pt x="0" y="1073360"/>
                  <a:pt x="0" y="939190"/>
                </a:quadBezTo>
                <a:lnTo>
                  <a:pt x="0" y="0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704352" y="1305549"/>
            <a:ext cx="1058252" cy="153870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54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lang="en-US" sz="54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513502" y="3053569"/>
            <a:ext cx="1439951" cy="1308640"/>
          </a:xfrm>
          <a:custGeom>
            <a:avLst/>
            <a:gdLst/>
            <a:ahLst/>
            <a:cxnLst/>
            <a:rect l="l" t="t" r="r" b="b"/>
            <a:pathLst>
              <a:path w="1181062" h="1073360">
                <a:moveTo>
                  <a:pt x="0" y="0"/>
                </a:moveTo>
                <a:lnTo>
                  <a:pt x="1046892" y="0"/>
                </a:lnTo>
                <a:quadBezTo>
                  <a:pt x="1181062" y="0"/>
                  <a:pt x="1181062" y="134170"/>
                </a:quadBezTo>
                <a:lnTo>
                  <a:pt x="1181062" y="1073360"/>
                </a:lnTo>
                <a:lnTo>
                  <a:pt x="134170" y="1073360"/>
                </a:lnTo>
                <a:quadBezTo>
                  <a:pt x="0" y="1073360"/>
                  <a:pt x="0" y="939190"/>
                </a:quadBezTo>
                <a:lnTo>
                  <a:pt x="0" y="0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704352" y="2941440"/>
            <a:ext cx="1058252" cy="153870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54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sz="54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513502" y="4747524"/>
            <a:ext cx="1439951" cy="1308640"/>
          </a:xfrm>
          <a:custGeom>
            <a:avLst/>
            <a:gdLst/>
            <a:ahLst/>
            <a:cxnLst/>
            <a:rect l="l" t="t" r="r" b="b"/>
            <a:pathLst>
              <a:path w="1181062" h="1073360">
                <a:moveTo>
                  <a:pt x="0" y="0"/>
                </a:moveTo>
                <a:lnTo>
                  <a:pt x="1046892" y="0"/>
                </a:lnTo>
                <a:quadBezTo>
                  <a:pt x="1181062" y="0"/>
                  <a:pt x="1181062" y="134170"/>
                </a:quadBezTo>
                <a:lnTo>
                  <a:pt x="1181062" y="1073360"/>
                </a:lnTo>
                <a:lnTo>
                  <a:pt x="134170" y="1073360"/>
                </a:lnTo>
                <a:quadBezTo>
                  <a:pt x="0" y="1073360"/>
                  <a:pt x="0" y="939190"/>
                </a:quadBezTo>
                <a:lnTo>
                  <a:pt x="0" y="0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704352" y="4635394"/>
            <a:ext cx="1058252" cy="153870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54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lang="en-US" sz="54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141730" y="1633688"/>
            <a:ext cx="4034507" cy="127741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42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推动公共场所全面禁烟法规的落实，加强烟草广告监管，禁止向未成年人销售烟草制品（含电子烟）。</a:t>
            </a:r>
            <a:endParaRPr lang="en-US" sz="142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141730" y="1191114"/>
            <a:ext cx="4019145" cy="598789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政策支持</a:t>
            </a:r>
            <a:endParaRPr lang="en-US" sz="1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141730" y="3208717"/>
            <a:ext cx="4034507" cy="127741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42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组织社区控烟宣传活动，如无烟家庭评选、控烟志愿者行动，动员居民共同监督和抵制吸烟行为。</a:t>
            </a:r>
            <a:endParaRPr lang="en-US" sz="142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141730" y="2789369"/>
            <a:ext cx="4019145" cy="598789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社区参与</a:t>
            </a:r>
            <a:endParaRPr lang="en-US" sz="1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141730" y="4890693"/>
            <a:ext cx="4034507" cy="127741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42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在校园、公园等青少年聚集区域设置醒目禁烟标识，创建无烟环境，减少二手烟暴露风险。</a:t>
            </a:r>
            <a:endParaRPr lang="en-US" sz="142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2141730" y="4471345"/>
            <a:ext cx="4019145" cy="598789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环境营造</a:t>
            </a:r>
            <a:endParaRPr lang="en-US" sz="1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烟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7360" y="1417955"/>
            <a:ext cx="3496945" cy="494474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003" name="Freeform 2"/>
          <p:cNvSpPr/>
          <p:nvPr/>
        </p:nvSpPr>
        <p:spPr>
          <a:xfrm flipH="1">
            <a:off x="0" y="3912063"/>
            <a:ext cx="3637228" cy="2945937"/>
          </a:xfrm>
          <a:custGeom>
            <a:avLst/>
            <a:gdLst/>
            <a:ahLst/>
            <a:cxnLst/>
            <a:rect l="l" t="t" r="r" b="b"/>
            <a:pathLst>
              <a:path w="4566065" h="3698239">
                <a:moveTo>
                  <a:pt x="0" y="3698239"/>
                </a:moveTo>
                <a:cubicBezTo>
                  <a:pt x="1003862" y="2485813"/>
                  <a:pt x="1906123" y="1344506"/>
                  <a:pt x="4566065" y="0"/>
                </a:cubicBezTo>
                <a:lnTo>
                  <a:pt x="4566065" y="3698239"/>
                </a:lnTo>
                <a:lnTo>
                  <a:pt x="0" y="3698239"/>
                </a:lnTo>
              </a:path>
            </a:pathLst>
          </a:custGeom>
          <a:gradFill>
            <a:gsLst>
              <a:gs pos="0">
                <a:srgbClr val="339A2C">
                  <a:alpha val="100000"/>
                </a:srgbClr>
              </a:gs>
              <a:gs pos="45000">
                <a:srgbClr val="0075B3">
                  <a:alpha val="100000"/>
                </a:srgbClr>
              </a:gs>
            </a:gsLst>
            <a:lin ang="2700000"/>
          </a:gradFill>
        </p:spPr>
      </p:sp>
      <p:sp>
        <p:nvSpPr>
          <p:cNvPr id="800005" name="Freeform 3"/>
          <p:cNvSpPr/>
          <p:nvPr/>
        </p:nvSpPr>
        <p:spPr>
          <a:xfrm flipH="1">
            <a:off x="1452880" y="4368800"/>
            <a:ext cx="10586720" cy="2489200"/>
          </a:xfrm>
          <a:custGeom>
            <a:avLst/>
            <a:gdLst/>
            <a:ahLst/>
            <a:cxnLst/>
            <a:rect l="l" t="t" r="r" b="b"/>
            <a:pathLst>
              <a:path w="9393792" h="2729590">
                <a:moveTo>
                  <a:pt x="0" y="2729590"/>
                </a:moveTo>
                <a:cubicBezTo>
                  <a:pt x="2384213" y="1162748"/>
                  <a:pt x="5869194" y="359028"/>
                  <a:pt x="9393792" y="0"/>
                </a:cubicBezTo>
                <a:cubicBezTo>
                  <a:pt x="8281262" y="528616"/>
                  <a:pt x="7047349" y="1349682"/>
                  <a:pt x="5760720" y="2729590"/>
                </a:cubicBezTo>
                <a:lnTo>
                  <a:pt x="0" y="2729590"/>
                </a:lnTo>
              </a:path>
            </a:pathLst>
          </a:custGeom>
          <a:blipFill dpi="0" rotWithShape="1">
            <a:blip r:embed="rId1">
              <a:alphaModFix amt="72000"/>
            </a:blip>
            <a:stretch>
              <a:fillRect t="-4000"/>
            </a:stretch>
          </a:blipFill>
        </p:spPr>
      </p:sp>
      <p:sp>
        <p:nvSpPr>
          <p:cNvPr id="800009" name="Freeform 4"/>
          <p:cNvSpPr/>
          <p:nvPr/>
        </p:nvSpPr>
        <p:spPr>
          <a:xfrm flipH="1">
            <a:off x="393674" y="4030771"/>
            <a:ext cx="4876800" cy="2839374"/>
          </a:xfrm>
          <a:custGeom>
            <a:avLst/>
            <a:gdLst/>
            <a:ahLst/>
            <a:cxnLst/>
            <a:rect l="l" t="t" r="r" b="b"/>
            <a:pathLst>
              <a:path w="5181600" h="3484880">
                <a:moveTo>
                  <a:pt x="0" y="3484880"/>
                </a:moveTo>
                <a:cubicBezTo>
                  <a:pt x="1490133" y="1889760"/>
                  <a:pt x="3132667" y="863600"/>
                  <a:pt x="5181600" y="0"/>
                </a:cubicBezTo>
                <a:cubicBezTo>
                  <a:pt x="3339253" y="1066800"/>
                  <a:pt x="2045547" y="2255520"/>
                  <a:pt x="1137920" y="3484880"/>
                </a:cubicBezTo>
                <a:lnTo>
                  <a:pt x="0" y="3484880"/>
                </a:lnTo>
              </a:path>
            </a:pathLst>
          </a:custGeom>
          <a:solidFill>
            <a:srgbClr val="D8D8D8">
              <a:alpha val="42000"/>
            </a:srgbClr>
          </a:solidFill>
        </p:spPr>
      </p:sp>
      <p:sp>
        <p:nvSpPr>
          <p:cNvPr id="800010" name="Freeform 5"/>
          <p:cNvSpPr/>
          <p:nvPr/>
        </p:nvSpPr>
        <p:spPr>
          <a:xfrm flipH="1">
            <a:off x="5623508" y="4269913"/>
            <a:ext cx="6568492" cy="1590225"/>
          </a:xfrm>
          <a:custGeom>
            <a:avLst/>
            <a:gdLst/>
            <a:ahLst/>
            <a:cxnLst/>
            <a:rect l="l" t="t" r="r" b="b"/>
            <a:pathLst>
              <a:path w="6136640" h="1485674">
                <a:moveTo>
                  <a:pt x="0" y="0"/>
                </a:moveTo>
                <a:cubicBezTo>
                  <a:pt x="1222587" y="982021"/>
                  <a:pt x="3247813" y="1263002"/>
                  <a:pt x="6136640" y="538143"/>
                </a:cubicBezTo>
                <a:cubicBezTo>
                  <a:pt x="2932853" y="1936836"/>
                  <a:pt x="887307" y="1506730"/>
                  <a:pt x="0" y="1015663"/>
                </a:cubicBezTo>
                <a:lnTo>
                  <a:pt x="0" y="0"/>
                </a:lnTo>
              </a:path>
            </a:pathLst>
          </a:custGeom>
          <a:gradFill>
            <a:gsLst>
              <a:gs pos="0">
                <a:srgbClr val="339A2C">
                  <a:alpha val="79000"/>
                </a:srgbClr>
              </a:gs>
              <a:gs pos="60000">
                <a:srgbClr val="3269C8">
                  <a:alpha val="100000"/>
                </a:srgbClr>
              </a:gs>
            </a:gsLst>
            <a:lin ang="9180000"/>
          </a:gradFill>
          <a:ln w="2540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800011" name="Freeform 6"/>
          <p:cNvSpPr/>
          <p:nvPr/>
        </p:nvSpPr>
        <p:spPr>
          <a:xfrm flipH="1">
            <a:off x="0" y="4360545"/>
            <a:ext cx="3615055" cy="2509520"/>
          </a:xfrm>
          <a:custGeom>
            <a:avLst/>
            <a:gdLst/>
            <a:ahLst/>
            <a:cxnLst/>
            <a:rect l="l" t="t" r="r" b="b"/>
            <a:pathLst>
              <a:path w="5693" h="3952">
                <a:moveTo>
                  <a:pt x="0" y="3950"/>
                </a:moveTo>
                <a:cubicBezTo>
                  <a:pt x="1072" y="2654"/>
                  <a:pt x="2851" y="1437"/>
                  <a:pt x="5693" y="0"/>
                </a:cubicBezTo>
                <a:lnTo>
                  <a:pt x="5693" y="3952"/>
                </a:lnTo>
                <a:lnTo>
                  <a:pt x="0" y="3950"/>
                </a:lnTo>
              </a:path>
            </a:pathLst>
          </a:custGeom>
          <a:blipFill dpi="0" rotWithShape="1">
            <a:blip r:embed="rId2">
              <a:alphaModFix amt="44000"/>
            </a:blip>
            <a:stretch>
              <a:fillRect t="-4000"/>
            </a:stretch>
          </a:blipFill>
        </p:spPr>
      </p:sp>
      <p:pic>
        <p:nvPicPr>
          <p:cNvPr id="800012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116820" y="236220"/>
            <a:ext cx="1473835" cy="1295400"/>
          </a:xfrm>
          <a:prstGeom prst="rect">
            <a:avLst/>
          </a:prstGeom>
        </p:spPr>
      </p:pic>
      <p:sp>
        <p:nvSpPr>
          <p:cNvPr id="800002" name="TextBox 8"/>
          <p:cNvSpPr txBox="1"/>
          <p:nvPr/>
        </p:nvSpPr>
        <p:spPr>
          <a:xfrm>
            <a:off x="3439160" y="1907540"/>
            <a:ext cx="5321935" cy="119888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/>
            <a:r>
              <a:rPr lang="zh-CN" sz="7200" b="1">
                <a:solidFill>
                  <a:srgbClr val="4874C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谢谢观看</a:t>
            </a:r>
            <a:endParaRPr lang="zh-CN" sz="7200" b="1">
              <a:solidFill>
                <a:srgbClr val="4874C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00008" name="TextBox 9"/>
          <p:cNvSpPr txBox="1"/>
          <p:nvPr/>
        </p:nvSpPr>
        <p:spPr>
          <a:xfrm>
            <a:off x="3073400" y="3316605"/>
            <a:ext cx="6176010" cy="4603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 fontScale="90000"/>
          </a:bodyPr>
          <a:lstStyle/>
          <a:p>
            <a:pPr algn="dist"/>
            <a:r>
              <a:rPr lang="zh-CN" sz="2400" b="1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健康科普行——万场健康知识讲座</a:t>
            </a:r>
            <a:endParaRPr lang="zh-CN" sz="2400" b="1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0" name="Connector 10"/>
          <p:cNvCxnSpPr/>
          <p:nvPr/>
        </p:nvCxnSpPr>
        <p:spPr>
          <a:xfrm>
            <a:off x="3994150" y="3187065"/>
            <a:ext cx="4211955" cy="0"/>
          </a:xfrm>
          <a:prstGeom prst="line">
            <a:avLst/>
          </a:prstGeom>
          <a:ln w="25400">
            <a:solidFill>
              <a:srgbClr val="00379C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11" name="Connector 11"/>
          <p:cNvCxnSpPr/>
          <p:nvPr/>
        </p:nvCxnSpPr>
        <p:spPr>
          <a:xfrm>
            <a:off x="3994150" y="3250565"/>
            <a:ext cx="4211955" cy="0"/>
          </a:xfrm>
          <a:prstGeom prst="line">
            <a:avLst/>
          </a:prstGeom>
          <a:ln w="15875">
            <a:solidFill>
              <a:srgbClr val="757070">
                <a:alpha val="100000"/>
              </a:srgbClr>
            </a:solidFill>
            <a:prstDash val="dash"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007" name="Freeform 2"/>
          <p:cNvSpPr/>
          <p:nvPr/>
        </p:nvSpPr>
        <p:spPr>
          <a:xfrm>
            <a:off x="-490220" y="-9525"/>
            <a:ext cx="5641975" cy="6876415"/>
          </a:xfrm>
          <a:custGeom>
            <a:avLst/>
            <a:gdLst/>
            <a:ahLst/>
            <a:cxnLst/>
            <a:rect l="l" t="t" r="r" b="b"/>
            <a:pathLst>
              <a:path w="5641975" h="6876415">
                <a:moveTo>
                  <a:pt x="5001851" y="5619071"/>
                </a:moveTo>
                <a:cubicBezTo>
                  <a:pt x="4170121" y="6854574"/>
                  <a:pt x="2749565" y="7228691"/>
                  <a:pt x="1573495" y="6521961"/>
                </a:cubicBezTo>
                <a:cubicBezTo>
                  <a:pt x="397424" y="5815231"/>
                  <a:pt x="-224036" y="4214016"/>
                  <a:pt x="73668" y="2657603"/>
                </a:cubicBezTo>
                <a:cubicBezTo>
                  <a:pt x="371371" y="1101191"/>
                  <a:pt x="1509737" y="0"/>
                  <a:pt x="2820987" y="0"/>
                </a:cubicBezTo>
              </a:path>
            </a:pathLst>
          </a:custGeom>
          <a:blipFill dpi="0" rotWithShape="1">
            <a:blip r:embed="rId1">
              <a:alphaModFix amt="100000"/>
            </a:blip>
            <a:stretch>
              <a:fillRect/>
            </a:stretch>
          </a:blipFill>
          <a:ln w="12700">
            <a:solidFill>
              <a:schemeClr val="accent1">
                <a:alpha val="100000"/>
                <a:lumMod val="75000"/>
              </a:schemeClr>
            </a:solidFill>
            <a:prstDash val="solid"/>
          </a:ln>
        </p:spPr>
      </p:sp>
      <p:sp>
        <p:nvSpPr>
          <p:cNvPr id="200046" name="Freeform 3"/>
          <p:cNvSpPr/>
          <p:nvPr/>
        </p:nvSpPr>
        <p:spPr>
          <a:xfrm flipH="1">
            <a:off x="-481330" y="0"/>
            <a:ext cx="6464300" cy="6858000"/>
          </a:xfrm>
          <a:custGeom>
            <a:avLst/>
            <a:gdLst/>
            <a:ahLst/>
            <a:cxnLst/>
            <a:rect l="l" t="t" r="r" b="b"/>
            <a:pathLst>
              <a:path w="5634614" h="6858001">
                <a:moveTo>
                  <a:pt x="2189286" y="3392157"/>
                </a:moveTo>
                <a:cubicBezTo>
                  <a:pt x="2535954" y="1577175"/>
                  <a:pt x="450920" y="396910"/>
                  <a:pt x="0" y="0"/>
                </a:cubicBezTo>
                <a:lnTo>
                  <a:pt x="5634614" y="1"/>
                </a:lnTo>
                <a:lnTo>
                  <a:pt x="5634614" y="6858001"/>
                </a:lnTo>
                <a:lnTo>
                  <a:pt x="953757" y="6858001"/>
                </a:lnTo>
                <a:cubicBezTo>
                  <a:pt x="576106" y="5488076"/>
                  <a:pt x="2043167" y="4191839"/>
                  <a:pt x="2189286" y="3392157"/>
                </a:cubicBezTo>
              </a:path>
            </a:pathLst>
          </a:custGeom>
          <a:solidFill>
            <a:srgbClr val="91ABDF">
              <a:alpha val="100000"/>
            </a:srgbClr>
          </a:solidFill>
        </p:spPr>
      </p:sp>
      <p:sp>
        <p:nvSpPr>
          <p:cNvPr id="200047" name="Freeform 4"/>
          <p:cNvSpPr/>
          <p:nvPr/>
        </p:nvSpPr>
        <p:spPr>
          <a:xfrm flipH="1">
            <a:off x="-481330" y="0"/>
            <a:ext cx="5618480" cy="6858000"/>
          </a:xfrm>
          <a:custGeom>
            <a:avLst/>
            <a:gdLst/>
            <a:ahLst/>
            <a:cxnLst/>
            <a:rect l="l" t="t" r="r" b="b"/>
            <a:pathLst>
              <a:path w="4748627" h="6858001">
                <a:moveTo>
                  <a:pt x="1455699" y="3368711"/>
                </a:moveTo>
                <a:cubicBezTo>
                  <a:pt x="2189228" y="1377882"/>
                  <a:pt x="748964" y="396910"/>
                  <a:pt x="426998" y="0"/>
                </a:cubicBezTo>
                <a:lnTo>
                  <a:pt x="4748627" y="1"/>
                </a:lnTo>
                <a:lnTo>
                  <a:pt x="4748627" y="6858001"/>
                </a:lnTo>
                <a:lnTo>
                  <a:pt x="67770" y="6858001"/>
                </a:lnTo>
                <a:cubicBezTo>
                  <a:pt x="-309881" y="5488076"/>
                  <a:pt x="993056" y="4555254"/>
                  <a:pt x="1455699" y="3368711"/>
                </a:cubicBezTo>
              </a:path>
            </a:pathLst>
          </a:custGeom>
          <a:blipFill dpi="0" rotWithShape="1">
            <a:blip r:embed="rId2">
              <a:alphaModFix amt="76000"/>
            </a:blip>
            <a:stretch>
              <a:fillRect l="-6000" r="-44000"/>
            </a:stretch>
          </a:blipFill>
          <a:effectLst>
            <a:outerShdw blurRad="381000" dist="190500" dir="10800000">
              <a:srgbClr val="000000">
                <a:alpha val="25000"/>
              </a:srgbClr>
            </a:outerShdw>
          </a:effectLst>
        </p:spPr>
      </p:sp>
      <p:sp>
        <p:nvSpPr>
          <p:cNvPr id="200048" name="Freeform 5"/>
          <p:cNvSpPr/>
          <p:nvPr/>
        </p:nvSpPr>
        <p:spPr>
          <a:xfrm flipH="1">
            <a:off x="3449320" y="1896110"/>
            <a:ext cx="2664460" cy="4961890"/>
          </a:xfrm>
          <a:custGeom>
            <a:avLst/>
            <a:gdLst/>
            <a:ahLst/>
            <a:cxnLst/>
            <a:rect l="l" t="t" r="r" b="b"/>
            <a:pathLst>
              <a:path w="2664477" h="5052646">
                <a:moveTo>
                  <a:pt x="0" y="5052646"/>
                </a:moveTo>
                <a:cubicBezTo>
                  <a:pt x="54708" y="3216031"/>
                  <a:pt x="3133970" y="2188307"/>
                  <a:pt x="2309446" y="0"/>
                </a:cubicBezTo>
                <a:cubicBezTo>
                  <a:pt x="3586853" y="2281998"/>
                  <a:pt x="977176" y="2828349"/>
                  <a:pt x="1359877" y="5040923"/>
                </a:cubicBezTo>
                <a:lnTo>
                  <a:pt x="0" y="5052646"/>
                </a:lnTo>
              </a:path>
            </a:pathLst>
          </a:custGeom>
          <a:gradFill>
            <a:gsLst>
              <a:gs pos="10000">
                <a:srgbClr val="FFFFFF">
                  <a:alpha val="100000"/>
                </a:srgbClr>
              </a:gs>
              <a:gs pos="80000">
                <a:srgbClr val="2D54A0">
                  <a:alpha val="100000"/>
                  <a:lumMod val="75000"/>
                </a:srgbClr>
              </a:gs>
            </a:gsLst>
            <a:lin ang="5400000"/>
          </a:gradFill>
          <a:ln w="571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200009" name="TextBox 6"/>
          <p:cNvSpPr txBox="1"/>
          <p:nvPr/>
        </p:nvSpPr>
        <p:spPr>
          <a:xfrm>
            <a:off x="9275493" y="929923"/>
            <a:ext cx="2025893" cy="76835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/>
            <a:r>
              <a:rPr lang="zh-CN" sz="4400" b="1">
                <a:solidFill>
                  <a:srgbClr val="2D54A0">
                    <a:alpha val="100000"/>
                  </a:srgbClr>
                </a:solidFill>
                <a:effectLst>
                  <a:outerShdw blurRad="25400" dist="25400" dir="2700000">
                    <a:srgbClr val="000000">
                      <a:alpha val="30000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目录</a:t>
            </a:r>
            <a:endParaRPr lang="zh-CN" sz="4400" b="1">
              <a:solidFill>
                <a:srgbClr val="2D54A0">
                  <a:alpha val="100000"/>
                </a:srgbClr>
              </a:solidFill>
              <a:effectLst>
                <a:outerShdw blurRad="25400" dist="25400" dir="2700000">
                  <a:srgbClr val="000000">
                    <a:alpha val="30000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cxnSp>
        <p:nvCxnSpPr>
          <p:cNvPr id="7" name="Connector 7"/>
          <p:cNvCxnSpPr/>
          <p:nvPr/>
        </p:nvCxnSpPr>
        <p:spPr>
          <a:xfrm>
            <a:off x="5997575" y="1686560"/>
            <a:ext cx="4892040" cy="0"/>
          </a:xfrm>
          <a:prstGeom prst="line">
            <a:avLst/>
          </a:prstGeom>
          <a:ln w="12700">
            <a:gradFill>
              <a:gsLst>
                <a:gs pos="0">
                  <a:schemeClr val="lt1">
                    <a:alpha val="100000"/>
                  </a:schemeClr>
                </a:gs>
                <a:gs pos="78000">
                  <a:schemeClr val="accent1">
                    <a:alpha val="100000"/>
                    <a:lumMod val="60000"/>
                    <a:lumOff val="40000"/>
                  </a:schemeClr>
                </a:gs>
              </a:gsLst>
              <a:lin ang="0"/>
            </a:gradFill>
            <a:prstDash val="solid"/>
            <a:headEnd type="none" w="med" len="med"/>
            <a:tailEnd type="none" w="med" len="med"/>
          </a:ln>
        </p:spPr>
      </p:cxnSp>
      <p:cxnSp>
        <p:nvCxnSpPr>
          <p:cNvPr id="8" name="Connector 8"/>
          <p:cNvCxnSpPr/>
          <p:nvPr/>
        </p:nvCxnSpPr>
        <p:spPr>
          <a:xfrm>
            <a:off x="9686925" y="1686560"/>
            <a:ext cx="1202690" cy="0"/>
          </a:xfrm>
          <a:prstGeom prst="line">
            <a:avLst/>
          </a:prstGeom>
          <a:ln w="38100">
            <a:solidFill>
              <a:srgbClr val="2D54A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</p:cxnSp>
      <p:pic>
        <p:nvPicPr>
          <p:cNvPr id="200011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115675" y="243523"/>
            <a:ext cx="844550" cy="742950"/>
          </a:xfrm>
          <a:prstGeom prst="rect">
            <a:avLst/>
          </a:prstGeom>
        </p:spPr>
      </p:pic>
      <p:grpSp>
        <p:nvGrpSpPr>
          <p:cNvPr id="200053" name="Group 10"/>
          <p:cNvGrpSpPr/>
          <p:nvPr>
            <p:custDataLst>
              <p:tags r:id="rId4"/>
            </p:custDataLst>
          </p:nvPr>
        </p:nvGrpSpPr>
        <p:grpSpPr>
          <a:xfrm>
            <a:off x="6181916" y="2145221"/>
            <a:ext cx="5447537" cy="582834"/>
            <a:chOff x="6181916" y="2145221"/>
            <a:chExt cx="5447537" cy="582834"/>
          </a:xfrm>
        </p:grpSpPr>
        <p:sp>
          <p:nvSpPr>
            <p:cNvPr id="200054" name="AutoShape 11"/>
            <p:cNvSpPr/>
            <p:nvPr>
              <p:custDataLst>
                <p:tags r:id="rId5"/>
              </p:custDataLst>
            </p:nvPr>
          </p:nvSpPr>
          <p:spPr>
            <a:xfrm>
              <a:off x="6918674" y="2151126"/>
              <a:ext cx="4710779" cy="576929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91ABDF">
                    <a:alpha val="100000"/>
                    <a:lumMod val="60000"/>
                    <a:lumOff val="40000"/>
                  </a:srgbClr>
                </a:gs>
                <a:gs pos="100000">
                  <a:srgbClr val="FFFFFF">
                    <a:alpha val="55000"/>
                  </a:srgbClr>
                </a:gs>
              </a:gsLst>
              <a:lin ang="0"/>
            </a:gradFill>
          </p:spPr>
        </p:sp>
        <p:sp>
          <p:nvSpPr>
            <p:cNvPr id="200059" name="TextBox 12"/>
            <p:cNvSpPr txBox="1"/>
            <p:nvPr>
              <p:custDataLst>
                <p:tags r:id="rId6"/>
              </p:custDataLst>
            </p:nvPr>
          </p:nvSpPr>
          <p:spPr>
            <a:xfrm>
              <a:off x="7063296" y="2150301"/>
              <a:ext cx="2831465" cy="57086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rtlCol="0" anchor="t" anchorCtr="0">
              <a:normAutofit/>
            </a:bodyPr>
            <a:lstStyle/>
            <a:p>
              <a:pPr algn="l">
                <a:lnSpc>
                  <a:spcPct val="100000"/>
                </a:lnSpc>
              </a:pPr>
              <a:r>
                <a:rPr lang="zh-CN" sz="2400" b="1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我们该如何做</a:t>
              </a:r>
              <a:endParaRPr lang="zh-CN" sz="2400" b="1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6181916" y="2145221"/>
              <a:ext cx="578549" cy="578549"/>
              <a:chOff x="6181916" y="2145221"/>
              <a:chExt cx="578549" cy="578549"/>
            </a:xfrm>
          </p:grpSpPr>
          <p:sp>
            <p:nvSpPr>
              <p:cNvPr id="200057" name="AutoShape 14"/>
              <p:cNvSpPr/>
              <p:nvPr>
                <p:custDataLst>
                  <p:tags r:id="rId7"/>
                </p:custDataLst>
              </p:nvPr>
            </p:nvSpPr>
            <p:spPr>
              <a:xfrm rot="179827">
                <a:off x="6181916" y="2145221"/>
                <a:ext cx="578549" cy="578549"/>
              </a:xfrm>
              <a:prstGeom prst="ellipse">
                <a:avLst/>
              </a:prstGeom>
              <a:solidFill>
                <a:srgbClr val="4874CB">
                  <a:alpha val="100000"/>
                </a:srgbClr>
              </a:solidFill>
              <a:ln w="28575">
                <a:solidFill>
                  <a:schemeClr val="lt1">
                    <a:alpha val="100000"/>
                  </a:schemeClr>
                </a:solidFill>
                <a:prstDash val="solid"/>
              </a:ln>
              <a:effectLst>
                <a:outerShdw blurRad="101600" dist="38100" dir="2700000">
                  <a:srgbClr val="000000">
                    <a:alpha val="15000"/>
                  </a:srgbClr>
                </a:outerShdw>
              </a:effectLst>
            </p:spPr>
          </p:sp>
          <p:sp>
            <p:nvSpPr>
              <p:cNvPr id="200058" name="AutoShape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6264688" y="2255329"/>
                <a:ext cx="436912" cy="398812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t" anchorCtr="0">
                <a:spAutoFit/>
              </a:bodyPr>
              <a:lstStyle/>
              <a:p>
                <a:pPr algn="ctr">
                  <a:defRPr/>
                </a:pPr>
                <a:r>
                  <a:rPr lang="en-US" sz="2000">
                    <a:solidFill>
                      <a:srgbClr val="FFFFFF">
                        <a:alpha val="100000"/>
                      </a:srgbClr>
                    </a:solidFill>
                    <a:effectLst>
                      <a:outerShdw blurRad="25400" dist="25400" dir="2700000">
                        <a:srgbClr val="000000">
                          <a:alpha val="20000"/>
                        </a:srgbClr>
                      </a:outerShdw>
                    </a:effectLst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04</a:t>
                </a:r>
                <a:endParaRPr lang="en-US" sz="1100"/>
              </a:p>
            </p:txBody>
          </p:sp>
        </p:grpSp>
      </p:grpSp>
      <p:grpSp>
        <p:nvGrpSpPr>
          <p:cNvPr id="200066" name="Group 16"/>
          <p:cNvGrpSpPr/>
          <p:nvPr>
            <p:custDataLst>
              <p:tags r:id="rId9"/>
            </p:custDataLst>
          </p:nvPr>
        </p:nvGrpSpPr>
        <p:grpSpPr>
          <a:xfrm>
            <a:off x="6181916" y="2975134"/>
            <a:ext cx="5447537" cy="582263"/>
            <a:chOff x="6181916" y="2975134"/>
            <a:chExt cx="5447537" cy="582263"/>
          </a:xfrm>
        </p:grpSpPr>
        <p:sp>
          <p:nvSpPr>
            <p:cNvPr id="200067" name="AutoShape 17"/>
            <p:cNvSpPr/>
            <p:nvPr>
              <p:custDataLst>
                <p:tags r:id="rId10"/>
              </p:custDataLst>
            </p:nvPr>
          </p:nvSpPr>
          <p:spPr>
            <a:xfrm>
              <a:off x="6918674" y="2981039"/>
              <a:ext cx="4710779" cy="576358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91ABDF">
                    <a:alpha val="55000"/>
                    <a:lumMod val="60000"/>
                    <a:lumOff val="40000"/>
                  </a:srgbClr>
                </a:gs>
                <a:gs pos="95000">
                  <a:srgbClr val="FFFF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00068" name="TextBox 18"/>
            <p:cNvSpPr txBox="1"/>
            <p:nvPr>
              <p:custDataLst>
                <p:tags r:id="rId11"/>
              </p:custDataLst>
            </p:nvPr>
          </p:nvSpPr>
          <p:spPr>
            <a:xfrm>
              <a:off x="7063296" y="2980214"/>
              <a:ext cx="2816860" cy="57086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rtlCol="0" anchor="t" anchorCtr="0">
              <a:normAutofit/>
            </a:bodyPr>
            <a:lstStyle/>
            <a:p>
              <a:pPr algn="l">
                <a:lnSpc>
                  <a:spcPct val="100000"/>
                </a:lnSpc>
              </a:pPr>
              <a:r>
                <a:rPr lang="zh-CN" sz="2400" b="1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无烟环境建设</a:t>
              </a:r>
              <a:endParaRPr lang="zh-CN" sz="2400" b="1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6181916" y="2975134"/>
              <a:ext cx="578549" cy="577977"/>
              <a:chOff x="6181916" y="2975134"/>
              <a:chExt cx="578549" cy="577977"/>
            </a:xfrm>
          </p:grpSpPr>
          <p:sp>
            <p:nvSpPr>
              <p:cNvPr id="200070" name="AutoShape 20"/>
              <p:cNvSpPr/>
              <p:nvPr>
                <p:custDataLst>
                  <p:tags r:id="rId12"/>
                </p:custDataLst>
              </p:nvPr>
            </p:nvSpPr>
            <p:spPr>
              <a:xfrm rot="179827">
                <a:off x="6181916" y="2975134"/>
                <a:ext cx="578549" cy="577977"/>
              </a:xfrm>
              <a:prstGeom prst="ellipse">
                <a:avLst/>
              </a:prstGeom>
              <a:solidFill>
                <a:srgbClr val="4874CB">
                  <a:alpha val="100000"/>
                </a:srgbClr>
              </a:solidFill>
              <a:ln w="28575">
                <a:solidFill>
                  <a:schemeClr val="lt1">
                    <a:alpha val="100000"/>
                  </a:schemeClr>
                </a:solidFill>
                <a:prstDash val="solid"/>
              </a:ln>
              <a:effectLst>
                <a:outerShdw blurRad="101600" dist="38100" dir="2700000">
                  <a:srgbClr val="000000">
                    <a:alpha val="15000"/>
                  </a:srgbClr>
                </a:outerShdw>
              </a:effectLst>
            </p:spPr>
          </p:sp>
          <p:sp>
            <p:nvSpPr>
              <p:cNvPr id="200071" name="AutoShape 21"/>
              <p:cNvSpPr/>
              <p:nvPr>
                <p:custDataLst>
                  <p:tags r:id="rId13"/>
                </p:custDataLst>
              </p:nvPr>
            </p:nvSpPr>
            <p:spPr>
              <a:xfrm>
                <a:off x="6264688" y="3085147"/>
                <a:ext cx="436912" cy="398812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t" anchorCtr="0">
                <a:spAutoFit/>
              </a:bodyPr>
              <a:lstStyle/>
              <a:p>
                <a:pPr algn="ctr">
                  <a:defRPr/>
                </a:pPr>
                <a:r>
                  <a:rPr lang="en-US" sz="2000">
                    <a:solidFill>
                      <a:srgbClr val="FFFFFF">
                        <a:alpha val="100000"/>
                      </a:srgbClr>
                    </a:solidFill>
                    <a:effectLst>
                      <a:outerShdw blurRad="25400" dist="25400" dir="2700000">
                        <a:srgbClr val="000000">
                          <a:alpha val="20000"/>
                        </a:srgbClr>
                      </a:outerShdw>
                    </a:effectLst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05</a:t>
                </a:r>
                <a:endParaRPr lang="en-US" sz="1100"/>
              </a:p>
            </p:txBody>
          </p:sp>
        </p:grpSp>
      </p:grpSp>
      <p:grpSp>
        <p:nvGrpSpPr>
          <p:cNvPr id="200072" name="Group 22"/>
          <p:cNvGrpSpPr/>
          <p:nvPr>
            <p:custDataLst>
              <p:tags r:id="rId14"/>
            </p:custDataLst>
          </p:nvPr>
        </p:nvGrpSpPr>
        <p:grpSpPr>
          <a:xfrm>
            <a:off x="6181916" y="3804380"/>
            <a:ext cx="5447537" cy="582264"/>
            <a:chOff x="6181916" y="3804380"/>
            <a:chExt cx="5447537" cy="582264"/>
          </a:xfrm>
        </p:grpSpPr>
        <p:sp>
          <p:nvSpPr>
            <p:cNvPr id="200073" name="AutoShape 23"/>
            <p:cNvSpPr/>
            <p:nvPr>
              <p:custDataLst>
                <p:tags r:id="rId15"/>
              </p:custDataLst>
            </p:nvPr>
          </p:nvSpPr>
          <p:spPr>
            <a:xfrm>
              <a:off x="6918674" y="3810286"/>
              <a:ext cx="4710779" cy="576358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91ABDF">
                    <a:alpha val="55000"/>
                    <a:lumMod val="60000"/>
                    <a:lumOff val="4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00074" name="TextBox 24"/>
            <p:cNvSpPr txBox="1"/>
            <p:nvPr>
              <p:custDataLst>
                <p:tags r:id="rId16"/>
              </p:custDataLst>
            </p:nvPr>
          </p:nvSpPr>
          <p:spPr>
            <a:xfrm>
              <a:off x="7063296" y="3809460"/>
              <a:ext cx="2453005" cy="57086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rtlCol="0" anchor="t" anchorCtr="0">
              <a:normAutofit/>
            </a:bodyPr>
            <a:lstStyle/>
            <a:p>
              <a:pPr algn="l">
                <a:lnSpc>
                  <a:spcPct val="100000"/>
                </a:lnSpc>
              </a:pPr>
              <a:r>
                <a:rPr lang="zh-CN" sz="2400" b="1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结语与呼吁</a:t>
              </a:r>
              <a:endParaRPr lang="zh-CN" sz="2400" b="1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6181916" y="3804380"/>
              <a:ext cx="578549" cy="577977"/>
              <a:chOff x="6181916" y="3804380"/>
              <a:chExt cx="578549" cy="577977"/>
            </a:xfrm>
          </p:grpSpPr>
          <p:sp>
            <p:nvSpPr>
              <p:cNvPr id="200076" name="AutoShape 26"/>
              <p:cNvSpPr/>
              <p:nvPr>
                <p:custDataLst>
                  <p:tags r:id="rId17"/>
                </p:custDataLst>
              </p:nvPr>
            </p:nvSpPr>
            <p:spPr>
              <a:xfrm rot="179827">
                <a:off x="6181916" y="3804380"/>
                <a:ext cx="578549" cy="577977"/>
              </a:xfrm>
              <a:prstGeom prst="ellipse">
                <a:avLst/>
              </a:prstGeom>
              <a:solidFill>
                <a:srgbClr val="4874CB">
                  <a:alpha val="100000"/>
                </a:srgbClr>
              </a:solidFill>
              <a:ln w="28575">
                <a:solidFill>
                  <a:schemeClr val="lt1">
                    <a:alpha val="100000"/>
                  </a:schemeClr>
                </a:solidFill>
                <a:prstDash val="solid"/>
              </a:ln>
              <a:effectLst>
                <a:outerShdw blurRad="101600" dist="38100" dir="2700000">
                  <a:srgbClr val="000000">
                    <a:alpha val="15000"/>
                  </a:srgbClr>
                </a:outerShdw>
              </a:effectLst>
            </p:spPr>
          </p:sp>
          <p:sp>
            <p:nvSpPr>
              <p:cNvPr id="200077" name="AutoShape 27"/>
              <p:cNvSpPr/>
              <p:nvPr>
                <p:custDataLst>
                  <p:tags r:id="rId18"/>
                </p:custDataLst>
              </p:nvPr>
            </p:nvSpPr>
            <p:spPr>
              <a:xfrm>
                <a:off x="6264688" y="3914394"/>
                <a:ext cx="436912" cy="398812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t" anchorCtr="0">
                <a:spAutoFit/>
              </a:bodyPr>
              <a:lstStyle/>
              <a:p>
                <a:pPr algn="ctr">
                  <a:defRPr/>
                </a:pPr>
                <a:r>
                  <a:rPr lang="en-US" sz="2000">
                    <a:solidFill>
                      <a:srgbClr val="FFFFFF">
                        <a:alpha val="100000"/>
                      </a:srgbClr>
                    </a:solidFill>
                    <a:effectLst>
                      <a:outerShdw blurRad="25400" dist="25400" dir="2700000">
                        <a:srgbClr val="000000">
                          <a:alpha val="20000"/>
                        </a:srgbClr>
                      </a:outerShdw>
                    </a:effectLst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06</a:t>
                </a:r>
                <a:endParaRPr lang="en-US" sz="1100"/>
              </a:p>
            </p:txBody>
          </p:sp>
        </p:grpSp>
      </p:grpSp>
      <p:sp>
        <p:nvSpPr>
          <p:cNvPr id="200002" name="TextBox 28"/>
          <p:cNvSpPr txBox="1"/>
          <p:nvPr/>
        </p:nvSpPr>
        <p:spPr>
          <a:xfrm>
            <a:off x="10952480" y="1181100"/>
            <a:ext cx="1170305" cy="39878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/>
            <a:r>
              <a:rPr lang="en-US" sz="1000">
                <a:solidFill>
                  <a:srgbClr val="59595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Logo</a:t>
            </a:r>
            <a:endParaRPr lang="en-US" sz="1000">
              <a:solidFill>
                <a:srgbClr val="595959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19" name="Freeform 2"/>
          <p:cNvSpPr/>
          <p:nvPr/>
        </p:nvSpPr>
        <p:spPr>
          <a:xfrm rot="5400000">
            <a:off x="5452428" y="1853565"/>
            <a:ext cx="1287145" cy="1179830"/>
          </a:xfrm>
          <a:custGeom>
            <a:avLst/>
            <a:gdLst/>
            <a:ahLst/>
            <a:cxnLst/>
            <a:rect l="l" t="t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62000">
                <a:srgbClr val="91ABDF">
                  <a:alpha val="100000"/>
                  <a:lumMod val="60000"/>
                  <a:lumOff val="40000"/>
                </a:srgbClr>
              </a:gs>
            </a:gsLst>
            <a:lin ang="2700000"/>
          </a:gradFill>
          <a:effectLst>
            <a:outerShdw blurRad="101600" dist="38100" dir="2700000">
              <a:srgbClr val="000000">
                <a:alpha val="15000"/>
              </a:srgbClr>
            </a:outerShdw>
          </a:effectLst>
        </p:spPr>
      </p:sp>
      <p:grpSp>
        <p:nvGrpSpPr>
          <p:cNvPr id="300006" name="Group 3"/>
          <p:cNvGrpSpPr/>
          <p:nvPr/>
        </p:nvGrpSpPr>
        <p:grpSpPr>
          <a:xfrm rot="0">
            <a:off x="7952708" y="1055370"/>
            <a:ext cx="4239863" cy="1913192"/>
            <a:chOff x="7952708" y="1055370"/>
            <a:chExt cx="4239863" cy="1913192"/>
          </a:xfrm>
        </p:grpSpPr>
        <p:sp>
          <p:nvSpPr>
            <p:cNvPr id="300038" name="Freeform 4"/>
            <p:cNvSpPr/>
            <p:nvPr/>
          </p:nvSpPr>
          <p:spPr>
            <a:xfrm flipH="1" flipV="1">
              <a:off x="7952708" y="1055370"/>
              <a:ext cx="4239863" cy="1913192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0">
                  <a:srgbClr val="FFFFFF">
                    <a:alpha val="100000"/>
                  </a:srgbClr>
                </a:gs>
                <a:gs pos="81000">
                  <a:srgbClr val="B5C7EA">
                    <a:alpha val="100000"/>
                    <a:lumMod val="40000"/>
                    <a:lumOff val="60000"/>
                  </a:srgbClr>
                </a:gs>
              </a:gsLst>
              <a:lin ang="0"/>
            </a:gradFill>
          </p:spPr>
        </p:sp>
        <p:sp>
          <p:nvSpPr>
            <p:cNvPr id="300039" name="Freeform 5"/>
            <p:cNvSpPr/>
            <p:nvPr/>
          </p:nvSpPr>
          <p:spPr>
            <a:xfrm flipH="1" flipV="1">
              <a:off x="7952708" y="1055370"/>
              <a:ext cx="4239863" cy="1245394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4000">
                  <a:srgbClr val="4874CB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id="300007" name="Group 6"/>
          <p:cNvGrpSpPr/>
          <p:nvPr/>
        </p:nvGrpSpPr>
        <p:grpSpPr>
          <a:xfrm rot="0">
            <a:off x="0" y="4377690"/>
            <a:ext cx="5492782" cy="2479072"/>
            <a:chOff x="0" y="4377690"/>
            <a:chExt cx="5492782" cy="2479072"/>
          </a:xfrm>
        </p:grpSpPr>
        <p:sp>
          <p:nvSpPr>
            <p:cNvPr id="300008" name="Freeform 7"/>
            <p:cNvSpPr/>
            <p:nvPr/>
          </p:nvSpPr>
          <p:spPr>
            <a:xfrm rot="10800000" flipH="1" flipV="1">
              <a:off x="0" y="4377690"/>
              <a:ext cx="5492782" cy="2478977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0">
                  <a:srgbClr val="FFFFFF">
                    <a:alpha val="100000"/>
                  </a:srgbClr>
                </a:gs>
                <a:gs pos="81000">
                  <a:srgbClr val="B5C7EA">
                    <a:alpha val="100000"/>
                    <a:lumMod val="40000"/>
                    <a:lumOff val="60000"/>
                  </a:srgbClr>
                </a:gs>
              </a:gsLst>
              <a:lin ang="0"/>
            </a:gradFill>
          </p:spPr>
        </p:sp>
        <p:sp>
          <p:nvSpPr>
            <p:cNvPr id="300009" name="Freeform 8"/>
            <p:cNvSpPr/>
            <p:nvPr/>
          </p:nvSpPr>
          <p:spPr>
            <a:xfrm rot="10800000" flipH="1" flipV="1">
              <a:off x="0" y="5243132"/>
              <a:ext cx="5492782" cy="1613630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4000">
                  <a:srgbClr val="4874CB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</p:grpSp>
      <p:sp>
        <p:nvSpPr>
          <p:cNvPr id="300016" name="AutoShape 9"/>
          <p:cNvSpPr/>
          <p:nvPr/>
        </p:nvSpPr>
        <p:spPr>
          <a:xfrm>
            <a:off x="5618798" y="4595495"/>
            <a:ext cx="954405" cy="76200"/>
          </a:xfrm>
          <a:prstGeom prst="rect">
            <a:avLst/>
          </a:prstGeom>
          <a:gradFill>
            <a:gsLst>
              <a:gs pos="0">
                <a:srgbClr val="FFFFFF">
                  <a:alpha val="100000"/>
                </a:srgbClr>
              </a:gs>
              <a:gs pos="77000">
                <a:srgbClr val="2D54A0">
                  <a:alpha val="100000"/>
                  <a:lumMod val="75000"/>
                </a:srgbClr>
              </a:gs>
            </a:gsLst>
            <a:lin ang="5400000"/>
          </a:gradFill>
          <a:effectLst>
            <a:outerShdw blurRad="127000" dist="38100" dir="2700000">
              <a:srgbClr val="000000">
                <a:alpha val="20000"/>
              </a:srgbClr>
            </a:outerShdw>
          </a:effectLst>
        </p:spPr>
      </p:sp>
      <p:sp>
        <p:nvSpPr>
          <p:cNvPr id="300027" name="AutoShape 10"/>
          <p:cNvSpPr/>
          <p:nvPr/>
        </p:nvSpPr>
        <p:spPr>
          <a:xfrm flipH="1">
            <a:off x="858520" y="0"/>
            <a:ext cx="11334115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50000">
                <a:srgbClr val="A8BDE6">
                  <a:alpha val="100000"/>
                </a:srgbClr>
              </a:gs>
            </a:gsLst>
            <a:lin ang="0"/>
          </a:gradFill>
        </p:spPr>
      </p:sp>
      <p:sp>
        <p:nvSpPr>
          <p:cNvPr id="300028" name="AutoShape 11"/>
          <p:cNvSpPr/>
          <p:nvPr/>
        </p:nvSpPr>
        <p:spPr>
          <a:xfrm>
            <a:off x="113665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300029" name="AutoShape 12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300030" name="Picture 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5728"/>
            <a:ext cx="844550" cy="742950"/>
          </a:xfrm>
          <a:prstGeom prst="rect">
            <a:avLst/>
          </a:prstGeom>
        </p:spPr>
      </p:pic>
      <p:sp>
        <p:nvSpPr>
          <p:cNvPr id="300034" name="AutoShape 14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300020" name="TextBox 15"/>
          <p:cNvSpPr txBox="1"/>
          <p:nvPr/>
        </p:nvSpPr>
        <p:spPr>
          <a:xfrm>
            <a:off x="5192395" y="2237740"/>
            <a:ext cx="1810385" cy="76835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/>
            <a:r>
              <a:rPr lang="en-US" sz="4400" b="1">
                <a:solidFill>
                  <a:srgbClr val="FFFFFF">
                    <a:alpha val="100000"/>
                  </a:srgbClr>
                </a:solidFill>
                <a:effectLst>
                  <a:outerShdw blurRad="38100" dist="38100" dir="2700000">
                    <a:srgbClr val="000000">
                      <a:alpha val="30000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01</a:t>
            </a:r>
            <a:endParaRPr lang="en-US" sz="4400" b="1">
              <a:solidFill>
                <a:srgbClr val="FFFFFF">
                  <a:alpha val="100000"/>
                </a:srgbClr>
              </a:solidFill>
              <a:effectLst>
                <a:outerShdw blurRad="38100" dist="38100" dir="2700000">
                  <a:srgbClr val="000000">
                    <a:alpha val="30000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300015" name="TextBox 16"/>
          <p:cNvSpPr txBox="1"/>
          <p:nvPr/>
        </p:nvSpPr>
        <p:spPr>
          <a:xfrm>
            <a:off x="3893820" y="3318510"/>
            <a:ext cx="4408170" cy="10509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zh-CN" sz="4800" b="1"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世界无烟日背景与意义</a:t>
            </a:r>
            <a:endParaRPr lang="zh-CN" sz="4800" b="1"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 l="16650" r="16650"/>
          <a:stretch>
            <a:fillRect/>
          </a:stretch>
        </p:blipFill>
        <p:spPr>
          <a:xfrm>
            <a:off x="671635" y="1198944"/>
            <a:ext cx="4896317" cy="4896317"/>
          </a:xfrm>
          <a:prstGeom prst="round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117399" y="1833417"/>
            <a:ext cx="4823847" cy="94753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42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1987年11月，世界卫生组织在日本东京召开第6届吸烟与健康国际会议，首次提出设立世界无烟日的建议，旨在通过全球行动减少烟草危害。</a:t>
            </a:r>
            <a:endParaRPr lang="en-US" sz="142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117399" y="1466523"/>
            <a:ext cx="3971456" cy="34983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1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国际会议倡议</a:t>
            </a:r>
            <a:endParaRPr lang="en-US" sz="1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117399" y="3371805"/>
            <a:ext cx="4823847" cy="94753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42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最初定于每年4月7日（1988年首个无烟日），后为避免与世界卫生组织成立纪念日冲突，自1989年起改为5月31日，紧邻国际儿童节以强调保护青少年。</a:t>
            </a:r>
            <a:endParaRPr lang="en-US" sz="142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117399" y="3039750"/>
            <a:ext cx="3971456" cy="34983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1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日期调整历程</a:t>
            </a:r>
            <a:endParaRPr lang="en-US" sz="1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117399" y="4966332"/>
            <a:ext cx="4823847" cy="94753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42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从早期“要烟草还是要健康”到近年“无烟 为成长护航”，主题随全球控烟重点变化，反映不同阶段的核心关切。</a:t>
            </a:r>
            <a:endParaRPr lang="en-US" sz="142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117399" y="4594438"/>
            <a:ext cx="3971456" cy="34983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1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主题演变</a:t>
            </a:r>
            <a:endParaRPr lang="en-US" sz="1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8" name="AutoShape 8"/>
          <p:cNvSpPr/>
          <p:nvPr/>
        </p:nvSpPr>
        <p:spPr>
          <a:xfrm>
            <a:off x="999610" y="1326712"/>
            <a:ext cx="2416841" cy="925276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513502" y="1324835"/>
            <a:ext cx="929030" cy="929030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572683" y="2363249"/>
            <a:ext cx="3270693" cy="114677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通过集中宣传烟草对健康的危害（如肺癌、心脏病等），提升公众认知，推动个人戒烟意愿和社会控烟氛围。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2951935" y="1324835"/>
            <a:ext cx="929030" cy="929030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747603" y="1526246"/>
            <a:ext cx="2903220" cy="526209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公共卫生警示</a:t>
            </a:r>
            <a:endParaRPr lang="en-US" sz="15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196307" y="2363249"/>
            <a:ext cx="3270693" cy="114677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促进各国立法禁烟，如法国2008年公共场所全面禁烟、中国2019年电子烟网售禁令，形成国际协同控烟网络。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4623521" y="1325773"/>
            <a:ext cx="2416841" cy="925276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>
            <a:off x="4137126" y="1324835"/>
            <a:ext cx="929030" cy="929030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6575559" y="1324835"/>
            <a:ext cx="929030" cy="929030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7" name="TextBox 17"/>
          <p:cNvSpPr txBox="1"/>
          <p:nvPr/>
        </p:nvSpPr>
        <p:spPr>
          <a:xfrm>
            <a:off x="4369248" y="1525307"/>
            <a:ext cx="2903220" cy="526209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政策推动杠杆</a:t>
            </a:r>
            <a:endParaRPr lang="en-US" sz="15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999610" y="3753804"/>
            <a:ext cx="2416841" cy="925276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9" name="AutoShape 19"/>
          <p:cNvSpPr/>
          <p:nvPr/>
        </p:nvSpPr>
        <p:spPr>
          <a:xfrm>
            <a:off x="513502" y="3751927"/>
            <a:ext cx="929030" cy="929030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572683" y="4801954"/>
            <a:ext cx="3270693" cy="114677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针对烟草企业营销策略，通过无烟日教育青少年抵制“第一支烟”，降低吸烟率。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2951935" y="3751927"/>
            <a:ext cx="929030" cy="929030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747603" y="3953338"/>
            <a:ext cx="2920854" cy="526209"/>
          </a:xfrm>
          <a:prstGeom prst="rect">
            <a:avLst/>
          </a:prstGeom>
        </p:spPr>
        <p:txBody>
          <a:bodyPr vert="horz" wrap="square" lIns="123825" tIns="123825" rIns="57150" bIns="123825" rtlCol="0" anchor="ctr" anchorCtr="1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青少年保护</a:t>
            </a:r>
            <a:endParaRPr lang="en-US" sz="15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4623233" y="3753804"/>
            <a:ext cx="2416841" cy="925276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4" name="AutoShape 24"/>
          <p:cNvSpPr/>
          <p:nvPr/>
        </p:nvSpPr>
        <p:spPr>
          <a:xfrm>
            <a:off x="4137126" y="3751927"/>
            <a:ext cx="929030" cy="929030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5" name="TextBox 25"/>
          <p:cNvSpPr txBox="1"/>
          <p:nvPr/>
        </p:nvSpPr>
        <p:spPr>
          <a:xfrm>
            <a:off x="4196307" y="4801954"/>
            <a:ext cx="3270693" cy="114677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近年主题如“烟草威胁环境”拓展控烟维度，揭示烟草种植、生产对生态的破坏。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6575559" y="3751927"/>
            <a:ext cx="929030" cy="929030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7" name="TextBox 27"/>
          <p:cNvSpPr txBox="1"/>
          <p:nvPr/>
        </p:nvSpPr>
        <p:spPr>
          <a:xfrm>
            <a:off x="4369248" y="3953338"/>
            <a:ext cx="2903220" cy="526209"/>
          </a:xfrm>
          <a:prstGeom prst="rect">
            <a:avLst/>
          </a:prstGeom>
        </p:spPr>
        <p:txBody>
          <a:bodyPr vert="horz" wrap="square" lIns="123825" tIns="123825" rIns="57150" bIns="123825" rtlCol="0" anchor="ctr" anchorCtr="1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环境议题延伸</a:t>
            </a:r>
            <a:endParaRPr lang="en-US" sz="15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烟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5790" y="1055370"/>
            <a:ext cx="3614420" cy="51117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graphicFrame>
        <p:nvGraphicFramePr>
          <p:cNvPr id="7" name="Chart 7"/>
          <p:cNvGraphicFramePr>
            <a:graphicFrameLocks noGrp="1"/>
          </p:cNvGraphicFramePr>
          <p:nvPr/>
        </p:nvGraphicFramePr>
        <p:xfrm>
          <a:off x="650321" y="1707093"/>
          <a:ext cx="4645152" cy="4199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8" name="TextBox 8"/>
          <p:cNvSpPr txBox="1"/>
          <p:nvPr/>
        </p:nvSpPr>
        <p:spPr>
          <a:xfrm>
            <a:off x="5882187" y="1590397"/>
            <a:ext cx="4980837" cy="3638098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中国吸烟率显著高于美日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 中国吸烟率（26.6%）是美国的2.4倍、日本的1.8倍，凸显公共卫生挑战严峻。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吸烟危害触目惊心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 全球每年超800万例吸烟相关死亡（WHO数据），其中中国占1亿年轻吸烟者可能因吸烟早逝。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疾病关联性明确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 吸烟导致90%肺癌死亡（CDC数据），并使冠心病风险提升2-4倍，证实其为可预防死亡的首要因素。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控烟成效差异显著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 美国通过广告禁令和税收政策将吸烟率压至11%，而中国仍面临烟草消耗量全球第一（2025年预计达9万亿支）的产业矛盾。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19" name="Freeform 2"/>
          <p:cNvSpPr/>
          <p:nvPr/>
        </p:nvSpPr>
        <p:spPr>
          <a:xfrm rot="5400000">
            <a:off x="5452428" y="1853565"/>
            <a:ext cx="1287145" cy="1179830"/>
          </a:xfrm>
          <a:custGeom>
            <a:avLst/>
            <a:gdLst/>
            <a:ahLst/>
            <a:cxnLst/>
            <a:rect l="l" t="t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62000">
                <a:srgbClr val="91ABDF">
                  <a:alpha val="100000"/>
                  <a:lumMod val="60000"/>
                  <a:lumOff val="40000"/>
                </a:srgbClr>
              </a:gs>
            </a:gsLst>
            <a:lin ang="2700000"/>
          </a:gradFill>
          <a:effectLst>
            <a:outerShdw blurRad="101600" dist="38100" dir="2700000">
              <a:srgbClr val="000000">
                <a:alpha val="15000"/>
              </a:srgbClr>
            </a:outerShdw>
          </a:effectLst>
        </p:spPr>
      </p:sp>
      <p:grpSp>
        <p:nvGrpSpPr>
          <p:cNvPr id="300006" name="Group 3"/>
          <p:cNvGrpSpPr/>
          <p:nvPr/>
        </p:nvGrpSpPr>
        <p:grpSpPr>
          <a:xfrm rot="0">
            <a:off x="7952708" y="1055370"/>
            <a:ext cx="4239863" cy="1913192"/>
            <a:chOff x="7952708" y="1055370"/>
            <a:chExt cx="4239863" cy="1913192"/>
          </a:xfrm>
        </p:grpSpPr>
        <p:sp>
          <p:nvSpPr>
            <p:cNvPr id="300038" name="Freeform 4"/>
            <p:cNvSpPr/>
            <p:nvPr/>
          </p:nvSpPr>
          <p:spPr>
            <a:xfrm flipH="1" flipV="1">
              <a:off x="7952708" y="1055370"/>
              <a:ext cx="4239863" cy="1913192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0">
                  <a:srgbClr val="FFFFFF">
                    <a:alpha val="100000"/>
                  </a:srgbClr>
                </a:gs>
                <a:gs pos="81000">
                  <a:srgbClr val="B5C7EA">
                    <a:alpha val="100000"/>
                    <a:lumMod val="40000"/>
                    <a:lumOff val="60000"/>
                  </a:srgbClr>
                </a:gs>
              </a:gsLst>
              <a:lin ang="0"/>
            </a:gradFill>
          </p:spPr>
        </p:sp>
        <p:sp>
          <p:nvSpPr>
            <p:cNvPr id="300039" name="Freeform 5"/>
            <p:cNvSpPr/>
            <p:nvPr/>
          </p:nvSpPr>
          <p:spPr>
            <a:xfrm flipH="1" flipV="1">
              <a:off x="7952708" y="1055370"/>
              <a:ext cx="4239863" cy="1245394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4000">
                  <a:srgbClr val="4874CB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id="300007" name="Group 6"/>
          <p:cNvGrpSpPr/>
          <p:nvPr/>
        </p:nvGrpSpPr>
        <p:grpSpPr>
          <a:xfrm rot="0">
            <a:off x="0" y="4377690"/>
            <a:ext cx="5492782" cy="2479072"/>
            <a:chOff x="0" y="4377690"/>
            <a:chExt cx="5492782" cy="2479072"/>
          </a:xfrm>
        </p:grpSpPr>
        <p:sp>
          <p:nvSpPr>
            <p:cNvPr id="300008" name="Freeform 7"/>
            <p:cNvSpPr/>
            <p:nvPr/>
          </p:nvSpPr>
          <p:spPr>
            <a:xfrm rot="10800000" flipH="1" flipV="1">
              <a:off x="0" y="4377690"/>
              <a:ext cx="5492782" cy="2478977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0">
                  <a:srgbClr val="FFFFFF">
                    <a:alpha val="100000"/>
                  </a:srgbClr>
                </a:gs>
                <a:gs pos="81000">
                  <a:srgbClr val="B5C7EA">
                    <a:alpha val="100000"/>
                    <a:lumMod val="40000"/>
                    <a:lumOff val="60000"/>
                  </a:srgbClr>
                </a:gs>
              </a:gsLst>
              <a:lin ang="0"/>
            </a:gradFill>
          </p:spPr>
        </p:sp>
        <p:sp>
          <p:nvSpPr>
            <p:cNvPr id="300009" name="Freeform 8"/>
            <p:cNvSpPr/>
            <p:nvPr/>
          </p:nvSpPr>
          <p:spPr>
            <a:xfrm rot="10800000" flipH="1" flipV="1">
              <a:off x="0" y="5243132"/>
              <a:ext cx="5492782" cy="1613630"/>
            </a:xfrm>
            <a:custGeom>
              <a:avLst/>
              <a:gdLst/>
              <a:ahLst/>
              <a:cxnLst/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</a:path>
              </a:pathLst>
            </a:custGeom>
            <a:gradFill>
              <a:gsLst>
                <a:gs pos="4000">
                  <a:srgbClr val="4874CB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</p:grpSp>
      <p:sp>
        <p:nvSpPr>
          <p:cNvPr id="300016" name="AutoShape 9"/>
          <p:cNvSpPr/>
          <p:nvPr/>
        </p:nvSpPr>
        <p:spPr>
          <a:xfrm>
            <a:off x="5618798" y="4595495"/>
            <a:ext cx="954405" cy="76200"/>
          </a:xfrm>
          <a:prstGeom prst="rect">
            <a:avLst/>
          </a:prstGeom>
          <a:gradFill>
            <a:gsLst>
              <a:gs pos="0">
                <a:srgbClr val="FFFFFF">
                  <a:alpha val="100000"/>
                </a:srgbClr>
              </a:gs>
              <a:gs pos="77000">
                <a:srgbClr val="2D54A0">
                  <a:alpha val="100000"/>
                  <a:lumMod val="75000"/>
                </a:srgbClr>
              </a:gs>
            </a:gsLst>
            <a:lin ang="5400000"/>
          </a:gradFill>
          <a:effectLst>
            <a:outerShdw blurRad="127000" dist="38100" dir="2700000">
              <a:srgbClr val="000000">
                <a:alpha val="20000"/>
              </a:srgbClr>
            </a:outerShdw>
          </a:effectLst>
        </p:spPr>
      </p:sp>
      <p:sp>
        <p:nvSpPr>
          <p:cNvPr id="300027" name="AutoShape 10"/>
          <p:cNvSpPr/>
          <p:nvPr/>
        </p:nvSpPr>
        <p:spPr>
          <a:xfrm flipH="1">
            <a:off x="858520" y="0"/>
            <a:ext cx="11334115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50000">
                <a:srgbClr val="A8BDE6">
                  <a:alpha val="100000"/>
                </a:srgbClr>
              </a:gs>
            </a:gsLst>
            <a:lin ang="0"/>
          </a:gradFill>
        </p:spPr>
      </p:sp>
      <p:sp>
        <p:nvSpPr>
          <p:cNvPr id="300028" name="AutoShape 11"/>
          <p:cNvSpPr/>
          <p:nvPr/>
        </p:nvSpPr>
        <p:spPr>
          <a:xfrm>
            <a:off x="113665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300029" name="AutoShape 12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300030" name="Picture 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5728"/>
            <a:ext cx="844550" cy="742950"/>
          </a:xfrm>
          <a:prstGeom prst="rect">
            <a:avLst/>
          </a:prstGeom>
        </p:spPr>
      </p:pic>
      <p:sp>
        <p:nvSpPr>
          <p:cNvPr id="300034" name="AutoShape 14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300020" name="TextBox 15"/>
          <p:cNvSpPr txBox="1"/>
          <p:nvPr/>
        </p:nvSpPr>
        <p:spPr>
          <a:xfrm>
            <a:off x="5192395" y="2237740"/>
            <a:ext cx="1810385" cy="76835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/>
            <a:r>
              <a:rPr lang="en-US" sz="4400" b="1">
                <a:solidFill>
                  <a:srgbClr val="FFFFFF">
                    <a:alpha val="100000"/>
                  </a:srgbClr>
                </a:solidFill>
                <a:effectLst>
                  <a:outerShdw blurRad="38100" dist="38100" dir="2700000">
                    <a:srgbClr val="000000">
                      <a:alpha val="30000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02</a:t>
            </a:r>
            <a:endParaRPr lang="en-US" sz="4400" b="1">
              <a:solidFill>
                <a:srgbClr val="FFFFFF">
                  <a:alpha val="100000"/>
                </a:srgbClr>
              </a:solidFill>
              <a:effectLst>
                <a:outerShdw blurRad="38100" dist="38100" dir="2700000">
                  <a:srgbClr val="000000">
                    <a:alpha val="30000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300015" name="TextBox 16"/>
          <p:cNvSpPr txBox="1"/>
          <p:nvPr/>
        </p:nvSpPr>
        <p:spPr>
          <a:xfrm>
            <a:off x="3921760" y="3346450"/>
            <a:ext cx="6045835" cy="10509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zh-CN" sz="4800" b="1"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烟草危害知识普及</a:t>
            </a:r>
            <a:endParaRPr lang="zh-CN" sz="4800" b="1"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31" name="AutoShape 2"/>
          <p:cNvSpPr/>
          <p:nvPr/>
        </p:nvSpPr>
        <p:spPr>
          <a:xfrm flipH="1">
            <a:off x="858488" y="0"/>
            <a:ext cx="11334084" cy="95440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FFFFF">
                  <a:alpha val="100000"/>
                </a:srgbClr>
              </a:gs>
              <a:gs pos="15000">
                <a:srgbClr val="DBE3F5">
                  <a:alpha val="100000"/>
                </a:srgbClr>
              </a:gs>
              <a:gs pos="67000">
                <a:srgbClr val="B5C7EA">
                  <a:alpha val="100000"/>
                  <a:lumMod val="40000"/>
                  <a:lumOff val="60000"/>
                </a:srgbClr>
              </a:gs>
            </a:gsLst>
            <a:lin ang="0"/>
          </a:gradFill>
        </p:spPr>
      </p:sp>
      <p:sp>
        <p:nvSpPr>
          <p:cNvPr id="400032" name="AutoShape 3"/>
          <p:cNvSpPr/>
          <p:nvPr/>
        </p:nvSpPr>
        <p:spPr>
          <a:xfrm>
            <a:off x="113633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>
              <a:alpha val="100000"/>
            </a:srgbClr>
          </a:solidFill>
        </p:spPr>
      </p:sp>
      <p:sp>
        <p:nvSpPr>
          <p:cNvPr id="400033" name="AutoShape 4"/>
          <p:cNvSpPr/>
          <p:nvPr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rgbClr val="FFFFFF">
              <a:alpha val="100000"/>
            </a:srgbClr>
          </a:solidFill>
          <a:effectLst>
            <a:outerShdw blurRad="254000" dist="38100" dir="5400000">
              <a:srgbClr val="000000">
                <a:alpha val="40000"/>
              </a:srgbClr>
            </a:outerShdw>
          </a:effectLst>
        </p:spPr>
      </p:sp>
      <p:pic>
        <p:nvPicPr>
          <p:cNvPr id="400002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2395" y="106013"/>
            <a:ext cx="844582" cy="742950"/>
          </a:xfrm>
          <a:prstGeom prst="rect">
            <a:avLst/>
          </a:prstGeom>
        </p:spPr>
      </p:pic>
      <p:sp>
        <p:nvSpPr>
          <p:cNvPr id="400018" name="AutoShape 6"/>
          <p:cNvSpPr/>
          <p:nvPr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7" name="AutoShape 7"/>
          <p:cNvSpPr/>
          <p:nvPr/>
        </p:nvSpPr>
        <p:spPr>
          <a:xfrm>
            <a:off x="742370" y="1671584"/>
            <a:ext cx="607819" cy="607819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870713" y="1799928"/>
            <a:ext cx="351132" cy="35113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9" name="Connector 9"/>
          <p:cNvCxnSpPr/>
          <p:nvPr/>
        </p:nvCxnSpPr>
        <p:spPr>
          <a:xfrm>
            <a:off x="1046279" y="2279404"/>
            <a:ext cx="0" cy="831102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" name="AutoShape 10"/>
          <p:cNvSpPr/>
          <p:nvPr/>
        </p:nvSpPr>
        <p:spPr>
          <a:xfrm>
            <a:off x="742370" y="3622548"/>
            <a:ext cx="607819" cy="607819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870713" y="3750892"/>
            <a:ext cx="351132" cy="35113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2" name="Connector 12"/>
          <p:cNvCxnSpPr/>
          <p:nvPr/>
        </p:nvCxnSpPr>
        <p:spPr>
          <a:xfrm>
            <a:off x="1046279" y="4230367"/>
            <a:ext cx="0" cy="831102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AutoShape 13"/>
          <p:cNvSpPr/>
          <p:nvPr/>
        </p:nvSpPr>
        <p:spPr>
          <a:xfrm>
            <a:off x="6058213" y="1671584"/>
            <a:ext cx="607819" cy="607819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186557" y="1799928"/>
            <a:ext cx="351132" cy="35113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362122" y="2279404"/>
            <a:ext cx="0" cy="831102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AutoShape 16"/>
          <p:cNvSpPr/>
          <p:nvPr/>
        </p:nvSpPr>
        <p:spPr>
          <a:xfrm>
            <a:off x="6058213" y="3622548"/>
            <a:ext cx="607819" cy="607819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6186557" y="3750892"/>
            <a:ext cx="351132" cy="35113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8" name="Connector 18"/>
          <p:cNvCxnSpPr/>
          <p:nvPr/>
        </p:nvCxnSpPr>
        <p:spPr>
          <a:xfrm>
            <a:off x="6362122" y="4230367"/>
            <a:ext cx="0" cy="831102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9" name="TextBox 19"/>
          <p:cNvSpPr txBox="1"/>
          <p:nvPr/>
        </p:nvSpPr>
        <p:spPr>
          <a:xfrm>
            <a:off x="1500099" y="1567068"/>
            <a:ext cx="4309467" cy="66229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2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一手烟直接致癌</a:t>
            </a:r>
            <a:endParaRPr lang="en-US" sz="22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500099" y="2097646"/>
            <a:ext cx="3719751" cy="146068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吸烟者吸入的烟雾中含有7000多种化学物质，其中至少69种为明确致癌物，如苯并芘、亚硝胺等，可直接导致肺癌、喉癌、口腔癌等多种恶性肿瘤，吸烟者寿命平均缩短10年。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500099" y="3518032"/>
            <a:ext cx="4554426" cy="66229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2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特殊人群高风险</a:t>
            </a:r>
            <a:endParaRPr lang="en-US" sz="22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500099" y="4048610"/>
            <a:ext cx="3719751" cy="146068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儿童暴露于二手烟易引发哮喘、中耳炎和肺功能发育障碍；孕妇接触会导致胎儿缺氧、早产和低出生体重；老年人会加速动脉硬化，诱发心梗和脑卒中。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894162" y="3518032"/>
            <a:ext cx="4527209" cy="66229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2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三手烟持久残留</a:t>
            </a:r>
            <a:endParaRPr lang="en-US" sz="22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894162" y="4048610"/>
            <a:ext cx="3719751" cy="146068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烟雾残留物在物体表面可存留数月，含铅、砷等重金属，婴幼儿通过触摸和舔舐摄入，可能引发基因突变和智力发育迟缓。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967612" y="1567068"/>
            <a:ext cx="4454628" cy="66229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2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二手烟毒性更强</a:t>
            </a:r>
            <a:endParaRPr lang="en-US" sz="22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6967612" y="2097646"/>
            <a:ext cx="3719751" cy="146068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75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二手烟中PM2.5浓度是一手烟的5倍，苯并芘含量高出2-3倍，长期暴露使非吸烟者肺癌风险增加20%-30%，全球每年约130万人死于二手烟暴露。</a:t>
            </a:r>
            <a:endParaRPr lang="en-US" sz="127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10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11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12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13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14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15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2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3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4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5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6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7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8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ags/tag9.xml><?xml version="1.0" encoding="utf-8"?>
<p:tagLst xmlns:p="http://schemas.openxmlformats.org/presentationml/2006/main">
  <p:tag name="KSO_WM_DIAGRAM_VIRTUALLY_FRAME" val="{&quot;height&quot;:176.49,&quot;left&quot;:486.76503937007874,&quot;top&quot;:168.91503937007874,&quot;width&quot;:428.9399212598426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8C8C8"/>
      </a:accent1>
      <a:accent2>
        <a:srgbClr val="C8C8C8"/>
      </a:accent2>
      <a:accent3>
        <a:srgbClr val="C8C8C8"/>
      </a:accent3>
      <a:accent4>
        <a:srgbClr val="C8C8C8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3316</Words>
  <Application>WPS 演示</Application>
  <PresentationFormat>宽屏</PresentationFormat>
  <Paragraphs>312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Arial</vt:lpstr>
      <vt:lpstr>宋体</vt:lpstr>
      <vt:lpstr>Wingdings</vt:lpstr>
      <vt:lpstr>微软雅黑</vt:lpstr>
      <vt:lpstr>仿宋</vt:lpstr>
      <vt:lpstr>黑体</vt:lpstr>
      <vt:lpstr>Arial</vt:lpstr>
      <vt:lpstr>Arial Unicode MS</vt:lpstr>
      <vt:lpstr>等线 Light</vt:lpstr>
      <vt:lpstr>等线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王婷</cp:lastModifiedBy>
  <cp:revision>7</cp:revision>
  <dcterms:created xsi:type="dcterms:W3CDTF">2025-10-20T11:38:00Z</dcterms:created>
  <dcterms:modified xsi:type="dcterms:W3CDTF">2026-06-24T03:24:26Z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a1bb3084cfe94c4e13d6a28561c3827c_1778744416_8cb7084c600eafe5e37841e09cafb795","ReservedCode1":"925ef2ff8dce62eb097a4a84809b7f8cc85c514da001684c858aac1163558926","ContentPropagator":"001191110000802100433B10001","PropagateID":"a1bb3084cfe94c4e13d6a28561c3827c_1778744416_8cb7084c600eafe5e37841e09cafb795","ReservedCode2":"925ef2ff8dce62eb097a4a84809b7f8cc85c514da001684c858aac1163558926"}</vt:lpwstr>
  </property>
  <property fmtid="{D5CDD505-2E9C-101B-9397-08002B2CF9AE}" pid="3" name="KSOProductBuildVer">
    <vt:lpwstr>2052-12.1.0.26895</vt:lpwstr>
  </property>
  <property fmtid="{D5CDD505-2E9C-101B-9397-08002B2CF9AE}" pid="4" name="ICV">
    <vt:lpwstr>70C64188D8C64BF7A2B945CA50FE383A_12</vt:lpwstr>
  </property>
</Properties>
</file>