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.svg" ContentType="image/svg+xml"/>
  <Override PartName="/ppt/media/image20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5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0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！欢迎参加今天的健康讲座。随着年龄增长，我们的身体可能会遇到一些小问题，比如高血压、糖尿病。但请大家不要担心，这些疾病是可以管理的。今天，我们将一起学习如何预防和管理这些常见病，做自己健康的第一责任人，享受健康快乐的晚年生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“五驾马车”的另外三驾是药物、监测和足部护理。药物一定要听医生的话，按时服用。同时要定期监测血糖，记录下来给医生看。特别要提醒大家的是足部护理，糖尿病患者的脚很脆弱，一个小伤口都可能引起严重后果。所以每天要检查双脚，用温水洗脚，穿舒服的鞋袜，有问题及时看医生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谈谈冠心病。大家可以把给心脏供血的血管想象成发动机的油管。冠心病就是油管里长了水垢，变得越来越窄。当血管狭窄到一定程度，心脏供血不足，就会出现心绞痛。典型的心绞痛感觉像是胸口被一块大石头压住，通常在劳累或生气后发生，休息几分钟或者含硝酸甘油就能缓解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心绞痛的症状变得非常剧烈，持续时间超过15分钟，休息或吃药也无法缓解，还伴有大汗淋漓，那就要高度警惕可能是心肌梗死了！这是非常危险的情况。一定要立刻停止所有活动，马上拨打120急救电话！记住，时间就是生命，千万不要耽误，也不要自己开车去医院，一定要等救护车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冠心病，最关键的就是控制好“三高”——高血压、高血糖和高血脂。同时，要保持健康的生活方式，比如戒烟限酒，吃得清淡一些，适当运动，控制好体重。如果已经得了冠心病，一定要遵医嘱长期服药，比如阿司匹林和他汀类药物，这些药能有效预防心梗和脑梗，千万不能自己随便停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您同时有好几种病，别慌，我们可以做个聪明的健康管家。首先，最好固定一位您信任的医生，让他来做您的“总指挥”，协调所有的治疗方案。其次，一定要整理一份自己正在吃的所有药物的清单，每次看病都带上，这样可以避免不同的医生开重复的药，减少副作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管理多种药物，还要学会“时间管理”。不同的药可能要在不同时间吃，大家可以用分药盒提前分好，这样就不容易吃错或忘记了。最后，我想强调，好心情是最好的良药。生气、焦虑会让我们的血压和血糖都不稳定。所以，有烦心事要找人说说，多培养一些兴趣爱好，保持乐观的心态，这对控制病情非常有帮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内容比较多，我们最后总结一下。大家可以记住这几句健康“三字经”：吃清淡、勤走动、控指标、心态好、定期查。只要我们能做到这些，就能更好地管理自己的健康，享受幸福长寿的晚年生活。希望今天的分享对大家有帮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我的分享到此结束，非常感谢大家的耐心聆听。希望今天的内容能帮助大家更好地了解和管理自己的健康。祝愿在座的每一位叔叔阿姨身体健康，笑口常开，享受美好的晚年生活！谢谢大家！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想和大家分享一个重要的理念：我们每个人都是自己健康的第一责任人。年龄增长带来一些健康问题是正常的，关键在于我们如何去面对和管理。今天我们要学习的，就是如何通过科学的方法，把这些常见病变成我们可以控制的“朋友”，而不是让它们成为困扰我们生活的“敌人”。请大家记住，预防永远比治疗更重要，积极管理比无谓担忧更有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讲座主要分为四个部分。首先，我们会聊聊高血压，这个“无声的杀手”。接着，我们会了解糖尿病，这个“甜蜜的负担”。然后，我们会关注心脏健康，学习如何识别冠心病的警报。最后，我们会讨论如果同时患有多种疾病，我们该如何做一个聪明的健康管家。希望通过今天的分享，能帮助大家更好地管理自己的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首先来认识高血压。大家可以把我们的血管想象成家里的自来水管，心脏就是水泵。血压高，就相当于水压太大了，时间长了，水管就容易老化、变脆，甚至破裂。高血压最危险的地方在于，它早期可能没有任何症状，却在悄悄地损害我们的心、脑、肾和眼睛。所以，我们一定要重视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既然高血压没有症状，我们怎么发现它呢？答案很简单，就是定期测量血压。健康的老年人至少每三个月测一次，如果已经确诊高血压，那最好每天早晚都测一下。测量时要注意方法，先休息五分钟，姿势要正确，这样测出来的数值才准确。对于我们老年人来说，血压控制在150/90毫米汞柱以下就可以了，不要降得太低，以免头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管理高血压，我们要记住三个要点：管住嘴、迈开腿、遵医嘱。首先是吃，要清淡，盐和油都要少放。其次是运动，选择适合自己的运动，比如打太极、散步，坚持每周至少五次。最后也是最重要的一点，就是吃药。一定要听医生的话，按时按量吃药，千万不能自己随便停药，血压平稳是药物控制的结果，不代表病好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谈谈糖尿病。简单来说，我们身体里的血糖需要胰岛素这把“钥匙”才能被利用。得了糖尿病，就相当于钥匙不够用了，或者锁孔坏了，导致血糖在血液里越积越多。高血糖的危害是全身性的，会慢慢损害我们的眼睛、肾脏、神经和脚，还会大大增加得心梗、脑梗的风险。所以定期监测非常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何发现糖尿病呢？大家要警惕“三多一少”的症状，也就是喝得多、吃得多、尿得多，但体重却下降了。不过，很多老年人的症状可能不明显，只是觉得没力气，或者伤口不容易好。所以，最可靠的方法还是定期体检，测一测血糖。我们老年人的血糖控制目标可以适当放宽一些，空腹血糖控制在7.8以下就可以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管理糖尿病，我们常说要靠“五驾马车”。首先是饮食和运动。饮食上，主食要控制量，可以多吃点粗粮和蔬菜。运动方面，要坚持做一些有氧运动，比如散步、打太极，这能帮助我们身体更好地利用血糖。但要记住，运动最好在饭后一两个小时进行，不要饿着肚子运动，以免发生低血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6" Type="http://schemas.openxmlformats.org/officeDocument/2006/relationships/image" Target="../media/image19.svg"/><Relationship Id="rId5" Type="http://schemas.openxmlformats.org/officeDocument/2006/relationships/image" Target="../media/image27.png"/><Relationship Id="rId4" Type="http://schemas.openxmlformats.org/officeDocument/2006/relationships/image" Target="../media/image18.svg"/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1.svg"/><Relationship Id="rId5" Type="http://schemas.openxmlformats.org/officeDocument/2006/relationships/image" Target="../media/image31.png"/><Relationship Id="rId4" Type="http://schemas.openxmlformats.org/officeDocument/2006/relationships/image" Target="../media/image20.svg"/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32.jpeg"/><Relationship Id="rId4" Type="http://schemas.openxmlformats.org/officeDocument/2006/relationships/image" Target="../media/image18.svg"/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23.svg"/><Relationship Id="rId4" Type="http://schemas.openxmlformats.org/officeDocument/2006/relationships/image" Target="../media/image34.png"/><Relationship Id="rId3" Type="http://schemas.openxmlformats.org/officeDocument/2006/relationships/image" Target="../media/image22.svg"/><Relationship Id="rId2" Type="http://schemas.openxmlformats.org/officeDocument/2006/relationships/image" Target="../media/image33.pn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5" Type="http://schemas.openxmlformats.org/officeDocument/2006/relationships/image" Target="../media/image38.png"/><Relationship Id="rId4" Type="http://schemas.openxmlformats.org/officeDocument/2006/relationships/image" Target="../media/image24.svg"/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9.jpe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.svg"/><Relationship Id="rId4" Type="http://schemas.openxmlformats.org/officeDocument/2006/relationships/image" Target="../media/image4.png"/><Relationship Id="rId3" Type="http://schemas.openxmlformats.org/officeDocument/2006/relationships/image" Target="../media/image1.sv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5.svg"/><Relationship Id="rId7" Type="http://schemas.openxmlformats.org/officeDocument/2006/relationships/image" Target="../media/image8.png"/><Relationship Id="rId6" Type="http://schemas.openxmlformats.org/officeDocument/2006/relationships/image" Target="../media/image4.svg"/><Relationship Id="rId5" Type="http://schemas.openxmlformats.org/officeDocument/2006/relationships/image" Target="../media/image7.png"/><Relationship Id="rId4" Type="http://schemas.openxmlformats.org/officeDocument/2006/relationships/image" Target="../media/image3.sv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6.sv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9.svg"/><Relationship Id="rId6" Type="http://schemas.openxmlformats.org/officeDocument/2006/relationships/image" Target="../media/image12.png"/><Relationship Id="rId5" Type="http://schemas.openxmlformats.org/officeDocument/2006/relationships/image" Target="../media/image8.svg"/><Relationship Id="rId4" Type="http://schemas.openxmlformats.org/officeDocument/2006/relationships/image" Target="../media/image11.png"/><Relationship Id="rId3" Type="http://schemas.openxmlformats.org/officeDocument/2006/relationships/image" Target="../media/image7.svg"/><Relationship Id="rId2" Type="http://schemas.openxmlformats.org/officeDocument/2006/relationships/image" Target="../media/image10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6" Type="http://schemas.openxmlformats.org/officeDocument/2006/relationships/image" Target="../media/image18.jpeg"/><Relationship Id="rId5" Type="http://schemas.openxmlformats.org/officeDocument/2006/relationships/image" Target="../media/image11.svg"/><Relationship Id="rId4" Type="http://schemas.openxmlformats.org/officeDocument/2006/relationships/image" Target="../media/image17.png"/><Relationship Id="rId3" Type="http://schemas.openxmlformats.org/officeDocument/2006/relationships/image" Target="../media/image10.svg"/><Relationship Id="rId2" Type="http://schemas.openxmlformats.org/officeDocument/2006/relationships/image" Target="../media/image16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svg"/><Relationship Id="rId8" Type="http://schemas.openxmlformats.org/officeDocument/2006/relationships/image" Target="../media/image22.png"/><Relationship Id="rId7" Type="http://schemas.openxmlformats.org/officeDocument/2006/relationships/image" Target="../media/image14.svg"/><Relationship Id="rId6" Type="http://schemas.openxmlformats.org/officeDocument/2006/relationships/image" Target="../media/image21.png"/><Relationship Id="rId5" Type="http://schemas.openxmlformats.org/officeDocument/2006/relationships/image" Target="../media/image13.svg"/><Relationship Id="rId4" Type="http://schemas.openxmlformats.org/officeDocument/2006/relationships/image" Target="../media/image20.png"/><Relationship Id="rId3" Type="http://schemas.openxmlformats.org/officeDocument/2006/relationships/image" Target="../media/image12.svg"/><Relationship Id="rId2" Type="http://schemas.openxmlformats.org/officeDocument/2006/relationships/image" Target="../media/image19.png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7.svg"/><Relationship Id="rId4" Type="http://schemas.openxmlformats.org/officeDocument/2006/relationships/image" Target="../media/image24.png"/><Relationship Id="rId3" Type="http://schemas.openxmlformats.org/officeDocument/2006/relationships/image" Target="../media/image16.svg"/><Relationship Id="rId2" Type="http://schemas.openxmlformats.org/officeDocument/2006/relationships/image" Target="../media/image23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1016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老年人常见病 多病多防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016000" y="2413000"/>
            <a:ext cx="1270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921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健康长寿的智慧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812665" y="4354195"/>
            <a:ext cx="670941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车站街社区卫生服务中心</a:t>
            </a:r>
            <a:endParaRPr lang="en-US" sz="2400" b="1" i="0" u="none" strike="noStrike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421880" y="5151755"/>
            <a:ext cx="3444875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endParaRPr lang="en-US" sz="2400" b="1" i="0" u="none" strike="noStrike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6604000" y="6350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如何管理糖尿病？</a:t>
            </a:r>
            <a:b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——“五驾马车”齐上阵 (2)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641" r="2641"/>
          <a:stretch>
            <a:fillRect/>
          </a:stretch>
        </p:blipFill>
        <p:spPr>
          <a:xfrm>
            <a:off x="609600" y="2032000"/>
            <a:ext cx="5334000" cy="4064000"/>
          </a:xfrm>
          <a:prstGeom prst="roundRect">
            <a:avLst>
              <a:gd name="adj" fmla="val 375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6604000" y="1905000"/>
            <a:ext cx="4978400" cy="1460500"/>
          </a:xfrm>
          <a:prstGeom prst="roundRect">
            <a:avLst>
              <a:gd name="adj" fmla="val 695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6604000" y="2095500"/>
            <a:ext cx="76200" cy="1079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0" y="2057400"/>
            <a:ext cx="279400" cy="279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7239000" y="2006600"/>
            <a:ext cx="4191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药物治疗：遵医嘱用药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包括口服降糖药和注射胰岛素，需严格遵从医嘱。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了解所用药物的作用和副作用，尤其警惕低血糖风险。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604000" y="3556000"/>
            <a:ext cx="4978400" cy="1397000"/>
          </a:xfrm>
          <a:prstGeom prst="roundRect">
            <a:avLst>
              <a:gd name="adj" fmla="val 727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604000" y="3708400"/>
            <a:ext cx="76200" cy="1092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8000" y="3733800"/>
            <a:ext cx="279400" cy="279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239000" y="3683000"/>
            <a:ext cx="419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病情监测：定期测血糖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坚持定期监测血糖并做好记录，观察血糖变化趋势。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监测结果是医生评估病情和调整治疗方案的重要依据。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604000" y="5080000"/>
            <a:ext cx="4978400" cy="152400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04000" y="5232400"/>
            <a:ext cx="76200" cy="1219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257800"/>
            <a:ext cx="279400" cy="279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239000" y="5207000"/>
            <a:ext cx="4191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足部护理：预防糖尿病足</a:t>
            </a:r>
            <a:endParaRPr lang="en-US" sz="1100"/>
          </a:p>
          <a:p>
            <a:pPr indent="0" algn="l">
              <a:lnSpc>
                <a:spcPct val="100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每日检查足部有无破损红肿 | 温水(≤40℃)洗脚并擦干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穿着宽松舒适的鞋袜 | 鸡眼、脚气等问题及时就医处理</a:t>
            </a:r>
            <a:endParaRPr lang="en-US" sz="12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心脏的“油管堵塞”——冠心病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8415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什么是冠心病？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24130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我们的心脏需要血液来提供能量，给心脏供血的血管叫做“冠状动脉”，就像发动机的“燃油管”。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正常：</a:t>
            </a: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“油管”内壁光滑，血流通畅。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2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冠心病：</a:t>
            </a: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“油管”内壁长出“水垢”(斑块)，血管变窄。斑块破裂会形成血栓，彻底堵死血管。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4064000"/>
            <a:ext cx="52070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F3F4F6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16000" y="42545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冠心病的警报：如何识别心绞痛？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4826000"/>
            <a:ext cx="4699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 部位：</a:t>
            </a: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胸骨后压迫感，可放射至左肩、左臂。</a:t>
            </a: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🤕 性质：</a:t>
            </a:r>
            <a:r>
              <a:rPr lang="en-US" sz="12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压榨样、紧缩样</a:t>
            </a: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，非尖锐刺痛。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🔥 诱因：</a:t>
            </a: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常在劳累、情绪激动、饱餐后发生。</a:t>
            </a: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⏱️ 时长：</a:t>
            </a: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一般持续3-5分钟。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💊 缓解：</a:t>
            </a: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休息或舌下含服</a:t>
            </a:r>
            <a:r>
              <a:rPr lang="en-US" sz="12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硝酸甘油</a:t>
            </a: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后迅速缓解。</a:t>
            </a:r>
            <a:endParaRPr lang="en-US" sz="1200" b="0" i="0" u="none" strike="noStrike">
              <a:solidFill>
                <a:srgbClr val="475569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l="9595" r="9595"/>
          <a:stretch>
            <a:fillRect/>
          </a:stretch>
        </p:blipFill>
        <p:spPr>
          <a:xfrm>
            <a:off x="6350000" y="2032000"/>
            <a:ext cx="5080000" cy="4191000"/>
          </a:xfrm>
          <a:prstGeom prst="roundRect">
            <a:avLst>
              <a:gd name="adj" fmla="val 4848"/>
            </a:avLst>
          </a:prstGeom>
          <a:noFill/>
          <a:ln w="508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08000" y="1270000"/>
            <a:ext cx="5588000" cy="5080000"/>
          </a:xfrm>
          <a:prstGeom prst="roundRect">
            <a:avLst>
              <a:gd name="adj" fmla="val 3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4436" b="4436"/>
          <a:stretch>
            <a:fillRect/>
          </a:stretch>
        </p:blipFill>
        <p:spPr>
          <a:xfrm>
            <a:off x="762000" y="1651000"/>
            <a:ext cx="5080000" cy="190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3937000"/>
            <a:ext cx="508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时间就是心肌，时间就是生命！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5080000"/>
            <a:ext cx="508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切勿拖延，不要自行开车去医院。</a:t>
            </a:r>
            <a:endParaRPr lang="en-US" sz="1100"/>
          </a:p>
          <a:p>
            <a:pPr indent="0" algn="ctr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请务必等待专业医护人员的到来。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604000" y="635000"/>
            <a:ext cx="508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紧急情况：心肌梗死怎么办？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604000" y="1651000"/>
            <a:ext cx="508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冠状动脉就像心脏的“油管”，一旦它完全堵死，心肌无法获得血液和氧气，就会发生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心肌梗死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。这是一种随时可能致命的心血管急症！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604000" y="2667000"/>
            <a:ext cx="5080000" cy="1714500"/>
          </a:xfrm>
          <a:prstGeom prst="roundRect">
            <a:avLst>
              <a:gd name="adj" fmla="val 5925"/>
            </a:avLst>
          </a:prstGeom>
          <a:solidFill>
            <a:srgbClr val="FFF7ED">
              <a:alpha val="100000"/>
            </a:srgbClr>
          </a:solidFill>
          <a:ln w="12700" cap="flat" cmpd="sng">
            <a:solidFill>
              <a:srgbClr val="FED7AA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4500" y="2857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239000" y="2819400"/>
            <a:ext cx="419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警惕这些心梗信号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胸痛比平时更剧烈，且持续不缓解（超过15-20分钟）。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休息或含服硝酸甘油后，症状依然无法减轻。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常伴随大汗淋漓、面色苍白、烦躁不安或强烈的濒死感。</a:t>
            </a:r>
            <a:endParaRPr lang="en-US" sz="1200" b="0" i="0" u="none" strike="noStrike">
              <a:solidFill>
                <a:srgbClr val="43434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604000" y="4572000"/>
            <a:ext cx="5080000" cy="1905000"/>
          </a:xfrm>
          <a:prstGeom prst="roundRect">
            <a:avLst>
              <a:gd name="adj" fmla="val 5333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4500" y="4762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239000" y="4724400"/>
            <a:ext cx="419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🚑 黄金急救四步法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</a:t>
            </a:r>
            <a:r>
              <a:rPr lang="en-US" sz="1200" b="1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停止一切活动，立即卧床休息</a:t>
            </a: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，减少心脏耗氧。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</a:t>
            </a:r>
            <a:r>
              <a:rPr lang="en-US" sz="1200" b="1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第一时间拨打120急救电话</a:t>
            </a: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，告知具体地址与症状。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若身边备有硝酸甘油或速效救心丸，可先舌下含服。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 尽量保持情绪镇静，等待专业医护人员的救援。</a:t>
            </a:r>
            <a:endParaRPr lang="en-US" sz="1200" b="0" i="0" u="none" strike="noStrike">
              <a:solidFill>
                <a:srgbClr val="43434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如何预防和管理冠心病？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159000"/>
            <a:ext cx="711200" cy="711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032000" y="2095500"/>
            <a:ext cx="368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控制“三高”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高血压、高血糖、高血脂是导致冠心病的主要元凶，必须严格控制各项指标，定期体检监测。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4572000"/>
            <a:ext cx="711200" cy="7112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2032000" y="4508500"/>
            <a:ext cx="3683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遵医嘱用药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冠心病患者通常需要长期服用阿司匹林、他汀类等药物，以预防血栓和稳定斑块，切勿擅自停药或调整剂量。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t="16666" b="16666"/>
          <a:stretch>
            <a:fillRect/>
          </a:stretch>
        </p:blipFill>
        <p:spPr>
          <a:xfrm>
            <a:off x="6477000" y="2032000"/>
            <a:ext cx="2286000" cy="1524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 l="7899" r="7900"/>
          <a:stretch>
            <a:fillRect/>
          </a:stretch>
        </p:blipFill>
        <p:spPr>
          <a:xfrm>
            <a:off x="8890000" y="2032000"/>
            <a:ext cx="2286000" cy="1524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3"/>
          <p:cNvSpPr/>
          <p:nvPr/>
        </p:nvSpPr>
        <p:spPr>
          <a:xfrm>
            <a:off x="6477000" y="3810000"/>
            <a:ext cx="4699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健康生活方式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15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戒烟限酒：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吸烟是冠心病极强的危险因素，必须戒除；饮酒需严格限制。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合理饮食：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遵循低盐、低脂、低糖原则，多吃新鲜蔬菜水果与优质蛋白。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适量运动：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在医生指导下，坚持进行散步、太极拳等适度的体育锻炼。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控制体重：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肥胖会显著增加心脏负担，需将体重维持在健康范围内。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多病共存怎么办？——做个聪明的健康管家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很多叔叔阿姨可能同时患有高血压、糖尿病等多种疾病，这时候管理起来更需要智慧。下面两个小妙招，能帮您轻松应对。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5207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0480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2984500"/>
            <a:ext cx="3937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选一个“总指挥” —— 固定一位主治医生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尽量固定一位信任的老年科或全科医生，全面了解病情并协调各科用药，避免药物“打架”。去其他科室看病时，务必带上所有药物清单。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4699000"/>
            <a:ext cx="5207000" cy="1778000"/>
          </a:xfrm>
          <a:prstGeom prst="roundRect">
            <a:avLst>
              <a:gd name="adj" fmla="val 857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9530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778000" y="4889500"/>
            <a:ext cx="3937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整理一份“药物清单” —— 避免重复用药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将正在服用的所有药物列成清单，注明药名、用法和用量。这能有效避免不同医生开具作用相似的药物，从而降低重复用药和药物副作用的风险。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 l="4022" r="4022"/>
          <a:stretch>
            <a:fillRect/>
          </a:stretch>
        </p:blipFill>
        <p:spPr>
          <a:xfrm>
            <a:off x="6350000" y="2413000"/>
            <a:ext cx="5080000" cy="3683000"/>
          </a:xfrm>
          <a:prstGeom prst="roundRect">
            <a:avLst>
              <a:gd name="adj" fmla="val 5517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249" b="1250"/>
          <a:stretch>
            <a:fillRect/>
          </a:stretch>
        </p:blipFill>
        <p:spPr>
          <a:xfrm>
            <a:off x="762000" y="1143000"/>
            <a:ext cx="5080000" cy="4953000"/>
          </a:xfrm>
          <a:prstGeom prst="roundRect">
            <a:avLst>
              <a:gd name="adj" fmla="val 4102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4" name="AutoShape 4"/>
          <p:cNvSpPr/>
          <p:nvPr/>
        </p:nvSpPr>
        <p:spPr>
          <a:xfrm>
            <a:off x="6350000" y="635000"/>
            <a:ext cx="533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健康生活：管好时间，调好心态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350000" y="1778000"/>
            <a:ext cx="5207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2032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7175500" y="20066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学会“时间管理”：合理错开服药时间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604000" y="2667000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不同药物服用时间不同，例如降糖药多在饭前，降压药适合清晨，可减少药物相互作用，保障疗效。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巧用分药盒，按“早、中、晚、睡前”分类装好，避免漏服或错服，让服药更规律省心。</a:t>
            </a:r>
            <a:endParaRPr lang="en-US" sz="1300" b="0" i="0" u="none" strike="noStrike">
              <a:solidFill>
                <a:srgbClr val="4A4A4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350000" y="4254500"/>
            <a:ext cx="5207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4000" y="4508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175500" y="4483100"/>
            <a:ext cx="4064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好心情，是最好的“良药”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04000" y="5143500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情绪影响：</a:t>
            </a: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生气、焦虑会分泌“压力激素”，易引起血压、血糖波动，不利于病情控制。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调节方法：</a:t>
            </a:r>
            <a:r>
              <a:rPr lang="en-US" sz="13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多倾诉、培养养花下棋等爱好、活在当下，不为未来过度焦虑。</a:t>
            </a:r>
            <a:endParaRPr lang="en-US" sz="1300" b="0" i="0" u="none" strike="noStrike">
              <a:solidFill>
                <a:srgbClr val="4A4A4A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总结：健康长寿的“三字经”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952500"/>
          </a:xfrm>
          <a:prstGeom prst="roundRect">
            <a:avLst>
              <a:gd name="adj" fmla="val 10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952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803400"/>
            <a:ext cx="469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吃清淡：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少盐少油多蔬菜，合理搭配七分饱。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2794000"/>
            <a:ext cx="5207000" cy="952500"/>
          </a:xfrm>
          <a:prstGeom prst="roundRect">
            <a:avLst>
              <a:gd name="adj" fmla="val 10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762000" y="2794000"/>
            <a:ext cx="76200" cy="952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1016000" y="2946400"/>
            <a:ext cx="469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勤走动：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日行万步不是梦，量力而行最重要。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3937000"/>
            <a:ext cx="5207000" cy="952500"/>
          </a:xfrm>
          <a:prstGeom prst="roundRect">
            <a:avLst>
              <a:gd name="adj" fmla="val 10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762000" y="3937000"/>
            <a:ext cx="76200" cy="952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016000" y="4089400"/>
            <a:ext cx="469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控指标：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定期监测血压糖，遵医嘱药不能忘。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5080000"/>
            <a:ext cx="5207000" cy="1206500"/>
          </a:xfrm>
          <a:prstGeom prst="roundRect">
            <a:avLst>
              <a:gd name="adj" fmla="val 842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762000" y="5080000"/>
            <a:ext cx="76200" cy="12065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1016000" y="5232400"/>
            <a:ext cx="469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心态好 &amp; 定期查：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笑口常开烦恼少，健康生活乐陶陶；每年体检做筛查，早发现来早治疗。</a:t>
            </a:r>
            <a:endParaRPr lang="en-US" sz="11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 l="21043" r="21043"/>
          <a:stretch>
            <a:fillRect/>
          </a:stretch>
        </p:blipFill>
        <p:spPr>
          <a:xfrm>
            <a:off x="6350000" y="1651000"/>
            <a:ext cx="5080000" cy="2921000"/>
          </a:xfrm>
          <a:prstGeom prst="roundRect">
            <a:avLst>
              <a:gd name="adj" fmla="val 5217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7" name="AutoShape 17"/>
          <p:cNvSpPr/>
          <p:nvPr/>
        </p:nvSpPr>
        <p:spPr>
          <a:xfrm>
            <a:off x="6350000" y="4826000"/>
            <a:ext cx="5080000" cy="1460500"/>
          </a:xfrm>
          <a:prstGeom prst="roundRect">
            <a:avLst>
              <a:gd name="adj" fmla="val 10434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477000" y="5016500"/>
            <a:ext cx="482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3382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祝愿每一位叔叔阿姨都能掌握健康的智慧，</a:t>
            </a:r>
            <a:br>
              <a:rPr lang="en-US" sz="1400" b="0" i="0" u="none" strike="noStrike">
                <a:solidFill>
                  <a:srgbClr val="43382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3382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把疾病管理好，享受幸福、安康、长寿的晚年生活！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540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6600" b="1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</a:t>
            </a:r>
            <a:endParaRPr lang="en-US" sz="6600" b="1" i="0" u="none" strike="noStrike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3937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祝您健康长寿</a:t>
            </a:r>
            <a:endParaRPr lang="en-US" sz="4400" b="1" i="0" u="none" strike="noStrike">
              <a:solidFill>
                <a:srgbClr val="F973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8128000" y="5461000"/>
            <a:ext cx="3454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17000"/>
              </a:lnSpc>
              <a:defRPr/>
            </a:pP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前言：做自己健康的第一责任人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207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1590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2133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身体与疾病的对话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794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随着年龄增长，身体就像用了多年的机器，难免出现零件老化。高血压、糖尿病、心脏病这些“老朋友”，甚至“多病共存”，都可能不请自来。但请记住，它们只是身体发出的“提示信号”，并非“世界末日”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1905000"/>
            <a:ext cx="5207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1590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85000" y="2133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从“对抗”到“管理”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794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面对疾病，请大家不要恐惧。虽然它们难以彻底“赶走”，但我们完全可以通过科学饮食、规律运动和遵医嘱用药，把它们“管理”得服服帖帖，让它们成为生活中“温顺的朋友”，而不是“捣乱的敌人”。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572000"/>
            <a:ext cx="10668000" cy="1524000"/>
          </a:xfrm>
          <a:prstGeom prst="roundRect">
            <a:avLst>
              <a:gd name="adj" fmla="val 13333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62000" y="4826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请把这句话刻在心里：</a:t>
            </a:r>
            <a:endParaRPr lang="en-US" sz="1100"/>
          </a:p>
          <a:p>
            <a:pPr indent="0" algn="ctr">
              <a:lnSpc>
                <a:spcPct val="108000"/>
              </a:lnSpc>
            </a:pPr>
            <a:r>
              <a:rPr lang="en-US" sz="2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预防大于治疗，管理胜过担忧！</a:t>
            </a:r>
            <a:endParaRPr lang="en-US" sz="2800" b="1" i="0" u="none" strike="noStrike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讲座内容目录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2159000"/>
            <a:ext cx="101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159000" y="2095500"/>
            <a:ext cx="355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无声的“血管杀手”——高血压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什么是高血压？它对身体的危害有哪些？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日常生活中，如何发现和科学管理高血压？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223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6477000" y="2159000"/>
            <a:ext cx="101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0" y="2095500"/>
            <a:ext cx="355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甜蜜的“负担”——糖尿病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什么是糖尿病？它会带来哪些并发症？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如何早发现、早治疗并长期管理血糖？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016000" y="4572000"/>
            <a:ext cx="101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2159000" y="4508500"/>
            <a:ext cx="355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心脏的“油管堵塞”——冠心病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什么是冠心病？如何快速识别身体发出的警报？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日常预防要点与突发状况的紧急处理方法。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223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477000" y="4572000"/>
            <a:ext cx="101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0" y="4508500"/>
            <a:ext cx="355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多病共存怎么办？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做个聪明的健康管家，协调多种药物治疗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如何在医生指导下，全面管理好多种慢性病。</a:t>
            </a:r>
            <a:endParaRPr lang="en-US" sz="13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2380" b="2380"/>
          <a:stretch>
            <a:fillRect/>
          </a:stretch>
        </p:blipFill>
        <p:spPr>
          <a:xfrm>
            <a:off x="508000" y="1143000"/>
            <a:ext cx="5334000" cy="5080000"/>
          </a:xfrm>
          <a:prstGeom prst="roundRect">
            <a:avLst>
              <a:gd name="adj" fmla="val 4000"/>
            </a:avLst>
          </a:prstGeom>
          <a:noFill/>
          <a:ln w="508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4" name="AutoShape 4"/>
          <p:cNvSpPr/>
          <p:nvPr/>
        </p:nvSpPr>
        <p:spPr>
          <a:xfrm>
            <a:off x="6604000" y="635000"/>
            <a:ext cx="508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无声的“血管杀手”——高血压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604000" y="1651000"/>
            <a:ext cx="4953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6794500" y="1841500"/>
            <a:ext cx="4572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什么是高血压？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4A556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我们可以把全身的血管想象成自来水管，心脏就像水泵，血压就是血液对管壁产生的压力。</a:t>
            </a:r>
            <a:endParaRPr lang="en-US" sz="1200" b="0" i="0" u="none" strike="noStrike">
              <a:solidFill>
                <a:srgbClr val="4A5568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正常血压：</a:t>
            </a: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水压正常，水管轻松工作。</a:t>
            </a:r>
            <a:endParaRPr lang="en-US" sz="1200" b="0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高血压：</a:t>
            </a: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水压过高，长期冲击导致血管变硬、变脆甚至破裂。</a:t>
            </a:r>
            <a:endParaRPr lang="en-US" sz="1200" b="0" i="0" u="none" strike="noStrike">
              <a:solidFill>
                <a:srgbClr val="3341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600"/>
              </a:spcBef>
            </a:pPr>
            <a:r>
              <a:rPr lang="en-US" sz="12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很多患者早期无任何感觉，故被称为“无声的杀手”。</a:t>
            </a:r>
            <a:endParaRPr lang="en-US" sz="1200" b="1" i="0" u="none" strike="noStrike">
              <a:solidFill>
                <a:srgbClr val="DC262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604000" y="4064000"/>
            <a:ext cx="49530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794500" y="42545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高血压的四大危害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000" y="48895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366000" y="48514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伤害大脑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易致中风、脑出血或脑梗死</a:t>
            </a:r>
            <a:endParaRPr lang="en-US" sz="11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71000" y="4889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779000" y="4851400"/>
            <a:ext cx="165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伤害心脏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引发心脏肥大、心梗、心衰</a:t>
            </a:r>
            <a:endParaRPr lang="en-US" sz="11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58000" y="57150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366000" y="5676900"/>
            <a:ext cx="177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伤害肾脏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导致肾功能减退，严重致尿毒症</a:t>
            </a:r>
            <a:endParaRPr lang="en-US" sz="11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71000" y="57150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9779000" y="5676900"/>
            <a:ext cx="165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伤害眼睛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1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眼底出血，严重可致失明</a:t>
            </a:r>
            <a:endParaRPr lang="en-US" sz="11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如何发现高血压？——定期测量是关键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由于高血压早期可能没有症状，所以</a:t>
            </a:r>
            <a:r>
              <a:rPr lang="en-US" sz="17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定期测量血压</a:t>
            </a: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是发现它的唯一方法。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3302000" cy="406400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4130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2413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多久测一次？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3175000"/>
            <a:ext cx="2794000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spcBef>
                <a:spcPts val="1000"/>
              </a:spcBef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👨‍🦳 健康老人：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至少每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3个月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测量一次。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16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💊 高血压患者：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每天至少测量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1-2次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，推荐在</a:t>
            </a:r>
            <a:r>
              <a:rPr lang="en-US" sz="13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早上起床后1小时内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</a:t>
            </a:r>
            <a:r>
              <a:rPr lang="en-US" sz="1300" b="1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晚上睡觉前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测量。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2159000"/>
            <a:ext cx="3302000" cy="406400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000" y="24130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207000" y="2413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血压多少算高？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99000" y="3175000"/>
            <a:ext cx="27940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spcBef>
                <a:spcPts val="800"/>
              </a:spcBef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🟢 正常血压：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收缩压 &lt; 120 mmHg 和 舒张压 &lt; 80 mmHg。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🔴 高血压：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非同日3次测量，收缩压 ≥ 140 和/或 舒张压 ≥ 90 mmHg。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🎯 老年人目标：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一般建议控制在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&lt; 150/90 mmHg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即可。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28000" y="2159000"/>
            <a:ext cx="3302000" cy="406400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0" y="24130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890000" y="24130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正确测量方法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382000" y="3175000"/>
            <a:ext cx="27940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测量前，先安静休息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5分钟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坐在有靠背的椅子上，手臂与心脏同高。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袖带绑在裸露的上臂，不要隔着衣服，松紧适度。</a:t>
            </a:r>
            <a:br>
              <a:rPr lang="en-US" sz="13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 测量过程中保持安静，不要说话。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如何管理高血压？——“管住嘴、迈开腿、遵医嘱”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1751" b="1751"/>
          <a:stretch>
            <a:fillRect/>
          </a:stretch>
        </p:blipFill>
        <p:spPr>
          <a:xfrm>
            <a:off x="889000" y="1968500"/>
            <a:ext cx="304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952500" y="3810000"/>
            <a:ext cx="2921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🍽️ 吃：清淡饮食，限盐补钾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少放盐：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每人每天食盐摄入量不超过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5克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(约一啤酒瓶盖)。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多吃菜：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每天保证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一斤蔬菜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，多摄入含钾高的种类。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少吃油：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每日食用油控制在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25-30克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以内。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445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t="9375" b="9375"/>
          <a:stretch>
            <a:fillRect/>
          </a:stretch>
        </p:blipFill>
        <p:spPr>
          <a:xfrm>
            <a:off x="4572000" y="1968500"/>
            <a:ext cx="304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/>
        </p:nvSpPr>
        <p:spPr>
          <a:xfrm>
            <a:off x="4635500" y="3810000"/>
            <a:ext cx="2921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🏃 动：适量运动，贵在坚持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选对运动：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推荐快走、慢跑、太极拳、广场舞等温和运动。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规律锻炼：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每周至少运动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5次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，每次坚持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30分钟以上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安全心率：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运动时心率不超过 “170 - 年龄”。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128000" y="1778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 t="9359" b="9359"/>
          <a:stretch>
            <a:fillRect/>
          </a:stretch>
        </p:blipFill>
        <p:spPr>
          <a:xfrm>
            <a:off x="8255000" y="1968500"/>
            <a:ext cx="304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8318500" y="3810000"/>
            <a:ext cx="2921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20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💊 药：规律服药，绝不擅自停药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坚持服药：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降压药需长期规律服用，切忌“吃吃停停”。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正确认知：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血压平稳是药物作用的结果，并不代表病已痊愈。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切勿轻信：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任何偏方、保健品都不能代替正规降压药。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甜蜜的“负担”——糖尿病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2006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什么是糖尿病？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667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食物转化为葡萄糖，需要</a:t>
            </a:r>
            <a:r>
              <a:rPr lang="en-US" sz="13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“胰岛素”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这把“钥匙”进入细胞提供能量。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lang="en-US" sz="12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正常：</a:t>
            </a: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“钥匙”充足好用 → 血糖稳定 | •</a:t>
            </a:r>
            <a:r>
              <a:rPr lang="en-US" sz="1200" b="1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患病：</a:t>
            </a:r>
            <a:r>
              <a:rPr lang="en-US" sz="12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“钥匙”不够或锁孔“生锈” → 血糖堆积</a:t>
            </a:r>
            <a:endParaRPr lang="en-US" sz="12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4191000"/>
            <a:ext cx="5207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445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60500" y="4419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长期高血糖的全身危害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5080000"/>
            <a:ext cx="2349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👀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伤害眼睛：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可致失明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🦶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伤害足部：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伤口难愈、截肢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🧠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心脑血管：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心梗、脑梗风险高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3492500" y="5080000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🫘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伤害肾脏：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最终或需透析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🪢</a:t>
            </a:r>
            <a:r>
              <a:rPr lang="en-US" sz="1200" b="1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伤害神经：</a:t>
            </a:r>
            <a:r>
              <a:rPr lang="en-US" sz="12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手脚麻木刺痛</a:t>
            </a:r>
            <a:endParaRPr lang="en-US" sz="12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t="2462" b="2462"/>
          <a:stretch>
            <a:fillRect/>
          </a:stretch>
        </p:blipFill>
        <p:spPr>
          <a:xfrm>
            <a:off x="6223000" y="1778000"/>
            <a:ext cx="5207000" cy="3302000"/>
          </a:xfrm>
          <a:prstGeom prst="roundRect">
            <a:avLst>
              <a:gd name="adj" fmla="val 461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4" name="AutoShape 14"/>
          <p:cNvSpPr/>
          <p:nvPr/>
        </p:nvSpPr>
        <p:spPr>
          <a:xfrm>
            <a:off x="6223000" y="5334000"/>
            <a:ext cx="5207000" cy="1143000"/>
          </a:xfrm>
          <a:prstGeom prst="roundRect">
            <a:avLst>
              <a:gd name="adj" fmla="val 13333"/>
            </a:avLst>
          </a:prstGeom>
          <a:solidFill>
            <a:srgbClr val="FFF7E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6515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985000" y="55245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健康小贴士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定期监测血糖，做到早发现、早诊断、早治疗，保护全身器官健康。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如何发现糖尿病？——警惕“三多一少”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1333500"/>
          </a:xfrm>
          <a:prstGeom prst="roundRect">
            <a:avLst>
              <a:gd name="adj" fmla="val 114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685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1841500"/>
            <a:ext cx="393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多饮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经常感到口渴，喝水量明显增加，且喝完水也难以缓解口干的感觉。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223000" y="1651000"/>
            <a:ext cx="5207000" cy="1333500"/>
          </a:xfrm>
          <a:prstGeom prst="roundRect">
            <a:avLst>
              <a:gd name="adj" fmla="val 114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1968500"/>
            <a:ext cx="508000" cy="508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7239000" y="1841500"/>
            <a:ext cx="393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多食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食欲亢进，经常感到饥饿，进食量明显增多，但体重却不见增长。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3238500"/>
            <a:ext cx="5207000" cy="1333500"/>
          </a:xfrm>
          <a:prstGeom prst="roundRect">
            <a:avLst>
              <a:gd name="adj" fmla="val 114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5560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778000" y="3429000"/>
            <a:ext cx="393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多尿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小便次数明显增多，尤其是夜间频繁起夜上厕所，且尿量也随之增加。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3238500"/>
            <a:ext cx="5207000" cy="1333500"/>
          </a:xfrm>
          <a:prstGeom prst="roundRect">
            <a:avLst>
              <a:gd name="adj" fmla="val 114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3556000"/>
            <a:ext cx="508000" cy="508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239000" y="3429000"/>
            <a:ext cx="393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体重减少</a:t>
            </a: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在饮食正常甚至增加的情况下，体重不明原因地下降，身体日渐消瘦。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826000"/>
            <a:ext cx="10668000" cy="952500"/>
          </a:xfrm>
          <a:prstGeom prst="roundRect">
            <a:avLst>
              <a:gd name="adj" fmla="val 10666"/>
            </a:avLst>
          </a:prstGeom>
          <a:solidFill>
            <a:srgbClr val="FFF7ED">
              <a:alpha val="100000"/>
            </a:srgbClr>
          </a:solidFill>
          <a:ln w="12700" cap="flat" cmpd="sng">
            <a:solidFill>
              <a:srgbClr val="FDBA74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1016000" y="4978400"/>
            <a:ext cx="1016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注意：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很多老年人的症状并不典型，可能仅表现为身体乏力、伤口愈合缓慢或皮肤反复瘙痒。因此，</a:t>
            </a:r>
            <a:r>
              <a:rPr lang="en-US" sz="14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定期体检，监测血糖水平，是早发现糖尿病的最可靠方法！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969000"/>
            <a:ext cx="3302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89000" y="60706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正常空腹血糖：</a:t>
            </a:r>
            <a:r>
              <a:rPr lang="en-US" sz="18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&lt; 6.1 mmol/L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445000" y="5969000"/>
            <a:ext cx="3302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4572000" y="60706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糖尿病诊断标准：</a:t>
            </a:r>
            <a:r>
              <a:rPr lang="en-US" sz="1800" b="1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≥ 7.0 mmol/L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128000" y="5969000"/>
            <a:ext cx="3302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8255000" y="60706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老年人控制目标：</a:t>
            </a:r>
            <a:r>
              <a:rPr lang="en-US" sz="18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&lt; 7.8 mmol/L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如何管理糖尿病？——“五驾马车”齐上阵 (1)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F97316">
                <a:alpha val="2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159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095500"/>
            <a:ext cx="40640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饮食治疗</a:t>
            </a: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控制总热量，合理搭配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921000"/>
            <a:ext cx="4699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spcBef>
                <a:spcPts val="800"/>
              </a:spcBef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主食定量：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米饭、馒头需控制量，建议搭配燕麦、玉米、荞麦等粗粮食用。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10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均衡营养：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餐餐有足量蔬菜，保证优质蛋白质摄入，严格控制高油高脂食物。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  <a:spcBef>
                <a:spcPts val="10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少食多餐：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将每日总热量分配到多顿，避免单次进食过多导致的血糖剧烈波动。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  <a:spcBef>
                <a:spcPts val="1000"/>
              </a:spcBef>
            </a:pPr>
            <a:r>
              <a:rPr lang="en-US" sz="14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● 警惕“无糖食品”：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“无糖”不代表“无热量”，不可毫无节制地大量食用。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905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F97316">
                <a:alpha val="2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159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048500" y="2095500"/>
            <a:ext cx="40640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运动治疗</a:t>
            </a: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| 持之以恒，量力而行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921000"/>
            <a:ext cx="4699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42000"/>
              </a:lnSpc>
              <a:spcBef>
                <a:spcPts val="800"/>
              </a:spcBef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核心原理：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规律运动能有效提高身体对胰岛素的敏感性，帮助细胞更好地利用血糖，从而辅助降低血糖水平。</a:t>
            </a:r>
            <a:endParaRPr lang="en-US" sz="1100"/>
          </a:p>
          <a:p>
            <a:pPr indent="0" algn="l">
              <a:lnSpc>
                <a:spcPct val="142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🏃 推荐方案：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首选散步、太极拳、慢跑、游泳等低强度有氧运动。建议每周至少坚持 5 次，每次持续 30 分钟左右。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42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重要提示：</a:t>
            </a: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切勿空腹运动，以防低血糖。最佳运动时间是在饭后 1-2 小时，此时血糖相对平稳，运动安全性更高。</a:t>
            </a:r>
            <a:endParaRPr lang="en-US" sz="1300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3873</Words>
  <Application>WPS 演示</Application>
  <PresentationFormat/>
  <Paragraphs>240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Arial</vt:lpstr>
      <vt:lpstr>宋体</vt:lpstr>
      <vt:lpstr>Wingdings</vt:lpstr>
      <vt:lpstr>Arial</vt:lpstr>
      <vt:lpstr>DejaVu Sans</vt:lpstr>
      <vt:lpstr>Noto Sans SC</vt:lpstr>
      <vt:lpstr>Droid Sans Fallback</vt:lpstr>
      <vt:lpstr>微软雅黑</vt:lpstr>
      <vt:lpstr>方正黑体_GBK</vt:lpstr>
      <vt:lpstr>宋体</vt:lpstr>
      <vt:lpstr>Arial Unicode MS</vt:lpstr>
      <vt:lpstr>方正书宋_GBK</vt:lpstr>
      <vt:lpstr>Symbola</vt:lpstr>
      <vt:lpstr>Unifont Upper</vt:lpstr>
      <vt:lpstr>Noto Sans Symbols2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user</cp:lastModifiedBy>
  <cp:revision>3</cp:revision>
  <dcterms:created xsi:type="dcterms:W3CDTF">2026-06-24T06:01:53Z</dcterms:created>
  <dcterms:modified xsi:type="dcterms:W3CDTF">2026-06-24T06:01:53Z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2052-11.8.2.1129</vt:lpwstr>
  </property>
  <property fmtid="{D5CDD505-2E9C-101B-9397-08002B2CF9AE}" pid="3" name="ICV">
    <vt:lpwstr>267236FCB7004506BA49CE6826FD4E5D_12</vt:lpwstr>
  </property>
</Properties>
</file>