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6.jpe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1.jpeg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2.jpeg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3.jpeg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4.jpeg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6.jpe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jpeg"/><Relationship Id="rId1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1233806" y="1310470"/>
            <a:ext cx="8696325" cy="215963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1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胸腔镜</a:t>
            </a:r>
            <a:r>
              <a:rPr lang="en-US" sz="51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</a:t>
            </a:r>
            <a:endParaRPr lang="en-US" sz="517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en-US" sz="51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饮食指导建议讲解</a:t>
            </a:r>
            <a:endParaRPr lang="en-US" sz="517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33806" y="4402664"/>
            <a:ext cx="7962900" cy="62166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25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汇报人：</a:t>
            </a:r>
            <a:r>
              <a:rPr lang="zh-CN" altLang="en-US" sz="2025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万奉靓</a:t>
            </a:r>
            <a:endParaRPr lang="zh-CN" altLang="en-US" sz="2025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33806" y="5011290"/>
            <a:ext cx="7315200" cy="62166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25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日期: 2026</a:t>
            </a:r>
            <a:r>
              <a:rPr lang="zh-CN" altLang="en-US" sz="2025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2025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025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025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28</a:t>
            </a:r>
            <a:r>
              <a:rPr lang="zh-CN" altLang="en-US" sz="2025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endParaRPr lang="zh-CN" altLang="en-US" sz="2025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-3574882" y="1165346"/>
            <a:ext cx="5016408" cy="5733525"/>
          </a:xfrm>
          <a:prstGeom prst="parallelogram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70000"/>
          </a:blip>
          <a:srcRect t="5667" b="5667"/>
          <a:stretch>
            <a:fillRect/>
          </a:stretch>
        </p:blipFill>
        <p:spPr>
          <a:xfrm>
            <a:off x="161995" y="1165346"/>
            <a:ext cx="4300144" cy="5733525"/>
          </a:xfrm>
          <a:prstGeom prst="parallelogram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272221" y="1165346"/>
            <a:ext cx="6288526" cy="75590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总结词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3908867" y="1360418"/>
            <a:ext cx="701468" cy="55010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8" name="AutoShape 8"/>
          <p:cNvSpPr/>
          <p:nvPr/>
        </p:nvSpPr>
        <p:spPr>
          <a:xfrm>
            <a:off x="4351619" y="1360418"/>
            <a:ext cx="550104" cy="55010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9" name="AutoShape 9"/>
          <p:cNvSpPr/>
          <p:nvPr/>
        </p:nvSpPr>
        <p:spPr>
          <a:xfrm>
            <a:off x="3633815" y="1360418"/>
            <a:ext cx="550104" cy="55010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0" name="TextBox 10"/>
          <p:cNvSpPr txBox="1"/>
          <p:nvPr/>
        </p:nvSpPr>
        <p:spPr>
          <a:xfrm>
            <a:off x="3810637" y="1233134"/>
            <a:ext cx="799698" cy="79248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3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272221" y="1692114"/>
            <a:ext cx="6124237" cy="13411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半液体状态、易于消化、营养均衡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832636" y="2904135"/>
            <a:ext cx="6288526" cy="75590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详细描述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3469283" y="3099207"/>
            <a:ext cx="701468" cy="55010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4" name="AutoShape 14"/>
          <p:cNvSpPr/>
          <p:nvPr/>
        </p:nvSpPr>
        <p:spPr>
          <a:xfrm>
            <a:off x="3912035" y="3099207"/>
            <a:ext cx="550104" cy="55010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5" name="AutoShape 15"/>
          <p:cNvSpPr/>
          <p:nvPr/>
        </p:nvSpPr>
        <p:spPr>
          <a:xfrm>
            <a:off x="3194231" y="3099207"/>
            <a:ext cx="550104" cy="55010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6" name="TextBox 16"/>
          <p:cNvSpPr txBox="1"/>
          <p:nvPr/>
        </p:nvSpPr>
        <p:spPr>
          <a:xfrm>
            <a:off x="3249042" y="2971923"/>
            <a:ext cx="1102577" cy="79248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3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832636" y="3430903"/>
            <a:ext cx="6124237" cy="13411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半流质饮食是一种介于流质和软食之间的食物，呈半液体状态，易于消化和吸收。它通常含有丰富的蛋白质、碳水化合物和维生素，能够提供足够的营养支持。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431562" y="4642924"/>
            <a:ext cx="6288526" cy="75590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推荐食物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068208" y="4837996"/>
            <a:ext cx="701468" cy="55010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20" name="AutoShape 20"/>
          <p:cNvSpPr/>
          <p:nvPr/>
        </p:nvSpPr>
        <p:spPr>
          <a:xfrm>
            <a:off x="3510960" y="4837996"/>
            <a:ext cx="550104" cy="55010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21" name="AutoShape 21"/>
          <p:cNvSpPr/>
          <p:nvPr/>
        </p:nvSpPr>
        <p:spPr>
          <a:xfrm>
            <a:off x="2793156" y="4837996"/>
            <a:ext cx="550104" cy="55010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22" name="TextBox 22"/>
          <p:cNvSpPr txBox="1"/>
          <p:nvPr/>
        </p:nvSpPr>
        <p:spPr>
          <a:xfrm>
            <a:off x="2878500" y="4710712"/>
            <a:ext cx="1115711" cy="79248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3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431562" y="5169692"/>
            <a:ext cx="6124237" cy="13411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稀饭、面条、蒸蛋、肉末、豆腐等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5" name="AutoShape 25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AutoShape 41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AutoShape 42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AutoShape 43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AutoShape 44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TextBox 45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半流质饮食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grpSp>
        <p:nvGrpSpPr>
          <p:cNvPr id="4" name="Group 4"/>
          <p:cNvGrpSpPr/>
          <p:nvPr/>
        </p:nvGrpSpPr>
        <p:grpSpPr>
          <a:xfrm>
            <a:off x="5982796" y="3116804"/>
            <a:ext cx="5783287" cy="1160526"/>
            <a:chOff x="5982796" y="3116804"/>
            <a:chExt cx="5783287" cy="1160526"/>
          </a:xfrm>
        </p:grpSpPr>
        <p:sp>
          <p:nvSpPr>
            <p:cNvPr id="5" name="TextBox 5"/>
            <p:cNvSpPr txBox="1"/>
            <p:nvPr/>
          </p:nvSpPr>
          <p:spPr>
            <a:xfrm>
              <a:off x="5982796" y="3116804"/>
              <a:ext cx="4521094" cy="398526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77000"/>
                </a:lnSpc>
              </a:pPr>
              <a:r>
                <a:rPr lang="en-US" sz="2325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详细描述</a:t>
              </a:r>
              <a:endPara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982796" y="3575147"/>
              <a:ext cx="5783287" cy="702183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50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软食是一种易于消化的食物，通常呈软烂状态。它含有丰富的蛋白质、碳水化合物和维生素，能够提供足够的营养支持。</a:t>
              </a:r>
              <a:endPara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982796" y="4769459"/>
            <a:ext cx="5783287" cy="1160526"/>
            <a:chOff x="5982796" y="4769459"/>
            <a:chExt cx="5783287" cy="1160526"/>
          </a:xfrm>
        </p:grpSpPr>
        <p:sp>
          <p:nvSpPr>
            <p:cNvPr id="8" name="TextBox 8"/>
            <p:cNvSpPr txBox="1"/>
            <p:nvPr/>
          </p:nvSpPr>
          <p:spPr>
            <a:xfrm>
              <a:off x="5982796" y="4769459"/>
              <a:ext cx="4521094" cy="398526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77000"/>
                </a:lnSpc>
              </a:pPr>
              <a:r>
                <a:rPr lang="en-US" sz="2325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推荐食物</a:t>
              </a:r>
              <a:endPara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982796" y="5227802"/>
              <a:ext cx="5783287" cy="702183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50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米饭、面包、面条、蔬菜、水果等</a:t>
              </a:r>
              <a:endPara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982796" y="1468163"/>
            <a:ext cx="4521094" cy="39852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总结词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982796" y="1926506"/>
            <a:ext cx="5700871" cy="7021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软烂、易消化、营养丰富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 t="16667" b="16667"/>
          <a:stretch>
            <a:fillRect/>
          </a:stretch>
        </p:blipFill>
        <p:spPr>
          <a:xfrm>
            <a:off x="869006" y="1293634"/>
            <a:ext cx="4563025" cy="4563024"/>
          </a:xfrm>
          <a:prstGeom prst="diamond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14" name="AutoShape 14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AutoShape 15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AutoShape 16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AutoShape 17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AutoShape 18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AutoShape 19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TextBox 34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软食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6500" r="16500"/>
          <a:stretch>
            <a:fillRect/>
          </a:stretch>
        </p:blipFill>
        <p:spPr>
          <a:xfrm>
            <a:off x="705128" y="1258733"/>
            <a:ext cx="5140490" cy="5140490"/>
          </a:xfrm>
          <a:prstGeom prst="round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422466" y="1924848"/>
            <a:ext cx="5064406" cy="99479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正常饮食、营养均衡、恢复体力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22466" y="1539657"/>
            <a:ext cx="4169507" cy="36728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总结词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422466" y="3539953"/>
            <a:ext cx="5064406" cy="99479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普食是一种正常饮食，通常含有丰富的蛋白质、碳水化合物、脂肪和维生素。对于术后病人来说，普食能够帮助他们恢复体力，促进伤口愈合。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422466" y="3191338"/>
            <a:ext cx="4169507" cy="36728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详细描述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422466" y="5213997"/>
            <a:ext cx="5064406" cy="99479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肉类、鱼类、蔬菜、水果等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422466" y="4823558"/>
            <a:ext cx="4169507" cy="36728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推荐食物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12" name="AutoShape 12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AutoShape 13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AutoShape 14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AutoShape 15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AutoShape 16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AutoShape 17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AutoShape 18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AutoShape 19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TextBox 32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普食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2757596" y="2624328"/>
            <a:ext cx="8124825" cy="19621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术后病人的营养需求与补充</a:t>
            </a:r>
            <a:endParaRPr lang="en-US" sz="4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757596" y="1141600"/>
            <a:ext cx="8686800" cy="1704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76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76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cxnSp>
        <p:nvCxnSpPr>
          <p:cNvPr id="4" name="Connector 4"/>
          <p:cNvCxnSpPr/>
          <p:nvPr/>
        </p:nvCxnSpPr>
        <p:spPr>
          <a:xfrm flipV="1">
            <a:off x="1296416" y="4399620"/>
            <a:ext cx="2492359" cy="4740"/>
          </a:xfrm>
          <a:prstGeom prst="line">
            <a:avLst/>
          </a:prstGeom>
          <a:ln w="9525">
            <a:solidFill>
              <a:schemeClr val="accent1"/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AutoShape 5"/>
          <p:cNvSpPr/>
          <p:nvPr/>
        </p:nvSpPr>
        <p:spPr>
          <a:xfrm rot="-3859086" flipV="1">
            <a:off x="1527125" y="1469413"/>
            <a:ext cx="2109431" cy="2217572"/>
          </a:xfrm>
          <a:prstGeom prst="parallelogram">
            <a:avLst>
              <a:gd name="adj" fmla="val 54601"/>
            </a:avLst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6" name="TextBox 6"/>
          <p:cNvSpPr txBox="1"/>
          <p:nvPr/>
        </p:nvSpPr>
        <p:spPr>
          <a:xfrm>
            <a:off x="1338084" y="4590395"/>
            <a:ext cx="2450691" cy="1287399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蛋白质是维持生命活动、组织修复和免疫功能的重要物质。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l="16667" r="16667"/>
          <a:stretch>
            <a:fillRect/>
          </a:stretch>
        </p:blipFill>
        <p:spPr>
          <a:xfrm>
            <a:off x="1632387" y="1536628"/>
            <a:ext cx="1898907" cy="1898907"/>
          </a:xfrm>
          <a:prstGeom prst="ellipse">
            <a:avLst/>
          </a:prstGeom>
        </p:spPr>
      </p:pic>
      <p:sp>
        <p:nvSpPr>
          <p:cNvPr id="8" name="AutoShape 8"/>
          <p:cNvSpPr/>
          <p:nvPr/>
        </p:nvSpPr>
        <p:spPr>
          <a:xfrm rot="-3859086" flipV="1">
            <a:off x="5041284" y="1457221"/>
            <a:ext cx="2109431" cy="2217572"/>
          </a:xfrm>
          <a:prstGeom prst="parallelogram">
            <a:avLst>
              <a:gd name="adj" fmla="val 54601"/>
            </a:avLst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l="16667" r="16667"/>
          <a:stretch>
            <a:fillRect/>
          </a:stretch>
        </p:blipFill>
        <p:spPr>
          <a:xfrm>
            <a:off x="5146546" y="1536628"/>
            <a:ext cx="1898907" cy="1898907"/>
          </a:xfrm>
          <a:prstGeom prst="ellipse">
            <a:avLst/>
          </a:prstGeom>
        </p:spPr>
      </p:pic>
      <p:sp>
        <p:nvSpPr>
          <p:cNvPr id="10" name="AutoShape 10"/>
          <p:cNvSpPr/>
          <p:nvPr/>
        </p:nvSpPr>
        <p:spPr>
          <a:xfrm rot="-3859086" flipV="1">
            <a:off x="8711366" y="1419290"/>
            <a:ext cx="2109431" cy="2217572"/>
          </a:xfrm>
          <a:prstGeom prst="parallelogram">
            <a:avLst>
              <a:gd name="adj" fmla="val 54601"/>
            </a:avLst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 t="16667" b="16667"/>
          <a:stretch>
            <a:fillRect/>
          </a:stretch>
        </p:blipFill>
        <p:spPr>
          <a:xfrm>
            <a:off x="8816628" y="1536628"/>
            <a:ext cx="1898907" cy="1898907"/>
          </a:xfrm>
          <a:prstGeom prst="ellipse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238761" y="3746205"/>
            <a:ext cx="2971800" cy="4953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蛋白质的作用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235229" y="4350852"/>
            <a:ext cx="97536" cy="9753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4" name="AutoShape 14"/>
          <p:cNvSpPr/>
          <p:nvPr/>
        </p:nvSpPr>
        <p:spPr>
          <a:xfrm>
            <a:off x="3788775" y="4350852"/>
            <a:ext cx="97536" cy="9753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cxnSp>
        <p:nvCxnSpPr>
          <p:cNvPr id="15" name="Connector 15"/>
          <p:cNvCxnSpPr/>
          <p:nvPr/>
        </p:nvCxnSpPr>
        <p:spPr>
          <a:xfrm flipV="1">
            <a:off x="4700847" y="4399620"/>
            <a:ext cx="2492359" cy="4740"/>
          </a:xfrm>
          <a:prstGeom prst="line">
            <a:avLst/>
          </a:prstGeom>
          <a:ln w="9525">
            <a:solidFill>
              <a:schemeClr val="accent2"/>
            </a:solidFill>
            <a:prstDash val="solid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4742516" y="4590395"/>
            <a:ext cx="2450691" cy="1287399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术后病人应尽早开始补充蛋白质，以促进伤口愈合和身体恢复。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643192" y="3746205"/>
            <a:ext cx="2952750" cy="4953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补充时机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4639660" y="4350852"/>
            <a:ext cx="97536" cy="9753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9" name="AutoShape 19"/>
          <p:cNvSpPr/>
          <p:nvPr/>
        </p:nvSpPr>
        <p:spPr>
          <a:xfrm>
            <a:off x="7193207" y="4350852"/>
            <a:ext cx="97536" cy="9753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cxnSp>
        <p:nvCxnSpPr>
          <p:cNvPr id="20" name="Connector 20"/>
          <p:cNvCxnSpPr/>
          <p:nvPr/>
        </p:nvCxnSpPr>
        <p:spPr>
          <a:xfrm flipV="1">
            <a:off x="8370929" y="4399620"/>
            <a:ext cx="2492359" cy="4740"/>
          </a:xfrm>
          <a:prstGeom prst="line">
            <a:avLst/>
          </a:prstGeom>
          <a:ln w="9525">
            <a:solidFill>
              <a:schemeClr val="accent1"/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TextBox 21"/>
          <p:cNvSpPr txBox="1"/>
          <p:nvPr/>
        </p:nvSpPr>
        <p:spPr>
          <a:xfrm>
            <a:off x="8412597" y="4590395"/>
            <a:ext cx="2450691" cy="1287399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根据病人的身体状况和营养需求，制定个性化的蛋白质补充方案。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8313274" y="3746205"/>
            <a:ext cx="3019425" cy="4953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补充量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8309741" y="4350852"/>
            <a:ext cx="97536" cy="9753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24" name="AutoShape 24"/>
          <p:cNvSpPr/>
          <p:nvPr/>
        </p:nvSpPr>
        <p:spPr>
          <a:xfrm>
            <a:off x="10863288" y="4350852"/>
            <a:ext cx="97536" cy="9753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grpSp>
        <p:nvGrpSpPr>
          <p:cNvPr id="25" name="Group 25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6" name="AutoShape 26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AutoShape 41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AutoShape 42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AutoShape 43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AutoShape 44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AutoShape 45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TextBox 46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蛋白质的补充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3485416" y="3075841"/>
            <a:ext cx="1954703" cy="196961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5" name="AutoShape 5"/>
          <p:cNvSpPr/>
          <p:nvPr/>
        </p:nvSpPr>
        <p:spPr>
          <a:xfrm>
            <a:off x="5660673" y="3426081"/>
            <a:ext cx="2699191" cy="271978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6" name="AutoShape 6"/>
          <p:cNvSpPr/>
          <p:nvPr/>
        </p:nvSpPr>
        <p:spPr>
          <a:xfrm>
            <a:off x="5288494" y="1513149"/>
            <a:ext cx="1721774" cy="172177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7" name="TextBox 7"/>
          <p:cNvSpPr txBox="1"/>
          <p:nvPr/>
        </p:nvSpPr>
        <p:spPr>
          <a:xfrm>
            <a:off x="280421" y="2711491"/>
            <a:ext cx="3039989" cy="12573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脂肪是提供能量的重要物质，还参与细胞膜的构成和激素的合成。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 l="16667" r="16667"/>
          <a:stretch>
            <a:fillRect/>
          </a:stretch>
        </p:blipFill>
        <p:spPr>
          <a:xfrm>
            <a:off x="5399254" y="1623909"/>
            <a:ext cx="1500254" cy="1500254"/>
          </a:xfrm>
          <a:prstGeom prst="ellipse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13814" y="2226284"/>
            <a:ext cx="2703493" cy="39852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r">
              <a:lnSpc>
                <a:spcPct val="77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脂肪的作用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300757" y="1971492"/>
            <a:ext cx="3121877" cy="1287399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术后病人需要适量补充脂肪，以提供能量和维持正常生理功能。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300757" y="1513149"/>
            <a:ext cx="2703493" cy="39852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补充时机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 t="12500" b="12500"/>
          <a:stretch>
            <a:fillRect/>
          </a:stretch>
        </p:blipFill>
        <p:spPr>
          <a:xfrm>
            <a:off x="5820154" y="3595858"/>
            <a:ext cx="2380229" cy="2380229"/>
          </a:xfrm>
          <a:prstGeom prst="ellipse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 l="16675" r="16675"/>
          <a:stretch>
            <a:fillRect/>
          </a:stretch>
        </p:blipFill>
        <p:spPr>
          <a:xfrm>
            <a:off x="3637042" y="3234923"/>
            <a:ext cx="1651452" cy="1651452"/>
          </a:xfrm>
          <a:prstGeom prst="ellipse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8621512" y="4777233"/>
            <a:ext cx="3219450" cy="12573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选择富含不饱和脂肪酸的食用油、坚果、鱼肉等食物，有助于降低胆固醇和心血管疾病的风险。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621512" y="4318890"/>
            <a:ext cx="2703493" cy="39852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补充种类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17" name="AutoShape 17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AutoShape 18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AutoShape 19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TextBox 37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脂肪的补充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grpSp>
        <p:nvGrpSpPr>
          <p:cNvPr id="4" name="Group 4"/>
          <p:cNvGrpSpPr/>
          <p:nvPr/>
        </p:nvGrpSpPr>
        <p:grpSpPr>
          <a:xfrm>
            <a:off x="981837" y="1604867"/>
            <a:ext cx="3394996" cy="2116741"/>
            <a:chOff x="981837" y="1604867"/>
            <a:chExt cx="3394996" cy="2116741"/>
          </a:xfrm>
        </p:grpSpPr>
        <p:sp>
          <p:nvSpPr>
            <p:cNvPr id="5" name="AutoShape 5"/>
            <p:cNvSpPr/>
            <p:nvPr/>
          </p:nvSpPr>
          <p:spPr>
            <a:xfrm>
              <a:off x="981837" y="1604867"/>
              <a:ext cx="3394996" cy="2116741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rtlCol="0" anchor="ctr" anchorCtr="0">
              <a:noAutofit/>
            </a:bodyPr>
            <a:lstStyle/>
            <a:p>
              <a:pPr algn="ctr">
                <a:defRPr/>
              </a:pPr>
              <a:r>
                <a:rPr lang="en-US" sz="294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    </a:t>
              </a:r>
              <a:endParaRPr lang="en-US" sz="11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376738" y="3721608"/>
            <a:ext cx="3394996" cy="2116741"/>
            <a:chOff x="4376738" y="3721608"/>
            <a:chExt cx="3394996" cy="2116741"/>
          </a:xfrm>
        </p:grpSpPr>
        <p:sp>
          <p:nvSpPr>
            <p:cNvPr id="7" name="AutoShape 7"/>
            <p:cNvSpPr/>
            <p:nvPr/>
          </p:nvSpPr>
          <p:spPr>
            <a:xfrm>
              <a:off x="4376738" y="3721608"/>
              <a:ext cx="3394996" cy="2116741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8" name="Group 8"/>
          <p:cNvGrpSpPr/>
          <p:nvPr/>
        </p:nvGrpSpPr>
        <p:grpSpPr>
          <a:xfrm>
            <a:off x="7771733" y="1604867"/>
            <a:ext cx="3394996" cy="2116741"/>
            <a:chOff x="7771733" y="1604867"/>
            <a:chExt cx="3394996" cy="2116741"/>
          </a:xfrm>
        </p:grpSpPr>
        <p:sp>
          <p:nvSpPr>
            <p:cNvPr id="9" name="AutoShape 9"/>
            <p:cNvSpPr/>
            <p:nvPr/>
          </p:nvSpPr>
          <p:spPr>
            <a:xfrm>
              <a:off x="7771733" y="1604867"/>
              <a:ext cx="3394996" cy="2116741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 t="4460" b="4460"/>
          <a:stretch>
            <a:fillRect/>
          </a:stretch>
        </p:blipFill>
        <p:spPr>
          <a:xfrm>
            <a:off x="981837" y="3694465"/>
            <a:ext cx="3394942" cy="214386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 t="2638" b="2638"/>
          <a:stretch>
            <a:fillRect/>
          </a:stretch>
        </p:blipFill>
        <p:spPr>
          <a:xfrm>
            <a:off x="4376812" y="1577730"/>
            <a:ext cx="3394942" cy="214386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 t="2523" b="2523"/>
          <a:stretch>
            <a:fillRect/>
          </a:stretch>
        </p:blipFill>
        <p:spPr>
          <a:xfrm>
            <a:off x="7771733" y="3721608"/>
            <a:ext cx="3394942" cy="2143864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14" name="AutoShape 14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AutoShape 15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AutoShape 16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AutoShape 17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AutoShape 18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AutoShape 19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TextBox 34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碳水化合物的补充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81837" y="1604867"/>
            <a:ext cx="3394996" cy="490334"/>
            <a:chOff x="981837" y="1604867"/>
            <a:chExt cx="3394996" cy="490334"/>
          </a:xfrm>
        </p:grpSpPr>
        <p:sp>
          <p:nvSpPr>
            <p:cNvPr id="36" name="TextBox 36"/>
            <p:cNvSpPr txBox="1"/>
            <p:nvPr/>
          </p:nvSpPr>
          <p:spPr>
            <a:xfrm>
              <a:off x="981837" y="1604867"/>
              <a:ext cx="3394996" cy="490334"/>
            </a:xfrm>
            <a:prstGeom prst="rect">
              <a:avLst/>
            </a:prstGeom>
          </p:spPr>
          <p:txBody>
            <a:bodyPr wrap="square" lIns="66008" tIns="33052" rIns="66008" bIns="33052" rtlCol="0" anchor="t" anchorCtr="0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025" b="1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碳水化合物的作用</a:t>
              </a:r>
              <a:endParaRPr lang="en-US" sz="2025" b="1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090562" y="2039620"/>
            <a:ext cx="3286271" cy="1654845"/>
            <a:chOff x="1090562" y="2039620"/>
            <a:chExt cx="3286271" cy="1654845"/>
          </a:xfrm>
        </p:grpSpPr>
        <p:sp>
          <p:nvSpPr>
            <p:cNvPr id="38" name="TextBox 38"/>
            <p:cNvSpPr txBox="1"/>
            <p:nvPr/>
          </p:nvSpPr>
          <p:spPr>
            <a:xfrm>
              <a:off x="1090562" y="2039620"/>
              <a:ext cx="3286271" cy="1654845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1500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碳水化合物是提供能量的主要物质，也是构成细胞膜和遗传物质的重要成分。</a:t>
              </a:r>
              <a:endParaRPr lang="en-US" sz="1500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4376833" y="3748751"/>
            <a:ext cx="3394996" cy="490334"/>
            <a:chOff x="4376833" y="3748751"/>
            <a:chExt cx="3394996" cy="490334"/>
          </a:xfrm>
        </p:grpSpPr>
        <p:sp>
          <p:nvSpPr>
            <p:cNvPr id="40" name="TextBox 40"/>
            <p:cNvSpPr txBox="1"/>
            <p:nvPr/>
          </p:nvSpPr>
          <p:spPr>
            <a:xfrm>
              <a:off x="4376833" y="3748751"/>
              <a:ext cx="3394996" cy="490334"/>
            </a:xfrm>
            <a:prstGeom prst="rect">
              <a:avLst/>
            </a:prstGeom>
          </p:spPr>
          <p:txBody>
            <a:bodyPr wrap="square" lIns="66008" tIns="33052" rIns="66008" bIns="33052" rtlCol="0" anchor="t" anchorCtr="0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025" b="1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补充时机</a:t>
              </a:r>
              <a:endParaRPr lang="en-US" sz="2025" b="1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4485558" y="4183504"/>
            <a:ext cx="3286271" cy="1654845"/>
            <a:chOff x="4485558" y="4183504"/>
            <a:chExt cx="3286271" cy="1654845"/>
          </a:xfrm>
        </p:grpSpPr>
        <p:sp>
          <p:nvSpPr>
            <p:cNvPr id="42" name="TextBox 42"/>
            <p:cNvSpPr txBox="1"/>
            <p:nvPr/>
          </p:nvSpPr>
          <p:spPr>
            <a:xfrm>
              <a:off x="4485558" y="4183504"/>
              <a:ext cx="3286271" cy="1654845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1500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术后病人需要适量补充碳水化合物，以提供能量和维持正常生理功能。</a:t>
              </a:r>
              <a:endParaRPr lang="en-US" sz="1500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7771733" y="1604867"/>
            <a:ext cx="3394996" cy="490334"/>
            <a:chOff x="7771733" y="1604867"/>
            <a:chExt cx="3394996" cy="490334"/>
          </a:xfrm>
        </p:grpSpPr>
        <p:sp>
          <p:nvSpPr>
            <p:cNvPr id="44" name="TextBox 44"/>
            <p:cNvSpPr txBox="1"/>
            <p:nvPr/>
          </p:nvSpPr>
          <p:spPr>
            <a:xfrm>
              <a:off x="7771733" y="1604867"/>
              <a:ext cx="3394996" cy="490334"/>
            </a:xfrm>
            <a:prstGeom prst="rect">
              <a:avLst/>
            </a:prstGeom>
          </p:spPr>
          <p:txBody>
            <a:bodyPr wrap="square" lIns="66008" tIns="33052" rIns="66008" bIns="33052" rtlCol="0" anchor="t" anchorCtr="0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025" b="1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种类选择</a:t>
              </a:r>
              <a:endParaRPr lang="en-US" sz="2025" b="1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880459" y="2039620"/>
            <a:ext cx="3286271" cy="1654845"/>
            <a:chOff x="7880459" y="2039620"/>
            <a:chExt cx="3286271" cy="1654845"/>
          </a:xfrm>
        </p:grpSpPr>
        <p:sp>
          <p:nvSpPr>
            <p:cNvPr id="46" name="TextBox 46"/>
            <p:cNvSpPr txBox="1"/>
            <p:nvPr/>
          </p:nvSpPr>
          <p:spPr>
            <a:xfrm>
              <a:off x="7880459" y="2039620"/>
              <a:ext cx="3286271" cy="1654845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sz="1500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选择富含膳食纤维的谷物、蔬菜、水果等食物，有助于调节血糖和保持肠道健康。</a:t>
              </a:r>
              <a:endParaRPr lang="en-US" sz="1500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3629637" y="1434871"/>
            <a:ext cx="638131" cy="638131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5" name="AutoShape 5"/>
          <p:cNvSpPr/>
          <p:nvPr/>
        </p:nvSpPr>
        <p:spPr>
          <a:xfrm>
            <a:off x="3764381" y="1569615"/>
            <a:ext cx="368642" cy="36864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cxnSp>
        <p:nvCxnSpPr>
          <p:cNvPr id="6" name="Connector 6"/>
          <p:cNvCxnSpPr/>
          <p:nvPr/>
        </p:nvCxnSpPr>
        <p:spPr>
          <a:xfrm>
            <a:off x="3948703" y="2073002"/>
            <a:ext cx="0" cy="872548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7"/>
          <p:cNvSpPr txBox="1"/>
          <p:nvPr/>
        </p:nvSpPr>
        <p:spPr>
          <a:xfrm>
            <a:off x="4406789" y="1220516"/>
            <a:ext cx="6891292" cy="7315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维生素和矿物质的作用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06789" y="1769156"/>
            <a:ext cx="6891292" cy="12039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维生素和矿物质参与体内多种生理活动，对于维持身体健康具有重要作用。</a:t>
            </a:r>
            <a:endParaRPr lang="en-US" sz="135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-545608" y="2453663"/>
            <a:ext cx="3870955" cy="3870955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alphaModFix amt="100000"/>
          </a:blip>
          <a:srcRect t="16667" b="16667"/>
          <a:stretch>
            <a:fillRect/>
          </a:stretch>
        </p:blipFill>
        <p:spPr>
          <a:xfrm>
            <a:off x="-344549" y="2654723"/>
            <a:ext cx="3468836" cy="3468836"/>
          </a:xfrm>
          <a:prstGeom prst="ellipse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3629637" y="3155196"/>
            <a:ext cx="638131" cy="638131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2" name="AutoShape 12"/>
          <p:cNvSpPr/>
          <p:nvPr/>
        </p:nvSpPr>
        <p:spPr>
          <a:xfrm>
            <a:off x="3764381" y="3289940"/>
            <a:ext cx="368642" cy="36864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cxnSp>
        <p:nvCxnSpPr>
          <p:cNvPr id="13" name="Connector 13"/>
          <p:cNvCxnSpPr/>
          <p:nvPr/>
        </p:nvCxnSpPr>
        <p:spPr>
          <a:xfrm>
            <a:off x="3948703" y="3793327"/>
            <a:ext cx="0" cy="872548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TextBox 14"/>
          <p:cNvSpPr txBox="1"/>
          <p:nvPr/>
        </p:nvSpPr>
        <p:spPr>
          <a:xfrm>
            <a:off x="4406789" y="2940841"/>
            <a:ext cx="6891292" cy="7315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补充时机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06789" y="3489481"/>
            <a:ext cx="6891292" cy="12039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术后病人需要适量补充维生素和矿物质，以促进身体恢复和提高免疫力。</a:t>
            </a:r>
            <a:endParaRPr lang="en-US" sz="135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3629637" y="4875521"/>
            <a:ext cx="638131" cy="638131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7" name="AutoShape 17"/>
          <p:cNvSpPr/>
          <p:nvPr/>
        </p:nvSpPr>
        <p:spPr>
          <a:xfrm>
            <a:off x="3764381" y="5010265"/>
            <a:ext cx="368642" cy="36864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cxnSp>
        <p:nvCxnSpPr>
          <p:cNvPr id="18" name="Connector 18"/>
          <p:cNvCxnSpPr/>
          <p:nvPr/>
        </p:nvCxnSpPr>
        <p:spPr>
          <a:xfrm>
            <a:off x="3948703" y="5513651"/>
            <a:ext cx="0" cy="872548"/>
          </a:xfrm>
          <a:prstGeom prst="line">
            <a:avLst/>
          </a:prstGeom>
          <a:ln w="9525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9" name="TextBox 19"/>
          <p:cNvSpPr txBox="1"/>
          <p:nvPr/>
        </p:nvSpPr>
        <p:spPr>
          <a:xfrm>
            <a:off x="4406789" y="4661166"/>
            <a:ext cx="6891292" cy="7315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种类选择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406789" y="5209806"/>
            <a:ext cx="6891292" cy="12039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选择富含维生素和矿物质的食物，如新鲜蔬菜、水果、全谷类、坚果等食物。同时，根据病人的具体情况，可适当补充维生素和矿物质制剂。</a:t>
            </a:r>
            <a:endParaRPr lang="en-US" sz="135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2" name="AutoShape 22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AutoShape 41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TextBox 42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维生素和矿物质的补充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2757596" y="2624328"/>
            <a:ext cx="8124825" cy="19621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术后病人的饮食禁忌与注意事项</a:t>
            </a:r>
            <a:endParaRPr lang="en-US" sz="4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757596" y="1141600"/>
            <a:ext cx="8686800" cy="1704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76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76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763829" y="1414808"/>
            <a:ext cx="6734175" cy="8858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74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禁食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63829" y="2093647"/>
            <a:ext cx="6734175" cy="1323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术后应避免食用辛辣、油腻、生冷、刺激性食物，如辣椒、生姜、大蒜、洋葱、咖啡、茶、酒等。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89593" y="3949139"/>
            <a:ext cx="6524625" cy="8858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74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忌食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89593" y="4645945"/>
            <a:ext cx="6810375" cy="1323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术后应避免食用易产气、胀气的食物，如豆类、薯类、西兰花等；避免食用易过敏的食物，如海鲜、芒果等；避免食用坚硬、难以消化的食物，如坚果、牛肉等。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884406" y="5955116"/>
            <a:ext cx="701468" cy="12299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9" name="AutoShape 9"/>
          <p:cNvSpPr/>
          <p:nvPr/>
        </p:nvSpPr>
        <p:spPr>
          <a:xfrm>
            <a:off x="831494" y="5955116"/>
            <a:ext cx="122998" cy="12299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0" name="AutoShape 10"/>
          <p:cNvSpPr/>
          <p:nvPr/>
        </p:nvSpPr>
        <p:spPr>
          <a:xfrm>
            <a:off x="1514246" y="5955116"/>
            <a:ext cx="122998" cy="12299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cxnSp>
        <p:nvCxnSpPr>
          <p:cNvPr id="11" name="Connector 11"/>
          <p:cNvCxnSpPr/>
          <p:nvPr/>
        </p:nvCxnSpPr>
        <p:spPr>
          <a:xfrm>
            <a:off x="1585874" y="6029346"/>
            <a:ext cx="6181975" cy="0"/>
          </a:xfrm>
          <a:prstGeom prst="line">
            <a:avLst/>
          </a:prstGeom>
          <a:ln w="14288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alphaModFix amt="70000"/>
          </a:blip>
          <a:srcRect l="17750" r="17750"/>
          <a:stretch>
            <a:fillRect/>
          </a:stretch>
        </p:blipFill>
        <p:spPr>
          <a:xfrm>
            <a:off x="7803289" y="1299241"/>
            <a:ext cx="3679824" cy="4906431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852680" y="3629459"/>
            <a:ext cx="701468" cy="12299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4" name="AutoShape 14"/>
          <p:cNvSpPr/>
          <p:nvPr/>
        </p:nvSpPr>
        <p:spPr>
          <a:xfrm>
            <a:off x="799768" y="3629459"/>
            <a:ext cx="122998" cy="12299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5" name="AutoShape 15"/>
          <p:cNvSpPr/>
          <p:nvPr/>
        </p:nvSpPr>
        <p:spPr>
          <a:xfrm>
            <a:off x="1482520" y="3629459"/>
            <a:ext cx="122998" cy="12299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cxnSp>
        <p:nvCxnSpPr>
          <p:cNvPr id="16" name="Connector 16"/>
          <p:cNvCxnSpPr/>
          <p:nvPr/>
        </p:nvCxnSpPr>
        <p:spPr>
          <a:xfrm>
            <a:off x="1554148" y="3703689"/>
            <a:ext cx="6181975" cy="0"/>
          </a:xfrm>
          <a:prstGeom prst="line">
            <a:avLst/>
          </a:prstGeom>
          <a:ln w="14288">
            <a:solidFill>
              <a:schemeClr val="accent1"/>
            </a:solidFill>
            <a:prstDash val="dash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7" name="Group 17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18" name="AutoShape 18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AutoShape 19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TextBox 38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禁食与忌食食物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5860682" y="1004888"/>
            <a:ext cx="4382213" cy="48482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marL="203200" lvl="0" indent="-203200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术后病人饮食概述</a:t>
            </a:r>
            <a:endParaRPr 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术后病人的饮食种类与选择</a:t>
            </a:r>
            <a:endParaRPr 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术后病人的营养需求与补充</a:t>
            </a:r>
            <a:endParaRPr 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术后病人的饮食禁忌与注意事项</a:t>
            </a:r>
            <a:endParaRPr 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384673" y="2576513"/>
            <a:ext cx="2532780" cy="1704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76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目录</a:t>
            </a:r>
            <a:endParaRPr lang="en-US" sz="76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592974" y="2746815"/>
            <a:ext cx="3456116" cy="3055762"/>
          </a:xfrm>
          <a:prstGeom prst="roundRect">
            <a:avLst>
              <a:gd name="adj" fmla="val 12500"/>
            </a:avLst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5" name="AutoShape 5"/>
          <p:cNvSpPr/>
          <p:nvPr/>
        </p:nvSpPr>
        <p:spPr>
          <a:xfrm>
            <a:off x="4367942" y="2746815"/>
            <a:ext cx="3456116" cy="3055762"/>
          </a:xfrm>
          <a:prstGeom prst="roundRect">
            <a:avLst>
              <a:gd name="adj" fmla="val 12500"/>
            </a:avLst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6" name="AutoShape 6"/>
          <p:cNvSpPr/>
          <p:nvPr/>
        </p:nvSpPr>
        <p:spPr>
          <a:xfrm>
            <a:off x="8133696" y="2746815"/>
            <a:ext cx="3456116" cy="3055762"/>
          </a:xfrm>
          <a:prstGeom prst="roundRect">
            <a:avLst>
              <a:gd name="adj" fmla="val 12500"/>
            </a:avLst>
          </a:prstGeom>
          <a:solidFill>
            <a:schemeClr val="lt1">
              <a:alpha val="100000"/>
            </a:schemeClr>
          </a:solidFill>
          <a:ln w="19050">
            <a:solidFill>
              <a:schemeClr val="accent1">
                <a:alpha val="100000"/>
              </a:schemeClr>
            </a:solidFill>
            <a:prstDash val="solid"/>
          </a:ln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7" name="AutoShape 7"/>
          <p:cNvSpPr/>
          <p:nvPr/>
        </p:nvSpPr>
        <p:spPr>
          <a:xfrm rot="-2700000" flipH="1" flipV="1">
            <a:off x="5274866" y="1333321"/>
            <a:ext cx="1642268" cy="1642268"/>
          </a:xfrm>
          <a:prstGeom prst="teardrop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8" name="TextBox 8"/>
          <p:cNvSpPr txBox="1"/>
          <p:nvPr/>
        </p:nvSpPr>
        <p:spPr>
          <a:xfrm>
            <a:off x="4583677" y="3404616"/>
            <a:ext cx="3024645" cy="3217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64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煮熟的食物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613687" y="3923118"/>
            <a:ext cx="2964626" cy="158000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术后应食用煮熟的食物，避免生食或半熟食物，以免感染病菌。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5818204" y="5524781"/>
            <a:ext cx="555593" cy="81705"/>
          </a:xfrm>
          <a:prstGeom prst="roundRect">
            <a:avLst>
              <a:gd name="adj" fmla="val 12500"/>
            </a:avLst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1" name="AutoShape 11"/>
          <p:cNvSpPr/>
          <p:nvPr/>
        </p:nvSpPr>
        <p:spPr>
          <a:xfrm rot="-2700000" flipH="1" flipV="1">
            <a:off x="1499898" y="1333321"/>
            <a:ext cx="1642268" cy="1642268"/>
          </a:xfrm>
          <a:prstGeom prst="teardrop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2" name="TextBox 12"/>
          <p:cNvSpPr txBox="1"/>
          <p:nvPr/>
        </p:nvSpPr>
        <p:spPr>
          <a:xfrm>
            <a:off x="808710" y="3404616"/>
            <a:ext cx="3024645" cy="3217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64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保持清洁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38719" y="3923118"/>
            <a:ext cx="2964626" cy="158000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术后饮食要保持清洁卫生，避免食物污染。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2043236" y="5524781"/>
            <a:ext cx="555593" cy="81705"/>
          </a:xfrm>
          <a:prstGeom prst="roundRect">
            <a:avLst>
              <a:gd name="adj" fmla="val 12500"/>
            </a:avLst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5" name="AutoShape 15"/>
          <p:cNvSpPr/>
          <p:nvPr/>
        </p:nvSpPr>
        <p:spPr>
          <a:xfrm rot="-2700000" flipH="1" flipV="1">
            <a:off x="9040620" y="1333321"/>
            <a:ext cx="1642268" cy="1642268"/>
          </a:xfrm>
          <a:prstGeom prst="teardrop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6" name="TextBox 16"/>
          <p:cNvSpPr txBox="1"/>
          <p:nvPr/>
        </p:nvSpPr>
        <p:spPr>
          <a:xfrm>
            <a:off x="8349432" y="3404616"/>
            <a:ext cx="3024645" cy="3217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64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避免生冷食物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379441" y="3923118"/>
            <a:ext cx="2964626" cy="158000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术后应避免食用生冷食物，以免刺激胃肠道。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9583957" y="5524781"/>
            <a:ext cx="555593" cy="81705"/>
          </a:xfrm>
          <a:prstGeom prst="roundRect">
            <a:avLst>
              <a:gd name="adj" fmla="val 12500"/>
            </a:avLst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26" r="16626"/>
          <a:stretch>
            <a:fillRect/>
          </a:stretch>
        </p:blipFill>
        <p:spPr>
          <a:xfrm>
            <a:off x="1583319" y="1416742"/>
            <a:ext cx="1475427" cy="1475427"/>
          </a:xfrm>
          <a:prstGeom prst="ellipse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5358286" y="1416742"/>
            <a:ext cx="1475427" cy="1475427"/>
          </a:xfrm>
          <a:prstGeom prst="ellipse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">
            <a:alphaModFix amt="100000"/>
          </a:blip>
          <a:srcRect l="27500" r="27500"/>
          <a:stretch>
            <a:fillRect/>
          </a:stretch>
        </p:blipFill>
        <p:spPr>
          <a:xfrm>
            <a:off x="9121094" y="1416742"/>
            <a:ext cx="1475427" cy="1475427"/>
          </a:xfrm>
          <a:prstGeom prst="ellipse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3" name="AutoShape 23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AutoShape 41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AutoShape 42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TextBox 43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饮食卫生与安全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763829" y="1628258"/>
            <a:ext cx="230516" cy="23051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5" name="TextBox 5"/>
          <p:cNvSpPr txBox="1"/>
          <p:nvPr/>
        </p:nvSpPr>
        <p:spPr>
          <a:xfrm>
            <a:off x="994345" y="2028557"/>
            <a:ext cx="4394883" cy="7021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术后饮食应逐渐过渡，从流质食物逐渐过渡到半流质食物，再到正常饮食。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94345" y="1509487"/>
            <a:ext cx="4152900" cy="4953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逐渐过渡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l="16675" r="16675"/>
          <a:stretch>
            <a:fillRect/>
          </a:stretch>
        </p:blipFill>
        <p:spPr>
          <a:xfrm>
            <a:off x="6096000" y="1153983"/>
            <a:ext cx="5194483" cy="5194482"/>
          </a:xfrm>
          <a:prstGeom prst="ellipse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94345" y="3637901"/>
            <a:ext cx="4394883" cy="7021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术后应多食用高营养食物，如瘦肉、蛋类、豆类等，以促进伤口愈合。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94345" y="3118831"/>
            <a:ext cx="4152900" cy="4953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高营养食物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94345" y="5274339"/>
            <a:ext cx="4394883" cy="7021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术后可适量食用膳食纤维丰富的食物，如蔬菜、水果等，以促进肠道蠕动，预防便秘。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94345" y="4755268"/>
            <a:ext cx="4152900" cy="4953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适量膳食纤维</a:t>
            </a:r>
            <a:endParaRPr lang="en-US" sz="23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763829" y="3237602"/>
            <a:ext cx="230516" cy="23051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3" name="AutoShape 13"/>
          <p:cNvSpPr/>
          <p:nvPr/>
        </p:nvSpPr>
        <p:spPr>
          <a:xfrm>
            <a:off x="763829" y="4874039"/>
            <a:ext cx="230516" cy="23051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grpSp>
        <p:nvGrpSpPr>
          <p:cNvPr id="14" name="Group 14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15" name="AutoShape 15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AutoShape 16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AutoShape 17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AutoShape 18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AutoShape 19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TextBox 35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饮食调整与适应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2757596" y="2624328"/>
            <a:ext cx="8124825" cy="19621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术后病人的饮食指导建议与实施方案</a:t>
            </a:r>
            <a:endParaRPr lang="en-US" sz="4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757596" y="1141600"/>
            <a:ext cx="8686800" cy="1704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76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</a:t>
            </a:r>
            <a:endParaRPr lang="en-US" sz="76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7092557" y="1559288"/>
            <a:ext cx="4492828" cy="4492828"/>
          </a:xfrm>
          <a:prstGeom prst="round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539110" y="1488377"/>
            <a:ext cx="1511760" cy="1373901"/>
          </a:xfrm>
          <a:custGeom>
            <a:avLst/>
            <a:gdLst/>
            <a:ahLst/>
            <a:cxnLst/>
            <a:rect l="l" t="t" r="r" b="b"/>
            <a:pathLst>
              <a:path w="1181062" h="1073360">
                <a:moveTo>
                  <a:pt x="0" y="0"/>
                </a:moveTo>
                <a:lnTo>
                  <a:pt x="1046892" y="0"/>
                </a:lnTo>
                <a:quadBezTo>
                  <a:pt x="1181062" y="0"/>
                  <a:pt x="1181062" y="134170"/>
                </a:quadBezTo>
                <a:lnTo>
                  <a:pt x="1181062" y="1073360"/>
                </a:lnTo>
                <a:lnTo>
                  <a:pt x="134170" y="1073360"/>
                </a:lnTo>
                <a:quadBezTo>
                  <a:pt x="0" y="1073360"/>
                  <a:pt x="0" y="939190"/>
                </a:quad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6" name="TextBox 6"/>
          <p:cNvSpPr txBox="1"/>
          <p:nvPr/>
        </p:nvSpPr>
        <p:spPr>
          <a:xfrm>
            <a:off x="739477" y="1370655"/>
            <a:ext cx="1111026" cy="16154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7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sz="57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539110" y="3205847"/>
            <a:ext cx="1511760" cy="1373901"/>
          </a:xfrm>
          <a:custGeom>
            <a:avLst/>
            <a:gdLst/>
            <a:ahLst/>
            <a:cxnLst/>
            <a:rect l="l" t="t" r="r" b="b"/>
            <a:pathLst>
              <a:path w="1181062" h="1073360">
                <a:moveTo>
                  <a:pt x="0" y="0"/>
                </a:moveTo>
                <a:lnTo>
                  <a:pt x="1046892" y="0"/>
                </a:lnTo>
                <a:quadBezTo>
                  <a:pt x="1181062" y="0"/>
                  <a:pt x="1181062" y="134170"/>
                </a:quadBezTo>
                <a:lnTo>
                  <a:pt x="1181062" y="1073360"/>
                </a:lnTo>
                <a:lnTo>
                  <a:pt x="134170" y="1073360"/>
                </a:lnTo>
                <a:quadBezTo>
                  <a:pt x="0" y="1073360"/>
                  <a:pt x="0" y="939190"/>
                </a:quad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8" name="TextBox 8"/>
          <p:cNvSpPr txBox="1"/>
          <p:nvPr/>
        </p:nvSpPr>
        <p:spPr>
          <a:xfrm>
            <a:off x="739477" y="3088125"/>
            <a:ext cx="1111026" cy="16154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7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sz="57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539110" y="4984278"/>
            <a:ext cx="1511760" cy="1373901"/>
          </a:xfrm>
          <a:custGeom>
            <a:avLst/>
            <a:gdLst/>
            <a:ahLst/>
            <a:cxnLst/>
            <a:rect l="l" t="t" r="r" b="b"/>
            <a:pathLst>
              <a:path w="1181062" h="1073360">
                <a:moveTo>
                  <a:pt x="0" y="0"/>
                </a:moveTo>
                <a:lnTo>
                  <a:pt x="1046892" y="0"/>
                </a:lnTo>
                <a:quadBezTo>
                  <a:pt x="1181062" y="0"/>
                  <a:pt x="1181062" y="134170"/>
                </a:quadBezTo>
                <a:lnTo>
                  <a:pt x="1181062" y="1073360"/>
                </a:lnTo>
                <a:lnTo>
                  <a:pt x="134170" y="1073360"/>
                </a:lnTo>
                <a:quadBezTo>
                  <a:pt x="0" y="1073360"/>
                  <a:pt x="0" y="939190"/>
                </a:quad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0" name="TextBox 10"/>
          <p:cNvSpPr txBox="1"/>
          <p:nvPr/>
        </p:nvSpPr>
        <p:spPr>
          <a:xfrm>
            <a:off x="739477" y="4866556"/>
            <a:ext cx="1111026" cy="16154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77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lang="en-US" sz="577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248535" y="1715158"/>
            <a:ext cx="4235703" cy="13411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对术后病人进行营养状况评估，了解其身体状况、饮食习惯和营养需求。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248535" y="1250513"/>
            <a:ext cx="4219575" cy="6286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评估营养状况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248535" y="3368732"/>
            <a:ext cx="4235703" cy="13411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根据病人的具体情况，制定个性化的饮食计划，包括每日的热量、蛋白质、脂肪、碳水化合物、维生素和矿物质等摄入量。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248535" y="2928472"/>
            <a:ext cx="4219575" cy="6286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制定饮食计划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248535" y="5134585"/>
            <a:ext cx="4235703" cy="13411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根据病人的恢复情况和营养需求变化，及时调整饮食计划，确保病人获得足够的营养支持。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248535" y="4694325"/>
            <a:ext cx="4219575" cy="6286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调整饮食计划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18" name="AutoShape 18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AutoShape 19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TextBox 38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制定个性化的饮食计划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-749579" y="1319127"/>
            <a:ext cx="5106411" cy="5106411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00000"/>
          </a:blip>
          <a:srcRect t="16667" b="16667"/>
          <a:stretch>
            <a:fillRect/>
          </a:stretch>
        </p:blipFill>
        <p:spPr>
          <a:xfrm>
            <a:off x="-484350" y="1584357"/>
            <a:ext cx="4575952" cy="4575952"/>
          </a:xfrm>
          <a:prstGeom prst="ellipse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4935912" y="5095961"/>
            <a:ext cx="993758" cy="99375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7" name="TextBox 7"/>
          <p:cNvSpPr txBox="1"/>
          <p:nvPr/>
        </p:nvSpPr>
        <p:spPr>
          <a:xfrm>
            <a:off x="4935912" y="5251464"/>
            <a:ext cx="964530" cy="68275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3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074571" y="4851539"/>
            <a:ext cx="5683179" cy="7315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富含维生素和矿物质的食物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74571" y="5341007"/>
            <a:ext cx="5486256" cy="9753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维生素和矿物质对术后病人的恢复非常重要，可以选择新鲜蔬菜、水果、全谷类、坚果等富含维生素和矿物质的食物。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935912" y="1819581"/>
            <a:ext cx="993758" cy="99375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1" name="TextBox 11"/>
          <p:cNvSpPr txBox="1"/>
          <p:nvPr/>
        </p:nvSpPr>
        <p:spPr>
          <a:xfrm>
            <a:off x="4935912" y="1975084"/>
            <a:ext cx="964530" cy="682752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3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074571" y="1538583"/>
            <a:ext cx="5683179" cy="7315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高蛋白食物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074571" y="2003667"/>
            <a:ext cx="5486256" cy="9753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术后病人需要摄入足够的蛋白质来促进伤口愈合和身体恢复，可以选择瘦肉、鱼、禽肉、豆类等高蛋白食物。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4935912" y="3457771"/>
            <a:ext cx="993758" cy="993758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5" name="TextBox 15"/>
          <p:cNvSpPr txBox="1"/>
          <p:nvPr/>
        </p:nvSpPr>
        <p:spPr>
          <a:xfrm>
            <a:off x="4935912" y="3613274"/>
            <a:ext cx="964530" cy="68275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3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3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074571" y="3188965"/>
            <a:ext cx="5683179" cy="73152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高纤维食物</a:t>
            </a:r>
            <a:endParaRPr lang="en-US" sz="160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074571" y="3666241"/>
            <a:ext cx="5486256" cy="97536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高纤维食物有助于保持肠道通畅，预防便秘，可以选择蔬菜、水果、全谷类等高纤维食物。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19" name="AutoShape 19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TextBox 39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提供营养丰富的食物选择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6667" r="16667"/>
          <a:stretch>
            <a:fillRect/>
          </a:stretch>
        </p:blipFill>
        <p:spPr>
          <a:xfrm>
            <a:off x="454963" y="1569535"/>
            <a:ext cx="4219249" cy="4219249"/>
          </a:xfrm>
          <a:prstGeom prst="ellipse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163133" y="1294832"/>
            <a:ext cx="6264882" cy="1468186"/>
            <a:chOff x="5163133" y="1294832"/>
            <a:chExt cx="6264882" cy="1468186"/>
          </a:xfrm>
        </p:grpSpPr>
        <p:sp>
          <p:nvSpPr>
            <p:cNvPr id="6" name="AutoShape 6"/>
            <p:cNvSpPr/>
            <p:nvPr/>
          </p:nvSpPr>
          <p:spPr>
            <a:xfrm>
              <a:off x="5328795" y="1294832"/>
              <a:ext cx="6099220" cy="1468186"/>
            </a:xfrm>
            <a:prstGeom prst="rect">
              <a:avLst/>
            </a:prstGeom>
            <a:solidFill>
              <a:schemeClr val="accent2">
                <a:alpha val="100000"/>
              </a:schemeClr>
            </a:solidFill>
          </p:spPr>
          <p:style>
            <a:lnRef idx="0">
              <a:schemeClr val="accent2"/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sp>
        <p:sp>
          <p:nvSpPr>
            <p:cNvPr id="7" name="TextBox 7"/>
            <p:cNvSpPr txBox="1"/>
            <p:nvPr/>
          </p:nvSpPr>
          <p:spPr>
            <a:xfrm>
              <a:off x="5632910" y="1424361"/>
              <a:ext cx="3055242" cy="398526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77000"/>
                </a:lnSpc>
                <a:spcBef>
                  <a:spcPts val="450"/>
                </a:spcBef>
              </a:pPr>
              <a:r>
                <a:rPr lang="en-US" sz="2325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定期评估</a:t>
              </a:r>
              <a:endParaRPr lang="en-US" sz="23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632910" y="1910708"/>
              <a:ext cx="5568066" cy="702183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5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定期对术后病人的营养状况进行评估，了解其恢复情况和营养需求变化。</a:t>
              </a:r>
              <a:endParaRPr 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" name="AutoShape 9"/>
            <p:cNvSpPr/>
            <p:nvPr/>
          </p:nvSpPr>
          <p:spPr>
            <a:xfrm>
              <a:off x="5163133" y="1294832"/>
              <a:ext cx="165663" cy="1468186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10" name="Group 10"/>
          <p:cNvGrpSpPr/>
          <p:nvPr/>
        </p:nvGrpSpPr>
        <p:grpSpPr>
          <a:xfrm>
            <a:off x="5163133" y="2945066"/>
            <a:ext cx="6264882" cy="1468186"/>
            <a:chOff x="5163133" y="2945066"/>
            <a:chExt cx="6264882" cy="1468186"/>
          </a:xfrm>
        </p:grpSpPr>
        <p:sp>
          <p:nvSpPr>
            <p:cNvPr id="11" name="AutoShape 11"/>
            <p:cNvSpPr/>
            <p:nvPr/>
          </p:nvSpPr>
          <p:spPr>
            <a:xfrm>
              <a:off x="5328795" y="2945066"/>
              <a:ext cx="6099220" cy="1468186"/>
            </a:xfrm>
            <a:prstGeom prst="rect">
              <a:avLst/>
            </a:prstGeom>
            <a:solidFill>
              <a:schemeClr val="accent2">
                <a:alpha val="100000"/>
              </a:schemeClr>
            </a:solidFill>
          </p:spPr>
          <p:style>
            <a:lnRef idx="0">
              <a:schemeClr val="accent2"/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sp>
        <p:sp>
          <p:nvSpPr>
            <p:cNvPr id="12" name="TextBox 12"/>
            <p:cNvSpPr txBox="1"/>
            <p:nvPr/>
          </p:nvSpPr>
          <p:spPr>
            <a:xfrm>
              <a:off x="5632910" y="3074595"/>
              <a:ext cx="3055242" cy="398526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77000"/>
                </a:lnSpc>
                <a:spcBef>
                  <a:spcPts val="450"/>
                </a:spcBef>
              </a:pPr>
              <a:r>
                <a:rPr lang="en-US" sz="2325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调整饮食方案</a:t>
              </a:r>
              <a:endParaRPr lang="en-US" sz="23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632910" y="3560941"/>
              <a:ext cx="5568066" cy="702183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5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根据评估结果，及时调整饮食方案，确保病人获得足够的营养支持。</a:t>
              </a:r>
              <a:endParaRPr 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4" name="AutoShape 14"/>
            <p:cNvSpPr/>
            <p:nvPr/>
          </p:nvSpPr>
          <p:spPr>
            <a:xfrm>
              <a:off x="5163133" y="2945066"/>
              <a:ext cx="165663" cy="1468186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15" name="Group 15"/>
          <p:cNvGrpSpPr/>
          <p:nvPr/>
        </p:nvGrpSpPr>
        <p:grpSpPr>
          <a:xfrm>
            <a:off x="5163133" y="4595300"/>
            <a:ext cx="6264882" cy="1468186"/>
            <a:chOff x="5163133" y="4595300"/>
            <a:chExt cx="6264882" cy="1468186"/>
          </a:xfrm>
        </p:grpSpPr>
        <p:sp>
          <p:nvSpPr>
            <p:cNvPr id="16" name="AutoShape 16"/>
            <p:cNvSpPr/>
            <p:nvPr/>
          </p:nvSpPr>
          <p:spPr>
            <a:xfrm>
              <a:off x="5328795" y="4595300"/>
              <a:ext cx="6099220" cy="1468186"/>
            </a:xfrm>
            <a:prstGeom prst="rect">
              <a:avLst/>
            </a:prstGeom>
            <a:solidFill>
              <a:schemeClr val="accent2">
                <a:alpha val="100000"/>
              </a:schemeClr>
            </a:solidFill>
          </p:spPr>
          <p:style>
            <a:lnRef idx="0">
              <a:schemeClr val="accent2"/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</p:sp>
        <p:sp>
          <p:nvSpPr>
            <p:cNvPr id="17" name="TextBox 17"/>
            <p:cNvSpPr txBox="1"/>
            <p:nvPr/>
          </p:nvSpPr>
          <p:spPr>
            <a:xfrm>
              <a:off x="5632910" y="4724828"/>
              <a:ext cx="3055242" cy="398526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77000"/>
                </a:lnSpc>
                <a:spcBef>
                  <a:spcPts val="450"/>
                </a:spcBef>
              </a:pPr>
              <a:r>
                <a:rPr lang="en-US" sz="2325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寻求专业建议</a:t>
              </a:r>
              <a:endParaRPr lang="en-US" sz="23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632910" y="5211175"/>
              <a:ext cx="5568066" cy="702183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50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如果病人存在特殊的营养需求或饮食问题，可以寻求专业营养师的帮助和建议。</a:t>
              </a:r>
              <a:endParaRPr lang="en-US" sz="15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9" name="AutoShape 19"/>
            <p:cNvSpPr/>
            <p:nvPr/>
          </p:nvSpPr>
          <p:spPr>
            <a:xfrm>
              <a:off x="5163133" y="4595300"/>
              <a:ext cx="165663" cy="1468186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20" name="Group 20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1" name="AutoShape 21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TextBox 41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定期评估与调整饮食方案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2757596" y="2624328"/>
            <a:ext cx="8124825" cy="19621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术后病人的营养支持与护理建议</a:t>
            </a:r>
            <a:endParaRPr lang="en-US" sz="4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757596" y="1141600"/>
            <a:ext cx="8686800" cy="1704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76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06</a:t>
            </a:r>
            <a:endParaRPr lang="en-US" sz="76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grpSp>
        <p:nvGrpSpPr>
          <p:cNvPr id="4" name="Group 4"/>
          <p:cNvGrpSpPr/>
          <p:nvPr/>
        </p:nvGrpSpPr>
        <p:grpSpPr>
          <a:xfrm>
            <a:off x="5982796" y="3170591"/>
            <a:ext cx="5783287" cy="1172718"/>
            <a:chOff x="5982796" y="3170591"/>
            <a:chExt cx="5783287" cy="1172718"/>
          </a:xfrm>
        </p:grpSpPr>
        <p:sp>
          <p:nvSpPr>
            <p:cNvPr id="5" name="TextBox 5"/>
            <p:cNvSpPr txBox="1"/>
            <p:nvPr/>
          </p:nvSpPr>
          <p:spPr>
            <a:xfrm>
              <a:off x="5982796" y="3170591"/>
              <a:ext cx="4521094" cy="398526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77000"/>
                </a:lnSpc>
              </a:pPr>
              <a:r>
                <a:rPr lang="en-US" sz="2325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增强免疫力</a:t>
              </a:r>
              <a:endPara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982796" y="3641126"/>
              <a:ext cx="5783287" cy="702183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50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良好的营养状况可以增强病人的免疫力，降低感染的风险。</a:t>
              </a:r>
              <a:endPara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982796" y="4823246"/>
            <a:ext cx="5783287" cy="1172718"/>
            <a:chOff x="5982796" y="4823246"/>
            <a:chExt cx="5783287" cy="1172718"/>
          </a:xfrm>
        </p:grpSpPr>
        <p:sp>
          <p:nvSpPr>
            <p:cNvPr id="8" name="TextBox 8"/>
            <p:cNvSpPr txBox="1"/>
            <p:nvPr/>
          </p:nvSpPr>
          <p:spPr>
            <a:xfrm>
              <a:off x="5982796" y="4823246"/>
              <a:ext cx="4521094" cy="398526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77000"/>
                </a:lnSpc>
              </a:pPr>
              <a:r>
                <a:rPr lang="en-US" sz="2325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改善预后</a:t>
              </a:r>
              <a:endPara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5982796" y="5293781"/>
              <a:ext cx="5783287" cy="702183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50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合理的营养支持有助于病人的康复，减少并发症的发生，改善预后。</a:t>
              </a:r>
              <a:endPara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0" name="AutoShape 10"/>
          <p:cNvSpPr/>
          <p:nvPr/>
        </p:nvSpPr>
        <p:spPr>
          <a:xfrm>
            <a:off x="4805646" y="4913047"/>
            <a:ext cx="810236" cy="81023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grpSp>
        <p:nvGrpSpPr>
          <p:cNvPr id="11" name="Group 11"/>
          <p:cNvGrpSpPr/>
          <p:nvPr/>
        </p:nvGrpSpPr>
        <p:grpSpPr>
          <a:xfrm>
            <a:off x="5982796" y="1521950"/>
            <a:ext cx="5687135" cy="1172718"/>
            <a:chOff x="5982796" y="1521950"/>
            <a:chExt cx="5687135" cy="1172718"/>
          </a:xfrm>
        </p:grpSpPr>
        <p:sp>
          <p:nvSpPr>
            <p:cNvPr id="12" name="TextBox 12"/>
            <p:cNvSpPr txBox="1"/>
            <p:nvPr/>
          </p:nvSpPr>
          <p:spPr>
            <a:xfrm>
              <a:off x="5982796" y="1521950"/>
              <a:ext cx="4521094" cy="398526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77000"/>
                </a:lnSpc>
              </a:pPr>
              <a:r>
                <a:rPr lang="en-US" sz="2325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促进伤口愈合</a:t>
              </a:r>
              <a:endParaRPr lang="en-US" sz="23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982796" y="1992485"/>
              <a:ext cx="5687135" cy="702183"/>
            </a:xfrm>
            <a:prstGeom prst="rect">
              <a:avLst/>
            </a:prstGeom>
          </p:spPr>
          <p:txBody>
            <a:bodyPr vert="horz" wrap="square" lIns="114300" tIns="57150" rIns="114300" bIns="5715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500">
                  <a:solidFill>
                    <a:schemeClr val="dk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营养支持有助于提供足够的能量和营养素，促进伤口愈合和组织修复。</a:t>
              </a:r>
              <a:endPara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4" name="AutoShape 14"/>
          <p:cNvSpPr/>
          <p:nvPr/>
        </p:nvSpPr>
        <p:spPr>
          <a:xfrm>
            <a:off x="4805646" y="3272584"/>
            <a:ext cx="810236" cy="81023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5" name="AutoShape 15"/>
          <p:cNvSpPr/>
          <p:nvPr/>
        </p:nvSpPr>
        <p:spPr>
          <a:xfrm>
            <a:off x="4805646" y="1611485"/>
            <a:ext cx="810236" cy="81023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6" name="AutoShape 16"/>
          <p:cNvSpPr/>
          <p:nvPr/>
        </p:nvSpPr>
        <p:spPr>
          <a:xfrm>
            <a:off x="641457" y="1735931"/>
            <a:ext cx="3722789" cy="3981079"/>
          </a:xfrm>
          <a:prstGeom prst="rect">
            <a:avLst/>
          </a:prstGeom>
          <a:solidFill>
            <a:schemeClr val="accent1">
              <a:alpha val="94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7" name="Freeform 17"/>
          <p:cNvSpPr/>
          <p:nvPr/>
        </p:nvSpPr>
        <p:spPr>
          <a:xfrm>
            <a:off x="5014447" y="3486249"/>
            <a:ext cx="391670" cy="39167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88693" y="85468"/>
                </a:moveTo>
                <a:lnTo>
                  <a:pt x="193700" y="180461"/>
                </a:lnTo>
                <a:lnTo>
                  <a:pt x="301971" y="180461"/>
                </a:lnTo>
                <a:cubicBezTo>
                  <a:pt x="303686" y="171298"/>
                  <a:pt x="304800" y="162001"/>
                  <a:pt x="304800" y="152400"/>
                </a:cubicBezTo>
                <a:cubicBezTo>
                  <a:pt x="304800" y="128273"/>
                  <a:pt x="298694" y="105747"/>
                  <a:pt x="288693" y="85468"/>
                </a:cubicBezTo>
                <a:close/>
                <a:moveTo>
                  <a:pt x="200549" y="145161"/>
                </a:moveTo>
                <a:lnTo>
                  <a:pt x="278682" y="67066"/>
                </a:lnTo>
                <a:cubicBezTo>
                  <a:pt x="260080" y="39643"/>
                  <a:pt x="232543" y="19241"/>
                  <a:pt x="200549" y="8525"/>
                </a:cubicBezTo>
                <a:lnTo>
                  <a:pt x="200549" y="145161"/>
                </a:lnTo>
                <a:close/>
                <a:moveTo>
                  <a:pt x="159525" y="200549"/>
                </a:moveTo>
                <a:lnTo>
                  <a:pt x="237677" y="278721"/>
                </a:lnTo>
                <a:cubicBezTo>
                  <a:pt x="265138" y="260156"/>
                  <a:pt x="285560" y="232581"/>
                  <a:pt x="296275" y="200549"/>
                </a:cubicBezTo>
                <a:lnTo>
                  <a:pt x="159525" y="200549"/>
                </a:lnTo>
                <a:close/>
                <a:moveTo>
                  <a:pt x="180432" y="111862"/>
                </a:moveTo>
                <a:lnTo>
                  <a:pt x="180432" y="2829"/>
                </a:lnTo>
                <a:cubicBezTo>
                  <a:pt x="171317" y="1133"/>
                  <a:pt x="162001" y="0"/>
                  <a:pt x="152400" y="0"/>
                </a:cubicBezTo>
                <a:cubicBezTo>
                  <a:pt x="128064" y="0"/>
                  <a:pt x="105366" y="6229"/>
                  <a:pt x="84963" y="16393"/>
                </a:cubicBezTo>
                <a:lnTo>
                  <a:pt x="180432" y="111862"/>
                </a:lnTo>
                <a:close/>
                <a:moveTo>
                  <a:pt x="124368" y="193853"/>
                </a:moveTo>
                <a:lnTo>
                  <a:pt x="124368" y="301981"/>
                </a:lnTo>
                <a:cubicBezTo>
                  <a:pt x="133483" y="303686"/>
                  <a:pt x="142799" y="304800"/>
                  <a:pt x="152400" y="304800"/>
                </a:cubicBezTo>
                <a:cubicBezTo>
                  <a:pt x="176508" y="304800"/>
                  <a:pt x="198987" y="298694"/>
                  <a:pt x="219266" y="288722"/>
                </a:cubicBezTo>
                <a:lnTo>
                  <a:pt x="124368" y="193853"/>
                </a:lnTo>
                <a:close/>
                <a:moveTo>
                  <a:pt x="104232" y="159763"/>
                </a:moveTo>
                <a:lnTo>
                  <a:pt x="26194" y="237792"/>
                </a:lnTo>
                <a:cubicBezTo>
                  <a:pt x="44758" y="265176"/>
                  <a:pt x="72276" y="285569"/>
                  <a:pt x="104232" y="296285"/>
                </a:cubicBezTo>
                <a:lnTo>
                  <a:pt x="104232" y="159763"/>
                </a:lnTo>
                <a:close/>
                <a:moveTo>
                  <a:pt x="2829" y="124368"/>
                </a:moveTo>
                <a:cubicBezTo>
                  <a:pt x="1133" y="133483"/>
                  <a:pt x="0" y="142799"/>
                  <a:pt x="0" y="152400"/>
                </a:cubicBezTo>
                <a:cubicBezTo>
                  <a:pt x="0" y="176584"/>
                  <a:pt x="6144" y="199130"/>
                  <a:pt x="16145" y="219408"/>
                </a:cubicBezTo>
                <a:lnTo>
                  <a:pt x="111195" y="124358"/>
                </a:lnTo>
                <a:lnTo>
                  <a:pt x="2829" y="124358"/>
                </a:lnTo>
                <a:close/>
                <a:moveTo>
                  <a:pt x="66637" y="26489"/>
                </a:moveTo>
                <a:cubicBezTo>
                  <a:pt x="39443" y="45053"/>
                  <a:pt x="19183" y="72428"/>
                  <a:pt x="8525" y="104232"/>
                </a:cubicBezTo>
                <a:lnTo>
                  <a:pt x="144389" y="104232"/>
                </a:lnTo>
                <a:lnTo>
                  <a:pt x="66637" y="26489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8" name="Freeform 18"/>
          <p:cNvSpPr/>
          <p:nvPr/>
        </p:nvSpPr>
        <p:spPr>
          <a:xfrm>
            <a:off x="5014447" y="1795508"/>
            <a:ext cx="391670" cy="39167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9" name="Freeform 19"/>
          <p:cNvSpPr/>
          <p:nvPr/>
        </p:nvSpPr>
        <p:spPr>
          <a:xfrm>
            <a:off x="5026640" y="5128951"/>
            <a:ext cx="378428" cy="37842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09550" y="0"/>
                </a:moveTo>
                <a:cubicBezTo>
                  <a:pt x="156943" y="0"/>
                  <a:pt x="114300" y="42643"/>
                  <a:pt x="114300" y="95250"/>
                </a:cubicBezTo>
                <a:cubicBezTo>
                  <a:pt x="114300" y="101213"/>
                  <a:pt x="114852" y="107042"/>
                  <a:pt x="115900" y="112700"/>
                </a:cubicBezTo>
                <a:lnTo>
                  <a:pt x="0" y="228600"/>
                </a:lnTo>
                <a:lnTo>
                  <a:pt x="0" y="285750"/>
                </a:lnTo>
                <a:cubicBezTo>
                  <a:pt x="0" y="296275"/>
                  <a:pt x="8525" y="304800"/>
                  <a:pt x="19050" y="304800"/>
                </a:cubicBezTo>
                <a:lnTo>
                  <a:pt x="38100" y="304800"/>
                </a:lnTo>
                <a:lnTo>
                  <a:pt x="38100" y="285750"/>
                </a:lnTo>
                <a:lnTo>
                  <a:pt x="76200" y="285750"/>
                </a:lnTo>
                <a:lnTo>
                  <a:pt x="76200" y="247650"/>
                </a:lnTo>
                <a:lnTo>
                  <a:pt x="114300" y="247650"/>
                </a:lnTo>
                <a:lnTo>
                  <a:pt x="114300" y="209550"/>
                </a:lnTo>
                <a:lnTo>
                  <a:pt x="152400" y="209550"/>
                </a:lnTo>
                <a:lnTo>
                  <a:pt x="177117" y="184833"/>
                </a:lnTo>
                <a:cubicBezTo>
                  <a:pt x="187242" y="188500"/>
                  <a:pt x="198158" y="190500"/>
                  <a:pt x="209550" y="190500"/>
                </a:cubicBezTo>
                <a:cubicBezTo>
                  <a:pt x="262157" y="190500"/>
                  <a:pt x="304800" y="147857"/>
                  <a:pt x="304800" y="95250"/>
                </a:cubicBezTo>
                <a:cubicBezTo>
                  <a:pt x="304800" y="42643"/>
                  <a:pt x="262157" y="0"/>
                  <a:pt x="209550" y="0"/>
                </a:cubicBezTo>
                <a:close/>
                <a:moveTo>
                  <a:pt x="238087" y="95288"/>
                </a:moveTo>
                <a:cubicBezTo>
                  <a:pt x="222304" y="95288"/>
                  <a:pt x="209512" y="82496"/>
                  <a:pt x="209512" y="66713"/>
                </a:cubicBezTo>
                <a:cubicBezTo>
                  <a:pt x="209512" y="50930"/>
                  <a:pt x="222304" y="38138"/>
                  <a:pt x="238087" y="38138"/>
                </a:cubicBezTo>
                <a:cubicBezTo>
                  <a:pt x="253870" y="38138"/>
                  <a:pt x="266662" y="50930"/>
                  <a:pt x="266662" y="66713"/>
                </a:cubicBezTo>
                <a:cubicBezTo>
                  <a:pt x="266662" y="82496"/>
                  <a:pt x="253870" y="95288"/>
                  <a:pt x="238087" y="95288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2">
            <a:alphaModFix amt="100000"/>
          </a:blip>
          <a:srcRect t="694" b="694"/>
          <a:stretch>
            <a:fillRect/>
          </a:stretch>
        </p:blipFill>
        <p:spPr>
          <a:xfrm>
            <a:off x="641457" y="1883900"/>
            <a:ext cx="3722789" cy="3671085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2" name="AutoShape 22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AutoShape 41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TextBox 42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营养支持的重要性与必要性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3470003" y="1095611"/>
            <a:ext cx="5251994" cy="5251994"/>
          </a:xfrm>
          <a:prstGeom prst="ellipse">
            <a:avLst/>
          </a:prstGeom>
          <a:gradFill>
            <a:gsLst>
              <a:gs pos="0">
                <a:schemeClr val="accent2">
                  <a:alpha val="40000"/>
                  <a:lumMod val="60000"/>
                  <a:lumOff val="40000"/>
                </a:schemeClr>
              </a:gs>
              <a:gs pos="100000">
                <a:schemeClr val="accent2">
                  <a:alpha val="40000"/>
                </a:schemeClr>
              </a:gs>
            </a:gsLst>
            <a:lin ang="0"/>
          </a:gradFill>
        </p:spPr>
        <p:txBody>
          <a:bodyPr/>
          <a:p/>
        </p:txBody>
      </p:sp>
      <p:sp>
        <p:nvSpPr>
          <p:cNvPr id="5" name="AutoShape 5"/>
          <p:cNvSpPr/>
          <p:nvPr/>
        </p:nvSpPr>
        <p:spPr>
          <a:xfrm>
            <a:off x="3637982" y="1263590"/>
            <a:ext cx="4916037" cy="4916037"/>
          </a:xfrm>
          <a:prstGeom prst="ellipse">
            <a:avLst/>
          </a:prstGeom>
          <a:solidFill>
            <a:schemeClr val="lt1">
              <a:alpha val="10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6" name="AutoShape 6"/>
          <p:cNvSpPr/>
          <p:nvPr/>
        </p:nvSpPr>
        <p:spPr>
          <a:xfrm>
            <a:off x="4282803" y="1908411"/>
            <a:ext cx="3626394" cy="3626394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l="9375" r="9375"/>
          <a:stretch>
            <a:fillRect/>
          </a:stretch>
        </p:blipFill>
        <p:spPr>
          <a:xfrm>
            <a:off x="4796012" y="2421620"/>
            <a:ext cx="2599976" cy="2599976"/>
          </a:xfrm>
          <a:prstGeom prst="ellipse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7568742" y="1485755"/>
            <a:ext cx="845312" cy="8453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9" name="AutoShape 9"/>
          <p:cNvSpPr/>
          <p:nvPr/>
        </p:nvSpPr>
        <p:spPr>
          <a:xfrm>
            <a:off x="3150292" y="3006344"/>
            <a:ext cx="845312" cy="8453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0" name="AutoShape 10"/>
          <p:cNvSpPr/>
          <p:nvPr/>
        </p:nvSpPr>
        <p:spPr>
          <a:xfrm>
            <a:off x="7641893" y="4903343"/>
            <a:ext cx="845312" cy="8453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1" name="Freeform 11"/>
          <p:cNvSpPr/>
          <p:nvPr/>
        </p:nvSpPr>
        <p:spPr>
          <a:xfrm>
            <a:off x="7725002" y="1690784"/>
            <a:ext cx="532790" cy="43525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2" name="Freeform 12"/>
          <p:cNvSpPr/>
          <p:nvPr/>
        </p:nvSpPr>
        <p:spPr>
          <a:xfrm>
            <a:off x="3382144" y="3262579"/>
            <a:ext cx="381610" cy="38161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06680" y="259080"/>
                </a:moveTo>
                <a:lnTo>
                  <a:pt x="30480" y="259080"/>
                </a:lnTo>
                <a:cubicBezTo>
                  <a:pt x="13649" y="259080"/>
                  <a:pt x="0" y="245431"/>
                  <a:pt x="0" y="228600"/>
                </a:cubicBezTo>
                <a:lnTo>
                  <a:pt x="0" y="228600"/>
                </a:lnTo>
                <a:lnTo>
                  <a:pt x="0" y="30480"/>
                </a:lnTo>
                <a:cubicBezTo>
                  <a:pt x="0" y="13716"/>
                  <a:pt x="13716" y="0"/>
                  <a:pt x="30480" y="0"/>
                </a:cubicBezTo>
                <a:lnTo>
                  <a:pt x="274320" y="0"/>
                </a:lnTo>
                <a:cubicBezTo>
                  <a:pt x="291151" y="0"/>
                  <a:pt x="304800" y="13649"/>
                  <a:pt x="304800" y="30480"/>
                </a:cubicBezTo>
                <a:lnTo>
                  <a:pt x="304800" y="30480"/>
                </a:lnTo>
                <a:lnTo>
                  <a:pt x="304800" y="228600"/>
                </a:lnTo>
                <a:cubicBezTo>
                  <a:pt x="304800" y="245431"/>
                  <a:pt x="291151" y="259080"/>
                  <a:pt x="274320" y="259080"/>
                </a:cubicBezTo>
                <a:lnTo>
                  <a:pt x="274320" y="259080"/>
                </a:lnTo>
                <a:lnTo>
                  <a:pt x="198120" y="259080"/>
                </a:lnTo>
                <a:lnTo>
                  <a:pt x="259080" y="289560"/>
                </a:lnTo>
                <a:lnTo>
                  <a:pt x="259080" y="304800"/>
                </a:lnTo>
                <a:lnTo>
                  <a:pt x="45720" y="304800"/>
                </a:lnTo>
                <a:lnTo>
                  <a:pt x="45720" y="289560"/>
                </a:lnTo>
                <a:lnTo>
                  <a:pt x="106680" y="259080"/>
                </a:lnTo>
                <a:close/>
                <a:moveTo>
                  <a:pt x="30480" y="30480"/>
                </a:moveTo>
                <a:lnTo>
                  <a:pt x="30480" y="198120"/>
                </a:lnTo>
                <a:lnTo>
                  <a:pt x="274320" y="198120"/>
                </a:lnTo>
                <a:lnTo>
                  <a:pt x="274320" y="30480"/>
                </a:lnTo>
                <a:lnTo>
                  <a:pt x="30480" y="3048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3" name="Freeform 13"/>
          <p:cNvSpPr/>
          <p:nvPr/>
        </p:nvSpPr>
        <p:spPr>
          <a:xfrm>
            <a:off x="7866091" y="5133975"/>
            <a:ext cx="396240" cy="38404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4" name="TextBox 14"/>
          <p:cNvSpPr txBox="1"/>
          <p:nvPr/>
        </p:nvSpPr>
        <p:spPr>
          <a:xfrm>
            <a:off x="539110" y="3172356"/>
            <a:ext cx="2409825" cy="4476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肠内营养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146662" y="1612351"/>
            <a:ext cx="2227417" cy="158000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通过静脉途径给予营养素，适用于不能耐受肠内营养或肠内营养不足的病人。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146662" y="1063099"/>
            <a:ext cx="2409825" cy="4476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肠外营养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146662" y="3977216"/>
            <a:ext cx="2409825" cy="4476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补充性营养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146662" y="4535996"/>
            <a:ext cx="2227417" cy="158000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在正常饮食的基础上，给予额外的营养素补充，以满足病人的特殊需求。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539110" y="3796745"/>
            <a:ext cx="2227417" cy="1580007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通过口服或鼻胃/肠管途径给予营养素，适用于大部分术后病人。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1" name="AutoShape 21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TextBox 41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营养支持的方法与途径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 rot="18900000">
            <a:off x="6319999" y="2790217"/>
            <a:ext cx="1078663" cy="1078663"/>
          </a:xfrm>
          <a:prstGeom prst="frame">
            <a:avLst>
              <a:gd name="adj1" fmla="val 7163"/>
            </a:avLst>
          </a:prstGeom>
          <a:solidFill>
            <a:schemeClr val="dk1">
              <a:lumMod val="20000"/>
              <a:lumOff val="80000"/>
              <a:alpha val="100000"/>
            </a:schemeClr>
          </a:solidFill>
        </p:spPr>
        <p:style>
          <a:lnRef idx="0">
            <a:schemeClr val="dk1"/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5" name="AutoShape 5"/>
          <p:cNvSpPr/>
          <p:nvPr/>
        </p:nvSpPr>
        <p:spPr>
          <a:xfrm rot="18900000">
            <a:off x="4794540" y="2790217"/>
            <a:ext cx="1078663" cy="1078663"/>
          </a:xfrm>
          <a:prstGeom prst="frame">
            <a:avLst>
              <a:gd name="adj1" fmla="val 7163"/>
            </a:avLst>
          </a:prstGeom>
          <a:solidFill>
            <a:schemeClr val="dk1">
              <a:lumMod val="20000"/>
              <a:lumOff val="80000"/>
              <a:alpha val="100000"/>
            </a:schemeClr>
          </a:solidFill>
        </p:spPr>
        <p:style>
          <a:lnRef idx="0">
            <a:schemeClr val="dk1"/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16752" b="16752"/>
          <a:stretch>
            <a:fillRect/>
          </a:stretch>
        </p:blipFill>
        <p:spPr>
          <a:xfrm>
            <a:off x="3352886" y="2107432"/>
            <a:ext cx="2465519" cy="24598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267" r="1267"/>
          <a:stretch>
            <a:fillRect/>
          </a:stretch>
        </p:blipFill>
        <p:spPr>
          <a:xfrm>
            <a:off x="6374798" y="2037636"/>
            <a:ext cx="2465519" cy="2529619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3541855" y="2335881"/>
            <a:ext cx="665795" cy="665791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8575">
            <a:solidFill>
              <a:schemeClr val="accent1">
                <a:lumMod val="60000"/>
                <a:lumMod val="40000"/>
                <a:alpha val="100000"/>
              </a:schemeClr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9" name="Freeform 9"/>
          <p:cNvSpPr/>
          <p:nvPr/>
        </p:nvSpPr>
        <p:spPr>
          <a:xfrm>
            <a:off x="3721695" y="2521355"/>
            <a:ext cx="306115" cy="294843"/>
          </a:xfrm>
          <a:custGeom>
            <a:avLst/>
            <a:gdLst/>
            <a:ahLst/>
            <a:cxnLst/>
            <a:rect l="l" t="t" r="r" b="b"/>
            <a:pathLst>
              <a:path w="6827" h="6827">
                <a:moveTo>
                  <a:pt x="1263" y="5234"/>
                </a:moveTo>
                <a:cubicBezTo>
                  <a:pt x="1316" y="5493"/>
                  <a:pt x="1546" y="5689"/>
                  <a:pt x="1820" y="5689"/>
                </a:cubicBezTo>
                <a:cubicBezTo>
                  <a:pt x="2114" y="5689"/>
                  <a:pt x="2354" y="5464"/>
                  <a:pt x="2383" y="5178"/>
                </a:cubicBezTo>
                <a:lnTo>
                  <a:pt x="3568" y="4191"/>
                </a:lnTo>
                <a:cubicBezTo>
                  <a:pt x="3652" y="4401"/>
                  <a:pt x="3856" y="4551"/>
                  <a:pt x="4096" y="4551"/>
                </a:cubicBezTo>
                <a:cubicBezTo>
                  <a:pt x="4348" y="4551"/>
                  <a:pt x="4560" y="4385"/>
                  <a:pt x="4635" y="4157"/>
                </a:cubicBezTo>
                <a:lnTo>
                  <a:pt x="5696" y="4736"/>
                </a:lnTo>
                <a:cubicBezTo>
                  <a:pt x="5732" y="5016"/>
                  <a:pt x="5969" y="5234"/>
                  <a:pt x="6258" y="5234"/>
                </a:cubicBezTo>
                <a:cubicBezTo>
                  <a:pt x="6571" y="5234"/>
                  <a:pt x="6827" y="4979"/>
                  <a:pt x="6827" y="4665"/>
                </a:cubicBezTo>
                <a:cubicBezTo>
                  <a:pt x="6827" y="4351"/>
                  <a:pt x="6571" y="4096"/>
                  <a:pt x="6258" y="4096"/>
                </a:cubicBezTo>
                <a:cubicBezTo>
                  <a:pt x="6006" y="4096"/>
                  <a:pt x="5794" y="4262"/>
                  <a:pt x="5719" y="4490"/>
                </a:cubicBezTo>
                <a:lnTo>
                  <a:pt x="4658" y="3911"/>
                </a:lnTo>
                <a:cubicBezTo>
                  <a:pt x="4622" y="3631"/>
                  <a:pt x="4385" y="3413"/>
                  <a:pt x="4096" y="3413"/>
                </a:cubicBezTo>
                <a:cubicBezTo>
                  <a:pt x="3802" y="3413"/>
                  <a:pt x="3563" y="3638"/>
                  <a:pt x="3533" y="3924"/>
                </a:cubicBezTo>
                <a:lnTo>
                  <a:pt x="2348" y="4911"/>
                </a:lnTo>
                <a:cubicBezTo>
                  <a:pt x="2265" y="4701"/>
                  <a:pt x="2060" y="4551"/>
                  <a:pt x="1820" y="4551"/>
                </a:cubicBezTo>
                <a:cubicBezTo>
                  <a:pt x="1546" y="4551"/>
                  <a:pt x="1316" y="4747"/>
                  <a:pt x="1263" y="5006"/>
                </a:cubicBezTo>
                <a:lnTo>
                  <a:pt x="455" y="5006"/>
                </a:lnTo>
                <a:lnTo>
                  <a:pt x="455" y="4551"/>
                </a:lnTo>
                <a:lnTo>
                  <a:pt x="569" y="4551"/>
                </a:lnTo>
                <a:cubicBezTo>
                  <a:pt x="632" y="4551"/>
                  <a:pt x="683" y="4500"/>
                  <a:pt x="683" y="4437"/>
                </a:cubicBezTo>
                <a:cubicBezTo>
                  <a:pt x="683" y="4374"/>
                  <a:pt x="632" y="4324"/>
                  <a:pt x="569" y="4324"/>
                </a:cubicBezTo>
                <a:lnTo>
                  <a:pt x="455" y="4324"/>
                </a:lnTo>
                <a:lnTo>
                  <a:pt x="455" y="3982"/>
                </a:lnTo>
                <a:lnTo>
                  <a:pt x="569" y="3982"/>
                </a:lnTo>
                <a:cubicBezTo>
                  <a:pt x="632" y="3982"/>
                  <a:pt x="683" y="3931"/>
                  <a:pt x="683" y="3868"/>
                </a:cubicBezTo>
                <a:cubicBezTo>
                  <a:pt x="683" y="3806"/>
                  <a:pt x="632" y="3755"/>
                  <a:pt x="569" y="3755"/>
                </a:cubicBezTo>
                <a:lnTo>
                  <a:pt x="480" y="3755"/>
                </a:lnTo>
                <a:lnTo>
                  <a:pt x="1407" y="2416"/>
                </a:lnTo>
                <a:cubicBezTo>
                  <a:pt x="1494" y="2470"/>
                  <a:pt x="1596" y="2503"/>
                  <a:pt x="1707" y="2503"/>
                </a:cubicBezTo>
                <a:cubicBezTo>
                  <a:pt x="1888" y="2503"/>
                  <a:pt x="2048" y="2416"/>
                  <a:pt x="2152" y="2284"/>
                </a:cubicBezTo>
                <a:lnTo>
                  <a:pt x="2752" y="2584"/>
                </a:lnTo>
                <a:cubicBezTo>
                  <a:pt x="2740" y="2631"/>
                  <a:pt x="2731" y="2680"/>
                  <a:pt x="2731" y="2731"/>
                </a:cubicBezTo>
                <a:cubicBezTo>
                  <a:pt x="2731" y="3044"/>
                  <a:pt x="2986" y="3300"/>
                  <a:pt x="3300" y="3300"/>
                </a:cubicBezTo>
                <a:cubicBezTo>
                  <a:pt x="3613" y="3300"/>
                  <a:pt x="3868" y="3044"/>
                  <a:pt x="3868" y="2731"/>
                </a:cubicBezTo>
                <a:cubicBezTo>
                  <a:pt x="3868" y="2608"/>
                  <a:pt x="3829" y="2496"/>
                  <a:pt x="3763" y="2403"/>
                </a:cubicBezTo>
                <a:lnTo>
                  <a:pt x="4488" y="1055"/>
                </a:lnTo>
                <a:cubicBezTo>
                  <a:pt x="4574" y="1107"/>
                  <a:pt x="4672" y="1138"/>
                  <a:pt x="4779" y="1138"/>
                </a:cubicBezTo>
                <a:cubicBezTo>
                  <a:pt x="4891" y="1138"/>
                  <a:pt x="4995" y="1104"/>
                  <a:pt x="5083" y="1048"/>
                </a:cubicBezTo>
                <a:lnTo>
                  <a:pt x="5827" y="2004"/>
                </a:lnTo>
                <a:cubicBezTo>
                  <a:pt x="5829" y="2007"/>
                  <a:pt x="5833" y="2009"/>
                  <a:pt x="5836" y="2011"/>
                </a:cubicBezTo>
                <a:cubicBezTo>
                  <a:pt x="5745" y="2112"/>
                  <a:pt x="5689" y="2244"/>
                  <a:pt x="5689" y="2389"/>
                </a:cubicBezTo>
                <a:cubicBezTo>
                  <a:pt x="5689" y="2703"/>
                  <a:pt x="5944" y="2958"/>
                  <a:pt x="6258" y="2958"/>
                </a:cubicBezTo>
                <a:cubicBezTo>
                  <a:pt x="6571" y="2958"/>
                  <a:pt x="6827" y="2703"/>
                  <a:pt x="6827" y="2389"/>
                </a:cubicBezTo>
                <a:cubicBezTo>
                  <a:pt x="6827" y="2076"/>
                  <a:pt x="6571" y="1820"/>
                  <a:pt x="6258" y="1820"/>
                </a:cubicBezTo>
                <a:cubicBezTo>
                  <a:pt x="6170" y="1820"/>
                  <a:pt x="6087" y="1842"/>
                  <a:pt x="6013" y="1878"/>
                </a:cubicBezTo>
                <a:cubicBezTo>
                  <a:pt x="6010" y="1874"/>
                  <a:pt x="6010" y="1869"/>
                  <a:pt x="6006" y="1864"/>
                </a:cubicBezTo>
                <a:lnTo>
                  <a:pt x="5248" y="890"/>
                </a:lnTo>
                <a:cubicBezTo>
                  <a:pt x="5311" y="798"/>
                  <a:pt x="5348" y="688"/>
                  <a:pt x="5348" y="569"/>
                </a:cubicBezTo>
                <a:cubicBezTo>
                  <a:pt x="5348" y="255"/>
                  <a:pt x="5092" y="0"/>
                  <a:pt x="4779" y="0"/>
                </a:cubicBezTo>
                <a:cubicBezTo>
                  <a:pt x="4465" y="0"/>
                  <a:pt x="4210" y="255"/>
                  <a:pt x="4210" y="569"/>
                </a:cubicBezTo>
                <a:cubicBezTo>
                  <a:pt x="4210" y="691"/>
                  <a:pt x="4249" y="804"/>
                  <a:pt x="4315" y="897"/>
                </a:cubicBezTo>
                <a:lnTo>
                  <a:pt x="3590" y="2244"/>
                </a:lnTo>
                <a:cubicBezTo>
                  <a:pt x="3505" y="2193"/>
                  <a:pt x="3406" y="2162"/>
                  <a:pt x="3300" y="2162"/>
                </a:cubicBezTo>
                <a:cubicBezTo>
                  <a:pt x="3118" y="2162"/>
                  <a:pt x="2959" y="2248"/>
                  <a:pt x="2854" y="2381"/>
                </a:cubicBezTo>
                <a:lnTo>
                  <a:pt x="2254" y="2081"/>
                </a:lnTo>
                <a:cubicBezTo>
                  <a:pt x="2267" y="2034"/>
                  <a:pt x="2276" y="1985"/>
                  <a:pt x="2276" y="1934"/>
                </a:cubicBezTo>
                <a:cubicBezTo>
                  <a:pt x="2276" y="1621"/>
                  <a:pt x="2020" y="1365"/>
                  <a:pt x="1707" y="1365"/>
                </a:cubicBezTo>
                <a:cubicBezTo>
                  <a:pt x="1393" y="1365"/>
                  <a:pt x="1138" y="1621"/>
                  <a:pt x="1138" y="1934"/>
                </a:cubicBezTo>
                <a:cubicBezTo>
                  <a:pt x="1138" y="2054"/>
                  <a:pt x="1176" y="2166"/>
                  <a:pt x="1239" y="2257"/>
                </a:cubicBezTo>
                <a:lnTo>
                  <a:pt x="593" y="3191"/>
                </a:lnTo>
                <a:cubicBezTo>
                  <a:pt x="585" y="3189"/>
                  <a:pt x="578" y="3186"/>
                  <a:pt x="569" y="3186"/>
                </a:cubicBezTo>
                <a:lnTo>
                  <a:pt x="455" y="3186"/>
                </a:lnTo>
                <a:lnTo>
                  <a:pt x="455" y="2844"/>
                </a:lnTo>
                <a:lnTo>
                  <a:pt x="569" y="2844"/>
                </a:lnTo>
                <a:cubicBezTo>
                  <a:pt x="632" y="2844"/>
                  <a:pt x="683" y="2794"/>
                  <a:pt x="683" y="2731"/>
                </a:cubicBezTo>
                <a:cubicBezTo>
                  <a:pt x="683" y="2668"/>
                  <a:pt x="632" y="2617"/>
                  <a:pt x="569" y="2617"/>
                </a:cubicBezTo>
                <a:lnTo>
                  <a:pt x="455" y="2617"/>
                </a:lnTo>
                <a:lnTo>
                  <a:pt x="455" y="2276"/>
                </a:lnTo>
                <a:lnTo>
                  <a:pt x="569" y="2276"/>
                </a:lnTo>
                <a:cubicBezTo>
                  <a:pt x="632" y="2276"/>
                  <a:pt x="683" y="2225"/>
                  <a:pt x="683" y="2162"/>
                </a:cubicBezTo>
                <a:cubicBezTo>
                  <a:pt x="683" y="2099"/>
                  <a:pt x="632" y="2048"/>
                  <a:pt x="569" y="2048"/>
                </a:cubicBezTo>
                <a:lnTo>
                  <a:pt x="455" y="2048"/>
                </a:lnTo>
                <a:lnTo>
                  <a:pt x="455" y="1707"/>
                </a:lnTo>
                <a:lnTo>
                  <a:pt x="569" y="1707"/>
                </a:lnTo>
                <a:cubicBezTo>
                  <a:pt x="632" y="1707"/>
                  <a:pt x="683" y="1656"/>
                  <a:pt x="683" y="1593"/>
                </a:cubicBezTo>
                <a:cubicBezTo>
                  <a:pt x="683" y="1530"/>
                  <a:pt x="632" y="1479"/>
                  <a:pt x="569" y="1479"/>
                </a:cubicBezTo>
                <a:lnTo>
                  <a:pt x="455" y="1479"/>
                </a:lnTo>
                <a:lnTo>
                  <a:pt x="455" y="1138"/>
                </a:lnTo>
                <a:lnTo>
                  <a:pt x="569" y="1138"/>
                </a:lnTo>
                <a:cubicBezTo>
                  <a:pt x="632" y="1138"/>
                  <a:pt x="683" y="1087"/>
                  <a:pt x="683" y="1024"/>
                </a:cubicBezTo>
                <a:cubicBezTo>
                  <a:pt x="683" y="961"/>
                  <a:pt x="632" y="910"/>
                  <a:pt x="569" y="910"/>
                </a:cubicBezTo>
                <a:lnTo>
                  <a:pt x="455" y="910"/>
                </a:lnTo>
                <a:lnTo>
                  <a:pt x="455" y="569"/>
                </a:lnTo>
                <a:lnTo>
                  <a:pt x="569" y="569"/>
                </a:lnTo>
                <a:cubicBezTo>
                  <a:pt x="632" y="569"/>
                  <a:pt x="683" y="518"/>
                  <a:pt x="683" y="455"/>
                </a:cubicBezTo>
                <a:cubicBezTo>
                  <a:pt x="683" y="392"/>
                  <a:pt x="632" y="341"/>
                  <a:pt x="569" y="341"/>
                </a:cubicBezTo>
                <a:lnTo>
                  <a:pt x="455" y="341"/>
                </a:lnTo>
                <a:lnTo>
                  <a:pt x="455" y="114"/>
                </a:lnTo>
                <a:cubicBezTo>
                  <a:pt x="455" y="51"/>
                  <a:pt x="404" y="0"/>
                  <a:pt x="341" y="0"/>
                </a:cubicBezTo>
                <a:cubicBezTo>
                  <a:pt x="278" y="0"/>
                  <a:pt x="228" y="51"/>
                  <a:pt x="228" y="114"/>
                </a:cubicBezTo>
                <a:lnTo>
                  <a:pt x="228" y="341"/>
                </a:lnTo>
                <a:lnTo>
                  <a:pt x="114" y="341"/>
                </a:lnTo>
                <a:cubicBezTo>
                  <a:pt x="51" y="341"/>
                  <a:pt x="0" y="392"/>
                  <a:pt x="0" y="455"/>
                </a:cubicBezTo>
                <a:cubicBezTo>
                  <a:pt x="0" y="518"/>
                  <a:pt x="51" y="569"/>
                  <a:pt x="114" y="569"/>
                </a:cubicBezTo>
                <a:lnTo>
                  <a:pt x="228" y="569"/>
                </a:lnTo>
                <a:lnTo>
                  <a:pt x="228" y="910"/>
                </a:lnTo>
                <a:lnTo>
                  <a:pt x="114" y="910"/>
                </a:lnTo>
                <a:cubicBezTo>
                  <a:pt x="51" y="910"/>
                  <a:pt x="0" y="961"/>
                  <a:pt x="0" y="1024"/>
                </a:cubicBezTo>
                <a:cubicBezTo>
                  <a:pt x="0" y="1087"/>
                  <a:pt x="51" y="1138"/>
                  <a:pt x="114" y="1138"/>
                </a:cubicBezTo>
                <a:lnTo>
                  <a:pt x="228" y="1138"/>
                </a:lnTo>
                <a:lnTo>
                  <a:pt x="228" y="1479"/>
                </a:lnTo>
                <a:lnTo>
                  <a:pt x="114" y="1479"/>
                </a:lnTo>
                <a:cubicBezTo>
                  <a:pt x="51" y="1479"/>
                  <a:pt x="0" y="1530"/>
                  <a:pt x="0" y="1593"/>
                </a:cubicBezTo>
                <a:cubicBezTo>
                  <a:pt x="0" y="1656"/>
                  <a:pt x="51" y="1707"/>
                  <a:pt x="114" y="1707"/>
                </a:cubicBezTo>
                <a:lnTo>
                  <a:pt x="228" y="1707"/>
                </a:lnTo>
                <a:lnTo>
                  <a:pt x="228" y="2048"/>
                </a:lnTo>
                <a:lnTo>
                  <a:pt x="114" y="2048"/>
                </a:lnTo>
                <a:cubicBezTo>
                  <a:pt x="51" y="2048"/>
                  <a:pt x="0" y="2099"/>
                  <a:pt x="0" y="2162"/>
                </a:cubicBezTo>
                <a:cubicBezTo>
                  <a:pt x="0" y="2225"/>
                  <a:pt x="51" y="2276"/>
                  <a:pt x="114" y="2276"/>
                </a:cubicBezTo>
                <a:lnTo>
                  <a:pt x="228" y="2276"/>
                </a:lnTo>
                <a:lnTo>
                  <a:pt x="228" y="2617"/>
                </a:lnTo>
                <a:lnTo>
                  <a:pt x="114" y="2617"/>
                </a:lnTo>
                <a:cubicBezTo>
                  <a:pt x="51" y="2617"/>
                  <a:pt x="0" y="2668"/>
                  <a:pt x="0" y="2731"/>
                </a:cubicBezTo>
                <a:cubicBezTo>
                  <a:pt x="0" y="2794"/>
                  <a:pt x="51" y="2844"/>
                  <a:pt x="114" y="2844"/>
                </a:cubicBezTo>
                <a:lnTo>
                  <a:pt x="228" y="2844"/>
                </a:lnTo>
                <a:lnTo>
                  <a:pt x="228" y="3186"/>
                </a:lnTo>
                <a:lnTo>
                  <a:pt x="114" y="3186"/>
                </a:lnTo>
                <a:cubicBezTo>
                  <a:pt x="51" y="3186"/>
                  <a:pt x="0" y="3237"/>
                  <a:pt x="0" y="3300"/>
                </a:cubicBezTo>
                <a:cubicBezTo>
                  <a:pt x="0" y="3362"/>
                  <a:pt x="51" y="3413"/>
                  <a:pt x="114" y="3413"/>
                </a:cubicBezTo>
                <a:lnTo>
                  <a:pt x="228" y="3413"/>
                </a:lnTo>
                <a:lnTo>
                  <a:pt x="228" y="3755"/>
                </a:lnTo>
                <a:lnTo>
                  <a:pt x="114" y="3755"/>
                </a:lnTo>
                <a:cubicBezTo>
                  <a:pt x="51" y="3755"/>
                  <a:pt x="0" y="3806"/>
                  <a:pt x="0" y="3868"/>
                </a:cubicBezTo>
                <a:cubicBezTo>
                  <a:pt x="0" y="3931"/>
                  <a:pt x="51" y="3982"/>
                  <a:pt x="114" y="3982"/>
                </a:cubicBezTo>
                <a:lnTo>
                  <a:pt x="228" y="3982"/>
                </a:lnTo>
                <a:lnTo>
                  <a:pt x="228" y="4324"/>
                </a:lnTo>
                <a:lnTo>
                  <a:pt x="114" y="4324"/>
                </a:lnTo>
                <a:cubicBezTo>
                  <a:pt x="51" y="4324"/>
                  <a:pt x="0" y="4374"/>
                  <a:pt x="0" y="4437"/>
                </a:cubicBezTo>
                <a:cubicBezTo>
                  <a:pt x="0" y="4500"/>
                  <a:pt x="51" y="4551"/>
                  <a:pt x="114" y="4551"/>
                </a:cubicBezTo>
                <a:lnTo>
                  <a:pt x="228" y="4551"/>
                </a:lnTo>
                <a:lnTo>
                  <a:pt x="228" y="4892"/>
                </a:lnTo>
                <a:lnTo>
                  <a:pt x="114" y="4892"/>
                </a:lnTo>
                <a:cubicBezTo>
                  <a:pt x="51" y="4892"/>
                  <a:pt x="0" y="4943"/>
                  <a:pt x="0" y="5006"/>
                </a:cubicBezTo>
                <a:cubicBezTo>
                  <a:pt x="0" y="5069"/>
                  <a:pt x="51" y="5120"/>
                  <a:pt x="114" y="5120"/>
                </a:cubicBezTo>
                <a:lnTo>
                  <a:pt x="228" y="5120"/>
                </a:lnTo>
                <a:lnTo>
                  <a:pt x="228" y="5461"/>
                </a:lnTo>
                <a:lnTo>
                  <a:pt x="114" y="5461"/>
                </a:lnTo>
                <a:cubicBezTo>
                  <a:pt x="51" y="5461"/>
                  <a:pt x="0" y="5512"/>
                  <a:pt x="0" y="5575"/>
                </a:cubicBezTo>
                <a:cubicBezTo>
                  <a:pt x="0" y="5638"/>
                  <a:pt x="51" y="5689"/>
                  <a:pt x="114" y="5689"/>
                </a:cubicBezTo>
                <a:lnTo>
                  <a:pt x="228" y="5689"/>
                </a:lnTo>
                <a:lnTo>
                  <a:pt x="228" y="6030"/>
                </a:lnTo>
                <a:lnTo>
                  <a:pt x="114" y="6030"/>
                </a:lnTo>
                <a:cubicBezTo>
                  <a:pt x="51" y="6030"/>
                  <a:pt x="0" y="6081"/>
                  <a:pt x="0" y="6144"/>
                </a:cubicBezTo>
                <a:cubicBezTo>
                  <a:pt x="0" y="6207"/>
                  <a:pt x="51" y="6258"/>
                  <a:pt x="114" y="6258"/>
                </a:cubicBezTo>
                <a:lnTo>
                  <a:pt x="228" y="6258"/>
                </a:lnTo>
                <a:lnTo>
                  <a:pt x="228" y="6485"/>
                </a:lnTo>
                <a:cubicBezTo>
                  <a:pt x="228" y="6548"/>
                  <a:pt x="278" y="6599"/>
                  <a:pt x="341" y="6599"/>
                </a:cubicBezTo>
                <a:lnTo>
                  <a:pt x="683" y="6599"/>
                </a:lnTo>
                <a:lnTo>
                  <a:pt x="683" y="6713"/>
                </a:lnTo>
                <a:cubicBezTo>
                  <a:pt x="683" y="6776"/>
                  <a:pt x="734" y="6827"/>
                  <a:pt x="796" y="6827"/>
                </a:cubicBezTo>
                <a:cubicBezTo>
                  <a:pt x="859" y="6827"/>
                  <a:pt x="910" y="6776"/>
                  <a:pt x="910" y="6713"/>
                </a:cubicBezTo>
                <a:lnTo>
                  <a:pt x="910" y="6599"/>
                </a:lnTo>
                <a:lnTo>
                  <a:pt x="1252" y="6599"/>
                </a:lnTo>
                <a:lnTo>
                  <a:pt x="1252" y="6713"/>
                </a:lnTo>
                <a:cubicBezTo>
                  <a:pt x="1252" y="6776"/>
                  <a:pt x="1302" y="6827"/>
                  <a:pt x="1365" y="6827"/>
                </a:cubicBezTo>
                <a:cubicBezTo>
                  <a:pt x="1428" y="6827"/>
                  <a:pt x="1479" y="6776"/>
                  <a:pt x="1479" y="6713"/>
                </a:cubicBezTo>
                <a:lnTo>
                  <a:pt x="1479" y="6599"/>
                </a:lnTo>
                <a:lnTo>
                  <a:pt x="1820" y="6599"/>
                </a:lnTo>
                <a:lnTo>
                  <a:pt x="1820" y="6713"/>
                </a:lnTo>
                <a:cubicBezTo>
                  <a:pt x="1820" y="6776"/>
                  <a:pt x="1871" y="6827"/>
                  <a:pt x="1934" y="6827"/>
                </a:cubicBezTo>
                <a:cubicBezTo>
                  <a:pt x="1997" y="6827"/>
                  <a:pt x="2048" y="6776"/>
                  <a:pt x="2048" y="6713"/>
                </a:cubicBezTo>
                <a:lnTo>
                  <a:pt x="2048" y="6599"/>
                </a:lnTo>
                <a:lnTo>
                  <a:pt x="2389" y="6599"/>
                </a:lnTo>
                <a:lnTo>
                  <a:pt x="2389" y="6713"/>
                </a:lnTo>
                <a:cubicBezTo>
                  <a:pt x="2389" y="6776"/>
                  <a:pt x="2440" y="6827"/>
                  <a:pt x="2503" y="6827"/>
                </a:cubicBezTo>
                <a:cubicBezTo>
                  <a:pt x="2566" y="6827"/>
                  <a:pt x="2617" y="6776"/>
                  <a:pt x="2617" y="6713"/>
                </a:cubicBezTo>
                <a:lnTo>
                  <a:pt x="2617" y="6599"/>
                </a:lnTo>
                <a:lnTo>
                  <a:pt x="2958" y="6599"/>
                </a:lnTo>
                <a:lnTo>
                  <a:pt x="2958" y="6713"/>
                </a:lnTo>
                <a:cubicBezTo>
                  <a:pt x="2958" y="6776"/>
                  <a:pt x="3009" y="6827"/>
                  <a:pt x="3072" y="6827"/>
                </a:cubicBezTo>
                <a:cubicBezTo>
                  <a:pt x="3135" y="6827"/>
                  <a:pt x="3186" y="6776"/>
                  <a:pt x="3186" y="6713"/>
                </a:cubicBezTo>
                <a:lnTo>
                  <a:pt x="3186" y="6599"/>
                </a:lnTo>
                <a:lnTo>
                  <a:pt x="3527" y="6599"/>
                </a:lnTo>
                <a:lnTo>
                  <a:pt x="3527" y="6713"/>
                </a:lnTo>
                <a:cubicBezTo>
                  <a:pt x="3527" y="6776"/>
                  <a:pt x="3578" y="6827"/>
                  <a:pt x="3641" y="6827"/>
                </a:cubicBezTo>
                <a:cubicBezTo>
                  <a:pt x="3704" y="6827"/>
                  <a:pt x="3755" y="6776"/>
                  <a:pt x="3755" y="6713"/>
                </a:cubicBezTo>
                <a:lnTo>
                  <a:pt x="3755" y="6599"/>
                </a:lnTo>
                <a:lnTo>
                  <a:pt x="4096" y="6599"/>
                </a:lnTo>
                <a:lnTo>
                  <a:pt x="4096" y="6713"/>
                </a:lnTo>
                <a:cubicBezTo>
                  <a:pt x="4096" y="6776"/>
                  <a:pt x="4147" y="6827"/>
                  <a:pt x="4210" y="6827"/>
                </a:cubicBezTo>
                <a:cubicBezTo>
                  <a:pt x="4273" y="6827"/>
                  <a:pt x="4323" y="6776"/>
                  <a:pt x="4323" y="6713"/>
                </a:cubicBezTo>
                <a:lnTo>
                  <a:pt x="4323" y="6599"/>
                </a:lnTo>
                <a:lnTo>
                  <a:pt x="4665" y="6599"/>
                </a:lnTo>
                <a:lnTo>
                  <a:pt x="4665" y="6713"/>
                </a:lnTo>
                <a:cubicBezTo>
                  <a:pt x="4665" y="6776"/>
                  <a:pt x="4716" y="6827"/>
                  <a:pt x="4779" y="6827"/>
                </a:cubicBezTo>
                <a:cubicBezTo>
                  <a:pt x="4842" y="6827"/>
                  <a:pt x="4892" y="6776"/>
                  <a:pt x="4892" y="6713"/>
                </a:cubicBezTo>
                <a:lnTo>
                  <a:pt x="4892" y="6599"/>
                </a:lnTo>
                <a:lnTo>
                  <a:pt x="5234" y="6599"/>
                </a:lnTo>
                <a:lnTo>
                  <a:pt x="5234" y="6713"/>
                </a:lnTo>
                <a:cubicBezTo>
                  <a:pt x="5234" y="6776"/>
                  <a:pt x="5285" y="6827"/>
                  <a:pt x="5347" y="6827"/>
                </a:cubicBezTo>
                <a:cubicBezTo>
                  <a:pt x="5410" y="6827"/>
                  <a:pt x="5461" y="6776"/>
                  <a:pt x="5461" y="6713"/>
                </a:cubicBezTo>
                <a:lnTo>
                  <a:pt x="5461" y="6599"/>
                </a:lnTo>
                <a:lnTo>
                  <a:pt x="5803" y="6599"/>
                </a:lnTo>
                <a:lnTo>
                  <a:pt x="5803" y="6713"/>
                </a:lnTo>
                <a:cubicBezTo>
                  <a:pt x="5803" y="6776"/>
                  <a:pt x="5853" y="6827"/>
                  <a:pt x="5916" y="6827"/>
                </a:cubicBezTo>
                <a:cubicBezTo>
                  <a:pt x="5979" y="6827"/>
                  <a:pt x="6030" y="6776"/>
                  <a:pt x="6030" y="6713"/>
                </a:cubicBezTo>
                <a:lnTo>
                  <a:pt x="6030" y="6599"/>
                </a:lnTo>
                <a:lnTo>
                  <a:pt x="6371" y="6599"/>
                </a:lnTo>
                <a:lnTo>
                  <a:pt x="6371" y="6713"/>
                </a:lnTo>
                <a:cubicBezTo>
                  <a:pt x="6371" y="6776"/>
                  <a:pt x="6422" y="6827"/>
                  <a:pt x="6485" y="6827"/>
                </a:cubicBezTo>
                <a:cubicBezTo>
                  <a:pt x="6548" y="6827"/>
                  <a:pt x="6599" y="6776"/>
                  <a:pt x="6599" y="6713"/>
                </a:cubicBezTo>
                <a:lnTo>
                  <a:pt x="6599" y="6599"/>
                </a:lnTo>
                <a:lnTo>
                  <a:pt x="6713" y="6599"/>
                </a:lnTo>
                <a:cubicBezTo>
                  <a:pt x="6776" y="6599"/>
                  <a:pt x="6827" y="6548"/>
                  <a:pt x="6827" y="6485"/>
                </a:cubicBezTo>
                <a:cubicBezTo>
                  <a:pt x="6827" y="6422"/>
                  <a:pt x="6776" y="6372"/>
                  <a:pt x="6713" y="6372"/>
                </a:cubicBezTo>
                <a:lnTo>
                  <a:pt x="6599" y="6372"/>
                </a:lnTo>
                <a:lnTo>
                  <a:pt x="6599" y="6258"/>
                </a:lnTo>
                <a:cubicBezTo>
                  <a:pt x="6599" y="6195"/>
                  <a:pt x="6548" y="6144"/>
                  <a:pt x="6485" y="6144"/>
                </a:cubicBezTo>
                <a:cubicBezTo>
                  <a:pt x="6422" y="6144"/>
                  <a:pt x="6371" y="6195"/>
                  <a:pt x="6371" y="6258"/>
                </a:cubicBezTo>
                <a:lnTo>
                  <a:pt x="6371" y="6372"/>
                </a:lnTo>
                <a:lnTo>
                  <a:pt x="6030" y="6372"/>
                </a:lnTo>
                <a:lnTo>
                  <a:pt x="6030" y="6258"/>
                </a:lnTo>
                <a:cubicBezTo>
                  <a:pt x="6030" y="6195"/>
                  <a:pt x="5979" y="6144"/>
                  <a:pt x="5916" y="6144"/>
                </a:cubicBezTo>
                <a:cubicBezTo>
                  <a:pt x="5853" y="6144"/>
                  <a:pt x="5803" y="6195"/>
                  <a:pt x="5803" y="6258"/>
                </a:cubicBezTo>
                <a:lnTo>
                  <a:pt x="5803" y="6372"/>
                </a:lnTo>
                <a:lnTo>
                  <a:pt x="5461" y="6372"/>
                </a:lnTo>
                <a:lnTo>
                  <a:pt x="5461" y="6258"/>
                </a:lnTo>
                <a:cubicBezTo>
                  <a:pt x="5461" y="6195"/>
                  <a:pt x="5410" y="6144"/>
                  <a:pt x="5347" y="6144"/>
                </a:cubicBezTo>
                <a:cubicBezTo>
                  <a:pt x="5285" y="6144"/>
                  <a:pt x="5234" y="6195"/>
                  <a:pt x="5234" y="6258"/>
                </a:cubicBezTo>
                <a:lnTo>
                  <a:pt x="5234" y="6372"/>
                </a:lnTo>
                <a:lnTo>
                  <a:pt x="4892" y="6372"/>
                </a:lnTo>
                <a:lnTo>
                  <a:pt x="4892" y="6258"/>
                </a:lnTo>
                <a:cubicBezTo>
                  <a:pt x="4892" y="6195"/>
                  <a:pt x="4842" y="6144"/>
                  <a:pt x="4779" y="6144"/>
                </a:cubicBezTo>
                <a:cubicBezTo>
                  <a:pt x="4716" y="6144"/>
                  <a:pt x="4665" y="6195"/>
                  <a:pt x="4665" y="6258"/>
                </a:cubicBezTo>
                <a:lnTo>
                  <a:pt x="4665" y="6372"/>
                </a:lnTo>
                <a:lnTo>
                  <a:pt x="4323" y="6372"/>
                </a:lnTo>
                <a:lnTo>
                  <a:pt x="4323" y="6258"/>
                </a:lnTo>
                <a:cubicBezTo>
                  <a:pt x="4323" y="6195"/>
                  <a:pt x="4273" y="6144"/>
                  <a:pt x="4210" y="6144"/>
                </a:cubicBezTo>
                <a:cubicBezTo>
                  <a:pt x="4147" y="6144"/>
                  <a:pt x="4096" y="6195"/>
                  <a:pt x="4096" y="6258"/>
                </a:cubicBezTo>
                <a:lnTo>
                  <a:pt x="4096" y="6372"/>
                </a:lnTo>
                <a:lnTo>
                  <a:pt x="3755" y="6372"/>
                </a:lnTo>
                <a:lnTo>
                  <a:pt x="3755" y="6258"/>
                </a:lnTo>
                <a:cubicBezTo>
                  <a:pt x="3755" y="6195"/>
                  <a:pt x="3704" y="6144"/>
                  <a:pt x="3641" y="6144"/>
                </a:cubicBezTo>
                <a:cubicBezTo>
                  <a:pt x="3578" y="6144"/>
                  <a:pt x="3527" y="6195"/>
                  <a:pt x="3527" y="6258"/>
                </a:cubicBezTo>
                <a:lnTo>
                  <a:pt x="3527" y="6372"/>
                </a:lnTo>
                <a:lnTo>
                  <a:pt x="3186" y="6372"/>
                </a:lnTo>
                <a:lnTo>
                  <a:pt x="3186" y="6258"/>
                </a:lnTo>
                <a:cubicBezTo>
                  <a:pt x="3186" y="6195"/>
                  <a:pt x="3135" y="6144"/>
                  <a:pt x="3072" y="6144"/>
                </a:cubicBezTo>
                <a:cubicBezTo>
                  <a:pt x="3009" y="6144"/>
                  <a:pt x="2958" y="6195"/>
                  <a:pt x="2958" y="6258"/>
                </a:cubicBezTo>
                <a:lnTo>
                  <a:pt x="2958" y="6372"/>
                </a:lnTo>
                <a:lnTo>
                  <a:pt x="2617" y="6372"/>
                </a:lnTo>
                <a:lnTo>
                  <a:pt x="2617" y="6258"/>
                </a:lnTo>
                <a:cubicBezTo>
                  <a:pt x="2617" y="6195"/>
                  <a:pt x="2566" y="6144"/>
                  <a:pt x="2503" y="6144"/>
                </a:cubicBezTo>
                <a:cubicBezTo>
                  <a:pt x="2440" y="6144"/>
                  <a:pt x="2389" y="6195"/>
                  <a:pt x="2389" y="6258"/>
                </a:cubicBezTo>
                <a:lnTo>
                  <a:pt x="2389" y="6372"/>
                </a:lnTo>
                <a:lnTo>
                  <a:pt x="2048" y="6372"/>
                </a:lnTo>
                <a:lnTo>
                  <a:pt x="2048" y="6258"/>
                </a:lnTo>
                <a:cubicBezTo>
                  <a:pt x="2048" y="6195"/>
                  <a:pt x="1997" y="6144"/>
                  <a:pt x="1934" y="6144"/>
                </a:cubicBezTo>
                <a:cubicBezTo>
                  <a:pt x="1871" y="6144"/>
                  <a:pt x="1820" y="6195"/>
                  <a:pt x="1820" y="6258"/>
                </a:cubicBezTo>
                <a:lnTo>
                  <a:pt x="1820" y="6372"/>
                </a:lnTo>
                <a:lnTo>
                  <a:pt x="1479" y="6372"/>
                </a:lnTo>
                <a:lnTo>
                  <a:pt x="1479" y="6258"/>
                </a:lnTo>
                <a:cubicBezTo>
                  <a:pt x="1479" y="6195"/>
                  <a:pt x="1428" y="6144"/>
                  <a:pt x="1365" y="6144"/>
                </a:cubicBezTo>
                <a:cubicBezTo>
                  <a:pt x="1302" y="6144"/>
                  <a:pt x="1252" y="6195"/>
                  <a:pt x="1252" y="6258"/>
                </a:cubicBezTo>
                <a:lnTo>
                  <a:pt x="1252" y="6372"/>
                </a:lnTo>
                <a:lnTo>
                  <a:pt x="910" y="6372"/>
                </a:lnTo>
                <a:lnTo>
                  <a:pt x="910" y="6258"/>
                </a:lnTo>
                <a:cubicBezTo>
                  <a:pt x="910" y="6195"/>
                  <a:pt x="859" y="6144"/>
                  <a:pt x="796" y="6144"/>
                </a:cubicBezTo>
                <a:cubicBezTo>
                  <a:pt x="734" y="6144"/>
                  <a:pt x="683" y="6195"/>
                  <a:pt x="683" y="6258"/>
                </a:cubicBezTo>
                <a:lnTo>
                  <a:pt x="683" y="6372"/>
                </a:lnTo>
                <a:lnTo>
                  <a:pt x="455" y="6372"/>
                </a:lnTo>
                <a:lnTo>
                  <a:pt x="455" y="5234"/>
                </a:lnTo>
                <a:lnTo>
                  <a:pt x="1263" y="5234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0" name="AutoShape 10"/>
          <p:cNvSpPr/>
          <p:nvPr/>
        </p:nvSpPr>
        <p:spPr>
          <a:xfrm>
            <a:off x="7985552" y="2335881"/>
            <a:ext cx="665795" cy="665791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8575">
            <a:solidFill>
              <a:schemeClr val="accent1">
                <a:lumMod val="60000"/>
                <a:lumMod val="40000"/>
                <a:alpha val="100000"/>
              </a:schemeClr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1" name="Freeform 11"/>
          <p:cNvSpPr/>
          <p:nvPr/>
        </p:nvSpPr>
        <p:spPr>
          <a:xfrm>
            <a:off x="8165392" y="2521355"/>
            <a:ext cx="306115" cy="294843"/>
          </a:xfrm>
          <a:custGeom>
            <a:avLst/>
            <a:gdLst/>
            <a:ahLst/>
            <a:cxnLst/>
            <a:rect l="l" t="t" r="r" b="b"/>
            <a:pathLst>
              <a:path w="6827" h="5912">
                <a:moveTo>
                  <a:pt x="3413" y="0"/>
                </a:moveTo>
                <a:lnTo>
                  <a:pt x="0" y="5912"/>
                </a:lnTo>
                <a:lnTo>
                  <a:pt x="6827" y="5912"/>
                </a:lnTo>
                <a:lnTo>
                  <a:pt x="3413" y="0"/>
                </a:lnTo>
                <a:close/>
                <a:moveTo>
                  <a:pt x="3413" y="972"/>
                </a:moveTo>
                <a:lnTo>
                  <a:pt x="4489" y="2835"/>
                </a:lnTo>
                <a:lnTo>
                  <a:pt x="2338" y="2835"/>
                </a:lnTo>
                <a:lnTo>
                  <a:pt x="3413" y="972"/>
                </a:lnTo>
                <a:close/>
                <a:moveTo>
                  <a:pt x="842" y="5426"/>
                </a:moveTo>
                <a:lnTo>
                  <a:pt x="1917" y="3564"/>
                </a:lnTo>
                <a:lnTo>
                  <a:pt x="2993" y="5426"/>
                </a:lnTo>
                <a:lnTo>
                  <a:pt x="842" y="5426"/>
                </a:lnTo>
                <a:close/>
                <a:moveTo>
                  <a:pt x="2338" y="3321"/>
                </a:moveTo>
                <a:lnTo>
                  <a:pt x="4489" y="3321"/>
                </a:lnTo>
                <a:lnTo>
                  <a:pt x="3413" y="5183"/>
                </a:lnTo>
                <a:lnTo>
                  <a:pt x="2338" y="3321"/>
                </a:lnTo>
                <a:close/>
                <a:moveTo>
                  <a:pt x="4910" y="3564"/>
                </a:moveTo>
                <a:lnTo>
                  <a:pt x="5985" y="5426"/>
                </a:lnTo>
                <a:lnTo>
                  <a:pt x="3834" y="5426"/>
                </a:lnTo>
                <a:lnTo>
                  <a:pt x="4910" y="3564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2" name="AutoShape 12"/>
          <p:cNvSpPr/>
          <p:nvPr/>
        </p:nvSpPr>
        <p:spPr>
          <a:xfrm>
            <a:off x="4252748" y="4178300"/>
            <a:ext cx="665795" cy="665791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8575">
            <a:solidFill>
              <a:schemeClr val="accent1">
                <a:lumMod val="60000"/>
                <a:lumMod val="40000"/>
                <a:alpha val="100000"/>
              </a:schemeClr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3" name="Freeform 13"/>
          <p:cNvSpPr/>
          <p:nvPr/>
        </p:nvSpPr>
        <p:spPr>
          <a:xfrm>
            <a:off x="4432588" y="4363773"/>
            <a:ext cx="306115" cy="294843"/>
          </a:xfrm>
          <a:custGeom>
            <a:avLst/>
            <a:gdLst/>
            <a:ahLst/>
            <a:cxnLst/>
            <a:rect l="l" t="t" r="r" b="b"/>
            <a:pathLst>
              <a:path w="597921" h="598324">
                <a:moveTo>
                  <a:pt x="297615" y="96957"/>
                </a:moveTo>
                <a:cubicBezTo>
                  <a:pt x="311959" y="96957"/>
                  <a:pt x="323434" y="108416"/>
                  <a:pt x="323434" y="122740"/>
                </a:cubicBezTo>
                <a:lnTo>
                  <a:pt x="323434" y="289852"/>
                </a:lnTo>
                <a:lnTo>
                  <a:pt x="462572" y="289852"/>
                </a:lnTo>
                <a:cubicBezTo>
                  <a:pt x="476438" y="289852"/>
                  <a:pt x="487913" y="301311"/>
                  <a:pt x="487913" y="315157"/>
                </a:cubicBezTo>
                <a:cubicBezTo>
                  <a:pt x="487913" y="329004"/>
                  <a:pt x="476438" y="340463"/>
                  <a:pt x="462572" y="340463"/>
                </a:cubicBezTo>
                <a:lnTo>
                  <a:pt x="297615" y="340463"/>
                </a:lnTo>
                <a:cubicBezTo>
                  <a:pt x="283749" y="340463"/>
                  <a:pt x="272274" y="329004"/>
                  <a:pt x="272274" y="315157"/>
                </a:cubicBezTo>
                <a:lnTo>
                  <a:pt x="272274" y="122740"/>
                </a:lnTo>
                <a:cubicBezTo>
                  <a:pt x="272274" y="108416"/>
                  <a:pt x="283749" y="96957"/>
                  <a:pt x="297615" y="96957"/>
                </a:cubicBezTo>
                <a:close/>
                <a:moveTo>
                  <a:pt x="298127" y="0"/>
                </a:moveTo>
                <a:cubicBezTo>
                  <a:pt x="463564" y="0"/>
                  <a:pt x="597921" y="134181"/>
                  <a:pt x="597921" y="299401"/>
                </a:cubicBezTo>
                <a:cubicBezTo>
                  <a:pt x="597921" y="464143"/>
                  <a:pt x="463564" y="598324"/>
                  <a:pt x="298127" y="598324"/>
                </a:cubicBezTo>
                <a:cubicBezTo>
                  <a:pt x="188155" y="598324"/>
                  <a:pt x="87268" y="538635"/>
                  <a:pt x="35150" y="442177"/>
                </a:cubicBezTo>
                <a:cubicBezTo>
                  <a:pt x="33238" y="438835"/>
                  <a:pt x="32760" y="435492"/>
                  <a:pt x="34194" y="432149"/>
                </a:cubicBezTo>
                <a:cubicBezTo>
                  <a:pt x="35150" y="428807"/>
                  <a:pt x="37541" y="425942"/>
                  <a:pt x="40410" y="424509"/>
                </a:cubicBezTo>
                <a:lnTo>
                  <a:pt x="74836" y="407796"/>
                </a:lnTo>
                <a:cubicBezTo>
                  <a:pt x="81052" y="404931"/>
                  <a:pt x="88702" y="407319"/>
                  <a:pt x="91571" y="413049"/>
                </a:cubicBezTo>
                <a:cubicBezTo>
                  <a:pt x="133169" y="488018"/>
                  <a:pt x="212540" y="534815"/>
                  <a:pt x="298127" y="534815"/>
                </a:cubicBezTo>
                <a:cubicBezTo>
                  <a:pt x="428181" y="534815"/>
                  <a:pt x="534328" y="429284"/>
                  <a:pt x="534328" y="299401"/>
                </a:cubicBezTo>
                <a:cubicBezTo>
                  <a:pt x="534328" y="169517"/>
                  <a:pt x="428181" y="63509"/>
                  <a:pt x="298127" y="63509"/>
                </a:cubicBezTo>
                <a:cubicBezTo>
                  <a:pt x="242185" y="63509"/>
                  <a:pt x="187677" y="83565"/>
                  <a:pt x="145123" y="120333"/>
                </a:cubicBezTo>
                <a:lnTo>
                  <a:pt x="200587" y="142299"/>
                </a:lnTo>
                <a:cubicBezTo>
                  <a:pt x="204890" y="144209"/>
                  <a:pt x="207759" y="148029"/>
                  <a:pt x="208237" y="152327"/>
                </a:cubicBezTo>
                <a:cubicBezTo>
                  <a:pt x="208715" y="157102"/>
                  <a:pt x="207281" y="161399"/>
                  <a:pt x="203456" y="164265"/>
                </a:cubicBezTo>
                <a:lnTo>
                  <a:pt x="48060" y="285553"/>
                </a:lnTo>
                <a:cubicBezTo>
                  <a:pt x="44235" y="288418"/>
                  <a:pt x="39454" y="289373"/>
                  <a:pt x="35150" y="287463"/>
                </a:cubicBezTo>
                <a:cubicBezTo>
                  <a:pt x="31325" y="285553"/>
                  <a:pt x="27978" y="281733"/>
                  <a:pt x="27500" y="277435"/>
                </a:cubicBezTo>
                <a:lnTo>
                  <a:pt x="246" y="82132"/>
                </a:lnTo>
                <a:cubicBezTo>
                  <a:pt x="-710" y="77835"/>
                  <a:pt x="1203" y="73060"/>
                  <a:pt x="4550" y="70194"/>
                </a:cubicBezTo>
                <a:cubicBezTo>
                  <a:pt x="8375" y="67807"/>
                  <a:pt x="13156" y="66852"/>
                  <a:pt x="17459" y="68762"/>
                </a:cubicBezTo>
                <a:lnTo>
                  <a:pt x="80574" y="94070"/>
                </a:lnTo>
                <a:cubicBezTo>
                  <a:pt x="137472" y="33426"/>
                  <a:pt x="214931" y="0"/>
                  <a:pt x="298127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4" name="AutoShape 14"/>
          <p:cNvSpPr/>
          <p:nvPr/>
        </p:nvSpPr>
        <p:spPr>
          <a:xfrm>
            <a:off x="7274660" y="4178300"/>
            <a:ext cx="665795" cy="665791"/>
          </a:xfrm>
          <a:prstGeom prst="ellipse">
            <a:avLst/>
          </a:prstGeom>
          <a:solidFill>
            <a:schemeClr val="accent1">
              <a:alpha val="100000"/>
            </a:schemeClr>
          </a:solidFill>
          <a:ln w="28575">
            <a:solidFill>
              <a:schemeClr val="accent1">
                <a:lumMod val="60000"/>
                <a:lumMod val="40000"/>
                <a:alpha val="100000"/>
              </a:schemeClr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5" name="Freeform 15"/>
          <p:cNvSpPr/>
          <p:nvPr/>
        </p:nvSpPr>
        <p:spPr>
          <a:xfrm>
            <a:off x="7454500" y="4363773"/>
            <a:ext cx="306115" cy="294843"/>
          </a:xfrm>
          <a:custGeom>
            <a:avLst/>
            <a:gdLst/>
            <a:ahLst/>
            <a:cxnLst/>
            <a:rect l="l" t="t" r="r" b="b"/>
            <a:pathLst>
              <a:path w="582235" h="606722">
                <a:moveTo>
                  <a:pt x="0" y="404481"/>
                </a:moveTo>
                <a:lnTo>
                  <a:pt x="101261" y="404481"/>
                </a:lnTo>
                <a:lnTo>
                  <a:pt x="101261" y="606722"/>
                </a:lnTo>
                <a:lnTo>
                  <a:pt x="0" y="606722"/>
                </a:lnTo>
                <a:close/>
                <a:moveTo>
                  <a:pt x="151927" y="328623"/>
                </a:moveTo>
                <a:lnTo>
                  <a:pt x="253188" y="328623"/>
                </a:lnTo>
                <a:lnTo>
                  <a:pt x="253188" y="606722"/>
                </a:lnTo>
                <a:lnTo>
                  <a:pt x="151927" y="606722"/>
                </a:lnTo>
                <a:close/>
                <a:moveTo>
                  <a:pt x="303855" y="252766"/>
                </a:moveTo>
                <a:lnTo>
                  <a:pt x="405046" y="252766"/>
                </a:lnTo>
                <a:lnTo>
                  <a:pt x="405046" y="606722"/>
                </a:lnTo>
                <a:lnTo>
                  <a:pt x="303855" y="606722"/>
                </a:lnTo>
                <a:close/>
                <a:moveTo>
                  <a:pt x="455711" y="202241"/>
                </a:moveTo>
                <a:lnTo>
                  <a:pt x="556972" y="202241"/>
                </a:lnTo>
                <a:lnTo>
                  <a:pt x="556972" y="606722"/>
                </a:lnTo>
                <a:lnTo>
                  <a:pt x="455711" y="606722"/>
                </a:lnTo>
                <a:close/>
                <a:moveTo>
                  <a:pt x="455697" y="0"/>
                </a:moveTo>
                <a:lnTo>
                  <a:pt x="556785" y="0"/>
                </a:lnTo>
                <a:lnTo>
                  <a:pt x="556874" y="0"/>
                </a:lnTo>
                <a:lnTo>
                  <a:pt x="556963" y="0"/>
                </a:lnTo>
                <a:cubicBezTo>
                  <a:pt x="557230" y="0"/>
                  <a:pt x="557408" y="0"/>
                  <a:pt x="557675" y="0"/>
                </a:cubicBezTo>
                <a:cubicBezTo>
                  <a:pt x="558298" y="89"/>
                  <a:pt x="558832" y="89"/>
                  <a:pt x="559366" y="89"/>
                </a:cubicBezTo>
                <a:cubicBezTo>
                  <a:pt x="559811" y="178"/>
                  <a:pt x="560256" y="267"/>
                  <a:pt x="560611" y="267"/>
                </a:cubicBezTo>
                <a:cubicBezTo>
                  <a:pt x="561056" y="356"/>
                  <a:pt x="561412" y="444"/>
                  <a:pt x="561857" y="444"/>
                </a:cubicBezTo>
                <a:cubicBezTo>
                  <a:pt x="562302" y="533"/>
                  <a:pt x="562747" y="711"/>
                  <a:pt x="563192" y="800"/>
                </a:cubicBezTo>
                <a:cubicBezTo>
                  <a:pt x="563548" y="889"/>
                  <a:pt x="563904" y="978"/>
                  <a:pt x="564171" y="1067"/>
                </a:cubicBezTo>
                <a:cubicBezTo>
                  <a:pt x="564616" y="1156"/>
                  <a:pt x="565061" y="1333"/>
                  <a:pt x="565506" y="1511"/>
                </a:cubicBezTo>
                <a:cubicBezTo>
                  <a:pt x="565862" y="1600"/>
                  <a:pt x="566218" y="1778"/>
                  <a:pt x="566574" y="1867"/>
                </a:cubicBezTo>
                <a:cubicBezTo>
                  <a:pt x="566929" y="2044"/>
                  <a:pt x="567285" y="2222"/>
                  <a:pt x="567730" y="2400"/>
                </a:cubicBezTo>
                <a:cubicBezTo>
                  <a:pt x="568086" y="2578"/>
                  <a:pt x="568442" y="2755"/>
                  <a:pt x="568798" y="2933"/>
                </a:cubicBezTo>
                <a:cubicBezTo>
                  <a:pt x="569154" y="3111"/>
                  <a:pt x="569421" y="3289"/>
                  <a:pt x="569777" y="3467"/>
                </a:cubicBezTo>
                <a:cubicBezTo>
                  <a:pt x="570133" y="3733"/>
                  <a:pt x="570578" y="4000"/>
                  <a:pt x="570934" y="4178"/>
                </a:cubicBezTo>
                <a:cubicBezTo>
                  <a:pt x="571201" y="4444"/>
                  <a:pt x="571557" y="4622"/>
                  <a:pt x="571824" y="4800"/>
                </a:cubicBezTo>
                <a:cubicBezTo>
                  <a:pt x="572180" y="5155"/>
                  <a:pt x="572536" y="5422"/>
                  <a:pt x="572891" y="5689"/>
                </a:cubicBezTo>
                <a:cubicBezTo>
                  <a:pt x="573247" y="5955"/>
                  <a:pt x="573514" y="6222"/>
                  <a:pt x="573781" y="6489"/>
                </a:cubicBezTo>
                <a:cubicBezTo>
                  <a:pt x="574137" y="6755"/>
                  <a:pt x="574493" y="7022"/>
                  <a:pt x="574760" y="7289"/>
                </a:cubicBezTo>
                <a:cubicBezTo>
                  <a:pt x="575205" y="7733"/>
                  <a:pt x="575561" y="8178"/>
                  <a:pt x="575917" y="8533"/>
                </a:cubicBezTo>
                <a:cubicBezTo>
                  <a:pt x="576095" y="8711"/>
                  <a:pt x="576273" y="8889"/>
                  <a:pt x="576451" y="9066"/>
                </a:cubicBezTo>
                <a:cubicBezTo>
                  <a:pt x="576451" y="9155"/>
                  <a:pt x="576451" y="9155"/>
                  <a:pt x="576451" y="9155"/>
                </a:cubicBezTo>
                <a:cubicBezTo>
                  <a:pt x="576985" y="9777"/>
                  <a:pt x="577519" y="10489"/>
                  <a:pt x="577964" y="11200"/>
                </a:cubicBezTo>
                <a:cubicBezTo>
                  <a:pt x="577964" y="11200"/>
                  <a:pt x="578053" y="11289"/>
                  <a:pt x="578053" y="11289"/>
                </a:cubicBezTo>
                <a:cubicBezTo>
                  <a:pt x="578498" y="12000"/>
                  <a:pt x="578854" y="12622"/>
                  <a:pt x="579209" y="13244"/>
                </a:cubicBezTo>
                <a:cubicBezTo>
                  <a:pt x="579387" y="13600"/>
                  <a:pt x="579565" y="13955"/>
                  <a:pt x="579743" y="14222"/>
                </a:cubicBezTo>
                <a:cubicBezTo>
                  <a:pt x="579921" y="14666"/>
                  <a:pt x="580099" y="15111"/>
                  <a:pt x="580277" y="15555"/>
                </a:cubicBezTo>
                <a:cubicBezTo>
                  <a:pt x="580455" y="15911"/>
                  <a:pt x="580633" y="16266"/>
                  <a:pt x="580722" y="16711"/>
                </a:cubicBezTo>
                <a:cubicBezTo>
                  <a:pt x="580900" y="17066"/>
                  <a:pt x="581078" y="17422"/>
                  <a:pt x="581167" y="17866"/>
                </a:cubicBezTo>
                <a:cubicBezTo>
                  <a:pt x="581256" y="18311"/>
                  <a:pt x="581434" y="18755"/>
                  <a:pt x="581523" y="19199"/>
                </a:cubicBezTo>
                <a:cubicBezTo>
                  <a:pt x="581612" y="19555"/>
                  <a:pt x="581701" y="19910"/>
                  <a:pt x="581790" y="20266"/>
                </a:cubicBezTo>
                <a:cubicBezTo>
                  <a:pt x="581879" y="20977"/>
                  <a:pt x="582057" y="21777"/>
                  <a:pt x="582146" y="22488"/>
                </a:cubicBezTo>
                <a:cubicBezTo>
                  <a:pt x="582146" y="22577"/>
                  <a:pt x="582146" y="22666"/>
                  <a:pt x="582146" y="22666"/>
                </a:cubicBezTo>
                <a:cubicBezTo>
                  <a:pt x="582235" y="23555"/>
                  <a:pt x="582235" y="24355"/>
                  <a:pt x="582235" y="25244"/>
                </a:cubicBezTo>
                <a:lnTo>
                  <a:pt x="582235" y="126396"/>
                </a:lnTo>
                <a:cubicBezTo>
                  <a:pt x="582235" y="140351"/>
                  <a:pt x="570934" y="151728"/>
                  <a:pt x="556963" y="151728"/>
                </a:cubicBezTo>
                <a:cubicBezTo>
                  <a:pt x="542992" y="151728"/>
                  <a:pt x="531691" y="140351"/>
                  <a:pt x="531691" y="126396"/>
                </a:cubicBezTo>
                <a:lnTo>
                  <a:pt x="531691" y="79286"/>
                </a:lnTo>
                <a:lnTo>
                  <a:pt x="421260" y="171106"/>
                </a:lnTo>
                <a:cubicBezTo>
                  <a:pt x="410582" y="180083"/>
                  <a:pt x="394564" y="178572"/>
                  <a:pt x="385666" y="167906"/>
                </a:cubicBezTo>
                <a:cubicBezTo>
                  <a:pt x="376678" y="157150"/>
                  <a:pt x="378191" y="141240"/>
                  <a:pt x="388869" y="132262"/>
                </a:cubicBezTo>
                <a:lnTo>
                  <a:pt x="487020" y="50576"/>
                </a:lnTo>
                <a:lnTo>
                  <a:pt x="455697" y="50576"/>
                </a:lnTo>
                <a:cubicBezTo>
                  <a:pt x="441727" y="50576"/>
                  <a:pt x="430425" y="39288"/>
                  <a:pt x="430425" y="25244"/>
                </a:cubicBezTo>
                <a:cubicBezTo>
                  <a:pt x="430425" y="11289"/>
                  <a:pt x="441727" y="0"/>
                  <a:pt x="455697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6" name="AutoShape 16"/>
          <p:cNvSpPr/>
          <p:nvPr/>
        </p:nvSpPr>
        <p:spPr>
          <a:xfrm>
            <a:off x="747336" y="2402205"/>
            <a:ext cx="2553871" cy="1020362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r">
              <a:lnSpc>
                <a:spcPct val="150000"/>
              </a:lnSpc>
              <a:spcBef>
                <a:spcPts val="270"/>
              </a:spcBef>
              <a:defRPr/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术后病人应保持口腔清洁，以预防口腔感染。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47336" y="2037683"/>
            <a:ext cx="2553871" cy="42262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r">
              <a:spcBef>
                <a:spcPts val="270"/>
              </a:spcBef>
              <a:defRPr/>
            </a:pPr>
            <a:r>
              <a:rPr lang="en-US" sz="15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保持口腔清洁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1940528" y="5092530"/>
            <a:ext cx="2552700" cy="891876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对于接受肠内营养的病人，应定期更换鼻胃/肠管，以防止并发症的发生。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940528" y="4661950"/>
            <a:ext cx="2084356" cy="403578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sz="15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定期更换鼻胃/肠管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872233" y="2402205"/>
            <a:ext cx="2552700" cy="108278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270"/>
              </a:spcBef>
              <a:defRPr/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定期监测病人的营养指标，如体重、血清白蛋白、前白蛋白等，以评估营养状况。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872233" y="2037683"/>
            <a:ext cx="2569478" cy="441680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sz="15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监测营养指标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814024" y="5112856"/>
            <a:ext cx="2552700" cy="933977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r">
              <a:lnSpc>
                <a:spcPct val="150000"/>
              </a:lnSpc>
              <a:spcBef>
                <a:spcPts val="270"/>
              </a:spcBef>
              <a:defRPr/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术后病人应避免食用生冷、油腻、刺激性食物，以防止对胃肠道的刺激和感染。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314658" y="4661950"/>
            <a:ext cx="2084356" cy="42262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r">
              <a:lnSpc>
                <a:spcPct val="120000"/>
              </a:lnSpc>
              <a:defRPr/>
            </a:pPr>
            <a:r>
              <a:rPr lang="en-US" sz="15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注意饮食卫生</a:t>
            </a:r>
            <a:endParaRPr lang="en-US" sz="1100"/>
          </a:p>
        </p:txBody>
      </p:sp>
      <p:grpSp>
        <p:nvGrpSpPr>
          <p:cNvPr id="24" name="Group 24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5" name="AutoShape 25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AutoShape 41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AutoShape 42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AutoShape 43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AutoShape 44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TextBox 45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营养支持的护理建议与注意事项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5860682" y="1004888"/>
            <a:ext cx="4382213" cy="48482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marL="203200" lvl="0" indent="-203200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术后病人的饮食指导建议与实施方案</a:t>
            </a:r>
            <a:endParaRPr 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140000"/>
              </a:lnSpc>
              <a:buFont typeface="Arial" panose="020B0604020202020204"/>
              <a:buChar char="•"/>
            </a:pPr>
            <a:r>
              <a:rPr 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术后病人的营养支持与护理建议</a:t>
            </a:r>
            <a:endParaRPr lang="en-US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384673" y="2576513"/>
            <a:ext cx="2532780" cy="1704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76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目录</a:t>
            </a:r>
            <a:endParaRPr lang="en-US" sz="76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672611" y="3429000"/>
            <a:ext cx="8029575" cy="1152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86000"/>
              </a:lnSpc>
              <a:spcBef>
                <a:spcPts val="450"/>
              </a:spcBef>
            </a:pPr>
            <a:r>
              <a:rPr lang="en-US" sz="3075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谢谢您的观看</a:t>
            </a:r>
            <a:endParaRPr lang="en-US" sz="3075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72611" y="1363218"/>
            <a:ext cx="9069452" cy="24955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12000"/>
              </a:lnSpc>
              <a:spcBef>
                <a:spcPts val="450"/>
              </a:spcBef>
            </a:pPr>
            <a:r>
              <a:rPr lang="en-US" sz="123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THANKS</a:t>
            </a:r>
            <a:endParaRPr lang="en-US" sz="123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2757596" y="2624328"/>
            <a:ext cx="8124825" cy="19621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术后病人饮食概述</a:t>
            </a:r>
            <a:endParaRPr lang="en-US" sz="4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757596" y="1141600"/>
            <a:ext cx="8686800" cy="1704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76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76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990089" y="1514981"/>
            <a:ext cx="932011" cy="932011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5" name="TextBox 5"/>
          <p:cNvSpPr txBox="1"/>
          <p:nvPr/>
        </p:nvSpPr>
        <p:spPr>
          <a:xfrm>
            <a:off x="990089" y="4677159"/>
            <a:ext cx="2409825" cy="10477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96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合理的饮食可以提供足够的营养，有助于伤口愈合和恢复。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90089" y="3829496"/>
            <a:ext cx="2409825" cy="4476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促进伤口愈合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7" name="Connector 7"/>
          <p:cNvCxnSpPr/>
          <p:nvPr/>
        </p:nvCxnSpPr>
        <p:spPr>
          <a:xfrm>
            <a:off x="1095003" y="4507169"/>
            <a:ext cx="2676821" cy="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Connector 8"/>
          <p:cNvCxnSpPr/>
          <p:nvPr/>
        </p:nvCxnSpPr>
        <p:spPr>
          <a:xfrm>
            <a:off x="3569918" y="4041523"/>
            <a:ext cx="207264" cy="0"/>
          </a:xfrm>
          <a:prstGeom prst="line">
            <a:avLst/>
          </a:prstGeom>
          <a:ln w="38100">
            <a:solidFill>
              <a:schemeClr val="accent1"/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Freeform 9"/>
          <p:cNvSpPr/>
          <p:nvPr/>
        </p:nvSpPr>
        <p:spPr>
          <a:xfrm>
            <a:off x="3687773" y="3947812"/>
            <a:ext cx="151723" cy="187422"/>
          </a:xfrm>
          <a:custGeom>
            <a:avLst/>
            <a:gdLst/>
            <a:ahLst/>
            <a:cxnLst/>
            <a:rect l="l" t="t" r="r" b="b"/>
            <a:pathLst>
              <a:path w="1905000" h="1905000">
                <a:moveTo>
                  <a:pt x="0" y="0"/>
                </a:moveTo>
                <a:lnTo>
                  <a:pt x="762000" y="0"/>
                </a:lnTo>
                <a:lnTo>
                  <a:pt x="1905000" y="952500"/>
                </a:lnTo>
                <a:lnTo>
                  <a:pt x="762000" y="1905000"/>
                </a:lnTo>
                <a:lnTo>
                  <a:pt x="0" y="1905000"/>
                </a:lnTo>
                <a:lnTo>
                  <a:pt x="1143000" y="952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0" name="AutoShape 10"/>
          <p:cNvSpPr/>
          <p:nvPr/>
        </p:nvSpPr>
        <p:spPr>
          <a:xfrm>
            <a:off x="4671297" y="1454147"/>
            <a:ext cx="932011" cy="932011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 l="16650" r="16650"/>
          <a:stretch>
            <a:fillRect/>
          </a:stretch>
        </p:blipFill>
        <p:spPr>
          <a:xfrm>
            <a:off x="5039938" y="1393187"/>
            <a:ext cx="2231507" cy="2231507"/>
          </a:xfrm>
          <a:prstGeom prst="ellipse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4671297" y="3829496"/>
            <a:ext cx="2409825" cy="4476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预防并发症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3" name="Connector 13"/>
          <p:cNvCxnSpPr/>
          <p:nvPr/>
        </p:nvCxnSpPr>
        <p:spPr>
          <a:xfrm>
            <a:off x="4776211" y="4446335"/>
            <a:ext cx="2676821" cy="0"/>
          </a:xfrm>
          <a:prstGeom prst="line">
            <a:avLst/>
          </a:prstGeom>
          <a:ln w="9525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cxnSp>
        <p:nvCxnSpPr>
          <p:cNvPr id="14" name="Connector 14"/>
          <p:cNvCxnSpPr/>
          <p:nvPr/>
        </p:nvCxnSpPr>
        <p:spPr>
          <a:xfrm>
            <a:off x="7251125" y="4041523"/>
            <a:ext cx="207264" cy="0"/>
          </a:xfrm>
          <a:prstGeom prst="line">
            <a:avLst/>
          </a:prstGeom>
          <a:ln w="38100">
            <a:solidFill>
              <a:schemeClr val="accent2"/>
            </a:solidFill>
            <a:prstDash val="solid"/>
          </a:ln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cxnSp>
      <p:sp>
        <p:nvSpPr>
          <p:cNvPr id="15" name="Freeform 15"/>
          <p:cNvSpPr/>
          <p:nvPr/>
        </p:nvSpPr>
        <p:spPr>
          <a:xfrm>
            <a:off x="7368981" y="3947812"/>
            <a:ext cx="151723" cy="187422"/>
          </a:xfrm>
          <a:custGeom>
            <a:avLst/>
            <a:gdLst/>
            <a:ahLst/>
            <a:cxnLst/>
            <a:rect l="l" t="t" r="r" b="b"/>
            <a:pathLst>
              <a:path w="1905000" h="1905000">
                <a:moveTo>
                  <a:pt x="0" y="0"/>
                </a:moveTo>
                <a:lnTo>
                  <a:pt x="762000" y="0"/>
                </a:lnTo>
                <a:lnTo>
                  <a:pt x="1905000" y="952500"/>
                </a:lnTo>
                <a:lnTo>
                  <a:pt x="762000" y="1905000"/>
                </a:lnTo>
                <a:lnTo>
                  <a:pt x="0" y="1905000"/>
                </a:lnTo>
                <a:lnTo>
                  <a:pt x="1143000" y="952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6" name="AutoShape 16"/>
          <p:cNvSpPr/>
          <p:nvPr/>
        </p:nvSpPr>
        <p:spPr>
          <a:xfrm>
            <a:off x="8373015" y="1454147"/>
            <a:ext cx="932011" cy="932011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rcRect l="16675" r="16675"/>
          <a:stretch>
            <a:fillRect/>
          </a:stretch>
        </p:blipFill>
        <p:spPr>
          <a:xfrm>
            <a:off x="8741656" y="1393187"/>
            <a:ext cx="2231507" cy="2231507"/>
          </a:xfrm>
          <a:prstGeom prst="ellipse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8373015" y="3829496"/>
            <a:ext cx="2409825" cy="4476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96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增强免疫力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9" name="Connector 19"/>
          <p:cNvCxnSpPr/>
          <p:nvPr/>
        </p:nvCxnSpPr>
        <p:spPr>
          <a:xfrm>
            <a:off x="8477928" y="4446335"/>
            <a:ext cx="2676821" cy="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" name="Connector 20"/>
          <p:cNvCxnSpPr/>
          <p:nvPr/>
        </p:nvCxnSpPr>
        <p:spPr>
          <a:xfrm>
            <a:off x="10952843" y="4041523"/>
            <a:ext cx="207264" cy="0"/>
          </a:xfrm>
          <a:prstGeom prst="line">
            <a:avLst/>
          </a:prstGeom>
          <a:ln w="38100">
            <a:solidFill>
              <a:schemeClr val="accent1"/>
            </a:solidFill>
            <a:prstDash val="soli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Freeform 21"/>
          <p:cNvSpPr/>
          <p:nvPr/>
        </p:nvSpPr>
        <p:spPr>
          <a:xfrm>
            <a:off x="11070699" y="3947812"/>
            <a:ext cx="151723" cy="187422"/>
          </a:xfrm>
          <a:custGeom>
            <a:avLst/>
            <a:gdLst/>
            <a:ahLst/>
            <a:cxnLst/>
            <a:rect l="l" t="t" r="r" b="b"/>
            <a:pathLst>
              <a:path w="1905000" h="1905000">
                <a:moveTo>
                  <a:pt x="0" y="0"/>
                </a:moveTo>
                <a:lnTo>
                  <a:pt x="762000" y="0"/>
                </a:lnTo>
                <a:lnTo>
                  <a:pt x="1905000" y="952500"/>
                </a:lnTo>
                <a:lnTo>
                  <a:pt x="762000" y="1905000"/>
                </a:lnTo>
                <a:lnTo>
                  <a:pt x="0" y="1905000"/>
                </a:lnTo>
                <a:lnTo>
                  <a:pt x="1143000" y="952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4"/>
          <a:srcRect l="16895" r="16895"/>
          <a:stretch>
            <a:fillRect/>
          </a:stretch>
        </p:blipFill>
        <p:spPr>
          <a:xfrm>
            <a:off x="1358558" y="1454147"/>
            <a:ext cx="2231507" cy="2231507"/>
          </a:xfrm>
          <a:prstGeom prst="ellipse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4671297" y="4677159"/>
            <a:ext cx="2409825" cy="10477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96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通过调整饮食，可以预防术后并发症的发生，如感染、血栓等。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8373015" y="4677159"/>
            <a:ext cx="2409825" cy="10477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just">
              <a:lnSpc>
                <a:spcPct val="96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合理的饮食可以增强患者的免疫力，提高抵抗力。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392065" y="1604894"/>
            <a:ext cx="581025" cy="4572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lang="en-US" sz="20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20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4690347" y="1604894"/>
            <a:ext cx="578298" cy="437007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spAutoFit/>
          </a:bodyPr>
          <a:lstStyle/>
          <a:p>
            <a:pPr>
              <a:lnSpc>
                <a:spcPct val="100000"/>
              </a:lnSpc>
              <a:spcBef>
                <a:spcPts val="450"/>
              </a:spcBef>
            </a:pPr>
            <a:r>
              <a:rPr lang="en-US" sz="20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20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80564" y="1604894"/>
            <a:ext cx="581025" cy="4572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spAutoFit/>
          </a:bodyPr>
          <a:lstStyle/>
          <a:p>
            <a:pPr algn="ctr">
              <a:lnSpc>
                <a:spcPct val="100000"/>
              </a:lnSpc>
              <a:spcBef>
                <a:spcPts val="450"/>
              </a:spcBef>
            </a:pPr>
            <a:r>
              <a:rPr lang="en-US" sz="2025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2025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8" name="Group 28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9" name="AutoShape 29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AutoShape 41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AutoShape 42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AutoShape 43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AutoShape 44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AutoShape 45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AutoShape 46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AutoShape 47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AutoShape 48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TextBox 49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术后病人饮食的重要性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4875" r="14875"/>
          <a:stretch>
            <a:fillRect/>
          </a:stretch>
        </p:blipFill>
        <p:spPr>
          <a:xfrm>
            <a:off x="6416218" y="1873250"/>
            <a:ext cx="2285143" cy="24396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6997" r="16997"/>
          <a:stretch>
            <a:fillRect/>
          </a:stretch>
        </p:blipFill>
        <p:spPr>
          <a:xfrm>
            <a:off x="705451" y="1873250"/>
            <a:ext cx="2286000" cy="2308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18920" r="18920"/>
          <a:stretch>
            <a:fillRect/>
          </a:stretch>
        </p:blipFill>
        <p:spPr>
          <a:xfrm>
            <a:off x="9265251" y="1892300"/>
            <a:ext cx="2271183" cy="24206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18666" r="18666"/>
          <a:stretch>
            <a:fillRect/>
          </a:stretch>
        </p:blipFill>
        <p:spPr>
          <a:xfrm>
            <a:off x="3571418" y="1892300"/>
            <a:ext cx="2266949" cy="242062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6416218" y="3460761"/>
            <a:ext cx="2285143" cy="745998"/>
            <a:chOff x="6416218" y="3460761"/>
            <a:chExt cx="2285143" cy="745998"/>
          </a:xfrm>
        </p:grpSpPr>
        <p:sp>
          <p:nvSpPr>
            <p:cNvPr id="9" name="AutoShape 9"/>
            <p:cNvSpPr/>
            <p:nvPr/>
          </p:nvSpPr>
          <p:spPr>
            <a:xfrm>
              <a:off x="6416218" y="3460761"/>
              <a:ext cx="2285143" cy="745998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10" name="Group 10"/>
          <p:cNvGrpSpPr/>
          <p:nvPr/>
        </p:nvGrpSpPr>
        <p:grpSpPr>
          <a:xfrm>
            <a:off x="6416218" y="4197615"/>
            <a:ext cx="2288381" cy="2112169"/>
            <a:chOff x="6416218" y="4197615"/>
            <a:chExt cx="2288381" cy="2112169"/>
          </a:xfrm>
        </p:grpSpPr>
        <p:sp>
          <p:nvSpPr>
            <p:cNvPr id="11" name="AutoShape 11"/>
            <p:cNvSpPr/>
            <p:nvPr/>
          </p:nvSpPr>
          <p:spPr>
            <a:xfrm>
              <a:off x="6416218" y="4197615"/>
              <a:ext cx="2288381" cy="2112169"/>
            </a:xfrm>
            <a:prstGeom prst="rect">
              <a:avLst/>
            </a:prstGeom>
            <a:solidFill>
              <a:schemeClr val="accent1">
                <a:lumMod val="50000"/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12" name="Group 12"/>
          <p:cNvGrpSpPr/>
          <p:nvPr/>
        </p:nvGrpSpPr>
        <p:grpSpPr>
          <a:xfrm>
            <a:off x="3571418" y="3460761"/>
            <a:ext cx="2285429" cy="852159"/>
            <a:chOff x="3571418" y="3460761"/>
            <a:chExt cx="2285429" cy="852159"/>
          </a:xfrm>
        </p:grpSpPr>
        <p:sp>
          <p:nvSpPr>
            <p:cNvPr id="13" name="AutoShape 13"/>
            <p:cNvSpPr/>
            <p:nvPr/>
          </p:nvSpPr>
          <p:spPr>
            <a:xfrm>
              <a:off x="3571418" y="3460761"/>
              <a:ext cx="2285429" cy="852159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14" name="Group 14"/>
          <p:cNvGrpSpPr/>
          <p:nvPr/>
        </p:nvGrpSpPr>
        <p:grpSpPr>
          <a:xfrm>
            <a:off x="3571418" y="4206759"/>
            <a:ext cx="2288096" cy="2103025"/>
            <a:chOff x="3571418" y="4206759"/>
            <a:chExt cx="2288096" cy="2103025"/>
          </a:xfrm>
        </p:grpSpPr>
        <p:sp>
          <p:nvSpPr>
            <p:cNvPr id="15" name="AutoShape 15"/>
            <p:cNvSpPr/>
            <p:nvPr/>
          </p:nvSpPr>
          <p:spPr>
            <a:xfrm>
              <a:off x="3571418" y="4206759"/>
              <a:ext cx="2288096" cy="2103025"/>
            </a:xfrm>
            <a:prstGeom prst="rect">
              <a:avLst/>
            </a:prstGeom>
            <a:solidFill>
              <a:schemeClr val="accent1">
                <a:lumMod val="50000"/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16" name="Group 16"/>
          <p:cNvGrpSpPr/>
          <p:nvPr/>
        </p:nvGrpSpPr>
        <p:grpSpPr>
          <a:xfrm>
            <a:off x="9265251" y="3460761"/>
            <a:ext cx="2286000" cy="745998"/>
            <a:chOff x="9265251" y="3460761"/>
            <a:chExt cx="2286000" cy="745998"/>
          </a:xfrm>
        </p:grpSpPr>
        <p:sp>
          <p:nvSpPr>
            <p:cNvPr id="17" name="AutoShape 17"/>
            <p:cNvSpPr/>
            <p:nvPr/>
          </p:nvSpPr>
          <p:spPr>
            <a:xfrm>
              <a:off x="9265251" y="3460761"/>
              <a:ext cx="2286000" cy="745998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18" name="Group 18"/>
          <p:cNvGrpSpPr/>
          <p:nvPr/>
        </p:nvGrpSpPr>
        <p:grpSpPr>
          <a:xfrm>
            <a:off x="9265251" y="4204473"/>
            <a:ext cx="2286000" cy="2105311"/>
            <a:chOff x="9265251" y="4204473"/>
            <a:chExt cx="2286000" cy="2105311"/>
          </a:xfrm>
        </p:grpSpPr>
        <p:sp>
          <p:nvSpPr>
            <p:cNvPr id="19" name="AutoShape 19"/>
            <p:cNvSpPr/>
            <p:nvPr/>
          </p:nvSpPr>
          <p:spPr>
            <a:xfrm>
              <a:off x="9265251" y="4204473"/>
              <a:ext cx="2286000" cy="2105311"/>
            </a:xfrm>
            <a:prstGeom prst="rect">
              <a:avLst/>
            </a:prstGeom>
            <a:solidFill>
              <a:schemeClr val="accent1">
                <a:lumMod val="50000"/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20" name="Group 20"/>
          <p:cNvGrpSpPr/>
          <p:nvPr/>
        </p:nvGrpSpPr>
        <p:grpSpPr>
          <a:xfrm>
            <a:off x="705451" y="3460761"/>
            <a:ext cx="2286000" cy="2849023"/>
            <a:chOff x="705451" y="3460761"/>
            <a:chExt cx="2286000" cy="2849023"/>
          </a:xfrm>
        </p:grpSpPr>
        <p:sp>
          <p:nvSpPr>
            <p:cNvPr id="21" name="AutoShape 21"/>
            <p:cNvSpPr/>
            <p:nvPr/>
          </p:nvSpPr>
          <p:spPr>
            <a:xfrm>
              <a:off x="705451" y="3460761"/>
              <a:ext cx="2286000" cy="883920"/>
            </a:xfrm>
            <a:prstGeom prst="rect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705451" y="4206759"/>
              <a:ext cx="2286000" cy="2103025"/>
            </a:xfrm>
            <a:prstGeom prst="rect">
              <a:avLst/>
            </a:prstGeom>
            <a:solidFill>
              <a:schemeClr val="accent1">
                <a:lumMod val="50000"/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pSp>
        <p:nvGrpSpPr>
          <p:cNvPr id="23" name="Group 23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24" name="AutoShape 24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AutoShape 39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AutoShape 40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AutoShape 41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AutoShape 42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AutoShape 43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TextBox 44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术后病人饮食的基本原则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756455" y="4477571"/>
            <a:ext cx="2164942" cy="1552257"/>
            <a:chOff x="756455" y="4477571"/>
            <a:chExt cx="2164942" cy="1552257"/>
          </a:xfrm>
        </p:grpSpPr>
        <p:sp>
          <p:nvSpPr>
            <p:cNvPr id="46" name="TextBox 46"/>
            <p:cNvSpPr txBox="1"/>
            <p:nvPr/>
          </p:nvSpPr>
          <p:spPr>
            <a:xfrm>
              <a:off x="756455" y="4477571"/>
              <a:ext cx="2164942" cy="1552257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500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术后患者应以清淡、易消化的食物为主，避免过于油腻、辛辣或刺激性食物。</a:t>
              </a:r>
              <a:endParaRPr lang="en-US" sz="1500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3628568" y="4477571"/>
            <a:ext cx="2164942" cy="1552257"/>
            <a:chOff x="3628568" y="4477571"/>
            <a:chExt cx="2164942" cy="1552257"/>
          </a:xfrm>
        </p:grpSpPr>
        <p:sp>
          <p:nvSpPr>
            <p:cNvPr id="48" name="TextBox 48"/>
            <p:cNvSpPr txBox="1"/>
            <p:nvPr/>
          </p:nvSpPr>
          <p:spPr>
            <a:xfrm>
              <a:off x="3628568" y="4477571"/>
              <a:ext cx="2164942" cy="1552257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500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术后患者需要补充足够的蛋白质和热量，以促进伤口愈合和恢复。</a:t>
              </a:r>
              <a:endParaRPr lang="en-US" sz="1500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6466794" y="4477571"/>
            <a:ext cx="2164942" cy="1552257"/>
            <a:chOff x="6466794" y="4477571"/>
            <a:chExt cx="2164942" cy="1552257"/>
          </a:xfrm>
        </p:grpSpPr>
        <p:sp>
          <p:nvSpPr>
            <p:cNvPr id="50" name="TextBox 50"/>
            <p:cNvSpPr txBox="1"/>
            <p:nvPr/>
          </p:nvSpPr>
          <p:spPr>
            <a:xfrm>
              <a:off x="6466794" y="4477571"/>
              <a:ext cx="2164942" cy="1552257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500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适量的膳食纤维有助于促进肠道蠕动，预防便秘。</a:t>
              </a:r>
              <a:endParaRPr lang="en-US" sz="1500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318371" y="4477571"/>
            <a:ext cx="2164942" cy="1552257"/>
            <a:chOff x="9318371" y="4477571"/>
            <a:chExt cx="2164942" cy="1552257"/>
          </a:xfrm>
        </p:grpSpPr>
        <p:sp>
          <p:nvSpPr>
            <p:cNvPr id="52" name="TextBox 52"/>
            <p:cNvSpPr txBox="1"/>
            <p:nvPr/>
          </p:nvSpPr>
          <p:spPr>
            <a:xfrm>
              <a:off x="9318371" y="4477571"/>
              <a:ext cx="2164942" cy="1552257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500">
                  <a:solidFill>
                    <a:srgbClr val="FFFDFD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术后患者应多饮水，以保持身体水分平衡。</a:t>
              </a:r>
              <a:endParaRPr lang="en-US" sz="1500">
                <a:solidFill>
                  <a:srgbClr val="FFFDFD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705451" y="3588593"/>
            <a:ext cx="2267763" cy="490334"/>
            <a:chOff x="705451" y="3588593"/>
            <a:chExt cx="2267763" cy="490334"/>
          </a:xfrm>
        </p:grpSpPr>
        <p:sp>
          <p:nvSpPr>
            <p:cNvPr id="54" name="TextBox 54"/>
            <p:cNvSpPr txBox="1"/>
            <p:nvPr/>
          </p:nvSpPr>
          <p:spPr>
            <a:xfrm>
              <a:off x="705451" y="3588593"/>
              <a:ext cx="2267763" cy="490334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025" b="1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清淡易消化</a:t>
              </a:r>
              <a:endParaRPr lang="en-US" sz="2025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3628568" y="3588593"/>
            <a:ext cx="2267763" cy="490334"/>
            <a:chOff x="3628568" y="3588593"/>
            <a:chExt cx="2267763" cy="490334"/>
          </a:xfrm>
        </p:grpSpPr>
        <p:sp>
          <p:nvSpPr>
            <p:cNvPr id="56" name="TextBox 56"/>
            <p:cNvSpPr txBox="1"/>
            <p:nvPr/>
          </p:nvSpPr>
          <p:spPr>
            <a:xfrm>
              <a:off x="3628568" y="3588593"/>
              <a:ext cx="2267763" cy="490334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025" b="1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高蛋白、高热量</a:t>
              </a:r>
              <a:endParaRPr lang="en-US" sz="2025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6433598" y="3588593"/>
            <a:ext cx="2267763" cy="490334"/>
            <a:chOff x="6433598" y="3588593"/>
            <a:chExt cx="2267763" cy="490334"/>
          </a:xfrm>
        </p:grpSpPr>
        <p:sp>
          <p:nvSpPr>
            <p:cNvPr id="58" name="TextBox 58"/>
            <p:cNvSpPr txBox="1"/>
            <p:nvPr/>
          </p:nvSpPr>
          <p:spPr>
            <a:xfrm>
              <a:off x="6433598" y="3588593"/>
              <a:ext cx="2267763" cy="490334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025" b="1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适量膳食纤维</a:t>
              </a:r>
              <a:endParaRPr lang="en-US" sz="2025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9265251" y="3588593"/>
            <a:ext cx="2267763" cy="490334"/>
            <a:chOff x="9265251" y="3588593"/>
            <a:chExt cx="2267763" cy="490334"/>
          </a:xfrm>
        </p:grpSpPr>
        <p:sp>
          <p:nvSpPr>
            <p:cNvPr id="60" name="TextBox 60"/>
            <p:cNvSpPr txBox="1"/>
            <p:nvPr/>
          </p:nvSpPr>
          <p:spPr>
            <a:xfrm>
              <a:off x="9265251" y="3588593"/>
              <a:ext cx="2267763" cy="490334"/>
            </a:xfrm>
            <a:prstGeom prst="rect">
              <a:avLst/>
            </a:prstGeom>
          </p:spPr>
          <p:txBody>
            <a:bodyPr wrap="square" lIns="66008" tIns="33052" rIns="66008" bIns="33052" rtlCol="0" anchor="ctr" anchorCtr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025" b="1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多饮水</a:t>
              </a:r>
              <a:endParaRPr lang="en-US" sz="2025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869006" y="4720386"/>
            <a:ext cx="2415272" cy="37040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ctr">
              <a:defRPr/>
            </a:pPr>
            <a:r>
              <a:rPr lang="en-US" sz="15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注意食物卫生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3575643" y="4720386"/>
            <a:ext cx="2415272" cy="37040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ctr">
              <a:defRPr/>
            </a:pPr>
            <a:r>
              <a:rPr lang="en-US" sz="15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避免暴饮暴食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6220535" y="4720386"/>
            <a:ext cx="2415272" cy="37040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ctr">
              <a:defRPr/>
            </a:pPr>
            <a:r>
              <a:rPr lang="en-US" sz="15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避免烟酒刺激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927174" y="4720386"/>
            <a:ext cx="2415272" cy="370409"/>
          </a:xfrm>
          <a:prstGeom prst="rect">
            <a:avLst/>
          </a:prstGeom>
        </p:spPr>
        <p:txBody>
          <a:bodyPr wrap="square" lIns="91440" tIns="45720" rIns="91440" bIns="45720" rtlCol="0" anchor="t" anchorCtr="0">
            <a:noAutofit/>
          </a:bodyPr>
          <a:lstStyle/>
          <a:p>
            <a:pPr algn="ctr">
              <a:defRPr/>
            </a:pPr>
            <a:r>
              <a:rPr lang="en-US" sz="157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遵循医生建议</a:t>
            </a:r>
            <a:endParaRPr lang="en-US" sz="1100"/>
          </a:p>
        </p:txBody>
      </p:sp>
      <p:grpSp>
        <p:nvGrpSpPr>
          <p:cNvPr id="8" name="Group 8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9" name="AutoShape 9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AutoShape 10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AutoShape 11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AutoShape 12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AutoShape 13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AutoShape 14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AutoShape 15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AutoShape 16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AutoShape 17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AutoShape 18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AutoShape 19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TextBox 29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术后病人饮食的注意事项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2"/>
          <a:srcRect l="16589" r="16589"/>
          <a:stretch>
            <a:fillRect/>
          </a:stretch>
        </p:blipFill>
        <p:spPr>
          <a:xfrm>
            <a:off x="892584" y="1337857"/>
            <a:ext cx="2465519" cy="2459823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3"/>
          <a:srcRect l="16589" r="16589"/>
          <a:stretch>
            <a:fillRect/>
          </a:stretch>
        </p:blipFill>
        <p:spPr>
          <a:xfrm>
            <a:off x="3570781" y="1337857"/>
            <a:ext cx="2465519" cy="2459823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4"/>
          <a:srcRect t="116" b="116"/>
          <a:stretch>
            <a:fillRect/>
          </a:stretch>
        </p:blipFill>
        <p:spPr>
          <a:xfrm>
            <a:off x="6248977" y="1337857"/>
            <a:ext cx="2465519" cy="2459823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5"/>
          <a:srcRect l="12413" r="12413"/>
          <a:stretch>
            <a:fillRect/>
          </a:stretch>
        </p:blipFill>
        <p:spPr>
          <a:xfrm>
            <a:off x="8927174" y="1337857"/>
            <a:ext cx="2465519" cy="2459823"/>
          </a:xfrm>
          <a:prstGeom prst="rect">
            <a:avLst/>
          </a:prstGeom>
        </p:spPr>
      </p:pic>
      <p:sp>
        <p:nvSpPr>
          <p:cNvPr id="34" name="AutoShape 34"/>
          <p:cNvSpPr/>
          <p:nvPr/>
        </p:nvSpPr>
        <p:spPr>
          <a:xfrm>
            <a:off x="1410969" y="3111016"/>
            <a:ext cx="1428750" cy="1428750"/>
          </a:xfrm>
          <a:prstGeom prst="rect">
            <a:avLst/>
          </a:prstGeom>
          <a:solidFill>
            <a:schemeClr val="accent1">
              <a:alpha val="7225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35" name="AutoShape 35"/>
          <p:cNvSpPr/>
          <p:nvPr/>
        </p:nvSpPr>
        <p:spPr>
          <a:xfrm>
            <a:off x="4089165" y="3111016"/>
            <a:ext cx="1428750" cy="1428750"/>
          </a:xfrm>
          <a:prstGeom prst="rect">
            <a:avLst/>
          </a:prstGeom>
          <a:solidFill>
            <a:schemeClr val="accent1">
              <a:lumMod val="50000"/>
              <a:alpha val="85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36" name="AutoShape 36"/>
          <p:cNvSpPr/>
          <p:nvPr/>
        </p:nvSpPr>
        <p:spPr>
          <a:xfrm>
            <a:off x="9445558" y="3111016"/>
            <a:ext cx="1428750" cy="1428750"/>
          </a:xfrm>
          <a:prstGeom prst="rect">
            <a:avLst/>
          </a:prstGeom>
          <a:solidFill>
            <a:schemeClr val="accent1">
              <a:lumMod val="50000"/>
              <a:alpha val="85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37" name="AutoShape 37"/>
          <p:cNvSpPr/>
          <p:nvPr/>
        </p:nvSpPr>
        <p:spPr>
          <a:xfrm>
            <a:off x="6767362" y="3111016"/>
            <a:ext cx="1428750" cy="1428750"/>
          </a:xfrm>
          <a:prstGeom prst="rect">
            <a:avLst/>
          </a:prstGeom>
          <a:solidFill>
            <a:schemeClr val="accent1">
              <a:alpha val="85000"/>
            </a:schemeClr>
          </a:solidFill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38" name="TextBox 38"/>
          <p:cNvSpPr txBox="1"/>
          <p:nvPr/>
        </p:nvSpPr>
        <p:spPr>
          <a:xfrm>
            <a:off x="1441168" y="3500231"/>
            <a:ext cx="1368351" cy="68199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4121550" y="3500231"/>
            <a:ext cx="1363980" cy="68199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6799747" y="3500231"/>
            <a:ext cx="1363980" cy="68199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477944" y="3500231"/>
            <a:ext cx="1363980" cy="68199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36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lang="en-US" sz="36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917707" y="5153111"/>
            <a:ext cx="2415273" cy="999925"/>
          </a:xfrm>
          <a:prstGeom prst="rect">
            <a:avLst/>
          </a:prstGeom>
        </p:spPr>
        <p:txBody>
          <a:bodyPr wrap="square" lIns="91440" tIns="45720" rIns="91440" bIns="45720" rtlCol="0" anchor="t" anchorCtr="1">
            <a:no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  <a:defRPr/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术后患者应注意食物卫生，避免食用不洁或变质的食物。</a:t>
            </a:r>
            <a:endParaRPr lang="en-US" sz="1100"/>
          </a:p>
        </p:txBody>
      </p:sp>
      <p:sp>
        <p:nvSpPr>
          <p:cNvPr id="43" name="AutoShape 43"/>
          <p:cNvSpPr/>
          <p:nvPr/>
        </p:nvSpPr>
        <p:spPr>
          <a:xfrm>
            <a:off x="3595904" y="5153111"/>
            <a:ext cx="2415273" cy="999925"/>
          </a:xfrm>
          <a:prstGeom prst="rect">
            <a:avLst/>
          </a:prstGeom>
        </p:spPr>
        <p:txBody>
          <a:bodyPr wrap="square" lIns="91440" tIns="45720" rIns="91440" bIns="45720" rtlCol="0" anchor="t" anchorCtr="1">
            <a:no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  <a:defRPr/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术后患者应避免暴饮暴食，以免加重胃肠道负担。</a:t>
            </a:r>
            <a:endParaRPr lang="en-US" sz="1100"/>
          </a:p>
        </p:txBody>
      </p:sp>
      <p:sp>
        <p:nvSpPr>
          <p:cNvPr id="44" name="AutoShape 44"/>
          <p:cNvSpPr/>
          <p:nvPr/>
        </p:nvSpPr>
        <p:spPr>
          <a:xfrm>
            <a:off x="6274100" y="5153111"/>
            <a:ext cx="2415273" cy="999925"/>
          </a:xfrm>
          <a:prstGeom prst="rect">
            <a:avLst/>
          </a:prstGeom>
        </p:spPr>
        <p:txBody>
          <a:bodyPr wrap="square" lIns="91440" tIns="45720" rIns="91440" bIns="45720" rtlCol="0" anchor="t" anchorCtr="1">
            <a:no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  <a:defRPr/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术后患者应避免吸烟、饮酒等刺激性行为，以免影响伤口愈合。</a:t>
            </a:r>
            <a:endParaRPr lang="en-US" sz="1100"/>
          </a:p>
        </p:txBody>
      </p:sp>
      <p:sp>
        <p:nvSpPr>
          <p:cNvPr id="45" name="AutoShape 45"/>
          <p:cNvSpPr/>
          <p:nvPr/>
        </p:nvSpPr>
        <p:spPr>
          <a:xfrm>
            <a:off x="8952297" y="5153111"/>
            <a:ext cx="2415273" cy="999925"/>
          </a:xfrm>
          <a:prstGeom prst="rect">
            <a:avLst/>
          </a:prstGeom>
        </p:spPr>
        <p:txBody>
          <a:bodyPr wrap="square" lIns="91440" tIns="45720" rIns="91440" bIns="45720" rtlCol="0" anchor="t" anchorCtr="1">
            <a:no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  <a:defRPr/>
            </a:pPr>
            <a:r>
              <a:rPr lang="en-US" sz="135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术后患者应遵循医生的建议，根据病情调整饮食。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580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TextBox 4"/>
          <p:cNvSpPr txBox="1"/>
          <p:nvPr/>
        </p:nvSpPr>
        <p:spPr>
          <a:xfrm>
            <a:off x="2757596" y="2624328"/>
            <a:ext cx="8124825" cy="196215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5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术后病人的饮食种类与选择</a:t>
            </a:r>
            <a:endParaRPr lang="en-US" sz="45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757596" y="1141600"/>
            <a:ext cx="8686800" cy="1704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76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765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4" y="0"/>
            <a:ext cx="12192000" cy="683895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0" y="0"/>
            <a:ext cx="12192000" cy="6838950"/>
          </a:xfrm>
          <a:custGeom>
            <a:avLst/>
            <a:gdLst/>
            <a:ahLst/>
            <a:cxnLst/>
            <a:rect l="l" t="t" r="r" b="b"/>
            <a:pathLst>
              <a:path w="12192000" h="6838950">
                <a:moveTo>
                  <a:pt x="0" y="0"/>
                </a:moveTo>
                <a:lnTo>
                  <a:pt x="12192000" y="0"/>
                </a:lnTo>
                <a:lnTo>
                  <a:pt x="12192000" y="6838950"/>
                </a:lnTo>
                <a:lnTo>
                  <a:pt x="0" y="6838950"/>
                </a:lnTo>
                <a:close/>
              </a:path>
            </a:pathLst>
          </a:custGeom>
          <a:solidFill>
            <a:schemeClr val="lt1">
              <a:alpha val="90000"/>
            </a:schemeClr>
          </a:solidFill>
        </p:spPr>
        <p:style>
          <a:lnRef idx="0">
            <a:schemeClr val="lt1"/>
          </a:lnRef>
          <a:fillRef idx="1">
            <a:schemeClr val="lt1"/>
          </a:fillRef>
          <a:effectRef idx="0">
            <a:schemeClr val="lt1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4" name="AutoShape 4"/>
          <p:cNvSpPr/>
          <p:nvPr/>
        </p:nvSpPr>
        <p:spPr>
          <a:xfrm>
            <a:off x="7150141" y="2021983"/>
            <a:ext cx="3939528" cy="3939528"/>
          </a:xfrm>
          <a:prstGeom prst="ellipse">
            <a:avLst/>
          </a:prstGeom>
          <a:solidFill>
            <a:schemeClr val="accent2">
              <a:lumMod val="60000"/>
              <a:lumOff val="40000"/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5" name="TextBox 5"/>
          <p:cNvSpPr txBox="1"/>
          <p:nvPr/>
        </p:nvSpPr>
        <p:spPr>
          <a:xfrm>
            <a:off x="454963" y="2034175"/>
            <a:ext cx="5826389" cy="7021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易消化、易吞咽、营养丰富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54963" y="1575832"/>
            <a:ext cx="2703493" cy="3632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总结词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54963" y="3530045"/>
            <a:ext cx="5826389" cy="7021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流质饮食是一种呈液体状态的食物，易于吞咽和消化。它通常含有丰富的蛋白质、维生素和矿物质，能够提供足够的营养支持。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54963" y="3071702"/>
            <a:ext cx="2703493" cy="3632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详细描述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4963" y="5118981"/>
            <a:ext cx="6018344" cy="7021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牛奶、豆浆、米汤、果汁、藕粉、蛋花汤等</a:t>
            </a:r>
            <a:endParaRPr lang="en-US" sz="15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54963" y="4660638"/>
            <a:ext cx="2703493" cy="36328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推荐食物</a:t>
            </a:r>
            <a:endParaRPr lang="en-US" sz="2025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676035" y="2524948"/>
            <a:ext cx="2887741" cy="2887741"/>
          </a:xfrm>
          <a:prstGeom prst="ellipse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8663168" y="1482987"/>
            <a:ext cx="913476" cy="91347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3" name="AutoShape 13"/>
          <p:cNvSpPr/>
          <p:nvPr/>
        </p:nvSpPr>
        <p:spPr>
          <a:xfrm>
            <a:off x="6921648" y="4618441"/>
            <a:ext cx="913476" cy="91347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4" name="AutoShape 14"/>
          <p:cNvSpPr/>
          <p:nvPr/>
        </p:nvSpPr>
        <p:spPr>
          <a:xfrm>
            <a:off x="10386775" y="4618441"/>
            <a:ext cx="913476" cy="91347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  <p:style>
          <a:lnRef idx="0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p/>
        </p:txBody>
      </p:sp>
      <p:sp>
        <p:nvSpPr>
          <p:cNvPr id="15" name="Freeform 15"/>
          <p:cNvSpPr/>
          <p:nvPr/>
        </p:nvSpPr>
        <p:spPr>
          <a:xfrm>
            <a:off x="8906663" y="1691796"/>
            <a:ext cx="426486" cy="42648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6" name="Freeform 16"/>
          <p:cNvSpPr/>
          <p:nvPr/>
        </p:nvSpPr>
        <p:spPr>
          <a:xfrm>
            <a:off x="10639092" y="4837698"/>
            <a:ext cx="426194" cy="42619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190500"/>
                </a:moveTo>
                <a:cubicBezTo>
                  <a:pt x="152400" y="169459"/>
                  <a:pt x="169459" y="152400"/>
                  <a:pt x="190500" y="152400"/>
                </a:cubicBezTo>
                <a:cubicBezTo>
                  <a:pt x="211541" y="152400"/>
                  <a:pt x="228600" y="169459"/>
                  <a:pt x="228600" y="190500"/>
                </a:cubicBezTo>
                <a:cubicBezTo>
                  <a:pt x="228600" y="211541"/>
                  <a:pt x="211541" y="228600"/>
                  <a:pt x="190500" y="228600"/>
                </a:cubicBezTo>
                <a:cubicBezTo>
                  <a:pt x="169459" y="228600"/>
                  <a:pt x="152400" y="211541"/>
                  <a:pt x="152400" y="190500"/>
                </a:cubicBezTo>
                <a:close/>
                <a:moveTo>
                  <a:pt x="266700" y="76200"/>
                </a:moveTo>
                <a:lnTo>
                  <a:pt x="235372" y="12925"/>
                </a:lnTo>
                <a:cubicBezTo>
                  <a:pt x="232801" y="5410"/>
                  <a:pt x="225695" y="0"/>
                  <a:pt x="217284" y="0"/>
                </a:cubicBezTo>
                <a:lnTo>
                  <a:pt x="164973" y="0"/>
                </a:lnTo>
                <a:cubicBezTo>
                  <a:pt x="156467" y="0"/>
                  <a:pt x="149295" y="5544"/>
                  <a:pt x="146837" y="13192"/>
                </a:cubicBezTo>
                <a:lnTo>
                  <a:pt x="114338" y="76200"/>
                </a:lnTo>
                <a:lnTo>
                  <a:pt x="38100" y="76200"/>
                </a:lnTo>
                <a:cubicBezTo>
                  <a:pt x="17059" y="76200"/>
                  <a:pt x="0" y="93259"/>
                  <a:pt x="0" y="114300"/>
                </a:cubicBezTo>
                <a:lnTo>
                  <a:pt x="0" y="304800"/>
                </a:lnTo>
                <a:lnTo>
                  <a:pt x="304800" y="304800"/>
                </a:lnTo>
                <a:lnTo>
                  <a:pt x="304800" y="114300"/>
                </a:lnTo>
                <a:cubicBezTo>
                  <a:pt x="304800" y="93259"/>
                  <a:pt x="287760" y="76200"/>
                  <a:pt x="266700" y="76200"/>
                </a:cubicBezTo>
                <a:close/>
                <a:moveTo>
                  <a:pt x="57150" y="152400"/>
                </a:moveTo>
                <a:cubicBezTo>
                  <a:pt x="46625" y="152400"/>
                  <a:pt x="38100" y="143875"/>
                  <a:pt x="38100" y="133350"/>
                </a:cubicBezTo>
                <a:cubicBezTo>
                  <a:pt x="38100" y="122825"/>
                  <a:pt x="46625" y="114300"/>
                  <a:pt x="57150" y="114300"/>
                </a:cubicBezTo>
                <a:cubicBezTo>
                  <a:pt x="67675" y="114300"/>
                  <a:pt x="76200" y="122825"/>
                  <a:pt x="76200" y="133350"/>
                </a:cubicBezTo>
                <a:cubicBezTo>
                  <a:pt x="76200" y="143875"/>
                  <a:pt x="67675" y="152400"/>
                  <a:pt x="57150" y="152400"/>
                </a:cubicBezTo>
                <a:close/>
                <a:moveTo>
                  <a:pt x="190500" y="266700"/>
                </a:moveTo>
                <a:cubicBezTo>
                  <a:pt x="148419" y="266700"/>
                  <a:pt x="114300" y="232581"/>
                  <a:pt x="114300" y="190500"/>
                </a:cubicBezTo>
                <a:cubicBezTo>
                  <a:pt x="114300" y="148419"/>
                  <a:pt x="148419" y="114300"/>
                  <a:pt x="190500" y="114300"/>
                </a:cubicBezTo>
                <a:cubicBezTo>
                  <a:pt x="232581" y="114300"/>
                  <a:pt x="266700" y="148419"/>
                  <a:pt x="266700" y="190500"/>
                </a:cubicBezTo>
                <a:cubicBezTo>
                  <a:pt x="266700" y="232581"/>
                  <a:pt x="232581" y="266700"/>
                  <a:pt x="190500" y="26670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sp>
        <p:nvSpPr>
          <p:cNvPr id="17" name="Freeform 17"/>
          <p:cNvSpPr/>
          <p:nvPr/>
        </p:nvSpPr>
        <p:spPr>
          <a:xfrm>
            <a:off x="7137949" y="4833774"/>
            <a:ext cx="482811" cy="48281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  <p:txBody>
          <a:bodyPr/>
          <a:p/>
        </p:txBody>
      </p:sp>
      <p:grpSp>
        <p:nvGrpSpPr>
          <p:cNvPr id="18" name="Group 18"/>
          <p:cNvGrpSpPr/>
          <p:nvPr/>
        </p:nvGrpSpPr>
        <p:grpSpPr>
          <a:xfrm>
            <a:off x="454963" y="93878"/>
            <a:ext cx="10641129" cy="914400"/>
            <a:chOff x="454963" y="93878"/>
            <a:chExt cx="10641129" cy="914400"/>
          </a:xfrm>
        </p:grpSpPr>
        <p:sp>
          <p:nvSpPr>
            <p:cNvPr id="19" name="AutoShape 19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AutoShape 20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AutoShape 21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AutoShape 22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AutoShape 23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AutoShape 24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AutoShape 25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AutoShape 26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AutoShape 27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AutoShape 28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AutoShape 29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AutoShape 30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AutoShape 31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AutoShape 32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AutoShape 33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AutoShape 34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AutoShape 35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AutoShape 36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AutoShape 37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AutoShape 38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TextBox 39"/>
            <p:cNvSpPr txBox="1"/>
            <p:nvPr/>
          </p:nvSpPr>
          <p:spPr>
            <a:xfrm>
              <a:off x="1094842" y="93878"/>
              <a:ext cx="10001250" cy="914400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流质饮食</a:t>
              </a:r>
              <a:endParaRPr lang="en-US" sz="3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EFFFFD"/>
      </a:lt1>
      <a:dk2>
        <a:srgbClr val="003C35"/>
      </a:dk2>
      <a:lt2>
        <a:srgbClr val="FFFFFF"/>
      </a:lt2>
      <a:accent1>
        <a:srgbClr val="00A5B2"/>
      </a:accent1>
      <a:accent2>
        <a:srgbClr val="52C6B8"/>
      </a:accent2>
      <a:accent3>
        <a:srgbClr val="00657D"/>
      </a:accent3>
      <a:accent4>
        <a:srgbClr val="58C19B"/>
      </a:accent4>
      <a:accent5>
        <a:srgbClr val="6DD690"/>
      </a:accent5>
      <a:accent6>
        <a:srgbClr val="9CCAF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2716</Words>
  <Application>WPS 演示</Application>
  <PresentationFormat>On-screen Show (4:3)</PresentationFormat>
  <Paragraphs>369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Arial</vt:lpstr>
      <vt:lpstr>Calibri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大圆</cp:lastModifiedBy>
  <cp:revision>4</cp:revision>
  <dcterms:created xsi:type="dcterms:W3CDTF">2006-08-16T00:00:00Z</dcterms:created>
  <dcterms:modified xsi:type="dcterms:W3CDTF">2026-02-27T10:52:43Z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3F1D1EAF56504628AA46FC52B21B1DF0_13</vt:lpwstr>
  </property>
  <property fmtid="{D5CDD505-2E9C-101B-9397-08002B2CF9AE}" pid="3" name="KSOProductBuildVer">
    <vt:lpwstr>2052-12.1.0.24657</vt:lpwstr>
  </property>
</Properties>
</file>