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01.svg" ContentType="image/svg+xml"/>
  <Override PartName="/ppt/media/image104.svg" ContentType="image/svg+xml"/>
  <Override PartName="/ppt/media/image106.svg" ContentType="image/svg+xml"/>
  <Override PartName="/ppt/media/image108.svg" ContentType="image/svg+xml"/>
  <Override PartName="/ppt/media/image111.svg" ContentType="image/svg+xml"/>
  <Override PartName="/ppt/media/image113.svg" ContentType="image/svg+xml"/>
  <Override PartName="/ppt/media/image116.svg" ContentType="image/svg+xml"/>
  <Override PartName="/ppt/media/image119.svg" ContentType="image/svg+xml"/>
  <Override PartName="/ppt/media/image12.svg" ContentType="image/svg+xml"/>
  <Override PartName="/ppt/media/image121.svg" ContentType="image/svg+xml"/>
  <Override PartName="/ppt/media/image123.svg" ContentType="image/svg+xml"/>
  <Override PartName="/ppt/media/image125.svg" ContentType="image/svg+xml"/>
  <Override PartName="/ppt/media/image129.svg" ContentType="image/svg+xml"/>
  <Override PartName="/ppt/media/image131.svg" ContentType="image/svg+xml"/>
  <Override PartName="/ppt/media/image133.svg" ContentType="image/svg+xml"/>
  <Override PartName="/ppt/media/image135.svg" ContentType="image/svg+xml"/>
  <Override PartName="/ppt/media/image137.svg" ContentType="image/svg+xml"/>
  <Override PartName="/ppt/media/image139.svg" ContentType="image/svg+xml"/>
  <Override PartName="/ppt/media/image14.svg" ContentType="image/svg+xml"/>
  <Override PartName="/ppt/media/image141.svg" ContentType="image/svg+xml"/>
  <Override PartName="/ppt/media/image143.svg" ContentType="image/svg+xml"/>
  <Override PartName="/ppt/media/image147.svg" ContentType="image/svg+xml"/>
  <Override PartName="/ppt/media/image149.svg" ContentType="image/svg+xml"/>
  <Override PartName="/ppt/media/image152.svg" ContentType="image/svg+xml"/>
  <Override PartName="/ppt/media/image154.svg" ContentType="image/svg+xml"/>
  <Override PartName="/ppt/media/image158.svg" ContentType="image/svg+xml"/>
  <Override PartName="/ppt/media/image16.svg" ContentType="image/svg+xml"/>
  <Override PartName="/ppt/media/image160.svg" ContentType="image/svg+xml"/>
  <Override PartName="/ppt/media/image163.svg" ContentType="image/svg+xml"/>
  <Override PartName="/ppt/media/image18.svg" ContentType="image/svg+xml"/>
  <Override PartName="/ppt/media/image20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50.svg" ContentType="image/svg+xml"/>
  <Override PartName="/ppt/media/image53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63.svg" ContentType="image/svg+xml"/>
  <Override PartName="/ppt/media/image65.svg" ContentType="image/svg+xml"/>
  <Override PartName="/ppt/media/image68.svg" ContentType="image/svg+xml"/>
  <Override PartName="/ppt/media/image70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5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media/image95.svg" ContentType="image/svg+xml"/>
  <Override PartName="/ppt/media/image97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关于“0-6岁学龄前儿童安全防护指南”的分享。儿童是国家的未来，保障他们的安全是我们共同的责任。今天，我们将一起探讨如何为孩子们构建一个安全、健康的成长环境，让他们在爱与守护中快乐成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此外，在游乐场所的意外跌落、与陌生人接触以及运动伤害也是这个年龄段需要关注的重点。孩子们开始上幼儿园，接触更多的人和事，防拐骗教育就显得尤为重要。同时，要教会他们正确使用游乐设施，并在进行体育活动时做好防护，比如佩戴头盔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不同年龄段的风险后，我们进入第二章，家庭环境安全排查。家庭是儿童最主要的活动场所，也是意外伤害的高发地。这里有几个通用原则需要牢记：首先是有效看护，视线绝不离开孩子；其次是安全收纳，把所有危险物品锁起来；同时，做好软包防护、地面防滑和用电安全，这些都是基础但至关重要的措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分区域进行排查。在客厅，要特别注意高大家具的倾倒风险，务必固定好。窗户和阳台的防护措施也不能少。在厨房这个高危区域，最好的办法是不让孩子进入。如果无法避免，就要确保炉灶旋钮有防护罩，锅柄朝内，刀具和化学品都锁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卫生间，防滑是首要任务。同时，要记得随时清空积水，盖上马桶盖。卧室里，婴儿床的安全标准要严格遵守，床内不要放置任何松软物品。另外，一个容易被忽视的危险是窗帘绳，一定要剪短或束高，防止孩子缠绕窒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到第三章，户外安全防护。首先是交通安全。步行时，要教会孩子基本的交通规则。乘车时，必须严格遵守法律规定，4岁以下儿童使用安全座椅，12岁以下不坐副驾驶。一个好习惯是“荷氏开门法”，用离车门远的手开门，这样可以自然地回头观察后方情况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骑行安全方面，最重要的一点就是佩戴头盔，这是保护孩子头部的最后一道防线。在游乐场所，家长要先检查设施是否安全，然后教导孩子遵守规则。记住，即使在儿童乐园，家长的视线也不能离开孩子，因为意外往往发生在一瞬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防走失和防拐骗是户外安全的重中之重。我们可以和孩子约定一个家庭“安全密码”，这是识别家人朋友的秘密武器。同时，要让孩子熟记家庭信息。在人多的地方，务必牵好孩子的手，或者使用防走失手环。最重要的是，反复教育孩子“四不”原则，并教会他们如何正确求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水域安全，也就是防溺水。预防溺水的“四不”原则必须让每个孩子牢记。同时，家长要记住，溺水不仅发生在野外，家中的水桶、浴缸也是危险区域，用完水要及时清空。最重要的一点是，要教育孩子，如果看到有人溺水，千万不要自己下水救，而是要大声呼救并拨打120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章，我们来谈谈幼儿园的安全。首先，幼儿园有明确的安全责任。根据国家规定，幼儿园必须建立完善的安全制度，确保设施设备安全，并对教职工进行严格筛选和培训。作为家长，我们可以了解幼儿园的安全管理制度，这有助于我们判断一所幼儿园是否值得信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幼儿园安全方面，家长也有需要关注的要点。首先是严格遵守接送制度，这是防止孩子被错接或拐骗的关键。其次，孩子的健康和用药情况要及时与老师沟通。同时，要关注幼儿园的食品安全，并积极配合幼儿园进行的各项安全教育活动，形成家园共育的合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必须正视一个严峻的现实：意外伤害已成为我国儿童健康的头号威胁。每年有上千万儿童遭遇意外伤害，其中十万人不幸丧生。但好消息是，超过九成的伤害是可以预防的。国家也为此制定了明确的目标，致力于降低儿童伤害死亡率。这正是我们今天坐在这里的意义——学习如何预防，守护我们的孩子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章是关键时刻的正确应对。首先是气道异物梗阻，也就是噎食。当孩子出现无法说话、面色发紫等症状时，要立刻采取行动。对于1岁以下的婴儿，我们采用“拍背压胸法”，交替进行5次拍背和5次压胸。请大家记住，千万不要用手去抠，也不要喂水或倒立摇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对于1岁以上的儿童，我们采用“拍背加腹部冲击法”。同样是先拍背5次，如果无效，就进行腹部冲击。施救者站在孩子身后，一手握拳，虎口对准肚脐上方，另一手包住拳头，快速向内上方冲击。这个动作需要一定的力量，要反复练习才能掌握。在施救的同时，一定要让旁边的人拨打120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烧烫伤的处理。记住“冲、脱、泡、盖、送”这五字诀。第一时间用流动的冷水冲洗伤口15到30分钟，这是最重要的一步。然后小心脱去衣物，继续浸泡。之后用干净的纱布覆盖，千万不要涂抹任何偏方。最后根据伤情决定是否送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孩子跌倒是常有的事。如果只是轻微起包，立即用冰袋冷敷即可，记住48小时内不要热敷。如果有伤口出血，要用干净的纱布直接按压止血。但如果孩子从高处跌落，或者出现呕吐、嗜睡等症状，一定要立即送医，这可能是颅内损伤的迹象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怀疑孩子骨折，处理原则是“制动、固定、就医”。首先不要随意移动受伤部位。然后用硬纸板、杂志等物品，将受伤部位的上下两个关节一起固定。固定好后立即送医。特别要强调，如果怀疑是颈椎骨折，绝对不能移动孩子，要马上拨打120等待专业救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最后是流鼻血的处理。很多人习惯让孩子仰头，这是错误的，会让血液流到喉咙里。正确的做法是让孩子身体前倾，用手指紧捏鼻翼10到15分钟，同时可以用冷毛巾敷鼻梁。这样可以有效止血。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章，我们来谈谈如何主动培养孩子的安全意识。最好的方法是寓教于乐。通过角色扮演游戏，比如“不跟陌生人走”，可以让孩子在模拟场景中学会拒绝。还可以通过安全飞行棋、安全标志寻宝等游戏，让孩子在玩乐中记住安全知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绘本阅读也是一种非常好的方式。通过生动的故事和画面，孩子们更容易理解什么是危险，以及如何保护自己。市面上有很多优秀的安全教育绘本，涵盖了防拐骗、交通安全、居家安全等各个方面，家长可以根据孩子的年龄和认知水平进行选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安全意识的培养要融入日常生活。我们要用正面的语言引导孩子，建立清晰的家庭规则。更重要的是，父母要以身作则，因为孩子总是在模仿我们。通过日常的点滴渗透和反复强化，才能让安全意识真正内化为孩子的行为习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今天的分享到此结束。儿童安全，任重道远，需要我们每一位家长和看护人用心去守护。希望今天的内容能对大家有所帮助。感谢大家的聆听，祝愿每个孩子都能在安全的环境中，健康、快乐地成长。谢谢！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孩子们主要面临哪些危险呢？溺水、交通事故、跌落、烧烫伤等是最常见的伤害类型。更值得我们警惕的是，超过45%的伤害竟然发生在我们认为最安全的地方——家里。因此，我们的指南将重点关注家庭、户外和幼儿园等场景，为大家提供实用的防护知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分享将分为六个部分。我们将首先了解不同年龄段孩子的特点和风险，然后分别深入家庭、户外和幼儿园三大场景的安全防护措施。接着，我们会学习一些关键的急救知识。最后，探讨如何从小培养孩子的安全意识。希望通过这个结构，能让大家系统地掌握儿童安全防护的知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首先来看0到1岁的婴儿期。这个阶段的宝宝，他们的世界是通过嘴巴和小手来认识的。他们会把所有东西都放进嘴里，这使得窒息和异物卡喉成为最大的安全隐患。因此，家长需要特别注意，将所有小物件、药品等危险物品收好，并确保婴儿床里没有任何可能导致窒息的松软物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窒息，婴儿期的宝宝还面临跌落、烧烫伤和中毒的风险。他们活动能力增强，但自我保护能力几乎为零。因此，看护时视线绝不能离开孩子，特别是在换尿布、洗澡时。同时，要将所有热源和有毒物品放在他们接触不到的地方，并且养成好习惯，绝不把危险物品装在饮料瓶里，以免孩子误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1到3岁的幼儿期。这个阶段的孩子像个“小探险家”，精力充沛，喜欢跑跳攀爬。他们的好奇心驱使他们探索家里的每一个角落，这使得跌落和坠落成为这个年龄段最高危的风险。因此，安装窗户限位器、阳台护栏和楼梯门栏是必不可少的安全措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这个阶段，除了高处坠落，溺水、烧烫伤、中毒和锐器伤害也同样需要警惕。一个被忽视的水桶，就可能成为溺水的陷阱。厨房的炉灶、家中的药品和刀具，都是潜在的危险。因此，家长需要把安全措施做得更细致，比如清空积水、锁好危险物品、安装防撞角等，为孩子的探索保驾护航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到了3到6岁的学龄前期，孩子们开始有了独立意识，活动范围也从家庭扩展到了户外。他们喜欢奔跑追逐，冒险精神十足，但判断力还很欠缺。因此，道路交通伤害成为这个阶段的主要风险。家长需要从小就开始对孩子进行交通安全教育，并严格执行乘车安全规定，比如使用儿童安全座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0.svg"/><Relationship Id="rId7" Type="http://schemas.openxmlformats.org/officeDocument/2006/relationships/image" Target="../media/image29.png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jpeg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svg"/><Relationship Id="rId8" Type="http://schemas.openxmlformats.org/officeDocument/2006/relationships/image" Target="../media/image60.png"/><Relationship Id="rId7" Type="http://schemas.openxmlformats.org/officeDocument/2006/relationships/image" Target="../media/image59.svg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8.svg"/><Relationship Id="rId8" Type="http://schemas.openxmlformats.org/officeDocument/2006/relationships/image" Target="../media/image67.png"/><Relationship Id="rId7" Type="http://schemas.openxmlformats.org/officeDocument/2006/relationships/image" Target="../media/image66.jpeg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70.svg"/><Relationship Id="rId10" Type="http://schemas.openxmlformats.org/officeDocument/2006/relationships/image" Target="../media/image69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57.svg"/><Relationship Id="rId7" Type="http://schemas.openxmlformats.org/officeDocument/2006/relationships/image" Target="../media/image56.png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3.svg"/><Relationship Id="rId3" Type="http://schemas.openxmlformats.org/officeDocument/2006/relationships/image" Target="../media/image60.png"/><Relationship Id="rId2" Type="http://schemas.openxmlformats.org/officeDocument/2006/relationships/image" Target="../media/image71.jpeg"/><Relationship Id="rId14" Type="http://schemas.openxmlformats.org/officeDocument/2006/relationships/notesSlide" Target="../notesSlides/notesSlide13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77.svg"/><Relationship Id="rId11" Type="http://schemas.openxmlformats.org/officeDocument/2006/relationships/image" Target="../media/image76.png"/><Relationship Id="rId10" Type="http://schemas.openxmlformats.org/officeDocument/2006/relationships/image" Target="../media/image75.svg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8.svg"/><Relationship Id="rId6" Type="http://schemas.openxmlformats.org/officeDocument/2006/relationships/image" Target="../media/image81.png"/><Relationship Id="rId5" Type="http://schemas.openxmlformats.org/officeDocument/2006/relationships/image" Target="../media/image16.svg"/><Relationship Id="rId4" Type="http://schemas.openxmlformats.org/officeDocument/2006/relationships/image" Target="../media/image80.png"/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image" Target="../media/image57.svg"/><Relationship Id="rId7" Type="http://schemas.openxmlformats.org/officeDocument/2006/relationships/image" Target="../media/image56.png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32.svg"/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79.sv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png"/><Relationship Id="rId8" Type="http://schemas.openxmlformats.org/officeDocument/2006/relationships/image" Target="../media/image90.svg"/><Relationship Id="rId7" Type="http://schemas.openxmlformats.org/officeDocument/2006/relationships/image" Target="../media/image89.png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70.svg"/><Relationship Id="rId3" Type="http://schemas.openxmlformats.org/officeDocument/2006/relationships/image" Target="../media/image69.png"/><Relationship Id="rId2" Type="http://schemas.openxmlformats.org/officeDocument/2006/relationships/image" Target="../media/image86.jpe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92.svg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png"/><Relationship Id="rId8" Type="http://schemas.openxmlformats.org/officeDocument/2006/relationships/image" Target="../media/image99.svg"/><Relationship Id="rId7" Type="http://schemas.openxmlformats.org/officeDocument/2006/relationships/image" Target="../media/image98.png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4" Type="http://schemas.openxmlformats.org/officeDocument/2006/relationships/image" Target="../media/image95.svg"/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01.svg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08.svg"/><Relationship Id="rId7" Type="http://schemas.openxmlformats.org/officeDocument/2006/relationships/image" Target="../media/image107.png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svg"/><Relationship Id="rId3" Type="http://schemas.openxmlformats.org/officeDocument/2006/relationships/image" Target="../media/image103.png"/><Relationship Id="rId2" Type="http://schemas.openxmlformats.org/officeDocument/2006/relationships/image" Target="../media/image102.jpeg"/><Relationship Id="rId10" Type="http://schemas.openxmlformats.org/officeDocument/2006/relationships/notesSlide" Target="../notesSlides/notesSlide18.xml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image" Target="../media/image113.svg"/><Relationship Id="rId7" Type="http://schemas.openxmlformats.org/officeDocument/2006/relationships/image" Target="../media/image112.png"/><Relationship Id="rId6" Type="http://schemas.openxmlformats.org/officeDocument/2006/relationships/image" Target="../media/image111.svg"/><Relationship Id="rId5" Type="http://schemas.openxmlformats.org/officeDocument/2006/relationships/image" Target="../media/image110.png"/><Relationship Id="rId4" Type="http://schemas.openxmlformats.org/officeDocument/2006/relationships/image" Target="../media/image79.svg"/><Relationship Id="rId3" Type="http://schemas.openxmlformats.org/officeDocument/2006/relationships/image" Target="../media/image78.png"/><Relationship Id="rId2" Type="http://schemas.openxmlformats.org/officeDocument/2006/relationships/image" Target="../media/image109.jpeg"/><Relationship Id="rId12" Type="http://schemas.openxmlformats.org/officeDocument/2006/relationships/notesSlide" Target="../notesSlides/notesSlide19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3.sv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svg"/><Relationship Id="rId8" Type="http://schemas.openxmlformats.org/officeDocument/2006/relationships/image" Target="../media/image11.png"/><Relationship Id="rId7" Type="http://schemas.openxmlformats.org/officeDocument/2006/relationships/image" Target="../media/image10.svg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16.svg"/><Relationship Id="rId5" Type="http://schemas.openxmlformats.org/officeDocument/2006/relationships/image" Target="../media/image115.png"/><Relationship Id="rId4" Type="http://schemas.openxmlformats.org/officeDocument/2006/relationships/image" Target="../media/image114.jpeg"/><Relationship Id="rId3" Type="http://schemas.openxmlformats.org/officeDocument/2006/relationships/image" Target="../media/image28.svg"/><Relationship Id="rId2" Type="http://schemas.openxmlformats.org/officeDocument/2006/relationships/image" Target="../media/image81.png"/><Relationship Id="rId1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4.png"/><Relationship Id="rId8" Type="http://schemas.openxmlformats.org/officeDocument/2006/relationships/image" Target="../media/image123.svg"/><Relationship Id="rId7" Type="http://schemas.openxmlformats.org/officeDocument/2006/relationships/image" Target="../media/image122.png"/><Relationship Id="rId6" Type="http://schemas.openxmlformats.org/officeDocument/2006/relationships/image" Target="../media/image121.svg"/><Relationship Id="rId5" Type="http://schemas.openxmlformats.org/officeDocument/2006/relationships/image" Target="../media/image120.png"/><Relationship Id="rId4" Type="http://schemas.openxmlformats.org/officeDocument/2006/relationships/image" Target="../media/image119.svg"/><Relationship Id="rId3" Type="http://schemas.openxmlformats.org/officeDocument/2006/relationships/image" Target="../media/image118.png"/><Relationship Id="rId2" Type="http://schemas.openxmlformats.org/officeDocument/2006/relationships/image" Target="../media/image117.jpeg"/><Relationship Id="rId12" Type="http://schemas.openxmlformats.org/officeDocument/2006/relationships/notesSlide" Target="../notesSlides/notesSlide21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25.sv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6.jpeg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33.svg"/><Relationship Id="rId7" Type="http://schemas.openxmlformats.org/officeDocument/2006/relationships/image" Target="../media/image132.png"/><Relationship Id="rId6" Type="http://schemas.openxmlformats.org/officeDocument/2006/relationships/image" Target="../media/image131.svg"/><Relationship Id="rId5" Type="http://schemas.openxmlformats.org/officeDocument/2006/relationships/image" Target="../media/image130.png"/><Relationship Id="rId4" Type="http://schemas.openxmlformats.org/officeDocument/2006/relationships/image" Target="../media/image129.svg"/><Relationship Id="rId3" Type="http://schemas.openxmlformats.org/officeDocument/2006/relationships/image" Target="../media/image128.png"/><Relationship Id="rId2" Type="http://schemas.openxmlformats.org/officeDocument/2006/relationships/image" Target="../media/image127.jpeg"/><Relationship Id="rId10" Type="http://schemas.openxmlformats.org/officeDocument/2006/relationships/notesSlide" Target="../notesSlides/notesSlide23.xml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1.svg"/><Relationship Id="rId8" Type="http://schemas.openxmlformats.org/officeDocument/2006/relationships/image" Target="../media/image140.png"/><Relationship Id="rId7" Type="http://schemas.openxmlformats.org/officeDocument/2006/relationships/image" Target="../media/image139.svg"/><Relationship Id="rId6" Type="http://schemas.openxmlformats.org/officeDocument/2006/relationships/image" Target="../media/image138.png"/><Relationship Id="rId5" Type="http://schemas.openxmlformats.org/officeDocument/2006/relationships/image" Target="../media/image137.svg"/><Relationship Id="rId4" Type="http://schemas.openxmlformats.org/officeDocument/2006/relationships/image" Target="../media/image136.png"/><Relationship Id="rId3" Type="http://schemas.openxmlformats.org/officeDocument/2006/relationships/image" Target="../media/image135.svg"/><Relationship Id="rId2" Type="http://schemas.openxmlformats.org/officeDocument/2006/relationships/image" Target="../media/image134.png"/><Relationship Id="rId14" Type="http://schemas.openxmlformats.org/officeDocument/2006/relationships/notesSlide" Target="../notesSlides/notesSlide24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144.jpeg"/><Relationship Id="rId11" Type="http://schemas.openxmlformats.org/officeDocument/2006/relationships/image" Target="../media/image143.svg"/><Relationship Id="rId10" Type="http://schemas.openxmlformats.org/officeDocument/2006/relationships/image" Target="../media/image142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5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49.svg"/><Relationship Id="rId5" Type="http://schemas.openxmlformats.org/officeDocument/2006/relationships/image" Target="../media/image148.png"/><Relationship Id="rId4" Type="http://schemas.openxmlformats.org/officeDocument/2006/relationships/image" Target="../media/image147.svg"/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6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54.svg"/><Relationship Id="rId5" Type="http://schemas.openxmlformats.org/officeDocument/2006/relationships/image" Target="../media/image153.png"/><Relationship Id="rId4" Type="http://schemas.openxmlformats.org/officeDocument/2006/relationships/image" Target="../media/image152.svg"/><Relationship Id="rId3" Type="http://schemas.openxmlformats.org/officeDocument/2006/relationships/image" Target="../media/image151.png"/><Relationship Id="rId2" Type="http://schemas.openxmlformats.org/officeDocument/2006/relationships/image" Target="../media/image150.jpeg"/><Relationship Id="rId1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svg"/><Relationship Id="rId8" Type="http://schemas.openxmlformats.org/officeDocument/2006/relationships/image" Target="../media/image60.png"/><Relationship Id="rId7" Type="http://schemas.openxmlformats.org/officeDocument/2006/relationships/image" Target="../media/image158.svg"/><Relationship Id="rId6" Type="http://schemas.openxmlformats.org/officeDocument/2006/relationships/image" Target="../media/image157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3" Type="http://schemas.openxmlformats.org/officeDocument/2006/relationships/notesSlide" Target="../notesSlides/notesSlide27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160.svg"/><Relationship Id="rId10" Type="http://schemas.openxmlformats.org/officeDocument/2006/relationships/image" Target="../media/image159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3.svg"/><Relationship Id="rId8" Type="http://schemas.openxmlformats.org/officeDocument/2006/relationships/image" Target="../media/image162.png"/><Relationship Id="rId7" Type="http://schemas.openxmlformats.org/officeDocument/2006/relationships/image" Target="../media/image99.svg"/><Relationship Id="rId6" Type="http://schemas.openxmlformats.org/officeDocument/2006/relationships/image" Target="../media/image98.png"/><Relationship Id="rId5" Type="http://schemas.openxmlformats.org/officeDocument/2006/relationships/image" Target="../media/image85.svg"/><Relationship Id="rId4" Type="http://schemas.openxmlformats.org/officeDocument/2006/relationships/image" Target="../media/image84.png"/><Relationship Id="rId3" Type="http://schemas.openxmlformats.org/officeDocument/2006/relationships/image" Target="../media/image34.svg"/><Relationship Id="rId2" Type="http://schemas.openxmlformats.org/officeDocument/2006/relationships/image" Target="../media/image161.png"/><Relationship Id="rId11" Type="http://schemas.openxmlformats.org/officeDocument/2006/relationships/notesSlide" Target="../notesSlides/notesSlide28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5.png"/><Relationship Id="rId1" Type="http://schemas.openxmlformats.org/officeDocument/2006/relationships/image" Target="../media/image16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svg"/><Relationship Id="rId8" Type="http://schemas.openxmlformats.org/officeDocument/2006/relationships/image" Target="../media/image19.png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svg"/><Relationship Id="rId8" Type="http://schemas.openxmlformats.org/officeDocument/2006/relationships/image" Target="../media/image27.png"/><Relationship Id="rId7" Type="http://schemas.openxmlformats.org/officeDocument/2006/relationships/image" Target="../media/image26.svg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image" Target="../media/image35.jpeg"/><Relationship Id="rId7" Type="http://schemas.openxmlformats.org/officeDocument/2006/relationships/image" Target="../media/image34.svg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svg"/><Relationship Id="rId8" Type="http://schemas.openxmlformats.org/officeDocument/2006/relationships/image" Target="../media/image41.png"/><Relationship Id="rId7" Type="http://schemas.openxmlformats.org/officeDocument/2006/relationships/image" Target="../media/image40.svg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jpeg"/><Relationship Id="rId8" Type="http://schemas.openxmlformats.org/officeDocument/2006/relationships/image" Target="../media/image47.jpeg"/><Relationship Id="rId7" Type="http://schemas.openxmlformats.org/officeDocument/2006/relationships/image" Target="../media/image46.svg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19050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0-6岁学龄前儿童安全防护指南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016000" y="3175000"/>
            <a:ext cx="12700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3683000"/>
            <a:ext cx="10160000" cy="12998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守护未来，安全第一</a:t>
            </a:r>
            <a:endParaRPr lang="en-US" sz="2400" b="0" i="0" u="none" strike="noStrike">
              <a:solidFill>
                <a:srgbClr val="FFFFFF">
                  <a:alpha val="9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>
                <a:solidFill>
                  <a:schemeClr val="bg1">
                    <a:lumMod val="95000"/>
                  </a:schemeClr>
                </a:solidFill>
                <a:ea typeface="宋体" panose="02010600030101010101" pitchFamily="2" charset="-122"/>
              </a:rPr>
              <a:t>青山区钢花村街社区卫生服务中心</a:t>
            </a:r>
            <a:endParaRPr lang="zh-CN" altLang="en-US" sz="2000">
              <a:solidFill>
                <a:schemeClr val="bg1">
                  <a:lumMod val="95000"/>
                </a:schemeClr>
              </a:solidFill>
              <a:ea typeface="宋体" panose="02010600030101010101" pitchFamily="2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>
                <a:solidFill>
                  <a:schemeClr val="bg1">
                    <a:lumMod val="95000"/>
                  </a:schemeClr>
                </a:solidFill>
                <a:ea typeface="宋体" panose="02010600030101010101" pitchFamily="2" charset="-122"/>
              </a:rPr>
              <a:t>主讲人：肖慧萍</a:t>
            </a:r>
            <a:endParaRPr lang="zh-CN" altLang="en-US" sz="2000">
              <a:solidFill>
                <a:schemeClr val="bg1">
                  <a:lumMod val="9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16000" y="5080000"/>
            <a:ext cx="10160000" cy="1016000"/>
          </a:xfrm>
          <a:prstGeom prst="roundRect">
            <a:avLst>
              <a:gd name="adj" fmla="val 0"/>
            </a:avLst>
          </a:prstGeom>
          <a:solidFill>
            <a:srgbClr val="FFFFFF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00" y="5308600"/>
            <a:ext cx="558800" cy="558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032000" y="5232400"/>
            <a:ext cx="876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儿童是家庭的希望与国家的未来，构建全方位的安全防护体系，让孩子们在爱与守护中快乐、健康地迈出成长的每一步。</a:t>
            </a:r>
            <a:endParaRPr lang="en-US" sz="1100"/>
          </a:p>
        </p:txBody>
      </p:sp>
      <p:sp>
        <p:nvSpPr>
          <p:cNvPr id="9" name="文本框 8"/>
          <p:cNvSpPr txBox="1"/>
          <p:nvPr/>
        </p:nvSpPr>
        <p:spPr>
          <a:xfrm>
            <a:off x="13746480" y="-22669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分年龄段儿童特点与安全风险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3-6岁（学龄前期）—— 渴望独立的“小大人”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这个阶段的孩子好奇心强、探索欲旺盛，开始尝试独立行动，但自我保护意识和能力仍较弱，家长和老师需重点关注并防范以下核心安全风险。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76500"/>
            <a:ext cx="10668000" cy="12700"/>
          </a:xfrm>
          <a:prstGeom prst="roundRect">
            <a:avLst>
              <a:gd name="adj" fmla="val 0"/>
            </a:avLst>
          </a:prstGeom>
          <a:solidFill>
            <a:srgbClr val="5A8B73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33782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794000"/>
            <a:ext cx="33782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0226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97000" y="29845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意外跌落风险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4566">
            <a:off x="952513" y="3549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52500" y="3746500"/>
            <a:ext cx="29972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原因：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在游乐设施攀爬、追逐时重心不稳摔倒，或擅自从高处跳下，是该年龄段最常见的外伤原因。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预防：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教导正确使用游乐设施，不做危险动作；家长在旁看护，确保活动环境无安全隐患。</a:t>
            </a:r>
            <a:endParaRPr lang="en-US" sz="13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 t="7664" b="7664"/>
          <a:stretch>
            <a:fillRect/>
          </a:stretch>
        </p:blipFill>
        <p:spPr>
          <a:xfrm>
            <a:off x="4394200" y="2794000"/>
            <a:ext cx="33782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/>
        </p:nvSpPr>
        <p:spPr>
          <a:xfrm>
            <a:off x="4394200" y="4826000"/>
            <a:ext cx="33782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394200" y="4826000"/>
            <a:ext cx="33782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4700" y="49784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965700" y="4953000"/>
            <a:ext cx="266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警惕陌生人接触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584700" y="54610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孩子易轻信他人，可能接受陌生人的食物或礼物。需建立“家庭安全密码”，反复强调“不吃陌生人东西、不跟陌生人走”的原则。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026400" y="2794000"/>
            <a:ext cx="33782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026400" y="2794000"/>
            <a:ext cx="33782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16900" y="30226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661400" y="29845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运动防护与伤害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4566">
            <a:off x="8216913" y="3549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216900" y="3746500"/>
            <a:ext cx="29972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原因：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跑跳碰撞、缺乏热身导致的肌肉拉伤、关节扭伤，以及骑车、轮滑时的擦伤或骨折。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预防：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运动前充分热身；根据运动类型佩戴头盔、护膝等护具；学习基本的自我保护动作。</a:t>
            </a:r>
            <a:endParaRPr lang="en-US" sz="13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家庭环境安全排查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2500" b="12500"/>
          <a:stretch>
            <a:fillRect/>
          </a:stretch>
        </p:blipFill>
        <p:spPr>
          <a:xfrm>
            <a:off x="762000" y="1778000"/>
            <a:ext cx="2794000" cy="2095500"/>
          </a:xfrm>
          <a:prstGeom prst="rect">
            <a:avLst/>
          </a:prstGeom>
          <a:noFill/>
          <a:ln w="25400" cap="flat" cmpd="sng">
            <a:solidFill>
              <a:srgbClr val="5A8B73">
                <a:alpha val="4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0005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家具软包防撞，守护孩子每一次磕碰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5626">
            <a:off x="762014" y="4692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2000" y="4889500"/>
            <a:ext cx="1460500" cy="1460500"/>
          </a:xfrm>
          <a:prstGeom prst="rect">
            <a:avLst/>
          </a:prstGeom>
          <a:noFill/>
          <a:ln w="25400" cap="flat" cmpd="sng">
            <a:solidFill>
              <a:srgbClr val="5A8B73">
                <a:alpha val="40000"/>
              </a:srgbClr>
            </a:solidFill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2413000" y="5016500"/>
            <a:ext cx="1460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电源防护盖隔绝隐患，整理电线避免绊倒，筑牢用电安全防线。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18000" y="1778000"/>
            <a:ext cx="12700" cy="4572000"/>
          </a:xfrm>
          <a:prstGeom prst="roundRect">
            <a:avLst>
              <a:gd name="adj" fmla="val 0"/>
            </a:avLst>
          </a:prstGeom>
          <a:solidFill>
            <a:srgbClr val="5A8B73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99000" y="1778000"/>
            <a:ext cx="67310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699000" y="1778000"/>
            <a:ext cx="762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6500" y="19685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715000" y="1905000"/>
            <a:ext cx="546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有效看护：视线不离开孩子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对低龄儿童必须做到“专心、近距离、不间断”的全程看护，不让孩子脱离视线范围，是预防意外最直接有效的手段。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699000" y="3429000"/>
            <a:ext cx="67310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4699000" y="3429000"/>
            <a:ext cx="762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16500" y="36195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5715000" y="3556000"/>
            <a:ext cx="546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安全收纳：危险物品“上锁”隔离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药品、化学品、尖锐工具及细小零件，必须收纳在孩子无法触及的高处或上锁的柜子中，从源头杜绝误食、误伤风险。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4699000" y="5080000"/>
            <a:ext cx="67310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699000" y="5080000"/>
            <a:ext cx="762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16500" y="52705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5715000" y="5207000"/>
            <a:ext cx="546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环境细节：防滑、防绊、全方位防护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保持地面干燥，在浴室、厨房铺设防滑垫；家具尖角加装防撞条；规范整理家中电线，消除地面绊倒隐患，打造安全的活动空间。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家庭环境安全排查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6000" y="1905000"/>
            <a:ext cx="1905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175000" y="1905000"/>
            <a:ext cx="2667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客厅/起居室：防倾倒与防护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4057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318000"/>
            <a:ext cx="254000" cy="254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97000" y="4292600"/>
            <a:ext cx="4381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稳固家具：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高大家具（书架、衣柜）务必做防倾倒固定，尖角处加装防撞角，减少磕碰风险。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5270500"/>
            <a:ext cx="254000" cy="254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5245100"/>
            <a:ext cx="4381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防护与收纳：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窗户阳台装限位器和护栏，窗下无攀爬物；电器安装稳固，电线收纳整齐，避免缠绕拉扯。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86500" y="16510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40500" y="1905000"/>
            <a:ext cx="1905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8699500" y="1905000"/>
            <a:ext cx="2667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厨房：高危区域严格管控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167">
            <a:off x="6540508" y="4057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4318000"/>
            <a:ext cx="254000" cy="254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921500" y="4292600"/>
            <a:ext cx="4381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炉灶与热物：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尽量关上厨房门；炉灶旋钮加防护罩，锅柄朝内；热汤热水壶置于台面深处，远离孩子可及范围。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0500" y="5270500"/>
            <a:ext cx="254000" cy="254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21500" y="5245100"/>
            <a:ext cx="4381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危险物品管理：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刀具、清洁剂等化学品必须收纳在带锁抽屉或高处密闭柜内，从源头隔绝儿童接触的可能性。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家庭环境安全排查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5A8B73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01 / 卫生间 · 湿滑与细节管控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5555" b="5555"/>
          <a:stretch>
            <a:fillRect/>
          </a:stretch>
        </p:blipFill>
        <p:spPr>
          <a:xfrm>
            <a:off x="762000" y="2794000"/>
            <a:ext cx="2286000" cy="2032000"/>
          </a:xfrm>
          <a:prstGeom prst="rect">
            <a:avLst/>
          </a:prstGeom>
          <a:noFill/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3302000" y="2794000"/>
            <a:ext cx="2730500" cy="20320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9000" y="2921000"/>
            <a:ext cx="279400" cy="279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3810000" y="2895600"/>
            <a:ext cx="2159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防滑与水源管理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29000" y="3429000"/>
            <a:ext cx="2476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铺设防滑垫并安装扶手；用后清空积水。洗澡遵循“先冷后热”原则并测试水温，避免烫伤风险。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207000"/>
            <a:ext cx="5270500" cy="11430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000" y="5334000"/>
            <a:ext cx="279400" cy="279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270000" y="530860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物品与设施安全：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马桶盖随时盖上，防止幼童误触或跌落；药品、化妆品等化学物品务必收纳在高处，避免儿童误食。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89889">
            <a:off x="4127500" y="4184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77000" y="1905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02 / 卧室 · 睡眠与日常防护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77000" y="2794000"/>
            <a:ext cx="5207000" cy="1206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2921000"/>
            <a:ext cx="330200" cy="330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112000" y="28575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婴儿床安全规范：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确保床垫与床栏无缝隙，防止卡夹；床内严禁放置枕头、毛毯、毛绒玩具等松软物品，规避窒息风险。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4191000"/>
            <a:ext cx="5207000" cy="1206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4000" y="4318000"/>
            <a:ext cx="330200" cy="330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112000" y="4254500"/>
            <a:ext cx="444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家具与五金防护：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衣柜门需配备防夹手功能；检查所有抽屉的固定性，避免倾倒。同时收纳好小零件，防止儿童吞食。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477000" y="5524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04000" y="56515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112000" y="55880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警惕悬挂绳带：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窗帘绳、百叶窗拉绳需剪短或束高固定，杜绝缠绕颈部的隐形危险。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户外安全防护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70500" cy="3683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320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步行安全：遵守规则，时刻警惕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2660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921000"/>
            <a:ext cx="47625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1. 严守交规：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始终走人行道，过马路必走斑马线，绝不闯红灯或在马路上追逐打闹。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2. 通行口诀：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牢记“一停、二看、三通过”，确认左右及路口无车辆时再快速通过。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3. 可视性防护：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夜晚或雨天出行，穿戴亮色衣物或带有反光条的配饰，让驾驶员更容易发现。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159500" y="1778000"/>
            <a:ext cx="5270500" cy="3683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500" y="2032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985000" y="20320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乘车安全：规范乘车，科学防护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167">
            <a:off x="6413508" y="2660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13500" y="2921000"/>
            <a:ext cx="47625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1. 法规红线：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12岁以下儿童严禁坐副驾驶；4岁以下必须使用符合标准的儿童安全座椅。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2. 正确安装：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根据年龄体重选择座椅类型，务必安装在车辆后排，并确保安全带固定牢固。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3. 荷氏开门法：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教导孩子用远离车门的手开门，迫使身体自然转动，养成观察后方路况的习惯。</a:t>
            </a:r>
            <a:endParaRPr lang="en-US" sz="14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5A8B73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8928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5842000"/>
            <a:ext cx="965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C5A4B"/>
                </a:solidFill>
                <a:latin typeface="Noto Sans SC"/>
                <a:ea typeface="Noto Sans SC"/>
                <a:cs typeface="Noto Sans SC"/>
                <a:sym typeface="Noto Sans SC"/>
              </a:rPr>
              <a:t>温馨提示：交通安全教育需融入日常，家长以身作则，带领孩子多观察、多实践，让安全意识成为一种本能。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cap="flat" cmpd="sng">
            <a:solidFill>
              <a:srgbClr val="E6CFCF">
                <a:alpha val="3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户外安全防护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7692" b="7692"/>
          <a:stretch>
            <a:fillRect/>
          </a:stretch>
        </p:blipFill>
        <p:spPr>
          <a:xfrm>
            <a:off x="762000" y="1778000"/>
            <a:ext cx="3302000" cy="279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826000"/>
            <a:ext cx="33020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2000"/>
            </a:srgbClr>
          </a:solidFill>
          <a:ln cap="flat" cmpd="sng">
            <a:solidFill>
              <a:srgbClr val="3E7258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4826000"/>
            <a:ext cx="762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65200" y="4927600"/>
            <a:ext cx="2921000" cy="1193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骑行安全要点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骑行时务必全程佩戴国标头盔，保护头部；需在非机动车道或封闭区域骑行，远离马路追逐，规避车辆风险。</a:t>
            </a:r>
            <a:endParaRPr lang="en-US" sz="1300" b="0" i="0" u="none" strike="noStrik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cxnSp>
        <p:nvCxnSpPr>
          <p:cNvPr id="8" name="Connector 8"/>
          <p:cNvCxnSpPr/>
          <p:nvPr/>
        </p:nvCxnSpPr>
        <p:spPr>
          <a:xfrm rot="5389889">
            <a:off x="24765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5080000" y="1778000"/>
            <a:ext cx="3238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1968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715000" y="19304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设施检查要细致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5278">
            <a:off x="5270514" y="2533650"/>
            <a:ext cx="285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5270500" y="26670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玩耍前先检查游乐设施是否稳固，查看有无松动部件、尖锐边缘或其他破损，从源头排除安全隐患。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509000" y="1778000"/>
            <a:ext cx="3238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99500" y="1968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144000" y="19304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遵守规则不打闹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5278">
            <a:off x="8699514" y="2533650"/>
            <a:ext cx="285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699500" y="26670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教导孩子遵循设施使用规范，如滑梯要从上往下滑，不逆向、不推挤，有序使用才能避免磕碰受伤。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5080000" y="4000500"/>
            <a:ext cx="3238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0500" y="41910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5715000" y="41529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适龄选择保安全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5278">
            <a:off x="5270514" y="4756150"/>
            <a:ext cx="285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5270500" y="48895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根据孩子的身高、年龄和能力选择匹配的游乐设施，避免尝试超出自身能力范围的项目，减少意外风险。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509000" y="4000500"/>
            <a:ext cx="3238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99500" y="4191000"/>
            <a:ext cx="355600" cy="3556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9144000" y="41529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视线看护不离开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5278">
            <a:off x="8699514" y="4756150"/>
            <a:ext cx="2857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8699500" y="48895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即便在看似安全的儿童乐园，家长也应在视线范围内全程看护，及时制止危险行为，守护孩子每一刻。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户外安全防护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3571" b="3571"/>
          <a:stretch>
            <a:fillRect/>
          </a:stretch>
        </p:blipFill>
        <p:spPr>
          <a:xfrm>
            <a:off x="762000" y="1905000"/>
            <a:ext cx="3556000" cy="3302000"/>
          </a:xfrm>
          <a:prstGeom prst="rect">
            <a:avLst/>
          </a:prstGeom>
          <a:noFill/>
          <a:ln w="25400" cap="flat" cmpd="sng">
            <a:solidFill>
              <a:srgbClr val="5A8B73">
                <a:alpha val="5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461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在人潮拥挤的公共场所，防走失手环是守护孩子安全的实用工具，让亲子时刻“牵”在一起。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177">
            <a:off x="2603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080000" y="1905000"/>
            <a:ext cx="31750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080000" y="1905000"/>
            <a:ext cx="508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00" y="2095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715000" y="2057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家庭“安全密码”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5626">
            <a:off x="5270514" y="2597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5270500" y="2730500"/>
            <a:ext cx="2857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设立专属的家庭“安全密码”，明确告诉孩子：只有能说出正确密码的人，才是可以暂时信任的人，筑牢第一道心理防线。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509000" y="1905000"/>
            <a:ext cx="31750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509000" y="1905000"/>
            <a:ext cx="508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99500" y="2095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144000" y="2057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牢记关键身份信息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5626">
            <a:off x="8699514" y="2597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699500" y="2730500"/>
            <a:ext cx="2857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从小教会孩子熟练背诵自己的姓名、父母的姓名以及家庭电话号码，这是走散后能快速被找回的重要信息支撑。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5080000" y="4191000"/>
            <a:ext cx="31750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080000" y="4191000"/>
            <a:ext cx="508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0500" y="43815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5715000" y="4343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公共场所寸步不离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5626">
            <a:off x="5270514" y="4883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5270500" y="5016500"/>
            <a:ext cx="2857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在商场、公园等人流密集处，务必让孩子在视线范围内，最好牵手同行；也可佩戴防走失手环，防止意外走散。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509000" y="4191000"/>
            <a:ext cx="31750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509000" y="4191000"/>
            <a:ext cx="508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99500" y="43815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9144000" y="4343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牢记原则与求助方法</a:t>
            </a:r>
            <a:endParaRPr lang="en-US" sz="1100"/>
          </a:p>
        </p:txBody>
      </p:sp>
      <p:cxnSp>
        <p:nvCxnSpPr>
          <p:cNvPr id="29" name="Connector 29"/>
          <p:cNvCxnSpPr/>
          <p:nvPr/>
        </p:nvCxnSpPr>
        <p:spPr>
          <a:xfrm rot="-15626">
            <a:off x="8699514" y="4883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/>
        </p:nvSpPr>
        <p:spPr>
          <a:xfrm>
            <a:off x="8699500" y="5016500"/>
            <a:ext cx="2857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坚守“四不”原则，拒绝陌生人的诱惑；若走散，原地等待并向警察、保安或商场工作人员等穿制服的人求助。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户外安全防护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3875" r="3875"/>
          <a:stretch>
            <a:fillRect/>
          </a:stretch>
        </p:blipFill>
        <p:spPr>
          <a:xfrm>
            <a:off x="762000" y="1778000"/>
            <a:ext cx="4572000" cy="3302000"/>
          </a:xfrm>
          <a:prstGeom prst="rect">
            <a:avLst/>
          </a:prstGeom>
          <a:noFill/>
          <a:ln w="25400" cap="flat" cmpd="sng">
            <a:solidFill>
              <a:srgbClr val="5A8B73">
                <a:alpha val="5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334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野外水域环境复杂，水下可能有暗流、淤泥或尖锐杂物，极易发生危险。看到“禁止游泳”标志时，务必远离，这是对生命最基本的敬畏。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177">
            <a:off x="3619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6096000" y="1778000"/>
            <a:ext cx="27305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096000" y="1778000"/>
            <a:ext cx="762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6500" y="19304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667500" y="1905000"/>
            <a:ext cx="203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牢记“四不”原则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8582">
            <a:off x="6286517" y="24066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286500" y="2540000"/>
            <a:ext cx="241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不私自下水、不擅自结伴、无大人带领不去、不到无安全设施与救援人员的水域游泳。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9017000" y="1778000"/>
            <a:ext cx="27305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9017000" y="1778000"/>
            <a:ext cx="762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7500" y="19304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588500" y="1905000"/>
            <a:ext cx="203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警惕家中隐患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8582">
            <a:off x="9207517" y="24066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9207500" y="2540000"/>
            <a:ext cx="241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溺水不仅发生在野外，家中水桶、浴缸等容器的积水也可能导致婴幼儿溺水，使用后需及时清空。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096000" y="4191000"/>
            <a:ext cx="27305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096000" y="4191000"/>
            <a:ext cx="762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86500" y="43434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667500" y="4318000"/>
            <a:ext cx="203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正规场所与陪同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8582">
            <a:off x="6286517" y="48196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6286500" y="4953000"/>
            <a:ext cx="241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必须有成人全程陪同看护，选择配备救生员、设施完善的正规游泳场所，避免去野泳区冒险。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9017000" y="4191000"/>
            <a:ext cx="27305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9017000" y="4191000"/>
            <a:ext cx="762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07500" y="43434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9588500" y="4318000"/>
            <a:ext cx="203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科学施救不盲目</a:t>
            </a:r>
            <a:endParaRPr lang="en-US" sz="1100"/>
          </a:p>
        </p:txBody>
      </p:sp>
      <p:cxnSp>
        <p:nvCxnSpPr>
          <p:cNvPr id="29" name="Connector 29"/>
          <p:cNvCxnSpPr/>
          <p:nvPr/>
        </p:nvCxnSpPr>
        <p:spPr>
          <a:xfrm rot="-18582">
            <a:off x="9207517" y="48196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/>
        </p:nvSpPr>
        <p:spPr>
          <a:xfrm>
            <a:off x="9207500" y="4953000"/>
            <a:ext cx="241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发现有人溺水，切勿盲目下水。应大声呼救，寻求成人帮助，并立即拨打120急救电话。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04. 幼儿园安全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4605" b="4605"/>
          <a:stretch>
            <a:fillRect/>
          </a:stretch>
        </p:blipFill>
        <p:spPr>
          <a:xfrm>
            <a:off x="762000" y="1778000"/>
            <a:ext cx="4826000" cy="2921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080000"/>
            <a:ext cx="482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根据教育部《幼儿园工作规程》，保护幼儿生命安全是幼儿园的首要任务。图为幼儿园联合消防部门开展灭火应急演练，让安全意识深入人心。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89889">
            <a:off x="3810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6096000" y="1778000"/>
            <a:ext cx="53340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6500" y="1968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58000" y="1905000"/>
            <a:ext cx="444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制度建设：筑牢安全基石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建立健全门卫管理、消防安全、食品安全及幼儿接送交接等核心制度，制定完善的突发事件应急预案，确保安全管理有章可循。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096000" y="3302000"/>
            <a:ext cx="53340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6500" y="3492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858000" y="3429000"/>
            <a:ext cx="444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设施标准：严守质量红线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园舍建筑、设备设施及玩教具需符合国家安全质量与环保标准。大型游乐设施、水电燃气设备必须定期专业检查与维护，消除隐患。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096000" y="4826000"/>
            <a:ext cx="53340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86500" y="5016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858000" y="4953000"/>
            <a:ext cx="444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人员要求：严把准入培训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教职工需具备高度安全意识和基本急救常识，严禁有犯罪记录和精神病史者入职。定期开展安全培训与演练，提升应急处置能力。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04. 幼儿园安全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9166" r="9166"/>
          <a:stretch>
            <a:fillRect/>
          </a:stretch>
        </p:blipFill>
        <p:spPr>
          <a:xfrm>
            <a:off x="762000" y="1778000"/>
            <a:ext cx="3556000" cy="304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0800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配备智能晨检机器人，严格执行入园健康检查，为孩子们筑牢入园的第一道健康与安全防线。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89889">
            <a:off x="2667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207000" y="17780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7500" y="1968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842000" y="1930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严格执行接送制度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5989">
            <a:off x="5397515" y="2470150"/>
            <a:ext cx="273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5397500" y="2603500"/>
            <a:ext cx="2730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严格遵守园所接送流程，非家长本人接送需提前向老师报备，并提供代接人身份信息，杜绝安全隐患。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509000" y="17780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99500" y="1968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9144000" y="1930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健康沟通与规范用药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5989">
            <a:off x="8699515" y="2470150"/>
            <a:ext cx="273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8699500" y="2603500"/>
            <a:ext cx="2730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幼儿生病及时告知老师；如需在园服药，必须填写委托书，注明药名、剂量、时间并签字确认，确保用药安全。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207000" y="40640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97500" y="4254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842000" y="4216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关注饮食与食品安全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5989">
            <a:off x="5397515" y="4756150"/>
            <a:ext cx="273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5397500" y="4889500"/>
            <a:ext cx="2730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主动关注幼儿园食谱公示，了解孩子每日饮食搭配与食材来源，配合园方共同监督食品安全与营养健康。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509000" y="40640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99500" y="42545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9144000" y="4216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家园协同安全教育</a:t>
            </a:r>
            <a:endParaRPr lang="en-US" sz="1100"/>
          </a:p>
        </p:txBody>
      </p:sp>
      <p:cxnSp>
        <p:nvCxnSpPr>
          <p:cNvPr id="25" name="Connector 25"/>
          <p:cNvCxnSpPr/>
          <p:nvPr/>
        </p:nvCxnSpPr>
        <p:spPr>
          <a:xfrm rot="-15989">
            <a:off x="8699515" y="4756150"/>
            <a:ext cx="273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8699500" y="4889500"/>
            <a:ext cx="2730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积极配合幼儿园开展的地震、火灾等逃生演练活动，在家庭中同步进行安全教育，提升孩子的自我保护意识。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守护未来，安全第一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4290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3429000" cy="762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95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0574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头号健康杀手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2724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9845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根据《中国儿童发展纲要（2021-2030年）》，意外伤害已成为导致我国儿童死亡和残疾的主要原因之一，其危害远超许多家长的认知。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1778000"/>
            <a:ext cx="34290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381500" y="1778000"/>
            <a:ext cx="3429000" cy="762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20955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143500" y="20574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触目惊心的数据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4946">
            <a:off x="4635514" y="2724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635500" y="29210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每年约</a:t>
            </a:r>
            <a:r>
              <a:rPr lang="en-US" sz="1600" b="1" i="0" u="none" strike="noStrike">
                <a:solidFill>
                  <a:srgbClr val="D9534F"/>
                </a:solidFill>
                <a:latin typeface="Noto Sans SC"/>
                <a:ea typeface="Noto Sans SC"/>
                <a:cs typeface="Noto Sans SC"/>
                <a:sym typeface="Noto Sans SC"/>
              </a:rPr>
              <a:t>1000万</a:t>
            </a: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儿童受意外伤害，约</a:t>
            </a:r>
            <a:r>
              <a:rPr lang="en-US" sz="1600" b="1" i="0" u="none" strike="noStrike">
                <a:solidFill>
                  <a:srgbClr val="D9534F"/>
                </a:solidFill>
                <a:latin typeface="Noto Sans SC"/>
                <a:ea typeface="Noto Sans SC"/>
                <a:cs typeface="Noto Sans SC"/>
                <a:sym typeface="Noto Sans SC"/>
              </a:rPr>
              <a:t>10万</a:t>
            </a: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儿童不幸死亡，这一数字远超传染病与恶性肿瘤致死的总和。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01000" y="1778000"/>
            <a:ext cx="34290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001000" y="1778000"/>
            <a:ext cx="3429000" cy="762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20955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763000" y="20574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希望就在预防中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14946">
            <a:off x="8255014" y="2724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8255000" y="29845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令人欣慰的是，研究表明超过</a:t>
            </a: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90%</a:t>
            </a: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的儿童意外伤害，是完全可以通过科学的教育、环境改善和有效的监护措施来避免的。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080000"/>
            <a:ext cx="10668000" cy="1143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5334000"/>
            <a:ext cx="609600" cy="6096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905000" y="5207000"/>
            <a:ext cx="876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国家战略目标明确：</a:t>
            </a: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《中国儿童发展纲要（2021-2030年）》提出，要以2020年数据为基数，将儿童伤害死亡率下降</a:t>
            </a:r>
            <a:r>
              <a:rPr lang="en-US" sz="1800" b="1" i="0" u="none" strike="noStrike">
                <a:solidFill>
                  <a:srgbClr val="D9534F"/>
                </a:solidFill>
                <a:latin typeface="Noto Sans SC"/>
                <a:ea typeface="Noto Sans SC"/>
                <a:cs typeface="Noto Sans SC"/>
                <a:sym typeface="Noto Sans SC"/>
              </a:rPr>
              <a:t>20%</a:t>
            </a:r>
            <a:r>
              <a:rPr lang="en-US" sz="14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，为儿童健康成长筑牢防线。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常见意外伤害的预防与急救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609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气道异物梗阻（噎食）—— 海姆立克急救法（2026最新版）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6096000" cy="1143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603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2540000"/>
            <a:ext cx="533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关键判断：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孩子突然无法说话、咳嗽微弱、面色发紫，并用双手抓住喉咙，这是典型的气道完全梗阻表现，需立即施救。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937000"/>
            <a:ext cx="609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1岁以下婴儿（拍背压胸法）操作流程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445000"/>
            <a:ext cx="1905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889000" y="4572000"/>
            <a:ext cx="165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01 拍背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婴儿俯卧于前臂，头低脚高，掌根在两肩胛骨间拍击5次。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2857500" y="4445000"/>
            <a:ext cx="1905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2984500" y="4572000"/>
            <a:ext cx="165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02 压胸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翻转仰卧，两指在乳头连线中点下方，垂直按压5次。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953000" y="4445000"/>
            <a:ext cx="1905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080000" y="4572000"/>
            <a:ext cx="165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03 交替重复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反复交替拍背与压胸，直至异物排出或急救人员到达。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t="10344" b="10344"/>
          <a:stretch>
            <a:fillRect/>
          </a:stretch>
        </p:blipFill>
        <p:spPr>
          <a:xfrm>
            <a:off x="7493000" y="1778000"/>
            <a:ext cx="3683000" cy="2921000"/>
          </a:xfrm>
          <a:prstGeom prst="rect">
            <a:avLst/>
          </a:prstGeom>
          <a:noFill/>
          <a:ln w="25400" cap="flat" cmpd="sng">
            <a:solidFill>
              <a:srgbClr val="5A8B73">
                <a:alpha val="40000"/>
              </a:srgbClr>
            </a:solidFill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7493000" y="5080000"/>
            <a:ext cx="3683000" cy="1143000"/>
          </a:xfrm>
          <a:prstGeom prst="roundRect">
            <a:avLst>
              <a:gd name="adj" fmla="val 0"/>
            </a:avLst>
          </a:prstGeom>
          <a:solidFill>
            <a:srgbClr val="EF4444">
              <a:alpha val="8000"/>
            </a:srgbClr>
          </a:solidFill>
          <a:ln w="12700" cap="flat" cmpd="sng">
            <a:solidFill>
              <a:srgbClr val="EF4444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0000" y="5207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001000" y="52070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绝对禁忌：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切勿盲目伸手抠挖喉咙，避免将异物推得更深；切勿喂水或饮料，以防呛入肺部；切勿倒立摇晃婴儿。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常见意外伤害的预防与急救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3571" b="3571"/>
          <a:stretch>
            <a:fillRect/>
          </a:stretch>
        </p:blipFill>
        <p:spPr>
          <a:xfrm>
            <a:off x="762000" y="1778000"/>
            <a:ext cx="3556000" cy="330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3340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图示展示了针对儿童气道异物梗阻的标准施救姿势。施救过程中需保持冷静，严格遵循“拍背-冲击”交替的原则，直至异物排出或急救人员到达。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177">
            <a:off x="2603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207000" y="1778000"/>
            <a:ext cx="6223000" cy="1206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7500" y="1968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969000" y="19050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01. 背部拍击，排出异物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施救者站在孩子身后，让其身体前倾并低头，用掌根在两肩胛骨之间用力拍击5次，利用重力和震动尝试排出气道内异物。</a:t>
            </a:r>
            <a:endParaRPr lang="en-US" sz="1300" b="0" i="0" u="none" strike="noStrik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5207000" y="3175000"/>
            <a:ext cx="6223000" cy="1206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7500" y="3365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969000" y="33020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02. 腹部冲击，形成气流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一手握拳，虎口对准孩子肚脐上方、胸骨下方；另一手包住拳头，快速向内、向上冲击5次，通过腹压升高使气道内气流将异物冲出。</a:t>
            </a:r>
            <a:endParaRPr lang="en-US" sz="1300" b="0" i="0" u="none" strike="noStrik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207000" y="4445000"/>
            <a:ext cx="6223000" cy="11430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97500" y="4635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969000" y="4572000"/>
            <a:ext cx="533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03. 交替循环，持续施救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反复交替进行“拍背”和“腹部冲击”动作。若孩子意识丧失，应立即将其平卧，开始心肺复苏，并继续拨打急救电话求助。</a:t>
            </a:r>
            <a:endParaRPr lang="en-US" sz="1300" b="0" i="0" u="none" strike="noStrike">
              <a:solidFill>
                <a:srgbClr val="44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207000" y="5842000"/>
            <a:ext cx="6223000" cy="635000"/>
          </a:xfrm>
          <a:prstGeom prst="roundRect">
            <a:avLst>
              <a:gd name="adj" fmla="val 0"/>
            </a:avLst>
          </a:prstGeom>
          <a:solidFill>
            <a:srgbClr val="EAB308">
              <a:alpha val="15000"/>
            </a:srgbClr>
          </a:solidFill>
          <a:ln w="12700" cap="flat" cmpd="sng">
            <a:solidFill>
              <a:srgbClr val="EAB308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97500" y="59944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5842000" y="5918200"/>
            <a:ext cx="5461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A16207"/>
                </a:solidFill>
                <a:latin typeface="Noto Sans SC"/>
                <a:ea typeface="Noto Sans SC"/>
                <a:cs typeface="Noto Sans SC"/>
                <a:sym typeface="Noto Sans SC"/>
              </a:rPr>
              <a:t>关键提示：整个施救过程中，务必请他人同时拨打120急救电话，不要中断观察孩子的生命体征。</a:t>
            </a:r>
            <a:endParaRPr lang="en-US" sz="1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常见意外伤害的预防与急救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4374" r="4374"/>
          <a:stretch>
            <a:fillRect/>
          </a:stretch>
        </p:blipFill>
        <p:spPr>
          <a:xfrm>
            <a:off x="762000" y="1778000"/>
            <a:ext cx="4572000" cy="3048000"/>
          </a:xfrm>
          <a:prstGeom prst="rect">
            <a:avLst/>
          </a:prstGeom>
          <a:noFill/>
          <a:ln w="25400" cap="flat" cmpd="sng">
            <a:solidFill>
              <a:srgbClr val="5A8B73">
                <a:alpha val="4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080000"/>
            <a:ext cx="457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烧烫伤发生后，第一时间的紧急处理至关重要。“冲、脱、泡、盖、送”五字诀是国际公认的科学急救流程，能最大程度减轻伤情。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89889">
            <a:off x="3683000" y="3930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6096000" y="1778000"/>
            <a:ext cx="1854200" cy="2032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096000" y="1778000"/>
            <a:ext cx="18542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223000" y="1968500"/>
            <a:ext cx="1600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01 冲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2667000"/>
            <a:ext cx="1600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立即用流动的冷水冲洗伤处，持续15-30分钟，快速降温以减轻损伤。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102600" y="1778000"/>
            <a:ext cx="1854200" cy="2032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102600" y="1778000"/>
            <a:ext cx="18542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229600" y="1968500"/>
            <a:ext cx="1600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02 脱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229600" y="2667000"/>
            <a:ext cx="1600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在水流下小心剪开或脱去衣物。若皮肤与衣物粘连，切勿强行撕脱。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982200" y="1778000"/>
            <a:ext cx="1854200" cy="2032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9982200" y="1778000"/>
            <a:ext cx="18542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10109200" y="1968500"/>
            <a:ext cx="1600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03 泡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10109200" y="2667000"/>
            <a:ext cx="1600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疼痛明显者，可将伤处持续浸泡在冷水中10-20分钟，缓解疼痛和肿胀。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096000" y="4191000"/>
            <a:ext cx="2857500" cy="1905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096000" y="4191000"/>
            <a:ext cx="28575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223000" y="4381500"/>
            <a:ext cx="2603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04 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23000" y="5080000"/>
            <a:ext cx="2603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用无菌纱布或干净棉布覆盖伤处。</a:t>
            </a:r>
            <a:r>
              <a:rPr lang="en-US" sz="1300" b="1" i="0" u="none" strike="noStrike">
                <a:solidFill>
                  <a:srgbClr val="CC5555"/>
                </a:solidFill>
                <a:latin typeface="Noto Sans SC"/>
                <a:ea typeface="Noto Sans SC"/>
                <a:cs typeface="Noto Sans SC"/>
                <a:sym typeface="Noto Sans SC"/>
              </a:rPr>
              <a:t>切勿涂抹牙膏、酱油等偏方，以防感染。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105900" y="4191000"/>
            <a:ext cx="2857500" cy="1905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105900" y="4191000"/>
            <a:ext cx="28575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232900" y="4381500"/>
            <a:ext cx="2603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05 送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232900" y="5080000"/>
            <a:ext cx="2603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视伤情送医。若烫伤面积较大、伤及关节面部，或起水泡，应立即前往医院处理。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常见意外伤害的预防与急救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2109" r="22109"/>
          <a:stretch>
            <a:fillRect/>
          </a:stretch>
        </p:blipFill>
        <p:spPr>
          <a:xfrm>
            <a:off x="762000" y="1778000"/>
            <a:ext cx="4318000" cy="3048000"/>
          </a:xfrm>
          <a:prstGeom prst="rect">
            <a:avLst/>
          </a:prstGeom>
          <a:noFill/>
          <a:ln w="254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0800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儿童头部较为脆弱，跌落时极易受伤。掌握正确的应急处理方法，能有效降低伤害程度，为专业治疗争取宝贵时间。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177">
            <a:off x="3365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842000" y="1778000"/>
            <a:ext cx="57150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842000" y="1778000"/>
            <a:ext cx="762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19304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731000" y="1930400"/>
            <a:ext cx="4572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轻微撞伤（起包）：冷敷消肿，严禁热敷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096000" y="2413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A4A4A"/>
                </a:solidFill>
                <a:latin typeface="Noto Sans SC"/>
                <a:ea typeface="Noto Sans SC"/>
                <a:cs typeface="Noto Sans SC"/>
                <a:sym typeface="Noto Sans SC"/>
              </a:rPr>
              <a:t>立即用毛巾包裹冰袋冷敷，每次10-15分钟。特别注意：</a:t>
            </a:r>
            <a:r>
              <a:rPr lang="en-US" sz="1300" b="1" i="0" u="none" strike="noStrike">
                <a:solidFill>
                  <a:srgbClr val="CC5500"/>
                </a:solidFill>
                <a:latin typeface="Noto Sans SC"/>
                <a:ea typeface="Noto Sans SC"/>
                <a:cs typeface="Noto Sans SC"/>
                <a:sym typeface="Noto Sans SC"/>
              </a:rPr>
              <a:t>48小时内禁止热敷和揉搓</a:t>
            </a:r>
            <a:r>
              <a:rPr lang="en-US" sz="1300" b="0" i="0" u="none" strike="noStrike">
                <a:solidFill>
                  <a:srgbClr val="4A4A4A"/>
                </a:solidFill>
                <a:latin typeface="Noto Sans SC"/>
                <a:ea typeface="Noto Sans SC"/>
                <a:cs typeface="Noto Sans SC"/>
                <a:sym typeface="Noto Sans SC"/>
              </a:rPr>
              <a:t>，以免加重肿胀和皮下出血。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5842000" y="3429000"/>
            <a:ext cx="57150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5842000" y="3429000"/>
            <a:ext cx="76200" cy="1397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6000" y="35814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731000" y="3581400"/>
            <a:ext cx="4572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伤口出血：按压止血，保持镇定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096000" y="4064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A4A4A"/>
                </a:solidFill>
                <a:latin typeface="Noto Sans SC"/>
                <a:ea typeface="Noto Sans SC"/>
                <a:cs typeface="Noto Sans SC"/>
                <a:sym typeface="Noto Sans SC"/>
              </a:rPr>
              <a:t>取干净纱布或毛巾直接按压在伤口处，持续</a:t>
            </a:r>
            <a:r>
              <a:rPr lang="en-US" sz="1300" b="1" i="0" u="none" strike="noStrike">
                <a:solidFill>
                  <a:srgbClr val="4A4A4A"/>
                </a:solidFill>
                <a:latin typeface="Noto Sans SC"/>
                <a:ea typeface="Noto Sans SC"/>
                <a:cs typeface="Noto Sans SC"/>
                <a:sym typeface="Noto Sans SC"/>
              </a:rPr>
              <a:t>5-10分钟</a:t>
            </a:r>
            <a:r>
              <a:rPr lang="en-US" sz="1300" b="0" i="0" u="none" strike="noStrike">
                <a:solidFill>
                  <a:srgbClr val="4A4A4A"/>
                </a:solidFill>
                <a:latin typeface="Noto Sans SC"/>
                <a:ea typeface="Noto Sans SC"/>
                <a:cs typeface="Noto Sans SC"/>
                <a:sym typeface="Noto Sans SC"/>
              </a:rPr>
              <a:t>直至止血。切忌频繁松开查看，以免影响凝血过程，增加出血量。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842000" y="5080000"/>
            <a:ext cx="5715000" cy="1397000"/>
          </a:xfrm>
          <a:prstGeom prst="roundRect">
            <a:avLst>
              <a:gd name="adj" fmla="val 0"/>
            </a:avLst>
          </a:prstGeom>
          <a:solidFill>
            <a:srgbClr val="FFF3CD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842000" y="5080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96000" y="52324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731000" y="5232400"/>
            <a:ext cx="4572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紧急预警：这些情况请立即送医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096000" y="56896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A4A4A"/>
                </a:solidFill>
                <a:latin typeface="Noto Sans SC"/>
                <a:ea typeface="Noto Sans SC"/>
                <a:cs typeface="Noto Sans SC"/>
                <a:sym typeface="Noto Sans SC"/>
              </a:rPr>
              <a:t>跌落高度超0.9米，或受伤后有意识丧失、呕吐、嗜睡、耳鼻流液等症状，以及伤口深、出血不止、有异物嵌入时，需立即就医。</a:t>
            </a:r>
            <a:endParaRPr lang="en-US" sz="1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常见意外伤害的预防与急救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6096000" cy="1143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841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7780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骨折如何判断？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受伤部位出现明显肿胀、形态畸形、剧烈疼痛，且肢体无法正常活动或活动时疼痛加剧，是骨折的典型表现。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19431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365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889000" y="3937000"/>
            <a:ext cx="16891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制动防移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切勿随意搬动或揉捏受伤部位，避免骨折端移位，造成血管和神经的二次损伤。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2832100" y="3175000"/>
            <a:ext cx="19431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22600" y="3365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2959100" y="3937000"/>
            <a:ext cx="16891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有效固定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用硬纸板、杂志等硬物，将受伤部位的上下两个关节同时固定，防止骨折处晃动。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902200" y="3175000"/>
            <a:ext cx="19431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92700" y="3365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029200" y="3937000"/>
            <a:ext cx="16891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立即送医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现场简单固定处理后，应尽快将孩子送往医院，接受专业的检查和复位治疗。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2000" y="5461000"/>
            <a:ext cx="6096000" cy="952500"/>
          </a:xfrm>
          <a:prstGeom prst="roundRect">
            <a:avLst>
              <a:gd name="adj" fmla="val 0"/>
            </a:avLst>
          </a:prstGeom>
          <a:solidFill>
            <a:srgbClr val="FEF3C7">
              <a:alpha val="80000"/>
            </a:srgbClr>
          </a:solidFill>
          <a:ln w="12700" cap="flat" cmpd="sng">
            <a:solidFill>
              <a:srgbClr val="F59E0B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6515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460500" y="5588000"/>
            <a:ext cx="520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特别警示：颈椎骨折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若怀疑颈椎受伤，绝对不能移动孩子身体，应立即拨打120，等待专业医护人员进行固定和搬运，防止脊髓损伤导致瘫痪。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rcRect t="7142" b="7142"/>
          <a:stretch>
            <a:fillRect/>
          </a:stretch>
        </p:blipFill>
        <p:spPr>
          <a:xfrm>
            <a:off x="7620000" y="2032000"/>
            <a:ext cx="3556000" cy="3048000"/>
          </a:xfrm>
          <a:prstGeom prst="rect">
            <a:avLst/>
          </a:prstGeom>
          <a:noFill/>
          <a:ln w="38100" cap="flat" cmpd="sng">
            <a:solidFill>
              <a:srgbClr val="FFFFFF">
                <a:alpha val="80000"/>
              </a:srgbClr>
            </a:solidFill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7620000" y="5461000"/>
            <a:ext cx="355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专业的骨折固定夹板能提供更好的支撑保护。在家庭应急时，也可以因地制宜，利用身边的硬纸板、木棍、杂志等作为临时固定材料。</a:t>
            </a:r>
            <a:endParaRPr lang="en-US" sz="1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常见意外伤害的预防与急救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271" r="2271"/>
          <a:stretch>
            <a:fillRect/>
          </a:stretch>
        </p:blipFill>
        <p:spPr>
          <a:xfrm>
            <a:off x="762000" y="1778000"/>
            <a:ext cx="4826000" cy="317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334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图示直观对比了流鼻血时“前倾捏鼻”的正确姿势与“仰头止血”的错误姿势，帮助家长快速掌握关键动作。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177">
            <a:off x="3873500" y="3994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6350000" y="1778000"/>
            <a:ext cx="5080000" cy="1841500"/>
          </a:xfrm>
          <a:prstGeom prst="roundRect">
            <a:avLst>
              <a:gd name="adj" fmla="val 0"/>
            </a:avLst>
          </a:prstGeom>
          <a:solidFill>
            <a:srgbClr val="FEE2E2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1968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985000" y="19304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这些是常见的错误做法！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291">
            <a:off x="6540509" y="2470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2626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6540500" y="2603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50A0A"/>
                </a:solidFill>
                <a:latin typeface="Noto Sans SC"/>
                <a:ea typeface="Noto Sans SC"/>
                <a:cs typeface="Noto Sans SC"/>
                <a:sym typeface="Noto Sans SC"/>
              </a:rPr>
              <a:t>仰头会使血液流入喉咙，可能引发呛咳或窒息；直接往鼻腔塞纸巾，粗糙的摩擦容易损伤鼻粘膜，加重出血和感染风险。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350000" y="3937000"/>
            <a:ext cx="5080000" cy="2413000"/>
          </a:xfrm>
          <a:prstGeom prst="roundRect">
            <a:avLst>
              <a:gd name="adj" fmla="val 0"/>
            </a:avLst>
          </a:prstGeom>
          <a:solidFill>
            <a:srgbClr val="DCFCE7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0500" y="4127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85000" y="40894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66534"/>
                </a:solidFill>
                <a:latin typeface="Noto Sans SC"/>
                <a:ea typeface="Noto Sans SC"/>
                <a:cs typeface="Noto Sans SC"/>
                <a:sym typeface="Noto Sans SC"/>
              </a:rPr>
              <a:t>科学急救三步走，快速止血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291">
            <a:off x="6540509" y="462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5803D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540500" y="47625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1. 让孩子坐下并身体</a:t>
            </a:r>
            <a:r>
              <a:rPr lang="en-US" sz="1400" b="1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微微前倾</a:t>
            </a:r>
            <a: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，防止血液下咽。</a:t>
            </a:r>
            <a:b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2. 用拇指和食指</a:t>
            </a:r>
            <a:r>
              <a:rPr lang="en-US" sz="1400" b="1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紧捏鼻翼柔软处</a:t>
            </a:r>
            <a: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，持续按压</a:t>
            </a:r>
            <a:r>
              <a:rPr lang="en-US" sz="1400" b="1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10-15 分钟</a:t>
            </a:r>
            <a: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，期间不要松手查看。</a:t>
            </a:r>
            <a:b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14532D"/>
                </a:solidFill>
                <a:latin typeface="Noto Sans SC"/>
                <a:ea typeface="Noto Sans SC"/>
                <a:cs typeface="Noto Sans SC"/>
                <a:sym typeface="Noto Sans SC"/>
              </a:rPr>
              <a:t>3. 同时可用冷毛巾或冰袋敷在鼻梁上，收缩血管帮助止血。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06. 儿童安全意识的培养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2297" b="2297"/>
          <a:stretch>
            <a:fillRect/>
          </a:stretch>
        </p:blipFill>
        <p:spPr>
          <a:xfrm>
            <a:off x="762000" y="1778000"/>
            <a:ext cx="4826000" cy="3048000"/>
          </a:xfrm>
          <a:prstGeom prst="rect">
            <a:avLst/>
          </a:prstGeom>
          <a:noFill/>
          <a:ln w="25400" cap="flat" cmpd="sng">
            <a:solidFill>
              <a:srgbClr val="5A8B73">
                <a:alpha val="5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207000"/>
            <a:ext cx="482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在角色扮演和趣味游戏中，孩子们能沉浸式地理解安全规则，将被动灌输转化为主动探索，让安全意识自然扎根于心。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5390450">
            <a:off x="3810000" y="4057659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6350000" y="1778000"/>
            <a:ext cx="50800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350000" y="1778000"/>
            <a:ext cx="762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1905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048500" y="1879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情景角色扮演：沉浸式模拟体验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9549">
            <a:off x="6604009" y="2406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604000" y="2540000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拒绝诱惑与逃生演练：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通过“不跟陌生人走”游戏训练孩子的自我保护能力；模拟火灾、交通事故场景，让孩子在互动中掌握弯腰捂鼻、遵守红绿灯等关键安全动作。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350000" y="4191000"/>
            <a:ext cx="50800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350000" y="4191000"/>
            <a:ext cx="76200" cy="2095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4000" y="4318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048500" y="4292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趣味主题游戏：在玩乐中记知识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549">
            <a:off x="6604009" y="4819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604000" y="4953000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游戏化知识渗透：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用“安全飞行棋”把规则融入闯关，让孩子在棋盘上学习避险技巧；开展“安全标志寻宝”活动，鼓励孩子发现并解读生活中的安全标识，强化认知记忆。</a:t>
            </a:r>
            <a:endParaRPr lang="en-US" sz="1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06. 儿童安全意识的培养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选择优秀的安全教育绘本，用生动的故事和画面代替枯燥的说教，让孩子在沉浸式阅读中感知危险、建立边界，是培养儿童安全意识最温和且有效的方式。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1363" b="11363"/>
          <a:stretch>
            <a:fillRect/>
          </a:stretch>
        </p:blipFill>
        <p:spPr>
          <a:xfrm>
            <a:off x="762000" y="2794000"/>
            <a:ext cx="2794000" cy="2159000"/>
          </a:xfrm>
          <a:prstGeom prst="rect">
            <a:avLst/>
          </a:prstGeom>
          <a:noFill/>
          <a:ln w="254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10780" b="10780"/>
          <a:stretch>
            <a:fillRect/>
          </a:stretch>
        </p:blipFill>
        <p:spPr>
          <a:xfrm>
            <a:off x="762000" y="5080000"/>
            <a:ext cx="2794000" cy="1460500"/>
          </a:xfrm>
          <a:prstGeom prst="rect">
            <a:avLst/>
          </a:prstGeom>
          <a:noFill/>
          <a:ln w="254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</p:pic>
      <p:cxnSp>
        <p:nvCxnSpPr>
          <p:cNvPr id="7" name="Connector 7"/>
          <p:cNvCxnSpPr/>
          <p:nvPr/>
        </p:nvCxnSpPr>
        <p:spPr>
          <a:xfrm rot="5387937">
            <a:off x="2508250" y="4597411"/>
            <a:ext cx="361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4699000" y="2794000"/>
            <a:ext cx="3492500" cy="1714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9500" y="2984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397500" y="2946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防拐防骗：建立信任边界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4031">
            <a:off x="4889513" y="3486150"/>
            <a:ext cx="311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4889500" y="3619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推荐《我不跟你走》《别想把我骗走》，帮助孩子明确“陌生人”的定义，建立坚定的自我保护意识，不轻易接受他人的食物和礼物。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382000" y="2794000"/>
            <a:ext cx="3492500" cy="1714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2500" y="2984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9080500" y="2946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交通安全：遵守出行规则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4031">
            <a:off x="8572513" y="3486150"/>
            <a:ext cx="311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8572500" y="3619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阅读《走路坐车都平安》《红绿灯眨眼睛》，认识交通标志，理解“红灯停绿灯行”的规则，养成文明出行、安全乘车的好习惯。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4699000" y="4699000"/>
            <a:ext cx="3492500" cy="1714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89500" y="48895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5397500" y="4851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居家安全：规避生活隐患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14031">
            <a:off x="4889513" y="5391150"/>
            <a:ext cx="311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4889500" y="5524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通过《好奇的小手》《危险的小工具》，让孩子认识家中的危险物品（如插座、刀具、火），学会正确使用电器，避免意外伤害发生。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382000" y="4699000"/>
            <a:ext cx="3492500" cy="1714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72500" y="4889500"/>
            <a:ext cx="355600" cy="3556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9080500" y="4851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自我保护：守护身体边界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14031">
            <a:off x="8572513" y="5391150"/>
            <a:ext cx="311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8572500" y="5524500"/>
            <a:ext cx="311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借助《学会爱自己》《身体的小秘密》系列，帮助孩子认识隐私部位，懂得拒绝他人的不当触碰，建立自尊自爱的身体保护观念。</a:t>
            </a:r>
            <a:endParaRPr lang="en-US" sz="11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06. 儿童安全意识的培养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日常渗透，让安全意识在生活点滴中自然养成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10668000" cy="12700"/>
          </a:xfrm>
          <a:prstGeom prst="roundRect">
            <a:avLst>
              <a:gd name="adj" fmla="val 0"/>
            </a:avLst>
          </a:prstGeom>
          <a:solidFill>
            <a:srgbClr val="5A8B73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413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413000"/>
            <a:ext cx="76200" cy="1905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2603500"/>
            <a:ext cx="457200" cy="4572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778000" y="2603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正面引导，温柔沟通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79500" y="32385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多用“我们要……”代替“不要……”。例如不说“别碰插座”，而是说“插座里有电很危险，我们一起来看看这个安全保护盖”，用正向的语言传递边界与保护。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2413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223000" y="2413000"/>
            <a:ext cx="76200" cy="1905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2603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239000" y="2603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明确规则，一贯执行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540500" y="32385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为孩子建立清晰、简单且易懂的家庭安全规则，并全家统一标准、一贯执行。稳定的规则能给孩子安全感，让他们清楚地知道行为的边界在哪里。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572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62000" y="4572000"/>
            <a:ext cx="76200" cy="1905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9500" y="47625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778000" y="4762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父母先行，做好榜样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1079500" y="53340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孩子是天生的模仿者，家长严格遵守交通规则、安全用电、文明出行，就是对孩子最生动、最有效的安全教育，潜移默化地影响孩子的行为选择。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223000" y="45720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223000" y="4572000"/>
            <a:ext cx="76200" cy="19050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4762500"/>
            <a:ext cx="457200" cy="4572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239000" y="4762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温故知新，强化记忆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540500" y="53340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利用睡前故事、日常问答或情景模拟，经常和孩子一起回顾安全知识。通过轻松的讨论和互动，加深孩子的印象，让安全意识真正刻在心里。</a:t>
            </a:r>
            <a:endParaRPr lang="en-US" sz="11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2794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016000" y="4064000"/>
            <a:ext cx="10160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4572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4A5D55"/>
                </a:solidFill>
                <a:latin typeface="Noto Sans SC"/>
                <a:ea typeface="Noto Sans SC"/>
                <a:cs typeface="Noto Sans SC"/>
                <a:sym typeface="Noto Sans SC"/>
              </a:rPr>
              <a:t>愿每个孩子都能安全、健康、快乐地成长，在爱与守护中奔向美好的未来。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守护未来，安全第一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705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705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2032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01 0-14岁儿童主要伤害类型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2597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921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2895600"/>
            <a:ext cx="190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溺水伤害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儿童意外伤害首要死因之一，多发生在夏季及水域周边。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000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60500" y="3975100"/>
            <a:ext cx="190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道路交通伤害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步行或乘车时的交通事故，需加强道路安全教育。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cxnSp>
        <p:nvCxnSpPr>
          <p:cNvPr id="12" name="Connector 12"/>
          <p:cNvCxnSpPr/>
          <p:nvPr/>
        </p:nvCxnSpPr>
        <p:spPr>
          <a:xfrm rot="5377821">
            <a:off x="2571750" y="3835420"/>
            <a:ext cx="196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46500" y="2921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4127500" y="28956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跌落与烧烫伤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居家常见风险，如高处跌落、热水与明火灼伤。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46500" y="4000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127500" y="39751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中毒与窒息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误食药物/化学品、异物堵塞气道是主要诱因。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159500" y="1778000"/>
            <a:ext cx="52705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159500" y="1778000"/>
            <a:ext cx="5270500" cy="508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413500" y="2032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02 伤害事故高发地点分布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167">
            <a:off x="6413508" y="2597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6413500" y="2857500"/>
            <a:ext cx="1524000" cy="1143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413500" y="2984500"/>
            <a:ext cx="152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45%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伤害发生在家庭</a:t>
            </a:r>
            <a:endParaRPr lang="en-US" sz="13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8128000" y="2857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家庭是儿童停留时间最长的场所，也是最易被忽视的风险区。数据显示，儿童年龄越小，家庭伤害占比越高，需重点防护。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9167">
            <a:off x="6413508" y="4184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413500" y="4381500"/>
            <a:ext cx="2349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学校与幼儿园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集体活动中的磕碰、玩具隐患及意外接触风险。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cxnSp>
        <p:nvCxnSpPr>
          <p:cNvPr id="26" name="Connector 26"/>
          <p:cNvCxnSpPr/>
          <p:nvPr/>
        </p:nvCxnSpPr>
        <p:spPr>
          <a:xfrm rot="5323618">
            <a:off x="8604250" y="4660971"/>
            <a:ext cx="57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9017000" y="4381500"/>
            <a:ext cx="2222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街道与公共区域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交通安全隐患、陌生人接触及户外设施风险。</a:t>
            </a:r>
            <a:endParaRPr lang="en-US" sz="12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762000" y="5461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5A8B73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1016000" y="5588000"/>
            <a:ext cx="1016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本指南汇集科学防护知识，为家长、教师及看护者提供实用指引，旨在全方位排查家庭、校园及户外风险，共同为0-6岁儿童构建安全、无忧的成长环境，让每一个童年都被温柔守护。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905000" y="19050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分年龄段儿童特点与安全风险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了解你的孩子，熟悉不同成长阶段的生理心理特点，是识别潜在危险、建立有效防护体系的重要前提。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3655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762000" y="3365500"/>
            <a:ext cx="762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016000" y="3492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905000" y="34925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家庭环境安全排查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家是孩子最熟悉的空间，通过全面排查居家隐患、做好防护改造，为孩子打造一个可以安心探索、自由成长的安全港湾。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4826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62000" y="4826000"/>
            <a:ext cx="762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1016000" y="49530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905000" y="49530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户外安全防护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从交通安全到公共场所的潜在风险，掌握科学的防护原则和出行规范，让孩子在安全的前提下快乐探索广阔世界。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223000" y="1778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23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477000" y="19050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366000" y="19050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幼儿园安全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幼儿园是孩子的第一个集体生活环境，关注入园离园管理、活动安全及食品安全，全方位保障孩子在园期间的身心健康。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223000" y="33655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223000" y="3365500"/>
            <a:ext cx="762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477000" y="34925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366000" y="34925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常见意外伤害的预防与急救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学习烧烫伤、磕碰伤、异物卡喉等常见意外的预防要点，掌握关键的急救处理步骤，为孩子的生命安全争取宝贵时间。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223000" y="4826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223000" y="4826000"/>
            <a:ext cx="76200" cy="1333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477000" y="4953000"/>
            <a:ext cx="63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7366000" y="49530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儿童安全意识的培养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授人以鱼不如授人以渔。通过日常引导和教育，培养孩子的自我保护意识和能力，让安全成为一种内化的生活习惯。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分年龄段儿童特点与安全风险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145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0-1岁（婴儿期）：探索世界的“口”与“手”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167">
            <a:off x="1016008" y="2279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t="3333" b="3333"/>
          <a:stretch>
            <a:fillRect/>
          </a:stretch>
        </p:blipFill>
        <p:spPr>
          <a:xfrm>
            <a:off x="1016000" y="2540000"/>
            <a:ext cx="1905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3175000" y="2540000"/>
            <a:ext cx="266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动作发展：</a:t>
            </a: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从完全依赖到学会抬头、翻身、坐、爬，活动范围迅速扩大，好奇心驱动他们主动触摸、抓取周围的一切事物。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45720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认知发展（口欲期）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通过嘴巴来感知和认识世界，几乎会把所有能拿到的物品都放入口中啃咬、舔舐，这是认知探索的必经阶段，也带来了极大的安全隐患。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cxnSp>
        <p:nvCxnSpPr>
          <p:cNvPr id="10" name="Connector 10"/>
          <p:cNvCxnSpPr/>
          <p:nvPr/>
        </p:nvCxnSpPr>
        <p:spPr>
          <a:xfrm rot="5361804">
            <a:off x="2882900" y="5200685"/>
            <a:ext cx="114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3619500" y="4572000"/>
            <a:ext cx="2222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语言表达局限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尚无法用语言清晰表达自身需求、身体不适或所处的危险，家长需要时刻敏锐观察其行为、表情与情绪信号来判断状况。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86500" y="1524000"/>
            <a:ext cx="52705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540500" y="17145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核心风险：窒息与异物卡喉（最高危）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167">
            <a:off x="6540508" y="2279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l="12896" r="12896"/>
          <a:stretch>
            <a:fillRect/>
          </a:stretch>
        </p:blipFill>
        <p:spPr>
          <a:xfrm>
            <a:off x="6540500" y="2540000"/>
            <a:ext cx="1905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636000" y="2540000"/>
            <a:ext cx="266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高危诱因：</a:t>
            </a:r>
            <a:r>
              <a:rPr lang="en-US" sz="1300" b="0" i="0" u="none" strike="noStrike">
                <a:solidFill>
                  <a:srgbClr val="444444"/>
                </a:solidFill>
                <a:latin typeface="Noto Sans SC"/>
                <a:ea typeface="Noto Sans SC"/>
                <a:cs typeface="Noto Sans SC"/>
                <a:sym typeface="Noto Sans SC"/>
              </a:rPr>
              <a:t>吞食花生、瓜子、纽扣等小颗粒物极易造成气道堵塞；婴儿被枕头、塑料袋等柔软物品捂住口鼻无法挣脱；误吞药品、清洁剂也时有发生。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540500" y="45720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环境物品严格管控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药品、清洁剂、硬币、纽扣等务必收纳于婴儿触及不到的高处或上锁柜内；婴儿床内严禁放置毛毯、枕头、毛绒玩具等松软物品。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cxnSp>
        <p:nvCxnSpPr>
          <p:cNvPr id="18" name="Connector 18"/>
          <p:cNvCxnSpPr/>
          <p:nvPr/>
        </p:nvCxnSpPr>
        <p:spPr>
          <a:xfrm rot="5361804">
            <a:off x="8407400" y="5200685"/>
            <a:ext cx="114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9080500" y="4572000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饮食安全精细规避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避免喂食坚果、整颗葡萄、果冻、糖块等易噎食食物；制作辅食时需充分研磨，确保食物性状软烂、无颗粒感。</a:t>
            </a:r>
            <a:endParaRPr lang="en-US" sz="12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分年龄段儿童特点与安全风险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335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0-1岁（婴儿期）—— 探索世界的“口”与“手”，需警惕环境中的潜在危险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1898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2286000"/>
            <a:ext cx="33782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5A8B73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540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5146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跌落风险：高处隐患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5211">
            <a:off x="1016014" y="3168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3365500"/>
            <a:ext cx="28702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【成因】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婴儿活动能力增强，易从床、沙发、婴儿椅等高处意外滚落，是该阶段高发事故之一。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【预防】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切勿单独留婴儿在高处；床、沙发旁铺设软垫；安装稳固的床护栏，看护视线不离开孩子。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394200" y="2286000"/>
            <a:ext cx="33782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5A8B73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8200" y="2540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156200" y="25146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烧烫伤：热源接触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5211">
            <a:off x="4648214" y="3168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648200" y="3365500"/>
            <a:ext cx="28702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【成因】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触碰热水瓶、热饭菜，或洗澡水温度过高。婴儿皮肤娇嫩，极易因短暂接触高温造成严重烫伤。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【预防】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热源置于婴儿不可及处；洗澡遵循“先冷后热”原则，用手腕内侧试水温，保持在38-40℃为宜。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026400" y="2286000"/>
            <a:ext cx="33782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5A8B73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80400" y="25400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788400" y="2514600"/>
            <a:ext cx="2413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中毒风险：误食误饮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5211">
            <a:off x="8280414" y="3168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280400" y="3365500"/>
            <a:ext cx="28702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【成因】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婴儿用嘴探索世界，易误服药品、清洁剂、化妆品等。将有毒液体装在饮料瓶中是常见诱因。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【预防】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化学品、药品上锁或置于高处；严禁将危险液体换装；教导家人时刻收好纽扣、电池等小物件。</a:t>
            </a:r>
            <a:endParaRPr lang="en-US" sz="1300" b="0" i="0" u="none" strike="noStrike">
              <a:solidFill>
                <a:srgbClr val="55555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905500"/>
            <a:ext cx="10668000" cy="698500"/>
          </a:xfrm>
          <a:prstGeom prst="roundRect">
            <a:avLst>
              <a:gd name="adj" fmla="val 0"/>
            </a:avLst>
          </a:prstGeom>
          <a:solidFill>
            <a:srgbClr val="5A8B73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00" y="60452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397000" y="5994400"/>
            <a:ext cx="9906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核心原则：婴儿期自我保护能力为零，看护人视线一秒都不能离开，从环境源头杜绝所有可接触的危险。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分年龄段儿童特点与安全风险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841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1-3岁幼儿期：活力四射的“小探险家”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470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794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768600"/>
            <a:ext cx="419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动作发展：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学会独立行走，快速发展跑、跳、攀爬能力，活动范围空前扩大，对空间的探索欲极强。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9370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3911600"/>
            <a:ext cx="419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认知发展：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好奇心爆棚，热衷于探索角落、抽屉、插座等隐蔽或新奇区域，但缺乏危险预判能力。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0800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524000" y="50546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语言发展：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能表达简单需求，但对复杂的安全警示、禁止类指令理解和执行能力仍很有限。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 t="11538" b="11538"/>
          <a:stretch>
            <a:fillRect/>
          </a:stretch>
        </p:blipFill>
        <p:spPr>
          <a:xfrm>
            <a:off x="6350000" y="1651000"/>
            <a:ext cx="2476500" cy="1905000"/>
          </a:xfrm>
          <a:prstGeom prst="rect">
            <a:avLst/>
          </a:prstGeom>
          <a:noFill/>
          <a:ln w="12700" cap="flat" cmpd="sng">
            <a:solidFill>
              <a:srgbClr val="5A8B73">
                <a:alpha val="40000"/>
              </a:srgbClr>
            </a:solidFill>
            <a:prstDash val="solid"/>
            <a:round/>
          </a:ln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 t="11538" b="11538"/>
          <a:stretch>
            <a:fillRect/>
          </a:stretch>
        </p:blipFill>
        <p:spPr>
          <a:xfrm>
            <a:off x="9017000" y="1651000"/>
            <a:ext cx="2476500" cy="1905000"/>
          </a:xfrm>
          <a:prstGeom prst="rect">
            <a:avLst/>
          </a:prstGeom>
          <a:noFill/>
          <a:ln w="12700" cap="flat" cmpd="sng">
            <a:solidFill>
              <a:srgbClr val="5A8B73">
                <a:alpha val="40000"/>
              </a:srgbClr>
            </a:solidFill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6350000" y="3937000"/>
            <a:ext cx="5143500" cy="21590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540500" y="40640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最高危风险：跌落与坠落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167">
            <a:off x="6540508" y="4565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540500" y="4762500"/>
            <a:ext cx="2349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核心诱因：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幼儿常攀爬桌椅、窗台、阳台；上下楼梯不稳摔倒，或从家具上跌落，是此阶段主要伤害来源。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61804">
            <a:off x="8382000" y="5327685"/>
            <a:ext cx="114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9080500" y="4762500"/>
            <a:ext cx="2349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关键防护：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安装窗户限位器、阳台护栏（间距&lt;10cm）；移除窗边攀爬物；楼梯口加装安全门栏。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分年龄段儿童特点与安全风险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1-3岁（幼儿期）—— 活力四射的“小探险家”，探索世界的脚步不停，身边的这些潜在风险需家长格外警惕。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762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349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87500" y="2311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溺水：隐藏在身边的“无声杀手”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046">
            <a:off x="1016008" y="2851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29845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易跌入水桶、浴缸、金鱼缸或户外池塘。</a:t>
            </a: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预防：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盛水容器用后立即清空；给幼儿洗澡时必须全程看护，切勿中途离开。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159500" y="2159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159500" y="2159000"/>
            <a:ext cx="762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500" y="2349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85000" y="2311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烧烫伤：厨房与火源的“亲密接触”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046">
            <a:off x="6413508" y="2851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413500" y="29845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好奇触碰炉灶、热锅，或玩打火机、火柴。</a:t>
            </a: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预防：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关上厨房门，加装炉灶旋钮防护罩；将火源、易燃物放在孩子触及不到的地方。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445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4445000"/>
            <a:ext cx="762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6355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587500" y="4597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中毒：误服药物与化学品的危机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046">
            <a:off x="1016008" y="5137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1016000" y="52705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将药品、清洁剂等误认为糖果饮料误食。</a:t>
            </a: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预防：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所有药品和化学品妥善保管，使用儿童安全锁，切勿用饮料瓶分装有毒液体。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159500" y="4445000"/>
            <a:ext cx="52705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159500" y="4445000"/>
            <a:ext cx="76200" cy="1968500"/>
          </a:xfrm>
          <a:prstGeom prst="roundRect">
            <a:avLst>
              <a:gd name="adj" fmla="val 0"/>
            </a:avLst>
          </a:prstGeom>
          <a:solidFill>
            <a:srgbClr val="5A8B7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3500" y="4635500"/>
            <a:ext cx="406400" cy="4064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6985000" y="4597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锐器伤害：被忽视的“隐形利刃”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9046">
            <a:off x="6413508" y="5137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413500" y="5270500"/>
            <a:ext cx="4762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接触剪刀、刀具、碎玻璃或家具尖角。</a:t>
            </a:r>
            <a:r>
              <a:rPr lang="en-US" sz="13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预防：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尖锐物品上锁收纳；为家具尖角加装防撞角；避免孩子接触易碎玻璃制品。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分年龄段儿童特点与安全风险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841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3-6岁（学龄前期）：渴望独立的“小大人”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53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5A8B73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794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768600"/>
            <a:ext cx="419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动作发展：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动作协调灵活，热衷跑跳、追逐等剧烈运动，冒险精神显著增强，活动范围从家庭延伸至户外公共区域。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9370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3911600"/>
            <a:ext cx="4191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认知与社交：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开始理解规则并建立初步自我保护意识，但判断力仍薄弱；进入幼儿园集体生活，更渴望与同伴交往互动。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5143500"/>
            <a:ext cx="4699000" cy="698500"/>
          </a:xfrm>
          <a:prstGeom prst="roundRect">
            <a:avLst>
              <a:gd name="adj" fmla="val 0"/>
            </a:avLst>
          </a:prstGeom>
          <a:solidFill>
            <a:srgbClr val="5A8B7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143000" y="523240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💡 核心特征：独立意识萌芽，但自我保护能力与好奇心发展不匹配，是意外高发期。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350000" y="1651000"/>
            <a:ext cx="5080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5A8B73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0500" y="1841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85000" y="180340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67E22"/>
                </a:solidFill>
                <a:latin typeface="Noto Sans SC"/>
                <a:ea typeface="Noto Sans SC"/>
                <a:cs typeface="Noto Sans SC"/>
                <a:sym typeface="Noto Sans SC"/>
              </a:rPr>
              <a:t>主要风险：道路交通伤害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291">
            <a:off x="6540509" y="2343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7E22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540500" y="2476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孩子常在马路边玩耍、横穿马路或不遵守交通规则，加之判断力不足，极易发生碰撞事故，是此阶段最高发的意外类型。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rcRect t="11842" b="11842"/>
          <a:stretch>
            <a:fillRect/>
          </a:stretch>
        </p:blipFill>
        <p:spPr>
          <a:xfrm>
            <a:off x="6350000" y="3810000"/>
            <a:ext cx="2413000" cy="1841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9"/>
          <p:cNvSpPr/>
          <p:nvPr/>
        </p:nvSpPr>
        <p:spPr>
          <a:xfrm>
            <a:off x="6350000" y="5778500"/>
            <a:ext cx="2413000" cy="698500"/>
          </a:xfrm>
          <a:prstGeom prst="roundRect">
            <a:avLst>
              <a:gd name="adj" fmla="val 0"/>
            </a:avLst>
          </a:prstGeom>
          <a:solidFill>
            <a:srgbClr val="5A8B73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413500" y="5842000"/>
            <a:ext cx="228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乘车必坐安全座椅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未满12岁儿童不得坐副驾，出行务必使用适配的安全座椅固定。</a:t>
            </a:r>
            <a:endParaRPr lang="en-US" sz="12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rcRect l="6267" r="6267"/>
          <a:stretch>
            <a:fillRect/>
          </a:stretch>
        </p:blipFill>
        <p:spPr>
          <a:xfrm>
            <a:off x="9017000" y="3810000"/>
            <a:ext cx="2413000" cy="1841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9017000" y="5778500"/>
            <a:ext cx="2413000" cy="698500"/>
          </a:xfrm>
          <a:prstGeom prst="roundRect">
            <a:avLst>
              <a:gd name="adj" fmla="val 0"/>
            </a:avLst>
          </a:prstGeom>
          <a:solidFill>
            <a:srgbClr val="5A8B73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9080500" y="5842000"/>
            <a:ext cx="228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5A8B73"/>
                </a:solidFill>
                <a:latin typeface="Noto Sans SC"/>
                <a:ea typeface="Noto Sans SC"/>
                <a:cs typeface="Noto Sans SC"/>
                <a:sym typeface="Noto Sans SC"/>
              </a:rPr>
              <a:t>严守“马路规则”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牢记“红灯停绿灯行”，走斑马线，绝不在马路上追逐打闹。</a:t>
            </a:r>
            <a:endParaRPr lang="en-US" sz="1200" b="0" i="0" u="none" strike="noStrike">
              <a:solidFill>
                <a:srgbClr val="525252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8316</Words>
  <Application>WPS 演示</Application>
  <PresentationFormat/>
  <Paragraphs>521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Arial</vt:lpstr>
      <vt:lpstr>宋体</vt:lpstr>
      <vt:lpstr>Wingdings</vt:lpstr>
      <vt:lpstr>Arial</vt:lpstr>
      <vt:lpstr>Noto Sans SC</vt:lpstr>
      <vt:lpstr>Segoe Print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钢花街社区卫生服务中心公卫科1</cp:lastModifiedBy>
  <cp:revision>2</cp:revision>
  <dcterms:created xsi:type="dcterms:W3CDTF">2026-06-16T03:33:00Z</dcterms:created>
  <dcterms:modified xsi:type="dcterms:W3CDTF">2026-06-17T02:01:15Z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{"Label":"1","ContentProducer":"001191110102MACQD9K64010000","ProduceID":"7651829264443575475","ReservedCode1":"","ContentPropagator":"","PropagateID":"","ReservedCode2":""}</vt:lpwstr>
  </property>
  <property fmtid="{D5CDD505-2E9C-101B-9397-08002B2CF9AE}" pid="3" name="KSOProductBuildVer">
    <vt:lpwstr>2052-12.1.0.26895</vt:lpwstr>
  </property>
  <property fmtid="{D5CDD505-2E9C-101B-9397-08002B2CF9AE}" pid="4" name="ICV">
    <vt:lpwstr>2CDF97E892D6466883116BE2C371CAD2_12</vt:lpwstr>
  </property>
</Properties>
</file>