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jpeg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jpeg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5.jpeg"/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jpeg"/><Relationship Id="rId1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625090" y="3161030"/>
            <a:ext cx="6995160" cy="12115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  <a:gs pos="50000">
                <a:srgbClr val="FFFFFF">
                  <a:alpha val="100000"/>
                </a:srgbClr>
              </a:gs>
            </a:gsLst>
            <a:lin ang="0"/>
          </a:gradFill>
        </p:spPr>
      </p:sp>
      <p:sp>
        <p:nvSpPr>
          <p:cNvPr id="3" name="TextBox 3"/>
          <p:cNvSpPr txBox="1"/>
          <p:nvPr/>
        </p:nvSpPr>
        <p:spPr>
          <a:xfrm>
            <a:off x="2069680" y="683097"/>
            <a:ext cx="8052640" cy="227516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ctr">
              <a:lnSpc>
                <a:spcPct val="115000"/>
              </a:lnSpc>
            </a:pPr>
            <a:r>
              <a:rPr lang="en-US" sz="5700" b="1">
                <a:solidFill>
                  <a:srgbClr val="20718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儿童溺水急救与防溺水安全教育</a:t>
            </a:r>
            <a:endParaRPr lang="en-US" sz="5700" b="1">
              <a:solidFill>
                <a:srgbClr val="20718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738880" y="3161030"/>
            <a:ext cx="4438015" cy="62420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marL="0" algn="l" defTabSz="914400">
              <a:lnSpc>
                <a:spcPct val="120000"/>
              </a:lnSpc>
              <a:defRPr sz="1800">
                <a:solidFill>
                  <a:schemeClr val="tx1"/>
                </a:solidFill>
                <a:latin typeface="等线"/>
                <a:ea typeface="宋体" panose="02010600030101010101" pitchFamily="2" charset="-122"/>
                <a:cs typeface="+mn-cs"/>
              </a:defRPr>
            </a:pPr>
            <a:r>
              <a:rPr lang="zh-CN" altLang="en-US" sz="2025">
                <a:solidFill>
                  <a:schemeClr val="dk1">
                    <a:alpha val="100000"/>
                  </a:schemeClr>
                </a:solidFill>
                <a:latin typeface="Noto Sans SC"/>
                <a:cs typeface="Noto Sans SC"/>
              </a:rPr>
              <a:t>青山区钢花村街社区卫生服务中心</a:t>
            </a:r>
            <a:endParaRPr lang="zh-CN" altLang="en-US" sz="2025">
              <a:solidFill>
                <a:schemeClr val="dk1">
                  <a:alpha val="100000"/>
                </a:schemeClr>
              </a:solidFill>
              <a:latin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11700" y="3785235"/>
            <a:ext cx="2212340" cy="50101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marL="0" algn="l" defTabSz="914400">
              <a:lnSpc>
                <a:spcPct val="120000"/>
              </a:lnSpc>
              <a:defRPr sz="1800">
                <a:solidFill>
                  <a:schemeClr val="tx1"/>
                </a:solidFill>
                <a:latin typeface="等线"/>
                <a:ea typeface="宋体" panose="02010600030101010101" pitchFamily="2" charset="-122"/>
                <a:cs typeface="+mn-cs"/>
              </a:defRPr>
            </a:pPr>
            <a:r>
              <a:rPr lang="zh-CN" altLang="en-US" sz="1950">
                <a:solidFill>
                  <a:schemeClr val="dk1">
                    <a:alpha val="100000"/>
                  </a:schemeClr>
                </a:solidFill>
                <a:latin typeface="Noto Sans SC"/>
                <a:cs typeface="Noto Sans SC"/>
              </a:rPr>
              <a:t>主讲人：张燕</a:t>
            </a:r>
            <a:endParaRPr lang="zh-CN" altLang="en-US" sz="1950">
              <a:solidFill>
                <a:schemeClr val="dk1">
                  <a:alpha val="100000"/>
                </a:schemeClr>
              </a:solidFill>
              <a:latin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56119" y="4034060"/>
            <a:ext cx="729983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07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356119" y="2847061"/>
            <a:ext cx="729983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356119" y="1723135"/>
            <a:ext cx="729983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01945" y="5229251"/>
            <a:ext cx="711502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1945" y="4049714"/>
            <a:ext cx="766945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01945" y="2862715"/>
            <a:ext cx="766945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01945" y="1738789"/>
            <a:ext cx="766945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538729" y="2613945"/>
            <a:ext cx="4235503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做好热身准备：下水前进行10-15分钟关节活动和肌肉拉伸，预防抽筋等突发状况。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538729" y="1480494"/>
            <a:ext cx="4235503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穿戴专业浮具：选择通过安全认证的救生衣而非普通游泳圈，确保浮力装置正确穿戴且系带牢固。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38729" y="3791419"/>
            <a:ext cx="4235503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建立水域档案：家长应实地考察周边水域分布，标注深水区、急流区等危险点位并告知孩子。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38729" y="4970956"/>
            <a:ext cx="4181452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掌握基础泳姿：通过正规机构学习蛙泳、仰漂等求生技能，但需强调会游泳≠不会溺水。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191481" y="2598292"/>
            <a:ext cx="4235503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识别环境预警：教育孩子观察水域警示牌、水流变化、藻类聚集等危险信号。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191481" y="1464841"/>
            <a:ext cx="4235503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规避生理风险：感冒、服药后或饱食状态下严禁下水，癫痫等疾病患者需佩戴醒目标识。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191481" y="3775766"/>
            <a:ext cx="4235503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模拟应急演练：定期开展呼救、利用竹竿/空瓶救援等情景模拟训练。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6" name="Connector 16"/>
          <p:cNvCxnSpPr/>
          <p:nvPr/>
        </p:nvCxnSpPr>
        <p:spPr>
          <a:xfrm>
            <a:off x="701945" y="2613945"/>
            <a:ext cx="5072287" cy="0"/>
          </a:xfrm>
          <a:prstGeom prst="line">
            <a:avLst/>
          </a:prstGeom>
          <a:ln w="9525">
            <a:solidFill>
              <a:schemeClr val="lt2"/>
            </a:solidFill>
            <a:prstDash val="solid"/>
            <a:headEnd type="none"/>
            <a:tailEnd type="none"/>
          </a:ln>
        </p:spPr>
        <p:style>
          <a:lnRef idx="0">
            <a:schemeClr val="lt2"/>
          </a:lnRef>
          <a:fillRef idx="1">
            <a:schemeClr val="lt2"/>
          </a:fillRef>
          <a:effectRef idx="0">
            <a:schemeClr val="lt2"/>
          </a:effectRef>
          <a:fontRef idx="minor">
            <a:schemeClr val="lt1"/>
          </a:fontRef>
        </p:style>
      </p:cxnSp>
      <p:cxnSp>
        <p:nvCxnSpPr>
          <p:cNvPr id="17" name="Connector 17"/>
          <p:cNvCxnSpPr/>
          <p:nvPr/>
        </p:nvCxnSpPr>
        <p:spPr>
          <a:xfrm>
            <a:off x="701945" y="3821366"/>
            <a:ext cx="5072287" cy="0"/>
          </a:xfrm>
          <a:prstGeom prst="line">
            <a:avLst/>
          </a:prstGeom>
          <a:ln w="9525">
            <a:solidFill>
              <a:schemeClr val="lt2"/>
            </a:solidFill>
            <a:prstDash val="solid"/>
            <a:headEnd type="none"/>
            <a:tailEnd type="none"/>
          </a:ln>
        </p:spPr>
        <p:style>
          <a:lnRef idx="0">
            <a:schemeClr val="lt2"/>
          </a:lnRef>
          <a:fillRef idx="1">
            <a:schemeClr val="lt2"/>
          </a:fillRef>
          <a:effectRef idx="0">
            <a:schemeClr val="lt2"/>
          </a:effectRef>
          <a:fontRef idx="minor">
            <a:schemeClr val="lt1"/>
          </a:fontRef>
        </p:style>
      </p:cxnSp>
      <p:cxnSp>
        <p:nvCxnSpPr>
          <p:cNvPr id="18" name="Connector 18"/>
          <p:cNvCxnSpPr/>
          <p:nvPr/>
        </p:nvCxnSpPr>
        <p:spPr>
          <a:xfrm>
            <a:off x="701945" y="4998840"/>
            <a:ext cx="5072287" cy="0"/>
          </a:xfrm>
          <a:prstGeom prst="line">
            <a:avLst/>
          </a:prstGeom>
          <a:ln w="9525">
            <a:solidFill>
              <a:schemeClr val="lt2"/>
            </a:solidFill>
            <a:prstDash val="solid"/>
            <a:headEnd type="none"/>
            <a:tailEnd type="none"/>
          </a:ln>
        </p:spPr>
        <p:style>
          <a:lnRef idx="0">
            <a:schemeClr val="lt2"/>
          </a:lnRef>
          <a:fillRef idx="1">
            <a:schemeClr val="lt2"/>
          </a:fillRef>
          <a:effectRef idx="0">
            <a:schemeClr val="lt2"/>
          </a:effectRef>
          <a:fontRef idx="minor">
            <a:schemeClr val="lt1"/>
          </a:fontRef>
        </p:style>
      </p:cxnSp>
      <p:cxnSp>
        <p:nvCxnSpPr>
          <p:cNvPr id="19" name="Connector 19"/>
          <p:cNvCxnSpPr/>
          <p:nvPr/>
        </p:nvCxnSpPr>
        <p:spPr>
          <a:xfrm>
            <a:off x="6365988" y="2613945"/>
            <a:ext cx="5072287" cy="0"/>
          </a:xfrm>
          <a:prstGeom prst="line">
            <a:avLst/>
          </a:prstGeom>
          <a:ln w="9525">
            <a:solidFill>
              <a:schemeClr val="lt2"/>
            </a:solidFill>
            <a:prstDash val="solid"/>
            <a:headEnd type="none"/>
            <a:tailEnd type="none"/>
          </a:ln>
        </p:spPr>
        <p:style>
          <a:lnRef idx="0">
            <a:schemeClr val="lt2"/>
          </a:lnRef>
          <a:fillRef idx="1">
            <a:schemeClr val="lt2"/>
          </a:fillRef>
          <a:effectRef idx="0">
            <a:schemeClr val="lt2"/>
          </a:effectRef>
          <a:fontRef idx="minor">
            <a:schemeClr val="lt1"/>
          </a:fontRef>
        </p:style>
      </p:cxnSp>
      <p:cxnSp>
        <p:nvCxnSpPr>
          <p:cNvPr id="20" name="Connector 20"/>
          <p:cNvCxnSpPr/>
          <p:nvPr/>
        </p:nvCxnSpPr>
        <p:spPr>
          <a:xfrm>
            <a:off x="6365988" y="3821366"/>
            <a:ext cx="5072287" cy="0"/>
          </a:xfrm>
          <a:prstGeom prst="line">
            <a:avLst/>
          </a:prstGeom>
          <a:ln w="9525">
            <a:solidFill>
              <a:schemeClr val="lt2"/>
            </a:solidFill>
            <a:prstDash val="solid"/>
            <a:headEnd type="none"/>
            <a:tailEnd type="none"/>
          </a:ln>
        </p:spPr>
        <p:style>
          <a:lnRef idx="0">
            <a:schemeClr val="lt2"/>
          </a:lnRef>
          <a:fillRef idx="1">
            <a:schemeClr val="lt2"/>
          </a:fillRef>
          <a:effectRef idx="0">
            <a:schemeClr val="lt2"/>
          </a:effectRef>
          <a:fontRef idx="minor">
            <a:schemeClr val="lt1"/>
          </a:fontRef>
        </p:style>
      </p:cxnSp>
      <p:sp>
        <p:nvSpPr>
          <p:cNvPr id="21" name="TextBox 2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儿童防护8项措施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356119" y="5201216"/>
            <a:ext cx="729983" cy="69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375"/>
              </a:spcBef>
            </a:pPr>
            <a:r>
              <a:rPr lang="en-US" sz="3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08</a:t>
            </a:r>
            <a:endParaRPr lang="en-US" sz="3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191481" y="4942922"/>
            <a:ext cx="4235503" cy="1207421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建立紧急联络：让孩子熟记110/120及家长电话，学会清晰描述事发地点特征。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4" name="Connector 24"/>
          <p:cNvCxnSpPr/>
          <p:nvPr/>
        </p:nvCxnSpPr>
        <p:spPr>
          <a:xfrm>
            <a:off x="6368832" y="4988522"/>
            <a:ext cx="5072287" cy="0"/>
          </a:xfrm>
          <a:prstGeom prst="line">
            <a:avLst/>
          </a:prstGeom>
          <a:ln w="9525">
            <a:solidFill>
              <a:schemeClr val="lt2"/>
            </a:solidFill>
            <a:prstDash val="solid"/>
            <a:headEnd type="none"/>
            <a:tailEnd type="none"/>
          </a:ln>
        </p:spPr>
        <p:style>
          <a:lnRef idx="0">
            <a:schemeClr val="lt2"/>
          </a:lnRef>
          <a:fillRef idx="1">
            <a:schemeClr val="lt2"/>
          </a:fillRef>
          <a:effectRef idx="0">
            <a:schemeClr val="lt2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1343" y="2726197"/>
            <a:ext cx="6064618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溺水识别与现场判断</a:t>
            </a:r>
            <a:endParaRPr lang="en-US" sz="4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33772" y="1637371"/>
            <a:ext cx="907571" cy="1241504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03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81343" y="1336969"/>
            <a:ext cx="2029633" cy="1842306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PART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7种溺水特征表现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-227" y="1719338"/>
            <a:ext cx="12192000" cy="2034324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529020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1873326" y="3350659"/>
            <a:ext cx="817215" cy="81721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2098764" y="3576098"/>
            <a:ext cx="366338" cy="36633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792552" y="4264809"/>
            <a:ext cx="29787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无声性溺水</a:t>
            </a:r>
            <a:endParaRPr lang="en-US" sz="1100"/>
          </a:p>
        </p:txBody>
      </p:sp>
      <p:sp>
        <p:nvSpPr>
          <p:cNvPr id="8" name="TextBox 8"/>
          <p:cNvSpPr txBox="1"/>
          <p:nvPr/>
        </p:nvSpPr>
        <p:spPr>
          <a:xfrm>
            <a:off x="723582" y="5039353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溺水者因呼吸受阻无法呼救，嘴部反复没入水面，呈现“安静挣扎”状态，易被误认为戏水或发呆。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338324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682630" y="3350659"/>
            <a:ext cx="817215" cy="817215"/>
          </a:xfrm>
          <a:prstGeom prst="ellipse">
            <a:avLst/>
          </a:prstGeom>
          <a:solidFill>
            <a:schemeClr val="accent2">
              <a:alpha val="100000"/>
              <a:lumMod val="5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4523319" y="4264809"/>
            <a:ext cx="3135837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肢体动作异常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532887" y="5039353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手臂前伸但无法有效划水，身体直立且无踩水动作，类似“爬梯子”的无效划动。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57154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9501460" y="3350659"/>
            <a:ext cx="817215" cy="817215"/>
          </a:xfrm>
          <a:prstGeom prst="ellipse">
            <a:avLst/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8334189" y="4264809"/>
            <a:ext cx="3151755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面部及眼神特征</a:t>
            </a:r>
            <a:endParaRPr lang="en-US" sz="1100"/>
          </a:p>
        </p:txBody>
      </p:sp>
      <p:sp>
        <p:nvSpPr>
          <p:cNvPr id="16" name="TextBox 16"/>
          <p:cNvSpPr txBox="1"/>
          <p:nvPr/>
        </p:nvSpPr>
        <p:spPr>
          <a:xfrm>
            <a:off x="8418251" y="5032700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头部低垂或后仰，眼神涣散、紧闭或呆滞，头发可能覆盖面部，对呼叫无反应。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9700479" y="3563125"/>
            <a:ext cx="423166" cy="42316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8" name="Freeform 18"/>
          <p:cNvSpPr/>
          <p:nvPr/>
        </p:nvSpPr>
        <p:spPr>
          <a:xfrm>
            <a:off x="5891042" y="3570268"/>
            <a:ext cx="416023" cy="41602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18199" y="1091952"/>
            <a:ext cx="5575592" cy="5575592"/>
          </a:xfrm>
          <a:prstGeom prst="ellipse">
            <a:avLst/>
          </a:prstGeom>
          <a:solidFill>
            <a:schemeClr val="accent2">
              <a:alpha val="28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-716914" y="1530366"/>
            <a:ext cx="4698762" cy="4698762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47792" y="3064516"/>
            <a:ext cx="1219200" cy="1219200"/>
          </a:xfrm>
          <a:prstGeom prst="ellipse">
            <a:avLst/>
          </a:prstGeom>
          <a:ln w="19050">
            <a:solidFill>
              <a:schemeClr val="accent1"/>
            </a:solidFill>
            <a:prstDash val="solid"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20560" y="4879707"/>
            <a:ext cx="1219200" cy="1219200"/>
          </a:xfrm>
          <a:prstGeom prst="ellipse">
            <a:avLst/>
          </a:prstGeom>
          <a:ln w="19050">
            <a:solidFill>
              <a:schemeClr val="accent1"/>
            </a:solidFill>
            <a:prstDash val="solid"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20560" y="1261872"/>
            <a:ext cx="1219200" cy="1219200"/>
          </a:xfrm>
          <a:prstGeom prst="ellipse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7" name="TextBox 7"/>
          <p:cNvSpPr txBox="1"/>
          <p:nvPr/>
        </p:nvSpPr>
        <p:spPr>
          <a:xfrm>
            <a:off x="290428" y="2135998"/>
            <a:ext cx="3192434" cy="3487499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875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溺水者从出现异常到完全沉没通常仅需30秒，及时识别和反应是挽救生命的关键。</a:t>
            </a:r>
            <a:endParaRPr lang="en-US" sz="1875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299649" y="1691003"/>
            <a:ext cx="4800600" cy="7048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发现异常后立即启动救援流程，优先呼叫专业救援（如救生员、120），避免盲目下水施救。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99649" y="1091952"/>
            <a:ext cx="4699227" cy="586859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快速反应机制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299649" y="3564943"/>
            <a:ext cx="4800600" cy="6858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遵循“叫叫伸抛法”（呼叫援助、拨打急救电话、用长杆延伸、抛掷浮具），减少二次事故风险。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299649" y="2964930"/>
            <a:ext cx="4699227" cy="58782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优先保障施救者安全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299649" y="5439059"/>
            <a:ext cx="4800600" cy="7048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大脑缺氧超过4分钟将导致不可逆损伤，需在30秒内完成初步判断并开始急救准备。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99649" y="4879707"/>
            <a:ext cx="4699227" cy="54716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缺氧时间窗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黄金救援30秒原则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-227" y="1719338"/>
            <a:ext cx="12192000" cy="2034324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227" y="1719338"/>
            <a:ext cx="12192000" cy="2034324"/>
          </a:xfrm>
          <a:prstGeom prst="rect">
            <a:avLst/>
          </a:prstGeom>
          <a:gradFill>
            <a:gsLst>
              <a:gs pos="0">
                <a:schemeClr val="accent1">
                  <a:alpha val="83000"/>
                  <a:lumMod val="20000"/>
                  <a:lumOff val="80000"/>
                </a:schemeClr>
              </a:gs>
              <a:gs pos="96000">
                <a:schemeClr val="accent1">
                  <a:alpha val="83000"/>
                </a:schemeClr>
              </a:gs>
            </a:gsLst>
            <a:lin ang="0"/>
          </a:gra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危险水域行为识别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41935" y="2639356"/>
            <a:ext cx="5232953" cy="3645646"/>
          </a:xfrm>
          <a:prstGeom prst="roundRect">
            <a:avLst>
              <a:gd name="adj" fmla="val 858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1153246" y="3097982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自然水域风险特征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1153246" y="3950024"/>
            <a:ext cx="4314344" cy="1960925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环境隐患：水温分层（表层与底层温差超10℃）易引发抽筋；暗流速度超过0.5米/秒可瞬间冲走儿童。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能见度与地质风险：水下能见度不足1米影响自救，淤泥深度超过20厘米可能导致陷溺无法脱身。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228221" y="3723890"/>
            <a:ext cx="4239369" cy="1905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266497" y="2639356"/>
            <a:ext cx="5232953" cy="3645646"/>
          </a:xfrm>
          <a:prstGeom prst="roundRect">
            <a:avLst>
              <a:gd name="adj" fmla="val 7569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6677808" y="3097982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人为行为警示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6677808" y="3950024"/>
            <a:ext cx="4314344" cy="1960925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监护缺失表现：儿童独自进入深水区、戏水时突然安静或脱离群体，需立即干预。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装备不足风险：未穿戴合格救生衣，仅依赖游泳圈等非专业浮具，易因漏气或滑脱引发溺水。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752783" y="3723890"/>
            <a:ext cx="4239369" cy="19050"/>
          </a:xfrm>
          <a:prstGeom prst="rect">
            <a:avLst/>
          </a:prstGeom>
          <a:solidFill>
            <a:schemeClr val="accent4">
              <a:alpha val="100000"/>
            </a:schemeClr>
          </a:solid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1343" y="2726197"/>
            <a:ext cx="6064618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溺水急救操作流程</a:t>
            </a:r>
            <a:endParaRPr lang="en-US" sz="4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33772" y="1637371"/>
            <a:ext cx="907571" cy="1241504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04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81343" y="1336969"/>
            <a:ext cx="2029633" cy="1842306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PART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487" r="26487"/>
          <a:stretch>
            <a:fillRect/>
          </a:stretch>
        </p:blipFill>
        <p:spPr>
          <a:xfrm>
            <a:off x="7429609" y="1611840"/>
            <a:ext cx="1905000" cy="405094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68048" y="2170513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施救者需从背后接近溺水儿童，避免其挣扎导致二次伤害，使用救生器材或拖拽衣物将其带离水域。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8048" y="1702636"/>
            <a:ext cx="3800986" cy="44997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快速安全上岸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68048" y="3785618"/>
            <a:ext cx="6288387" cy="88454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将儿童平放于硬质地面，观察胸廓起伏、倾听呼吸声，同时用5-10秒判断是否有自主呼吸。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8048" y="3368098"/>
            <a:ext cx="3590416" cy="436189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立即检查呼吸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68048" y="5459662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若口腔内有泥沙或呕吐物，将头偏向一侧，用手指或纱布包裹清除异物，保持气道通畅，避免误吸。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68048" y="5014099"/>
            <a:ext cx="3590416" cy="422408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清理气道异物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上岸与气道清理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429610" y="5662789"/>
            <a:ext cx="1905000" cy="119521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9675697" y="0"/>
            <a:ext cx="1905000" cy="2353933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 l="36608" r="36608"/>
          <a:stretch>
            <a:fillRect/>
          </a:stretch>
        </p:blipFill>
        <p:spPr>
          <a:xfrm>
            <a:off x="9675697" y="2353933"/>
            <a:ext cx="1905000" cy="40509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8633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78633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心肺复苏标准步骤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698935" y="1489452"/>
            <a:ext cx="2914650" cy="29146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9780389" y="1489452"/>
            <a:ext cx="1714500" cy="2914650"/>
          </a:xfrm>
          <a:prstGeom prst="rect">
            <a:avLst/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6698935" y="4585077"/>
            <a:ext cx="2914650" cy="161925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9780389" y="4585077"/>
            <a:ext cx="1714500" cy="16192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t="16797" b="16797"/>
          <a:stretch>
            <a:fillRect/>
          </a:stretch>
        </p:blipFill>
        <p:spPr>
          <a:xfrm>
            <a:off x="6784660" y="1575177"/>
            <a:ext cx="2743200" cy="274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t="10407" b="10407"/>
          <a:stretch>
            <a:fillRect/>
          </a:stretch>
        </p:blipFill>
        <p:spPr>
          <a:xfrm>
            <a:off x="6784660" y="4670802"/>
            <a:ext cx="2743200" cy="144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9866114" y="1575177"/>
            <a:ext cx="1543050" cy="2743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866114" y="4670802"/>
            <a:ext cx="1543050" cy="14478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10232888" y="5037575"/>
            <a:ext cx="809504" cy="80950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382164" y="1579985"/>
            <a:ext cx="2088193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开放气道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 rot="5400000">
            <a:off x="667791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1">
              <a:alpha val="2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56538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采用仰头抬颏法，一手压前额使头部后仰，另一手食指中指抬起下颌骨，使下颌角与耳垂连线垂直地面。儿童颈部柔软，抬颏幅度需适当减小，怀疑颈椎损伤时改用推举下颌法。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 rot="5400000">
            <a:off x="658476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597683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628068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4431599" y="157998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人工呼吸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 rot="5400000">
            <a:off x="3717225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3805973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捏紧患儿鼻孔，包绕其口唇匀速吹气1秒，观察胸廓起伏。儿童吹气量约500毫升，频率12-20次/分钟，婴儿采用口对口鼻方式。若胸廓无起伏，需重新调整气道位置。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 rot="5400000">
            <a:off x="3707910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24" name="TextBox 24"/>
          <p:cNvSpPr txBox="1"/>
          <p:nvPr/>
        </p:nvSpPr>
        <p:spPr>
          <a:xfrm>
            <a:off x="1382164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胸外按压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 rot="5400000">
            <a:off x="667791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3">
              <a:alpha val="20000"/>
              <a:lumMod val="75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756538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单手掌根置于两乳头连线中点，垂直下压深度约胸廓1/3（儿童5厘米，婴儿4厘米），频率100-120次/分钟。按压与人工呼吸比例为30:2，中断时间不超过10秒。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 rot="5400000">
            <a:off x="658476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3628068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431599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持续评估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rot="5400000">
            <a:off x="3717225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4">
              <a:alpha val="20000"/>
              <a:lumMod val="75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3805973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每5个循环（约2分钟）检查呼吸、脉搏及意识状态，若未恢复自主循环需继续心肺复苏，直至专业救援到达或出现明确生命迹象。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rot="5400000">
            <a:off x="3707910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4">
              <a:alpha val="100000"/>
              <a:lumMod val="75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647118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97683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647118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医疗急救配合要点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27721" r="27721"/>
          <a:stretch>
            <a:fillRect/>
          </a:stretch>
        </p:blipFill>
        <p:spPr>
          <a:xfrm>
            <a:off x="752047" y="1412707"/>
            <a:ext cx="3005958" cy="449635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 t="7298" b="7298"/>
          <a:stretch>
            <a:fillRect/>
          </a:stretch>
        </p:blipFill>
        <p:spPr>
          <a:xfrm>
            <a:off x="7833544" y="3730249"/>
            <a:ext cx="3737850" cy="2127687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7849473" y="141375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3952581" y="373024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3952581" y="1412707"/>
            <a:ext cx="3725999" cy="2129142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952581" y="1412707"/>
            <a:ext cx="3725999" cy="532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4099978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保暖措施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4099978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用干燥毛毯包裹患儿身体，剪开湿衣物避免热量散失。低温环境下可放置热水袋于颈部、腋窝等大血管处，但避免影响心肺复苏操作。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099978" y="4036516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并发症预防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099978" y="4470242"/>
            <a:ext cx="3431205" cy="1276624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溺水可能引发继发性肺水肿、脑水肿等迟发并发症，需进行血气分析、影像学检查等专业评估，必要时给予高压氧治疗或强心药物支持。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996869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转运要求</a:t>
            </a:r>
            <a:endParaRPr lang="en-US" sz="1100"/>
          </a:p>
        </p:txBody>
      </p:sp>
      <p:sp>
        <p:nvSpPr>
          <p:cNvPr id="14" name="TextBox 14"/>
          <p:cNvSpPr txBox="1"/>
          <p:nvPr/>
        </p:nvSpPr>
        <p:spPr>
          <a:xfrm>
            <a:off x="7996869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即使恢复自主呼吸也需紧急送医，转运途中保持侧卧位，持续监测生命体征。向医护人员详细说明溺水时间、水温及施救过程，便于后续治疗。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1343" y="2726197"/>
            <a:ext cx="6064618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社区联防联控机制</a:t>
            </a:r>
            <a:endParaRPr lang="en-US" sz="4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33772" y="1637371"/>
            <a:ext cx="907571" cy="1241504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05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81343" y="1336969"/>
            <a:ext cx="2029633" cy="1842306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PART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0">
            <a:off x="656690" y="470778"/>
            <a:ext cx="2965972" cy="1402080"/>
            <a:chOff x="656690" y="470778"/>
            <a:chExt cx="2965972" cy="1402080"/>
          </a:xfrm>
        </p:grpSpPr>
        <p:sp>
          <p:nvSpPr>
            <p:cNvPr id="4" name="TextBox 4"/>
            <p:cNvSpPr txBox="1"/>
            <p:nvPr/>
          </p:nvSpPr>
          <p:spPr>
            <a:xfrm>
              <a:off x="656690" y="470778"/>
              <a:ext cx="2965972" cy="977265"/>
            </a:xfrm>
            <a:prstGeom prst="rect">
              <a:avLst/>
            </a:prstGeom>
          </p:spPr>
          <p:txBody>
            <a:bodyPr vert="horz" wrap="square" lIns="91440" tIns="45720" rIns="91440" bIns="45720" rtlCol="0" anchor="ctr" anchorCtr="0">
              <a:normAutofit/>
            </a:bodyPr>
            <a:lstStyle/>
            <a:p>
              <a:pPr algn="l">
                <a:lnSpc>
                  <a:spcPct val="100000"/>
                </a:lnSpc>
                <a:spcBef>
                  <a:spcPts val="375"/>
                </a:spcBef>
              </a:pPr>
              <a:r>
                <a:rPr lang="en-US" sz="5250" b="1">
                  <a:solidFill>
                    <a:srgbClr val="207180">
                      <a:alpha val="100000"/>
                    </a:srgbClr>
                  </a:solidFill>
                  <a:latin typeface="Noto Sans SC"/>
                  <a:ea typeface="Noto Sans SC"/>
                  <a:cs typeface="Noto Sans SC"/>
                </a:rPr>
                <a:t>目录</a:t>
              </a:r>
              <a:endParaRPr lang="en-US" sz="5250" b="1">
                <a:solidFill>
                  <a:srgbClr val="207180">
                    <a:alpha val="100000"/>
                  </a:srgbClr>
                </a:solidFill>
                <a:latin typeface="Noto Sans SC"/>
                <a:ea typeface="Noto Sans SC"/>
                <a:cs typeface="Noto Sans SC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53870" y="1448043"/>
              <a:ext cx="2506980" cy="424815"/>
            </a:xfrm>
            <a:prstGeom prst="rect">
              <a:avLst/>
            </a:prstGeom>
          </p:spPr>
          <p:txBody>
            <a:bodyPr vert="horz" wrap="square" lIns="91440" tIns="45720" rIns="91440" bIns="45720" rtlCol="0" anchor="ctr" anchorCtr="0">
              <a:spAutoFit/>
            </a:bodyPr>
            <a:lstStyle/>
            <a:p>
              <a:pPr algn="l">
                <a:lnSpc>
                  <a:spcPct val="100000"/>
                </a:lnSpc>
                <a:spcBef>
                  <a:spcPts val="375"/>
                </a:spcBef>
              </a:pPr>
              <a:r>
                <a:rPr lang="en-US" sz="2000" b="1">
                  <a:solidFill>
                    <a:schemeClr val="dk2">
                      <a:alpha val="29000"/>
                    </a:schemeClr>
                  </a:solidFill>
                  <a:latin typeface="Noto Sans SC"/>
                  <a:ea typeface="Noto Sans SC"/>
                  <a:cs typeface="Noto Sans SC"/>
                </a:rPr>
                <a:t>CATALOGUE</a:t>
              </a:r>
              <a:endParaRPr lang="en-US" sz="2000" b="1">
                <a:solidFill>
                  <a:schemeClr val="dk2">
                    <a:alpha val="29000"/>
                  </a:schemeClr>
                </a:solidFill>
                <a:latin typeface="Noto Sans SC"/>
                <a:ea typeface="Noto Sans SC"/>
                <a:cs typeface="Noto Sans SC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87254" y="1555205"/>
            <a:ext cx="1343025" cy="76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4500" b="1">
                <a:solidFill>
                  <a:srgbClr val="A04D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02.</a:t>
            </a:r>
            <a:endParaRPr lang="en-US" sz="4500" b="1">
              <a:solidFill>
                <a:srgbClr val="A04D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078790" y="2412455"/>
            <a:ext cx="2181225" cy="838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防溺水安全教育要点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4679" y="3831680"/>
            <a:ext cx="1524000" cy="76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4500" b="1">
                <a:solidFill>
                  <a:srgbClr val="A04D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04.</a:t>
            </a:r>
            <a:endParaRPr lang="en-US" sz="4500" b="1">
              <a:solidFill>
                <a:srgbClr val="A04D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76216" y="4688930"/>
            <a:ext cx="2181225" cy="838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溺水急救操作流程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125859" y="3831680"/>
            <a:ext cx="1524000" cy="76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4500" b="1">
                <a:solidFill>
                  <a:srgbClr val="A04D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05.</a:t>
            </a:r>
            <a:endParaRPr lang="en-US" sz="4500" b="1">
              <a:solidFill>
                <a:srgbClr val="A04D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117395" y="4688930"/>
            <a:ext cx="2181225" cy="838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社区联防联控机制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146075" y="1555205"/>
            <a:ext cx="1524000" cy="76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4500" b="1">
                <a:solidFill>
                  <a:srgbClr val="A04D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01.</a:t>
            </a:r>
            <a:endParaRPr lang="en-US" sz="4500" b="1">
              <a:solidFill>
                <a:srgbClr val="A04D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046156" y="1556300"/>
            <a:ext cx="1352550" cy="76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4500" b="1">
                <a:solidFill>
                  <a:srgbClr val="A04D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03.</a:t>
            </a:r>
            <a:endParaRPr lang="en-US" sz="4500" b="1">
              <a:solidFill>
                <a:srgbClr val="A04D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037692" y="2413550"/>
            <a:ext cx="2181225" cy="838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溺水识别与现场判断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084761" y="3832774"/>
            <a:ext cx="1524000" cy="76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4500" b="1">
                <a:solidFill>
                  <a:srgbClr val="A04D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06.</a:t>
            </a:r>
            <a:endParaRPr lang="en-US" sz="4500" b="1">
              <a:solidFill>
                <a:srgbClr val="A04D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076297" y="4690024"/>
            <a:ext cx="2249268" cy="838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季节性专项防控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146075" y="2413550"/>
            <a:ext cx="2181225" cy="8382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375"/>
              </a:spcBef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溺水预防政策法规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五社联动工作模式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服务覆盖网络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建立"线上+线下"立体化防护体系，线上通过新媒体矩阵传播知识，线下组织入户宣传、水域巡查、定点值守等多维度干预措施。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职责分工体系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明确各主体职能边界，社区负责统筹协调，社会组织承担活动执行，志愿者实施日常巡查，社会工作者提供专业支持，形成闭环管理链条。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资源整合机制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通过社区牵头，联动社会组织、社工机构、志愿者团队、慈善资源等多方力量，形成防溺水工作合力。例如社工站联合蓝天救援队开展专业培训，慈善机构提供救生设备捐赠。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89734" y="4077545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50433" y="4077545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489734" y="1474577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650433" y="1474577"/>
            <a:ext cx="3273285" cy="690150"/>
          </a:xfrm>
          <a:prstGeom prst="roundRect">
            <a:avLst>
              <a:gd name="adj" fmla="val 28095"/>
            </a:avLst>
          </a:prstGeom>
          <a:solidFill>
            <a:schemeClr val="accent1">
              <a:alpha val="100000"/>
            </a:schemeClr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00000"/>
          </a:blip>
          <a:srcRect l="24969" r="24969"/>
          <a:stretch>
            <a:fillRect/>
          </a:stretch>
        </p:blipFill>
        <p:spPr>
          <a:xfrm>
            <a:off x="8293144" y="1482730"/>
            <a:ext cx="3422379" cy="4563172"/>
          </a:xfrm>
          <a:prstGeom prst="round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70176" y="2177640"/>
            <a:ext cx="3433799" cy="17654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设置充气泳池、人体模型等道具，模拟溺水场景开展救援演练，包括救生衣穿戴、抛绳施救、心肺复苏等标准化操作流程。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09477" y="2177640"/>
            <a:ext cx="3433799" cy="17654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采用"知识竞答+实操闯关"模式，通过防毒卡牌游戏、急救步骤排序等趣味形式，强化儿童对"六不准""四知"等要点的记忆。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70176" y="4795955"/>
            <a:ext cx="3433799" cy="164889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邀请医疗机构讲师演示海姆立克急救法，由急救团队指导儿童分组练习胸外按压技术，确保动作规范有效。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07114" y="4795955"/>
            <a:ext cx="3438525" cy="164889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结合《未成年人保护法》宣传，通过案例解析提升监护人责任意识，同步开展防性侵等综合安全教育。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安全演练活动设计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8067" y="1502085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情景模拟训练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677367" y="1502085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互动体验教学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38067" y="4105052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专业力量介入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677367" y="4105052"/>
            <a:ext cx="2898018" cy="635136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法律知识融合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52145" y="1505857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3" name="AutoShape 3"/>
          <p:cNvSpPr/>
          <p:nvPr/>
        </p:nvSpPr>
        <p:spPr>
          <a:xfrm>
            <a:off x="8129196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4" name="AutoShape 4"/>
          <p:cNvSpPr/>
          <p:nvPr/>
        </p:nvSpPr>
        <p:spPr>
          <a:xfrm>
            <a:off x="1065923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应急设备配置标准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751830" y="3591361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4307248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884299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6">
              <a:alpha val="10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t="7535" b="7535"/>
          <a:stretch>
            <a:fillRect/>
          </a:stretch>
        </p:blipFill>
        <p:spPr>
          <a:xfrm>
            <a:off x="10505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t="3210" b="3210"/>
          <a:stretch>
            <a:fillRect/>
          </a:stretch>
        </p:blipFill>
        <p:spPr>
          <a:xfrm>
            <a:off x="4592794" y="4395606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t="3244" b="3244"/>
          <a:stretch>
            <a:fillRect/>
          </a:stretch>
        </p:blipFill>
        <p:spPr>
          <a:xfrm>
            <a:off x="81698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sp>
        <p:nvSpPr>
          <p:cNvPr id="12" name="TextBox 12"/>
          <p:cNvSpPr txBox="1"/>
          <p:nvPr/>
        </p:nvSpPr>
        <p:spPr>
          <a:xfrm>
            <a:off x="1074382" y="4420514"/>
            <a:ext cx="2914491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基础救援装备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4823" y="4971031"/>
            <a:ext cx="3213608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危险水域周边须配备救生圈（直径不小于60cm）、救生绳（长度20米以上）、竹竿（4-6米）等基础救援工具，并设置明显标识。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612719" y="1571876"/>
            <a:ext cx="2954298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急救物资储备</a:t>
            </a:r>
            <a:endParaRPr lang="en-US" sz="2400" b="1">
              <a:solidFill>
                <a:schemeClr val="accent4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67838" y="2070075"/>
            <a:ext cx="3244061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配备包含消毒敷料、止血带、人工呼吸膜等物品的急救箱，建议每500米水域设置1个，由专人定期检查更换。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146416" y="4420514"/>
            <a:ext cx="2954412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智能监控设施</a:t>
            </a:r>
            <a:endParaRPr lang="en-US" sz="2400" b="1">
              <a:solidFill>
                <a:schemeClr val="accent6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021552" y="4971031"/>
            <a:ext cx="3204140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重点水域安装红外感应报警装置、视频监控系统等智能设备，配套设立水位标尺和警示标语，构建技防+人防双重屏障。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2334095" y="3665624"/>
            <a:ext cx="412521" cy="41252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9" name="Freeform 19"/>
          <p:cNvSpPr/>
          <p:nvPr/>
        </p:nvSpPr>
        <p:spPr>
          <a:xfrm>
            <a:off x="5927547" y="3703953"/>
            <a:ext cx="336452" cy="33645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0" name="Freeform 20"/>
          <p:cNvSpPr/>
          <p:nvPr/>
        </p:nvSpPr>
        <p:spPr>
          <a:xfrm>
            <a:off x="9494081" y="3693435"/>
            <a:ext cx="357486" cy="35748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1343" y="2726197"/>
            <a:ext cx="6064618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季节性专项防控</a:t>
            </a:r>
            <a:endParaRPr lang="en-US" sz="4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33772" y="1637371"/>
            <a:ext cx="907571" cy="1241504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06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81343" y="1336969"/>
            <a:ext cx="2029633" cy="1842306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PART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564771"/>
            <a:ext cx="12190690" cy="131740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春季融冰期风险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836554" y="6038850"/>
            <a:ext cx="8425779" cy="19050"/>
          </a:xfrm>
          <a:prstGeom prst="rect">
            <a:avLst/>
          </a:prstGeom>
          <a:noFill/>
        </p:spPr>
      </p:sp>
      <p:sp>
        <p:nvSpPr>
          <p:cNvPr id="5" name="AutoShape 5"/>
          <p:cNvSpPr/>
          <p:nvPr/>
        </p:nvSpPr>
        <p:spPr>
          <a:xfrm>
            <a:off x="320475" y="5991225"/>
            <a:ext cx="11550596" cy="146379"/>
          </a:xfrm>
          <a:prstGeom prst="roundRect">
            <a:avLst>
              <a:gd name="adj" fmla="val 29781"/>
            </a:avLst>
          </a:prstGeom>
          <a:solidFill>
            <a:schemeClr val="accent1">
              <a:alpha val="100000"/>
            </a:schemeClr>
          </a:solidFill>
        </p:spPr>
      </p:sp>
      <p:grpSp>
        <p:nvGrpSpPr>
          <p:cNvPr id="6" name="Group 6"/>
          <p:cNvGrpSpPr/>
          <p:nvPr/>
        </p:nvGrpSpPr>
        <p:grpSpPr>
          <a:xfrm rot="0">
            <a:off x="756982" y="2038350"/>
            <a:ext cx="2438400" cy="4019550"/>
            <a:chOff x="756982" y="2038350"/>
            <a:chExt cx="2438400" cy="4019550"/>
          </a:xfrm>
        </p:grpSpPr>
        <p:sp>
          <p:nvSpPr>
            <p:cNvPr id="7" name="AutoShape 7"/>
            <p:cNvSpPr/>
            <p:nvPr/>
          </p:nvSpPr>
          <p:spPr>
            <a:xfrm>
              <a:off x="756982" y="3267075"/>
              <a:ext cx="2438400" cy="2790825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8" name="AutoShape 8"/>
            <p:cNvSpPr/>
            <p:nvPr/>
          </p:nvSpPr>
          <p:spPr>
            <a:xfrm>
              <a:off x="756982" y="2038350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9" name="Group 9"/>
          <p:cNvGrpSpPr/>
          <p:nvPr/>
        </p:nvGrpSpPr>
        <p:grpSpPr>
          <a:xfrm rot="0">
            <a:off x="776032" y="2057470"/>
            <a:ext cx="2400300" cy="3933686"/>
            <a:chOff x="776032" y="2057470"/>
            <a:chExt cx="2400300" cy="3933686"/>
          </a:xfrm>
        </p:grpSpPr>
        <p:sp>
          <p:nvSpPr>
            <p:cNvPr id="10" name="AutoShape 10"/>
            <p:cNvSpPr/>
            <p:nvPr/>
          </p:nvSpPr>
          <p:spPr>
            <a:xfrm>
              <a:off x="776032" y="3257620"/>
              <a:ext cx="2400300" cy="2733536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776032" y="2057470"/>
              <a:ext cx="2400300" cy="2400300"/>
            </a:xfrm>
            <a:prstGeom prst="ellipse">
              <a:avLst/>
            </a:prstGeom>
            <a:solidFill>
              <a:schemeClr val="lt1">
                <a:alpha val="100000"/>
              </a:schemeClr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166557" y="2296017"/>
            <a:ext cx="1619250" cy="1619250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13" name="AutoShape 13"/>
          <p:cNvSpPr/>
          <p:nvPr/>
        </p:nvSpPr>
        <p:spPr>
          <a:xfrm>
            <a:off x="785557" y="4021401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冰层结构不稳定</a:t>
            </a:r>
            <a:endParaRPr lang="en-US" sz="1100"/>
          </a:p>
        </p:txBody>
      </p:sp>
      <p:sp>
        <p:nvSpPr>
          <p:cNvPr id="14" name="TextBox 14"/>
          <p:cNvSpPr txBox="1"/>
          <p:nvPr/>
        </p:nvSpPr>
        <p:spPr>
          <a:xfrm>
            <a:off x="766507" y="4515081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春季气温回升导致冰面承载力急剧下降，冰层呈现"横茬"结构易断裂，看似坚固的冰面实际暗藏塌陷风险，需严格禁止冰上活动。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15" name="Group 15"/>
          <p:cNvGrpSpPr/>
          <p:nvPr/>
        </p:nvGrpSpPr>
        <p:grpSpPr>
          <a:xfrm rot="0">
            <a:off x="3511699" y="1519581"/>
            <a:ext cx="2438400" cy="4538319"/>
            <a:chOff x="3511699" y="1519581"/>
            <a:chExt cx="2438400" cy="4538319"/>
          </a:xfrm>
        </p:grpSpPr>
        <p:sp>
          <p:nvSpPr>
            <p:cNvPr id="16" name="AutoShape 16"/>
            <p:cNvSpPr/>
            <p:nvPr/>
          </p:nvSpPr>
          <p:spPr>
            <a:xfrm>
              <a:off x="3511699" y="2748306"/>
              <a:ext cx="2438400" cy="3309594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17" name="AutoShape 17"/>
            <p:cNvSpPr/>
            <p:nvPr/>
          </p:nvSpPr>
          <p:spPr>
            <a:xfrm>
              <a:off x="3511699" y="1519581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18" name="Group 18"/>
          <p:cNvGrpSpPr/>
          <p:nvPr/>
        </p:nvGrpSpPr>
        <p:grpSpPr>
          <a:xfrm rot="0">
            <a:off x="3530749" y="1538700"/>
            <a:ext cx="2400300" cy="4519200"/>
            <a:chOff x="3530749" y="1538700"/>
            <a:chExt cx="2400300" cy="4519200"/>
          </a:xfrm>
        </p:grpSpPr>
        <p:sp>
          <p:nvSpPr>
            <p:cNvPr id="19" name="AutoShape 19"/>
            <p:cNvSpPr/>
            <p:nvPr/>
          </p:nvSpPr>
          <p:spPr>
            <a:xfrm>
              <a:off x="3530749" y="2738850"/>
              <a:ext cx="2400300" cy="3319050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20" name="AutoShape 20"/>
            <p:cNvSpPr/>
            <p:nvPr/>
          </p:nvSpPr>
          <p:spPr>
            <a:xfrm>
              <a:off x="3530749" y="1538700"/>
              <a:ext cx="2400300" cy="24003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3921274" y="1872498"/>
            <a:ext cx="1619250" cy="1619250"/>
          </a:xfrm>
          <a:prstGeom prst="ellipse">
            <a:avLst/>
          </a:prstGeom>
          <a:ln w="57150">
            <a:solidFill>
              <a:srgbClr val="FFFFFF"/>
            </a:solidFill>
            <a:prstDash val="solid"/>
          </a:ln>
        </p:spPr>
      </p:pic>
      <p:sp>
        <p:nvSpPr>
          <p:cNvPr id="22" name="AutoShape 22"/>
          <p:cNvSpPr/>
          <p:nvPr/>
        </p:nvSpPr>
        <p:spPr>
          <a:xfrm>
            <a:off x="3530749" y="3664557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隐蔽性溺水隐患</a:t>
            </a:r>
            <a:endParaRPr lang="en-US" sz="1100"/>
          </a:p>
        </p:txBody>
      </p:sp>
      <p:sp>
        <p:nvSpPr>
          <p:cNvPr id="23" name="TextBox 23"/>
          <p:cNvSpPr txBox="1"/>
          <p:nvPr/>
        </p:nvSpPr>
        <p:spPr>
          <a:xfrm>
            <a:off x="3516391" y="4158236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融冰期水域常呈现"边缘融化、中心结冰"特征，儿童易被表面结冰现象误导，忽视水下暗流和温差导致的体力流失风险。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24" name="Group 24"/>
          <p:cNvGrpSpPr/>
          <p:nvPr/>
        </p:nvGrpSpPr>
        <p:grpSpPr>
          <a:xfrm rot="0">
            <a:off x="6276080" y="1519581"/>
            <a:ext cx="2438400" cy="4538319"/>
            <a:chOff x="6276080" y="1519581"/>
            <a:chExt cx="2438400" cy="4538319"/>
          </a:xfrm>
        </p:grpSpPr>
        <p:sp>
          <p:nvSpPr>
            <p:cNvPr id="25" name="AutoShape 25"/>
            <p:cNvSpPr/>
            <p:nvPr/>
          </p:nvSpPr>
          <p:spPr>
            <a:xfrm>
              <a:off x="6276080" y="2748306"/>
              <a:ext cx="2438400" cy="3309594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26" name="AutoShape 26"/>
            <p:cNvSpPr/>
            <p:nvPr/>
          </p:nvSpPr>
          <p:spPr>
            <a:xfrm>
              <a:off x="6276080" y="1519581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27" name="Group 27"/>
          <p:cNvGrpSpPr/>
          <p:nvPr/>
        </p:nvGrpSpPr>
        <p:grpSpPr>
          <a:xfrm rot="0">
            <a:off x="6295130" y="1538700"/>
            <a:ext cx="2400300" cy="4519200"/>
            <a:chOff x="6295130" y="1538700"/>
            <a:chExt cx="2400300" cy="4519200"/>
          </a:xfrm>
        </p:grpSpPr>
        <p:sp>
          <p:nvSpPr>
            <p:cNvPr id="28" name="AutoShape 28"/>
            <p:cNvSpPr/>
            <p:nvPr/>
          </p:nvSpPr>
          <p:spPr>
            <a:xfrm>
              <a:off x="6295130" y="2738850"/>
              <a:ext cx="2400300" cy="3319050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29" name="AutoShape 29"/>
            <p:cNvSpPr/>
            <p:nvPr/>
          </p:nvSpPr>
          <p:spPr>
            <a:xfrm>
              <a:off x="6295130" y="1538700"/>
              <a:ext cx="2400300" cy="24003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4">
            <a:alphaModFix amt="100000"/>
          </a:blip>
          <a:srcRect l="16667" r="16667"/>
          <a:stretch>
            <a:fillRect/>
          </a:stretch>
        </p:blipFill>
        <p:spPr>
          <a:xfrm>
            <a:off x="6685655" y="1872498"/>
            <a:ext cx="1619250" cy="1619250"/>
          </a:xfrm>
          <a:prstGeom prst="ellipse">
            <a:avLst/>
          </a:prstGeom>
          <a:ln w="57150">
            <a:solidFill>
              <a:srgbClr val="FFFFFF"/>
            </a:solidFill>
            <a:prstDash val="solid"/>
          </a:ln>
        </p:spPr>
      </p:pic>
      <p:sp>
        <p:nvSpPr>
          <p:cNvPr id="31" name="AutoShape 31"/>
          <p:cNvSpPr/>
          <p:nvPr/>
        </p:nvSpPr>
        <p:spPr>
          <a:xfrm>
            <a:off x="6295130" y="3664557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特殊自救技巧要求</a:t>
            </a:r>
            <a:endParaRPr lang="en-US" sz="1100"/>
          </a:p>
        </p:txBody>
      </p:sp>
      <p:sp>
        <p:nvSpPr>
          <p:cNvPr id="32" name="TextBox 32"/>
          <p:cNvSpPr txBox="1"/>
          <p:nvPr/>
        </p:nvSpPr>
        <p:spPr>
          <a:xfrm>
            <a:off x="6280772" y="4158236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春季落水后需掌握"伏卧式上冰"技能，通过分散身体压强、利用双足打水等专业动作脱离险境，与常规游泳自救存在显著差异。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3" name="Group 33"/>
          <p:cNvGrpSpPr/>
          <p:nvPr/>
        </p:nvGrpSpPr>
        <p:grpSpPr>
          <a:xfrm rot="0">
            <a:off x="9022814" y="2038350"/>
            <a:ext cx="2438400" cy="4019550"/>
            <a:chOff x="9022814" y="2038350"/>
            <a:chExt cx="2438400" cy="4019550"/>
          </a:xfrm>
        </p:grpSpPr>
        <p:sp>
          <p:nvSpPr>
            <p:cNvPr id="34" name="AutoShape 34"/>
            <p:cNvSpPr/>
            <p:nvPr/>
          </p:nvSpPr>
          <p:spPr>
            <a:xfrm>
              <a:off x="9022814" y="3267075"/>
              <a:ext cx="2438400" cy="2790825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35" name="AutoShape 35"/>
            <p:cNvSpPr/>
            <p:nvPr/>
          </p:nvSpPr>
          <p:spPr>
            <a:xfrm>
              <a:off x="9022814" y="2038350"/>
              <a:ext cx="2438400" cy="2438400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</p:grpSp>
      <p:grpSp>
        <p:nvGrpSpPr>
          <p:cNvPr id="36" name="Group 36"/>
          <p:cNvGrpSpPr/>
          <p:nvPr/>
        </p:nvGrpSpPr>
        <p:grpSpPr>
          <a:xfrm rot="0">
            <a:off x="9041864" y="2057470"/>
            <a:ext cx="2400300" cy="3933686"/>
            <a:chOff x="9041864" y="2057470"/>
            <a:chExt cx="2400300" cy="3933686"/>
          </a:xfrm>
        </p:grpSpPr>
        <p:sp>
          <p:nvSpPr>
            <p:cNvPr id="37" name="AutoShape 37"/>
            <p:cNvSpPr/>
            <p:nvPr/>
          </p:nvSpPr>
          <p:spPr>
            <a:xfrm>
              <a:off x="9041864" y="3257620"/>
              <a:ext cx="2400300" cy="2733536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38" name="AutoShape 38"/>
            <p:cNvSpPr/>
            <p:nvPr/>
          </p:nvSpPr>
          <p:spPr>
            <a:xfrm>
              <a:off x="9041864" y="2057470"/>
              <a:ext cx="2400300" cy="2400300"/>
            </a:xfrm>
            <a:prstGeom prst="ellipse">
              <a:avLst/>
            </a:prstGeom>
            <a:solidFill>
              <a:schemeClr val="lt1">
                <a:alpha val="100000"/>
              </a:schemeClr>
            </a:solidFill>
          </p:spPr>
        </p:sp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5">
            <a:alphaModFix amt="100000"/>
          </a:blip>
          <a:srcRect l="16750" r="16750"/>
          <a:stretch>
            <a:fillRect/>
          </a:stretch>
        </p:blipFill>
        <p:spPr>
          <a:xfrm>
            <a:off x="9432389" y="2296017"/>
            <a:ext cx="1619250" cy="1619250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40" name="AutoShape 40"/>
          <p:cNvSpPr/>
          <p:nvPr/>
        </p:nvSpPr>
        <p:spPr>
          <a:xfrm>
            <a:off x="9051389" y="4021401"/>
            <a:ext cx="238125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65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次生伤害预防</a:t>
            </a:r>
            <a:endParaRPr lang="en-US" sz="1100"/>
          </a:p>
        </p:txBody>
      </p:sp>
      <p:sp>
        <p:nvSpPr>
          <p:cNvPr id="41" name="TextBox 41"/>
          <p:cNvSpPr txBox="1"/>
          <p:nvPr/>
        </p:nvSpPr>
        <p:spPr>
          <a:xfrm>
            <a:off x="9032339" y="4515081"/>
            <a:ext cx="2352814" cy="13478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获救后需采取滚动移动方式撤离，避免集中压力造成二次冰裂，同时注意防范低温症等并发症。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2508" y="4938029"/>
            <a:ext cx="10906531" cy="1373297"/>
          </a:xfrm>
          <a:prstGeom prst="ellipse">
            <a:avLst/>
          </a:prstGeom>
          <a:noFill/>
          <a:ln w="19050">
            <a:gradFill>
              <a:gsLst>
                <a:gs pos="34000">
                  <a:schemeClr val="accent1">
                    <a:alpha val="0"/>
                  </a:schemeClr>
                </a:gs>
                <a:gs pos="100000">
                  <a:schemeClr val="accent1">
                    <a:alpha val="10000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暑期高风险时段管理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145518" y="1368625"/>
            <a:ext cx="9900511" cy="4391356"/>
          </a:xfrm>
          <a:prstGeom prst="roundRect">
            <a:avLst>
              <a:gd name="adj" fmla="val 6363"/>
            </a:avLst>
          </a:prstGeom>
          <a:gradFill>
            <a:gsLst>
              <a:gs pos="0">
                <a:schemeClr val="lt2">
                  <a:alpha val="0"/>
                </a:schemeClr>
              </a:gs>
              <a:gs pos="96000">
                <a:schemeClr val="lt2">
                  <a:alpha val="100000"/>
                </a:schemeClr>
              </a:gs>
            </a:gsLst>
            <a:lin ang="16200000"/>
          </a:gradFill>
          <a:ln w="19050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10000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642508" y="5173915"/>
            <a:ext cx="10906531" cy="1373297"/>
          </a:xfrm>
          <a:prstGeom prst="ellipse">
            <a:avLst/>
          </a:prstGeom>
          <a:noFill/>
          <a:ln w="19050">
            <a:gradFill>
              <a:gsLst>
                <a:gs pos="31000">
                  <a:schemeClr val="accent1">
                    <a:alpha val="0"/>
                  </a:schemeClr>
                </a:gs>
                <a:gs pos="100000">
                  <a:schemeClr val="accent1">
                    <a:alpha val="10000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6" name="AutoShape 6"/>
          <p:cNvSpPr/>
          <p:nvPr/>
        </p:nvSpPr>
        <p:spPr>
          <a:xfrm>
            <a:off x="7861021" y="1599594"/>
            <a:ext cx="2967836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应急响应体系优化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7861021" y="2092152"/>
            <a:ext cx="2967836" cy="155638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完善"黄金4分钟"救援链条，在热门水域布设AED设备，培训商户、居民掌握CPR急救技能，缩短专业救援到达前的空窗期。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150097" y="3815610"/>
            <a:ext cx="2523033" cy="1251285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>
                  <a:alpha val="58000"/>
                </a:schemeClr>
              </a:gs>
            </a:gsLst>
            <a:lin ang="16200000"/>
          </a:gra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t="12107" b="12107"/>
          <a:stretch>
            <a:fillRect/>
          </a:stretch>
        </p:blipFill>
        <p:spPr>
          <a:xfrm>
            <a:off x="8089903" y="3872142"/>
            <a:ext cx="2510071" cy="1267871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8868689" y="4807480"/>
            <a:ext cx="952500" cy="95250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  <a:lumMod val="20000"/>
                  <a:lumOff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/>
          </a:gradFill>
        </p:spPr>
      </p:sp>
      <p:sp>
        <p:nvSpPr>
          <p:cNvPr id="11" name="AutoShape 11"/>
          <p:cNvSpPr/>
          <p:nvPr/>
        </p:nvSpPr>
        <p:spPr>
          <a:xfrm>
            <a:off x="4619178" y="1616124"/>
            <a:ext cx="2913571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"野泳"行为干预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619178" y="2108682"/>
            <a:ext cx="2913571" cy="155638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针对青少年结伴野泳现象，采取"人防+技防"手段，通过智能监控预警系统与社区网格员联动劝阻危险行为。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908116" y="3803564"/>
            <a:ext cx="2523033" cy="1251285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>
                  <a:alpha val="58000"/>
                </a:schemeClr>
              </a:gs>
            </a:gsLst>
            <a:lin ang="16200000"/>
          </a:grad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alphaModFix amt="100000"/>
          </a:blip>
          <a:srcRect t="13731" b="13731"/>
          <a:stretch>
            <a:fillRect/>
          </a:stretch>
        </p:blipFill>
        <p:spPr>
          <a:xfrm>
            <a:off x="4806514" y="3896014"/>
            <a:ext cx="2726235" cy="1484651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694254" y="2320590"/>
            <a:ext cx="19050" cy="878271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5693382" y="5086700"/>
            <a:ext cx="952500" cy="95250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  <a:lumMod val="20000"/>
                  <a:lumOff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/>
          </a:gradFill>
        </p:spPr>
      </p:sp>
      <p:sp>
        <p:nvSpPr>
          <p:cNvPr id="17" name="Freeform 17"/>
          <p:cNvSpPr/>
          <p:nvPr/>
        </p:nvSpPr>
        <p:spPr>
          <a:xfrm>
            <a:off x="5972877" y="5366195"/>
            <a:ext cx="393511" cy="39351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8" name="Freeform 18"/>
          <p:cNvSpPr/>
          <p:nvPr/>
        </p:nvSpPr>
        <p:spPr>
          <a:xfrm>
            <a:off x="9165292" y="5094559"/>
            <a:ext cx="359293" cy="35929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30883" y="184766"/>
                </a:moveTo>
                <a:lnTo>
                  <a:pt x="35557" y="89516"/>
                </a:lnTo>
                <a:cubicBezTo>
                  <a:pt x="-11849" y="144323"/>
                  <a:pt x="-11849" y="225219"/>
                  <a:pt x="35557" y="280016"/>
                </a:cubicBezTo>
                <a:lnTo>
                  <a:pt x="130883" y="184766"/>
                </a:lnTo>
                <a:close/>
              </a:path>
              <a:path w="304800" h="304800">
                <a:moveTo>
                  <a:pt x="190510" y="39605"/>
                </a:moveTo>
                <a:lnTo>
                  <a:pt x="190510" y="179108"/>
                </a:lnTo>
                <a:lnTo>
                  <a:pt x="91907" y="277749"/>
                </a:lnTo>
                <a:cubicBezTo>
                  <a:pt x="114081" y="294303"/>
                  <a:pt x="141018" y="304800"/>
                  <a:pt x="170783" y="304800"/>
                </a:cubicBezTo>
                <a:cubicBezTo>
                  <a:pt x="244821" y="304800"/>
                  <a:pt x="304800" y="244897"/>
                  <a:pt x="304800" y="170888"/>
                </a:cubicBezTo>
                <a:cubicBezTo>
                  <a:pt x="304810" y="103661"/>
                  <a:pt x="254965" y="49187"/>
                  <a:pt x="190510" y="39605"/>
                </a:cubicBezTo>
                <a:close/>
              </a:path>
              <a:path w="304800" h="304800">
                <a:moveTo>
                  <a:pt x="152400" y="152552"/>
                </a:moveTo>
                <a:lnTo>
                  <a:pt x="152400" y="0"/>
                </a:lnTo>
                <a:cubicBezTo>
                  <a:pt x="110881" y="2572"/>
                  <a:pt x="73371" y="18459"/>
                  <a:pt x="43082" y="43215"/>
                </a:cubicBezTo>
                <a:lnTo>
                  <a:pt x="152400" y="152552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9" name="AutoShape 19"/>
          <p:cNvSpPr/>
          <p:nvPr/>
        </p:nvSpPr>
        <p:spPr>
          <a:xfrm>
            <a:off x="1378393" y="1632654"/>
            <a:ext cx="2955042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重点时段巡查机制</a:t>
            </a:r>
            <a:endParaRPr lang="en-US" sz="1100"/>
          </a:p>
        </p:txBody>
      </p:sp>
      <p:sp>
        <p:nvSpPr>
          <p:cNvPr id="20" name="TextBox 20"/>
          <p:cNvSpPr txBox="1"/>
          <p:nvPr/>
        </p:nvSpPr>
        <p:spPr>
          <a:xfrm>
            <a:off x="1471799" y="2125212"/>
            <a:ext cx="2768229" cy="155638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建立午后至傍晚的常态化水域巡逻，该时段占儿童溺水事故的72%，需配备救生圈、绳索等专业救援装备。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537210" y="3848669"/>
            <a:ext cx="2523033" cy="1251285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chemeClr val="accent1">
                  <a:alpha val="58000"/>
                </a:schemeClr>
              </a:gs>
            </a:gsLst>
            <a:lin ang="16200000"/>
          </a:gradFill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4">
            <a:alphaModFix amt="100000"/>
          </a:blip>
          <a:srcRect t="24216" b="24216"/>
          <a:stretch>
            <a:fillRect/>
          </a:stretch>
        </p:blipFill>
        <p:spPr>
          <a:xfrm>
            <a:off x="1617020" y="3905202"/>
            <a:ext cx="2458663" cy="1267871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4466364" y="2337120"/>
            <a:ext cx="19050" cy="878271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2370102" y="4840540"/>
            <a:ext cx="952500" cy="95250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  <a:lumMod val="20000"/>
                  <a:lumOff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/>
          </a:gradFill>
        </p:spPr>
      </p:sp>
      <p:sp>
        <p:nvSpPr>
          <p:cNvPr id="25" name="Freeform 25"/>
          <p:cNvSpPr/>
          <p:nvPr/>
        </p:nvSpPr>
        <p:spPr>
          <a:xfrm>
            <a:off x="2582871" y="5053309"/>
            <a:ext cx="526963" cy="52696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5133975" y="3111977"/>
            <a:ext cx="1394901" cy="634046"/>
          </a:xfrm>
          <a:prstGeom prst="triangle">
            <a:avLst>
              <a:gd name="adj" fmla="val 50000"/>
            </a:avLst>
          </a:prstGeom>
          <a:solidFill>
            <a:schemeClr val="accent1">
              <a:alpha val="2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0" y="0"/>
            <a:ext cx="551840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留守儿童关爱措施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20801" y="2912195"/>
            <a:ext cx="5048887" cy="67482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对村庄周边灌溉渠、废弃鱼塘等高风险点安装防护栏，设置太阳能警示喇叭，消除"家门口"的危险源。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320801" y="1552233"/>
            <a:ext cx="5048887" cy="632410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建立"亲属+社工"结对帮扶制度，通过每日位置确认、定期家访填补监护空白，特别关注周末和节假日动态。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20801" y="4240817"/>
            <a:ext cx="5048887" cy="660590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开发情景模拟课程，教授利用空矿泉水瓶制作应急浮具、用衣物打绳结等实用技能，提升儿童临场应变能力。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320801" y="5594674"/>
            <a:ext cx="5048887" cy="660590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针对曾目睹溺水事件的儿童，组织专业心理咨询，避免因创伤后应激障碍产生亲水恐惧或盲目冒险行为。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9" name="Connector 9"/>
          <p:cNvCxnSpPr/>
          <p:nvPr/>
        </p:nvCxnSpPr>
        <p:spPr>
          <a:xfrm>
            <a:off x="6440470" y="2438060"/>
            <a:ext cx="4790570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Connector 10"/>
          <p:cNvCxnSpPr/>
          <p:nvPr/>
        </p:nvCxnSpPr>
        <p:spPr>
          <a:xfrm>
            <a:off x="6449960" y="3753923"/>
            <a:ext cx="4790570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Connector 11"/>
          <p:cNvCxnSpPr/>
          <p:nvPr/>
        </p:nvCxnSpPr>
        <p:spPr>
          <a:xfrm>
            <a:off x="6449960" y="5081946"/>
            <a:ext cx="4790570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317535" y="1990725"/>
            <a:ext cx="2876550" cy="2876550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13" name="AutoShape 13"/>
          <p:cNvSpPr/>
          <p:nvPr/>
        </p:nvSpPr>
        <p:spPr>
          <a:xfrm>
            <a:off x="6450879" y="1179728"/>
            <a:ext cx="4282862" cy="45473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双重监护网络构建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450879" y="2575756"/>
            <a:ext cx="4282862" cy="45473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水域隐患排查整治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50879" y="3899082"/>
            <a:ext cx="4282862" cy="45473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自救能力专项培训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450879" y="5195893"/>
            <a:ext cx="4282862" cy="45473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心理疏导介入机制</a:t>
            </a:r>
            <a:endParaRPr lang="en-US" sz="11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13585" y="695065"/>
            <a:ext cx="8164830" cy="140589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7800" b="1">
                <a:solidFill>
                  <a:srgbClr val="20718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THANKS</a:t>
            </a:r>
            <a:endParaRPr lang="en-US" sz="7800" b="1">
              <a:solidFill>
                <a:srgbClr val="20718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730164" y="1939585"/>
            <a:ext cx="4631055" cy="100584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5400" b="1">
                <a:solidFill>
                  <a:srgbClr val="14747A">
                    <a:alpha val="32941"/>
                    <a:alpha val="33000"/>
                  </a:srgbClr>
                </a:solidFill>
                <a:latin typeface="Noto Sans SC"/>
                <a:ea typeface="Noto Sans SC"/>
                <a:cs typeface="Noto Sans SC"/>
              </a:rPr>
              <a:t>THANKS</a:t>
            </a:r>
            <a:endParaRPr lang="en-US" sz="5400" b="1">
              <a:solidFill>
                <a:srgbClr val="14747A">
                  <a:alpha val="32941"/>
                  <a:alpha val="33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1343" y="2726197"/>
            <a:ext cx="6064618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溺水预防政策法规</a:t>
            </a:r>
            <a:endParaRPr lang="en-US" sz="4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33772" y="1637371"/>
            <a:ext cx="907571" cy="1241504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01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81343" y="1336969"/>
            <a:ext cx="2029633" cy="1842306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PART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海南省预防溺水规定要点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66708" y="1200845"/>
            <a:ext cx="10965082" cy="1676699"/>
          </a:xfrm>
          <a:prstGeom prst="rect">
            <a:avLst/>
          </a:prstGeom>
          <a:solidFill>
            <a:schemeClr val="lt2">
              <a:alpha val="37000"/>
            </a:schemeClr>
          </a:solidFill>
        </p:spPr>
      </p:sp>
      <p:sp>
        <p:nvSpPr>
          <p:cNvPr id="4" name="AutoShape 4"/>
          <p:cNvSpPr/>
          <p:nvPr/>
        </p:nvSpPr>
        <p:spPr>
          <a:xfrm rot="-8100000">
            <a:off x="280801" y="1653287"/>
            <a:ext cx="771814" cy="771814"/>
          </a:xfrm>
          <a:prstGeom prst="rtTriangle">
            <a:avLst/>
          </a:prstGeom>
          <a:solidFill>
            <a:schemeClr val="accent1">
              <a:alpha val="100000"/>
            </a:schemeClr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00000"/>
          </a:blip>
          <a:srcRect t="12806" b="12806"/>
          <a:stretch>
            <a:fillRect/>
          </a:stretch>
        </p:blipFill>
        <p:spPr>
          <a:xfrm>
            <a:off x="8550029" y="1334644"/>
            <a:ext cx="2846272" cy="140910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68808" y="3026023"/>
            <a:ext cx="10965082" cy="167669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2700000">
            <a:off x="11245883" y="3478465"/>
            <a:ext cx="771814" cy="771814"/>
          </a:xfrm>
          <a:prstGeom prst="rtTriangle">
            <a:avLst/>
          </a:prstGeom>
          <a:solidFill>
            <a:schemeClr val="accent4">
              <a:alpha val="100000"/>
            </a:scheme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100000"/>
          </a:blip>
          <a:srcRect t="14046" b="14046"/>
          <a:stretch>
            <a:fillRect/>
          </a:stretch>
        </p:blipFill>
        <p:spPr>
          <a:xfrm>
            <a:off x="885002" y="3159822"/>
            <a:ext cx="2846272" cy="1409101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84216" y="4851200"/>
            <a:ext cx="10965082" cy="1676699"/>
          </a:xfrm>
          <a:prstGeom prst="rect">
            <a:avLst/>
          </a:prstGeom>
          <a:solidFill>
            <a:schemeClr val="lt2">
              <a:alpha val="35000"/>
            </a:schemeClr>
          </a:solidFill>
        </p:spPr>
      </p:sp>
      <p:sp>
        <p:nvSpPr>
          <p:cNvPr id="10" name="AutoShape 10"/>
          <p:cNvSpPr/>
          <p:nvPr/>
        </p:nvSpPr>
        <p:spPr>
          <a:xfrm rot="-8100000">
            <a:off x="298309" y="5303643"/>
            <a:ext cx="771814" cy="771814"/>
          </a:xfrm>
          <a:prstGeom prst="rtTriangle">
            <a:avLst/>
          </a:prstGeom>
          <a:solidFill>
            <a:schemeClr val="accent6">
              <a:alpha val="100000"/>
            </a:schemeClr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8567537" y="4985000"/>
            <a:ext cx="2846272" cy="1409101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59434" y="1444542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联防联控机制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1419388" y="1937100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要求县级以上政府建立预防溺水工作联动机制，定期研究部署工作，将安全教育、泳池管理等经费纳入财政预算，形成多部门协同治理格局。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102224" y="3762278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市县政府需建立溺水预警响应机制，依托智能监控系统对危险水域实时监控；水域责任人必须设置防护设施和警示标志，施工单位需及时填平工程水坑。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436896" y="5587455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明确监护人校外防溺水第一责任，学校需开展防溺水教育和技能培训，鼓励社会力量参与劝阻危险行为并给予表彰奖励。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151488" y="3269720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技防物防结合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486063" y="5094898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家校社协同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76454" y="-502636"/>
            <a:ext cx="8930991" cy="8930991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政府各部门职责分工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748" r="16748"/>
          <a:stretch>
            <a:fillRect/>
          </a:stretch>
        </p:blipFill>
        <p:spPr>
          <a:xfrm>
            <a:off x="10003600" y="1924509"/>
            <a:ext cx="4076700" cy="4076700"/>
          </a:xfrm>
          <a:prstGeom prst="ellipse">
            <a:avLst/>
          </a:prstGeom>
        </p:spPr>
      </p:pic>
      <p:cxnSp>
        <p:nvCxnSpPr>
          <p:cNvPr id="5" name="Connector 5"/>
          <p:cNvCxnSpPr/>
          <p:nvPr/>
        </p:nvCxnSpPr>
        <p:spPr>
          <a:xfrm>
            <a:off x="1075015" y="2403288"/>
            <a:ext cx="6809453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AutoShape 6"/>
          <p:cNvSpPr/>
          <p:nvPr/>
        </p:nvSpPr>
        <p:spPr>
          <a:xfrm>
            <a:off x="676027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9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3014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40251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80058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52202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教育部门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552202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负责联动机制日常协调，制定安全管理制度，指导学校开展防溺水教育、游泳课程及应急演练，牵头督导检查评估工作。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90632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加强对江河湖库等水域管理，排查整治隐患水域，设立警示标志，利用河湖长制平台落实防溺水巡查职责。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0632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水务部门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27869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农业农村部门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527869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督导乡镇落实小型水利设施管理责任，包括沟渠、塘坝、蓄水池等隐患排查和巡查工作。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7676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乡镇街道</a:t>
            </a:r>
            <a:endParaRPr lang="en-US" sz="1100"/>
          </a:p>
        </p:txBody>
      </p:sp>
      <p:sp>
        <p:nvSpPr>
          <p:cNvPr id="17" name="TextBox 17"/>
          <p:cNvSpPr txBox="1"/>
          <p:nvPr/>
        </p:nvSpPr>
        <p:spPr>
          <a:xfrm>
            <a:off x="767676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统筹辖区水域隐患排查整治，配置应急设备，风险高时段加强巡查，防止学生私自下水，指导村居委员会开展宣传。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水域管理责任体系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8488800" y="1777403"/>
            <a:ext cx="3049996" cy="4216695"/>
          </a:xfrm>
          <a:prstGeom prst="round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5335151" y="1777403"/>
            <a:ext cx="3005958" cy="4216695"/>
          </a:xfrm>
          <a:prstGeom prst="round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5335151" y="1339414"/>
            <a:ext cx="6203645" cy="292757"/>
          </a:xfrm>
          <a:prstGeom prst="roundRect">
            <a:avLst>
              <a:gd name="adj" fmla="val 4545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20401" y="1296052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主体责任明确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609373" y="1732534"/>
            <a:ext cx="4282862" cy="983867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各类水域所有人、使用人或管理人需建立防溺水制度，设置防护设施和警示标志，纳入网格化管理由专人巡查上报。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09373" y="3369312"/>
            <a:ext cx="4282862" cy="1010481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市县政府需建设视频监控站点，对接省级智能预警系统，实现对危险水域的远程干预和实时劝阻功能。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9373" y="5010231"/>
            <a:ext cx="4282862" cy="1156860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乡镇街道须在辖区水域完善安全防护设施，配备救生设备，组织施救力量，确保突发事件及时处置。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01351" y="2916535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智能监控覆盖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20401" y="4528880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应急救护配置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81343" y="2726197"/>
            <a:ext cx="6064618" cy="179805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4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防溺水安全教育要点</a:t>
            </a:r>
            <a:endParaRPr lang="en-US" sz="4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33772" y="1637371"/>
            <a:ext cx="907571" cy="1241504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02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81343" y="1336969"/>
            <a:ext cx="2029633" cy="1842306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5000" b="1">
                <a:solidFill>
                  <a:srgbClr val="A04D00">
                    <a:alpha val="100000"/>
                  </a:srgbClr>
                </a:solidFill>
                <a:highlight>
                  <a:srgbClr val="000000">
                    <a:alpha val="0"/>
                  </a:srgbClr>
                </a:highlight>
                <a:latin typeface="Noto Sans SC"/>
                <a:ea typeface="Noto Sans SC"/>
                <a:cs typeface="Noto Sans SC"/>
              </a:rPr>
              <a:t>PART</a:t>
            </a:r>
            <a:endParaRPr lang="en-US" sz="5000" b="1">
              <a:solidFill>
                <a:srgbClr val="A04D00">
                  <a:alpha val="100000"/>
                </a:srgbClr>
              </a:solidFill>
              <a:highlight>
                <a:srgbClr val="000000">
                  <a:alpha val="0"/>
                </a:srgbClr>
              </a:highlight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9437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061524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194952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8112652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246081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00566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"六不准"原则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926519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624948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不私自下水游泳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1835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严禁儿童在无成人陪同的情况下独自前往水域游泳或玩耍，家长需明确告知其危险性。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58413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782367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4480796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不擅自结伴游泳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74199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即使有同伴在场，未经家长或老师允许不得下水，避免因群体盲从导致集体溺水事件。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714261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628970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327399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不到无安全保障水域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2080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禁止在无救生员、无防护设施的水库、野塘、采砂坑等危险区域活动。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560864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88309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58152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不盲目施救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7492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教育儿童遇到同伴溺水时，应高声呼救或拨打110/120，严禁徒手救援或手拉手组成人链施救。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81498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5738942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4437371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不在陌生水域游泳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330775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陌生水域可能存在暗流、漩涡、水深突变等隐患，极易发生意外。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670836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58554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28397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不隐瞒游泳行为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17737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要求孩子主动向家长报备涉水活动，避免因隐瞒情况延误救援时机。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51743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52455" y="1892345"/>
            <a:ext cx="10060196" cy="10060196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家长监护"四知"要求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2824749" y="1644590"/>
            <a:ext cx="2774204" cy="691971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2824749" y="1768810"/>
            <a:ext cx="2774204" cy="40150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知同伴</a:t>
            </a:r>
            <a:endParaRPr lang="en-US" sz="1100"/>
          </a:p>
        </p:txBody>
      </p:sp>
      <p:sp>
        <p:nvSpPr>
          <p:cNvPr id="6" name="TextBox 6"/>
          <p:cNvSpPr txBox="1"/>
          <p:nvPr/>
        </p:nvSpPr>
        <p:spPr>
          <a:xfrm>
            <a:off x="2757079" y="2455346"/>
            <a:ext cx="2909542" cy="9752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了解孩子同行人员信息及联系方式，避免与不良行为习惯者结伴前往危险区域。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647532" y="3769532"/>
            <a:ext cx="2774204" cy="691971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8647532" y="3893752"/>
            <a:ext cx="2724106" cy="40150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知归时</a:t>
            </a:r>
            <a:endParaRPr lang="en-US" sz="1100"/>
          </a:p>
        </p:txBody>
      </p:sp>
      <p:sp>
        <p:nvSpPr>
          <p:cNvPr id="9" name="TextBox 9"/>
          <p:cNvSpPr txBox="1"/>
          <p:nvPr/>
        </p:nvSpPr>
        <p:spPr>
          <a:xfrm>
            <a:off x="8579863" y="4580288"/>
            <a:ext cx="2909542" cy="9752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设定严格的回家时间节点，超时未归应立即联络核实，夏季午后高温时段需重点防范。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43371" y="3769532"/>
            <a:ext cx="2774204" cy="691971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43371" y="3893752"/>
            <a:ext cx="2774204" cy="40150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25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知去向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675702" y="4580288"/>
            <a:ext cx="2909542" cy="112164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全程掌握孩子外出时的具体地点，确认是否涉及水域环境，建议使用定位设备辅助监控。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566154" y="1644590"/>
            <a:ext cx="2774204" cy="691971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566154" y="1768810"/>
            <a:ext cx="2774204" cy="40150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知内容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6498485" y="2455346"/>
            <a:ext cx="2909542" cy="975264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明确孩子外出活动性质，特别警惕以"钓鱼""摸螺蛳"等名义变相接近水域的行为。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3495646" y="4335535"/>
            <a:ext cx="5173816" cy="5173816"/>
          </a:xfrm>
          <a:prstGeom prst="ellipse">
            <a:avLst/>
          </a:prstGeom>
          <a:noFill/>
          <a:ln w="245078">
            <a:solidFill>
              <a:schemeClr val="accent1">
                <a:alpha val="70000"/>
              </a:schemeClr>
            </a:solidFill>
            <a:prstDash val="solid"/>
          </a:ln>
        </p:spPr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3617261" y="4457150"/>
            <a:ext cx="4930586" cy="4930586"/>
          </a:xfrm>
          <a:prstGeom prst="ellipse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BCE2F6"/>
      </a:lt1>
      <a:dk2>
        <a:srgbClr val="A04D00"/>
      </a:dk2>
      <a:lt2>
        <a:srgbClr val="E8F7FF"/>
      </a:lt2>
      <a:accent1>
        <a:srgbClr val="28808E"/>
      </a:accent1>
      <a:accent2>
        <a:srgbClr val="58BDCD"/>
      </a:accent2>
      <a:accent3>
        <a:srgbClr val="54AFBD"/>
      </a:accent3>
      <a:accent4>
        <a:srgbClr val="3EAEC0"/>
      </a:accent4>
      <a:accent5>
        <a:srgbClr val="64CCDD"/>
      </a:accent5>
      <a:accent6>
        <a:srgbClr val="69AFBA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4100</Words>
  <Application>WPS 演示</Application>
  <PresentationFormat>宽屏</PresentationFormat>
  <Paragraphs>410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Arial</vt:lpstr>
      <vt:lpstr>宋体</vt:lpstr>
      <vt:lpstr>Wingdings</vt:lpstr>
      <vt:lpstr>Noto Sans SC</vt:lpstr>
      <vt:lpstr>Segoe Print</vt:lpstr>
      <vt:lpstr>等线</vt:lpstr>
      <vt:lpstr>微软雅黑</vt:lpstr>
      <vt:lpstr>Arial Unicode MS</vt:lpstr>
      <vt:lpstr>等线 Light</vt:lpstr>
      <vt:lpstr>Calibri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钢花街社区卫生服务中心公卫科1</cp:lastModifiedBy>
  <cp:revision>3</cp:revision>
  <dcterms:created xsi:type="dcterms:W3CDTF">2025-10-20T11:38:00Z</dcterms:created>
  <dcterms:modified xsi:type="dcterms:W3CDTF">2026-06-17T04:12:25Z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9d7410caf0df50836ead7adb4074f8f5_1772432963_7a044207b61db157a492f225db592b99","ReservedCode1":"87504d83e2520b88de1d09e89e55e620d0115eaaefc46e055cb409083c5a3968","ContentPropagator":"001191110000802100433B10001","PropagateID":"9d7410caf0df50836ead7adb4074f8f5_1772432963_7a044207b61db157a492f225db592b99","ReservedCode2":"87504d83e2520b88de1d09e89e55e620d0115eaaefc46e055cb409083c5a3968"}</vt:lpwstr>
  </property>
  <property fmtid="{D5CDD505-2E9C-101B-9397-08002B2CF9AE}" pid="3" name="ICV">
    <vt:lpwstr>8104524CBE15419AAEA3D26636E1B106_12</vt:lpwstr>
  </property>
  <property fmtid="{D5CDD505-2E9C-101B-9397-08002B2CF9AE}" pid="4" name="KSOProductBuildVer">
    <vt:lpwstr>2052-12.1.0.26895</vt:lpwstr>
  </property>
</Properties>
</file>