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1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55529" y="1697505"/>
            <a:ext cx="8824585" cy="20859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5175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科学膳食与营养搭配指南</a:t>
            </a:r>
            <a:endParaRPr lang="en-US" sz="5175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55529" y="4768975"/>
            <a:ext cx="8020050" cy="36322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marL="0" algn="l" defTabSz="914400">
              <a:lnSpc>
                <a:spcPct val="80000"/>
              </a:lnSpc>
              <a:spcBef>
                <a:spcPts val="450"/>
              </a:spcBef>
              <a:defRPr sz="1800">
                <a:solidFill>
                  <a:schemeClr val="tx1"/>
                </a:solidFill>
                <a:latin typeface="等线"/>
                <a:ea typeface="宋体" panose="02010600030101010101" pitchFamily="2" charset="-122"/>
                <a:cs typeface="+mn-cs"/>
              </a:defRPr>
            </a:pPr>
            <a:r>
              <a:rPr lang="zh-CN" altLang="en-US" sz="2025">
                <a:solidFill>
                  <a:srgbClr val="9865DF">
                    <a:alpha val="100000"/>
                  </a:srgbClr>
                </a:solidFill>
                <a:latin typeface="Noto Sans SC"/>
                <a:cs typeface="Noto Sans SC"/>
              </a:rPr>
              <a:t>青山区钢花村街社区卫生服务中心</a:t>
            </a:r>
            <a:endParaRPr lang="zh-CN" altLang="en-US" sz="2025">
              <a:solidFill>
                <a:srgbClr val="9865DF">
                  <a:alpha val="100000"/>
                </a:srgbClr>
              </a:solidFill>
              <a:latin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55529" y="5363206"/>
            <a:ext cx="7315200" cy="36322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marL="0" algn="l" defTabSz="914400">
              <a:lnSpc>
                <a:spcPct val="80000"/>
              </a:lnSpc>
              <a:spcBef>
                <a:spcPts val="450"/>
              </a:spcBef>
              <a:defRPr sz="1800">
                <a:solidFill>
                  <a:schemeClr val="tx1"/>
                </a:solidFill>
                <a:latin typeface="等线"/>
                <a:ea typeface="宋体" panose="02010600030101010101" pitchFamily="2" charset="-122"/>
                <a:cs typeface="+mn-cs"/>
              </a:defRPr>
            </a:pPr>
            <a:r>
              <a:rPr lang="zh-CN" altLang="en-US" sz="2025">
                <a:solidFill>
                  <a:srgbClr val="9865DF">
                    <a:alpha val="100000"/>
                  </a:srgbClr>
                </a:solidFill>
                <a:latin typeface="Noto Sans SC"/>
                <a:cs typeface="Noto Sans SC"/>
              </a:rPr>
              <a:t>主讲人：肖慧芬</a:t>
            </a:r>
            <a:endParaRPr lang="zh-CN" altLang="en-US" sz="2025">
              <a:solidFill>
                <a:srgbClr val="9865DF">
                  <a:alpha val="100000"/>
                </a:srgbClr>
              </a:solidFill>
              <a:latin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-227" y="1719338"/>
            <a:ext cx="12192000" cy="2034324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227" y="1719338"/>
            <a:ext cx="12192000" cy="2034324"/>
          </a:xfrm>
          <a:prstGeom prst="rect">
            <a:avLst/>
          </a:prstGeom>
          <a:gradFill>
            <a:gsLst>
              <a:gs pos="0">
                <a:schemeClr val="accent1">
                  <a:alpha val="83000"/>
                  <a:lumMod val="20000"/>
                  <a:lumOff val="80000"/>
                </a:schemeClr>
              </a:gs>
              <a:gs pos="96000">
                <a:schemeClr val="accent1">
                  <a:alpha val="83000"/>
                </a:schemeClr>
              </a:gs>
            </a:gsLst>
            <a:lin ang="0"/>
          </a:gra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常见饮食禁忌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41935" y="2639356"/>
            <a:ext cx="5232953" cy="3645646"/>
          </a:xfrm>
          <a:prstGeom prst="roundRect">
            <a:avLst>
              <a:gd name="adj" fmla="val 858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1153246" y="3097982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限制精制糖摄入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1153246" y="3950024"/>
            <a:ext cx="4314344" cy="1960925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糖分应&lt;每日总能量10%，避免含糖饮料和添加糖零食。研究显示早期高糖饮食会显著增加成年期代谢性疾病风险，建议用天然水果甜味替代加工糖。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228221" y="3723890"/>
            <a:ext cx="4239369" cy="1905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266497" y="2639356"/>
            <a:ext cx="5232953" cy="3645646"/>
          </a:xfrm>
          <a:prstGeom prst="roundRect">
            <a:avLst>
              <a:gd name="adj" fmla="val 7569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6677808" y="3097982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避免不当加工方式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6677808" y="3950024"/>
            <a:ext cx="4314344" cy="1960925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禁止使用油炸、腌渍等烹饪方法，减少反式脂肪酸摄入。超加工食品每周不超过2次，优先选择蒸煮炖的烹调方式，保留食材原始营养。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752783" y="3723890"/>
            <a:ext cx="4239369" cy="19050"/>
          </a:xfrm>
          <a:prstGeom prst="rect">
            <a:avLst/>
          </a:prstGeom>
          <a:solidFill>
            <a:schemeClr val="accent4">
              <a:alpha val="100000"/>
            </a:schemeClr>
          </a:solid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2663" y="1986324"/>
            <a:ext cx="7686675" cy="157162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en-US" sz="765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765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53596" y="3742786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孕期特殊营养补充</a:t>
            </a:r>
            <a:endParaRPr lang="en-US" sz="450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52145" y="1505857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3" name="AutoShape 3"/>
          <p:cNvSpPr/>
          <p:nvPr/>
        </p:nvSpPr>
        <p:spPr>
          <a:xfrm>
            <a:off x="8129196" y="3967915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4" name="AutoShape 4"/>
          <p:cNvSpPr/>
          <p:nvPr/>
        </p:nvSpPr>
        <p:spPr>
          <a:xfrm>
            <a:off x="1065923" y="3967915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DHA的优质来源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751830" y="3591361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4307248" y="3591655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4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884299" y="3591655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6">
              <a:alpha val="10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t="3853" b="3853"/>
          <a:stretch>
            <a:fillRect/>
          </a:stretch>
        </p:blipFill>
        <p:spPr>
          <a:xfrm>
            <a:off x="1050546" y="1505857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 t="3210" b="3210"/>
          <a:stretch>
            <a:fillRect/>
          </a:stretch>
        </p:blipFill>
        <p:spPr>
          <a:xfrm>
            <a:off x="4592794" y="4395606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t="3104" b="3104"/>
          <a:stretch>
            <a:fillRect/>
          </a:stretch>
        </p:blipFill>
        <p:spPr>
          <a:xfrm>
            <a:off x="8169846" y="1505857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sp>
        <p:nvSpPr>
          <p:cNvPr id="12" name="TextBox 12"/>
          <p:cNvSpPr txBox="1"/>
          <p:nvPr/>
        </p:nvSpPr>
        <p:spPr>
          <a:xfrm>
            <a:off x="1074382" y="4420514"/>
            <a:ext cx="2914491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深海鱼类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4823" y="4971031"/>
            <a:ext cx="3213608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三文鱼、鳕鱼、沙丁鱼等富含DHA，建议每周摄入2-3次，烹饪方式以清蒸或烤制为主，避免高温油炸破坏营养。  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612719" y="1571876"/>
            <a:ext cx="2954298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藻类提取物</a:t>
            </a:r>
            <a:endParaRPr lang="en-US" sz="2400" b="1">
              <a:solidFill>
                <a:schemeClr val="accent4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67838" y="2070075"/>
            <a:ext cx="3244061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部分藻类（如裂壶藻）是纯植物性DHA来源，适合素食孕妇或对鱼类过敏者，可通过补充剂形式摄入。  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146416" y="4420514"/>
            <a:ext cx="2954412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强化食品与补充剂</a:t>
            </a:r>
            <a:endParaRPr lang="en-US" sz="2400" b="1">
              <a:solidFill>
                <a:schemeClr val="accent6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021552" y="4971031"/>
            <a:ext cx="3204140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部分孕妇奶粉、鸡蛋或食用油中添加了DHA，选择时需注意成分表标注含量及安全性认证（如FDA或EFSA标准）。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2334095" y="3665624"/>
            <a:ext cx="412521" cy="41252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9" name="Freeform 19"/>
          <p:cNvSpPr/>
          <p:nvPr/>
        </p:nvSpPr>
        <p:spPr>
          <a:xfrm>
            <a:off x="5927547" y="3703953"/>
            <a:ext cx="336452" cy="33645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0" name="Freeform 20"/>
          <p:cNvSpPr/>
          <p:nvPr/>
        </p:nvSpPr>
        <p:spPr>
          <a:xfrm>
            <a:off x="9494081" y="3693435"/>
            <a:ext cx="357486" cy="35748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8633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578633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低脂高蛋白选择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698935" y="1489452"/>
            <a:ext cx="2914650" cy="29146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9780389" y="1489452"/>
            <a:ext cx="1714500" cy="2914650"/>
          </a:xfrm>
          <a:prstGeom prst="rect">
            <a:avLst/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6698935" y="4585077"/>
            <a:ext cx="2914650" cy="161925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9780389" y="4585077"/>
            <a:ext cx="1714500" cy="16192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l="23292" r="23292"/>
          <a:stretch>
            <a:fillRect/>
          </a:stretch>
        </p:blipFill>
        <p:spPr>
          <a:xfrm>
            <a:off x="6784661" y="1575177"/>
            <a:ext cx="2743200" cy="2743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6784660" y="4670802"/>
            <a:ext cx="2743200" cy="1447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l="31255" r="31255"/>
          <a:stretch>
            <a:fillRect/>
          </a:stretch>
        </p:blipFill>
        <p:spPr>
          <a:xfrm>
            <a:off x="9866115" y="1575177"/>
            <a:ext cx="1543050" cy="2743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866114" y="4670802"/>
            <a:ext cx="1543050" cy="144780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10232888" y="5037575"/>
            <a:ext cx="809504" cy="80950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382164" y="1579985"/>
            <a:ext cx="2088193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鳕鱼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 rot="5400000">
            <a:off x="667791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1">
              <a:alpha val="2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56538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肉质细腻低脂，含优质蛋白且易消化吸收，适合孕期消化功能减弱的孕妇。清蒸或水煮可最大限度保留营养，每周1-2次，每次100克左右。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 rot="5400000">
            <a:off x="658476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597683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628068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4431599" y="157998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鸡胸肉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 rot="5400000">
            <a:off x="3717225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3805973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去皮鸡胸肉脂肪含量低，蛋白质吸收率高，可提供孕期所需氨基酸。建议水煮或烤制，避免油炸，搭配蔬菜提升营养均衡性。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 rot="5400000">
            <a:off x="3707910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24" name="TextBox 24"/>
          <p:cNvSpPr txBox="1"/>
          <p:nvPr/>
        </p:nvSpPr>
        <p:spPr>
          <a:xfrm>
            <a:off x="1382164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豆制品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 rot="5400000">
            <a:off x="667791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3">
              <a:alpha val="20000"/>
              <a:lumMod val="75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756538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豆腐、豆浆等植物蛋白脂肪含量低，且含大豆异黄酮等活性成分。适合乳糖不耐或素食者，每日摄入约100克，注意选择非转基因产品。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 rot="5400000">
            <a:off x="658476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3628068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431599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低脂乳制品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rot="5400000">
            <a:off x="3717225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4">
              <a:alpha val="20000"/>
              <a:lumMod val="75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3805973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脱脂牛奶、无糖酸奶提供钙和蛋白，每200ml约含7g蛋白。早晚各一杯，可搭配谷物增强吸收，避免高糖风味酸奶。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rot="5400000">
            <a:off x="3707910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4">
              <a:alpha val="100000"/>
              <a:lumMod val="75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647118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97683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647118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94200" y="1962150"/>
            <a:ext cx="1685925" cy="1676400"/>
          </a:xfrm>
          <a:custGeom>
            <a:avLst/>
            <a:gdLst/>
            <a:ahLst/>
            <a:cxnLst/>
            <a:rect l="l" t="t" r="r" b="b"/>
            <a:pathLst>
              <a:path w="1685845" h="1676401">
                <a:moveTo>
                  <a:pt x="1685845" y="27"/>
                </a:moveTo>
                <a:cubicBezTo>
                  <a:pt x="1684537" y="232115"/>
                  <a:pt x="1683230" y="464204"/>
                  <a:pt x="1681922" y="696292"/>
                </a:cubicBezTo>
                <a:cubicBezTo>
                  <a:pt x="1421024" y="694822"/>
                  <a:pt x="1170307" y="797433"/>
                  <a:pt x="985303" y="981399"/>
                </a:cubicBezTo>
                <a:cubicBezTo>
                  <a:pt x="800299" y="1165364"/>
                  <a:pt x="696276" y="1415499"/>
                  <a:pt x="696276" y="1676401"/>
                </a:cubicBezTo>
                <a:lnTo>
                  <a:pt x="0" y="1676400"/>
                </a:lnTo>
                <a:cubicBezTo>
                  <a:pt x="0" y="1341716"/>
                  <a:pt x="100080" y="1017391"/>
                  <a:pt x="283614" y="743402"/>
                </a:cubicBezTo>
                <a:lnTo>
                  <a:pt x="326098" y="686287"/>
                </a:lnTo>
                <a:lnTo>
                  <a:pt x="222801" y="399824"/>
                </a:lnTo>
                <a:lnTo>
                  <a:pt x="531767" y="453989"/>
                </a:lnTo>
                <a:lnTo>
                  <a:pt x="618095" y="376276"/>
                </a:lnTo>
                <a:cubicBezTo>
                  <a:pt x="918260" y="131924"/>
                  <a:pt x="1295386" y="-2173"/>
                  <a:pt x="1685845" y="27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 rot="5400000">
            <a:off x="6143625" y="1966913"/>
            <a:ext cx="1685925" cy="1676400"/>
          </a:xfrm>
          <a:custGeom>
            <a:avLst/>
            <a:gdLst/>
            <a:ahLst/>
            <a:cxnLst/>
            <a:rect l="l" t="t" r="r" b="b"/>
            <a:pathLst>
              <a:path w="1685845" h="1676401">
                <a:moveTo>
                  <a:pt x="0" y="1676400"/>
                </a:moveTo>
                <a:cubicBezTo>
                  <a:pt x="0" y="1285935"/>
                  <a:pt x="136219" y="909570"/>
                  <a:pt x="382258" y="610787"/>
                </a:cubicBezTo>
                <a:lnTo>
                  <a:pt x="437390" y="550233"/>
                </a:lnTo>
                <a:lnTo>
                  <a:pt x="357434" y="249447"/>
                </a:lnTo>
                <a:lnTo>
                  <a:pt x="675579" y="334017"/>
                </a:lnTo>
                <a:lnTo>
                  <a:pt x="751263" y="278380"/>
                </a:lnTo>
                <a:cubicBezTo>
                  <a:pt x="1026282" y="96392"/>
                  <a:pt x="1351166" y="-1859"/>
                  <a:pt x="1685845" y="27"/>
                </a:cubicBezTo>
                <a:cubicBezTo>
                  <a:pt x="1684537" y="232115"/>
                  <a:pt x="1683230" y="464204"/>
                  <a:pt x="1681922" y="696292"/>
                </a:cubicBezTo>
                <a:cubicBezTo>
                  <a:pt x="1421024" y="694822"/>
                  <a:pt x="1170307" y="797433"/>
                  <a:pt x="985303" y="981399"/>
                </a:cubicBezTo>
                <a:cubicBezTo>
                  <a:pt x="800299" y="1165364"/>
                  <a:pt x="696276" y="1415499"/>
                  <a:pt x="696276" y="1676401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 rot="10800000">
            <a:off x="6138863" y="3733800"/>
            <a:ext cx="1685925" cy="1676400"/>
          </a:xfrm>
          <a:custGeom>
            <a:avLst/>
            <a:gdLst/>
            <a:ahLst/>
            <a:cxnLst/>
            <a:rect l="l" t="t" r="r" b="b"/>
            <a:pathLst>
              <a:path w="1685845" h="1676401">
                <a:moveTo>
                  <a:pt x="696276" y="1676401"/>
                </a:moveTo>
                <a:lnTo>
                  <a:pt x="0" y="1676400"/>
                </a:lnTo>
                <a:cubicBezTo>
                  <a:pt x="0" y="1341716"/>
                  <a:pt x="100080" y="1017391"/>
                  <a:pt x="283614" y="743402"/>
                </a:cubicBezTo>
                <a:lnTo>
                  <a:pt x="284783" y="741830"/>
                </a:lnTo>
                <a:lnTo>
                  <a:pt x="159770" y="469217"/>
                </a:lnTo>
                <a:lnTo>
                  <a:pt x="484566" y="498419"/>
                </a:lnTo>
                <a:lnTo>
                  <a:pt x="494350" y="487672"/>
                </a:lnTo>
                <a:cubicBezTo>
                  <a:pt x="810781" y="173019"/>
                  <a:pt x="1239606" y="-2487"/>
                  <a:pt x="1685845" y="27"/>
                </a:cubicBezTo>
                <a:cubicBezTo>
                  <a:pt x="1684537" y="232115"/>
                  <a:pt x="1683230" y="464204"/>
                  <a:pt x="1681922" y="696292"/>
                </a:cubicBezTo>
                <a:cubicBezTo>
                  <a:pt x="1421024" y="694822"/>
                  <a:pt x="1170307" y="797433"/>
                  <a:pt x="985303" y="981399"/>
                </a:cubicBezTo>
                <a:cubicBezTo>
                  <a:pt x="800299" y="1165364"/>
                  <a:pt x="696276" y="1415499"/>
                  <a:pt x="696276" y="1676401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 rot="16200000">
            <a:off x="4389437" y="3729038"/>
            <a:ext cx="1685925" cy="1676400"/>
          </a:xfrm>
          <a:custGeom>
            <a:avLst/>
            <a:gdLst/>
            <a:ahLst/>
            <a:cxnLst/>
            <a:rect l="l" t="t" r="r" b="b"/>
            <a:pathLst>
              <a:path w="1685845" h="1676401">
                <a:moveTo>
                  <a:pt x="1685845" y="27"/>
                </a:moveTo>
                <a:cubicBezTo>
                  <a:pt x="1684537" y="232115"/>
                  <a:pt x="1683230" y="464204"/>
                  <a:pt x="1681922" y="696292"/>
                </a:cubicBezTo>
                <a:cubicBezTo>
                  <a:pt x="1421024" y="694822"/>
                  <a:pt x="1170307" y="797433"/>
                  <a:pt x="985303" y="981399"/>
                </a:cubicBezTo>
                <a:cubicBezTo>
                  <a:pt x="800299" y="1165364"/>
                  <a:pt x="696276" y="1415499"/>
                  <a:pt x="696276" y="1676401"/>
                </a:cubicBezTo>
                <a:lnTo>
                  <a:pt x="0" y="1676400"/>
                </a:lnTo>
                <a:cubicBezTo>
                  <a:pt x="0" y="1230154"/>
                  <a:pt x="177919" y="802325"/>
                  <a:pt x="494350" y="487672"/>
                </a:cubicBezTo>
                <a:lnTo>
                  <a:pt x="548831" y="438628"/>
                </a:lnTo>
                <a:lnTo>
                  <a:pt x="466941" y="130569"/>
                </a:lnTo>
                <a:lnTo>
                  <a:pt x="835339" y="228498"/>
                </a:lnTo>
                <a:lnTo>
                  <a:pt x="892743" y="194440"/>
                </a:lnTo>
                <a:cubicBezTo>
                  <a:pt x="1134849" y="66424"/>
                  <a:pt x="1406946" y="-1544"/>
                  <a:pt x="1685845" y="27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6675" r="16675"/>
          <a:stretch>
            <a:fillRect/>
          </a:stretch>
        </p:blipFill>
        <p:spPr>
          <a:xfrm>
            <a:off x="5175250" y="2743200"/>
            <a:ext cx="1885950" cy="1885950"/>
          </a:xfrm>
          <a:prstGeom prst="ellipse">
            <a:avLst/>
          </a:prstGeom>
          <a:noFill/>
        </p:spPr>
      </p:pic>
      <p:sp>
        <p:nvSpPr>
          <p:cNvPr id="7" name="TextBox 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温和滋补食材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63500" y="1773916"/>
            <a:ext cx="3313333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鲈鱼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63500" y="2191669"/>
            <a:ext cx="3313333" cy="144969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性温味甘，富含维生素B族和矿物质，健脾养胃缓解孕吐。鱼刺少易处理，清蒸保留原味，每周1-2次，每次100-120克为宜。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723094" y="2303033"/>
            <a:ext cx="792249" cy="792480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2975" b="1">
                <a:solidFill>
                  <a:srgbClr val="FDFE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975" b="1">
              <a:solidFill>
                <a:srgbClr val="FDFE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770719" y="4166235"/>
            <a:ext cx="792249" cy="792480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2975" b="1">
                <a:solidFill>
                  <a:srgbClr val="FDFE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975" b="1">
              <a:solidFill>
                <a:srgbClr val="FDFE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624560" y="4097553"/>
            <a:ext cx="792249" cy="792480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2975" b="1">
                <a:solidFill>
                  <a:srgbClr val="FDFE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975" b="1">
              <a:solidFill>
                <a:srgbClr val="FDFE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702127" y="2312558"/>
            <a:ext cx="792249" cy="792480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2975" b="1">
                <a:solidFill>
                  <a:srgbClr val="FDFE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975" b="1">
              <a:solidFill>
                <a:srgbClr val="FDFE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63500" y="4180585"/>
            <a:ext cx="3313333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山药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63500" y="4598338"/>
            <a:ext cx="3313333" cy="150292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黏液蛋白保护胃黏膜，淀粉酶助消化。可蒸食或煲汤，搭配枸杞增强滋补效果，脾胃虚寒孕妇尤宜。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983514" y="1781391"/>
            <a:ext cx="3313333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红枣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983514" y="2199144"/>
            <a:ext cx="3313333" cy="1442222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含铁和环磷酸腺苷，补气血且缓解孕期疲劳。建议与小米或燕麦同煮粥，每日5-6颗，避免过量引起血糖波动。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983514" y="4188059"/>
            <a:ext cx="3313333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莲子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83514" y="4605812"/>
            <a:ext cx="3313333" cy="155615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含生物碱和棉子糖，安神助眠并改善孕期便秘。去芯后与银耳炖煮，每周2-3次，每次15-20克，体热者减量。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2663" y="1986324"/>
            <a:ext cx="7686675" cy="157162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en-US" sz="765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765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53596" y="3742786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季节养生食疗方案</a:t>
            </a:r>
            <a:endParaRPr lang="en-US" sz="450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03731" y="1707455"/>
            <a:ext cx="8109936" cy="115124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春季肝气易郁结，应保持心情舒畅，避免抑郁或急躁情绪。可通过晨起"嘘"字呼吸法（面向东方深呼吸并发"嘘"音）、日间设定小目标转移焦虑、欣赏音乐书画等愉悦活动来疏肝解郁。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34442" r="34442"/>
          <a:stretch>
            <a:fillRect/>
          </a:stretch>
        </p:blipFill>
        <p:spPr>
          <a:xfrm>
            <a:off x="8969009" y="1328023"/>
            <a:ext cx="2420771" cy="488892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春季养肝原则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03731" y="1268717"/>
            <a:ext cx="7146070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情志调养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97335" y="3427906"/>
            <a:ext cx="8109936" cy="115124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重点疏通肝经与胆经，通过适度拍打大腿内侧（肝经循行部位）及练习拉伸运动促进气血流通，避免肝血瘀滞。配合桑寄生桑葚红枣茶等食疗，在通络基础上滋养肝血。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97335" y="2989168"/>
            <a:ext cx="7146070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经络调理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90939" y="5118361"/>
            <a:ext cx="8109936" cy="115124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宜食绿色时蔬如菠菜（含铁清肝）、芹菜（理气降压）、春笋（清热化痰）；忌过食酸味收敛之品，应适当增加甘味食物如山药、红枣以健脾养肝，遵循"省酸增甘"原则。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90939" y="4679623"/>
            <a:ext cx="7146070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饮食宜忌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 l="2441" r="2441"/>
          <a:stretch>
            <a:fillRect/>
          </a:stretch>
        </p:blipFill>
        <p:spPr>
          <a:xfrm>
            <a:off x="425795" y="2384018"/>
            <a:ext cx="3415971" cy="341597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体质辨证食补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4113475" y="1643082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312581" y="1836534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平和质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312581" y="2273337"/>
            <a:ext cx="3251104" cy="130869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春季可增食芽菜、绿叶蔬菜，搭配平性食材如粳米、莲子，避免长期偏嗜辛辣或寒凉食物，保持饮食多样化。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8070842" y="1650556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8269948" y="1844009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阳虚质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269948" y="2280812"/>
            <a:ext cx="3251104" cy="130121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宜温补阳气，选择韭菜、桂圆等温性食物，晨起饮用生姜红糖水，忌食冰饮及螃蟹等寒凉之品，烹调时添加肉桂、干姜等温阳调料。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120950" y="4294709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4320056" y="4488162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阴虚质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320056" y="4924965"/>
            <a:ext cx="3251104" cy="13161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需滋阴润燥，推荐桑葚枸杞茶、银耳羹等，忌辛辣助火之物，夜间可食小米粥安神，配合麦冬、玉竹等药材蒸炖食用。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78316" y="4302184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77423" y="4495637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痰湿质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277423" y="4932440"/>
            <a:ext cx="3251104" cy="130869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应健脾化湿，用薏苡仁、赤小豆煮粥，饮陈皮普洱茶，严格控制肥甘厚味及糯米制品，每周可进行1-2次轻断食促进代谢。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药食同源应用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27721" r="27721"/>
          <a:stretch>
            <a:fillRect/>
          </a:stretch>
        </p:blipFill>
        <p:spPr>
          <a:xfrm>
            <a:off x="752047" y="1412707"/>
            <a:ext cx="3005958" cy="449635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 t="7298" b="7298"/>
          <a:stretch>
            <a:fillRect/>
          </a:stretch>
        </p:blipFill>
        <p:spPr>
          <a:xfrm>
            <a:off x="7833544" y="3730249"/>
            <a:ext cx="3737850" cy="2127687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7849473" y="141375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3952581" y="373024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3952581" y="1412707"/>
            <a:ext cx="3725999" cy="2129142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952581" y="1412707"/>
            <a:ext cx="3725999" cy="532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4099978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疏肝理气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4099978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肝郁气滞者可食用玫瑰花（泡茶或入粥）、佛手（蜜饯或煮水），配合橘络、香附等药材，改善胸闷胁痛症状。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099978" y="4036516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养肝血虚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099978" y="4470242"/>
            <a:ext cx="3431205" cy="1276624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桑葚红枣膏（桑葚500克+红枣200克熬制）适合长期服用，或当归枸杞鸡汤（当归10克+枸杞15克+母鸡半只炖煮），改善面色萎黄、爪甲不荣。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996869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清肝明目</a:t>
            </a:r>
            <a:endParaRPr lang="en-US" sz="1100"/>
          </a:p>
        </p:txBody>
      </p:sp>
      <p:sp>
        <p:nvSpPr>
          <p:cNvPr id="14" name="TextBox 14"/>
          <p:cNvSpPr txBox="1"/>
          <p:nvPr/>
        </p:nvSpPr>
        <p:spPr>
          <a:xfrm>
            <a:off x="7996869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肝火旺盛宜用菊花决明子茶（菊花6克+决明子10克冲泡），或菠菜猪肝汤（菠菜200克+猪肝100克清炖），缓解目赤涩痛。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2663" y="1986324"/>
            <a:ext cx="7686675" cy="157162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en-US" sz="765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765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53596" y="3742786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膳食结构优化研究</a:t>
            </a:r>
            <a:endParaRPr lang="en-US" sz="450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93684" y="2559207"/>
            <a:ext cx="6316980" cy="2343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49538" y="2940368"/>
            <a:ext cx="1764635" cy="9772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100000"/>
              </a:lnSpc>
              <a:spcBef>
                <a:spcPts val="375"/>
              </a:spcBef>
            </a:pPr>
            <a:r>
              <a:rPr lang="en-US" sz="525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目录</a:t>
            </a:r>
            <a:endParaRPr lang="en-US" sz="525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3774" y="630198"/>
            <a:ext cx="5716905" cy="2343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</a:p>
        </p:txBody>
      </p:sp>
      <p:sp>
        <p:nvSpPr>
          <p:cNvPr id="6" name="TextBox 6"/>
          <p:cNvSpPr txBox="1"/>
          <p:nvPr/>
        </p:nvSpPr>
        <p:spPr>
          <a:xfrm>
            <a:off x="6215063" y="1598482"/>
            <a:ext cx="5791200" cy="85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</a:p>
        </p:txBody>
      </p:sp>
      <p:sp>
        <p:nvSpPr>
          <p:cNvPr id="7" name="TextBox 7"/>
          <p:cNvSpPr txBox="1"/>
          <p:nvPr/>
        </p:nvSpPr>
        <p:spPr>
          <a:xfrm>
            <a:off x="6381752" y="1281113"/>
            <a:ext cx="545956" cy="26815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700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378596" y="1958261"/>
            <a:ext cx="549111" cy="26815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700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378596" y="2660416"/>
            <a:ext cx="549111" cy="26815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700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81752" y="3368826"/>
            <a:ext cx="545956" cy="26815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700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065691" y="1309688"/>
            <a:ext cx="4229970" cy="352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营养早餐的黄金法则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065691" y="1972572"/>
            <a:ext cx="4229970" cy="352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儿童成长膳食策略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065691" y="2683575"/>
            <a:ext cx="4229970" cy="352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孕期特殊营养补充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065691" y="3397401"/>
            <a:ext cx="4229970" cy="352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季节养生食疗方案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391460" y="4057589"/>
            <a:ext cx="552450" cy="44767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700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394615" y="4756474"/>
            <a:ext cx="542925" cy="44767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700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700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078555" y="4080748"/>
            <a:ext cx="4229970" cy="352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膳食结构优化研究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078555" y="4785049"/>
            <a:ext cx="4229970" cy="3524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21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膳食指南发展历程</a:t>
            </a:r>
            <a:endParaRPr lang="en-US" sz="21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42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复合碳水选择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92974" y="2169076"/>
            <a:ext cx="3456116" cy="4146148"/>
          </a:xfrm>
          <a:prstGeom prst="roundRect">
            <a:avLst>
              <a:gd name="adj" fmla="val 7847"/>
            </a:avLst>
          </a:prstGeom>
          <a:noFill/>
          <a:ln w="12668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808710" y="2748604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全谷物优势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33628" y="3345379"/>
            <a:ext cx="3174808" cy="271356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ts val="375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燕麦、糙米、全麦面包等全谷物富含B族维生素、维生素E及谷胱甘肽，具有降低氧化应激的作用。例如燕麦的升糖指数仅55，适合血糖控制需求人群，同时每100g提供5g膳食纤维和10g蛋白质。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75" r="16675"/>
          <a:stretch>
            <a:fillRect/>
          </a:stretch>
        </p:blipFill>
        <p:spPr>
          <a:xfrm>
            <a:off x="1583319" y="1148842"/>
            <a:ext cx="1475427" cy="1475427"/>
          </a:xfrm>
          <a:prstGeom prst="ellipse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4495337" y="2169076"/>
            <a:ext cx="3456116" cy="4146148"/>
          </a:xfrm>
          <a:prstGeom prst="roundRect">
            <a:avLst>
              <a:gd name="adj" fmla="val 7847"/>
            </a:avLst>
          </a:prstGeom>
          <a:noFill/>
          <a:ln w="12668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8" name="TextBox 8"/>
          <p:cNvSpPr txBox="1"/>
          <p:nvPr/>
        </p:nvSpPr>
        <p:spPr>
          <a:xfrm>
            <a:off x="4711072" y="2748604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薯类替代价值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635991" y="3345379"/>
            <a:ext cx="3174808" cy="271356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ts val="375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红薯、紫薯等薯类含花青素和β-胡萝卜素，抗氧化能力突出。100g红薯仅含85千卡热量和3g膳食纤维，可有效替代精制主食，减少血糖波动风险。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 l="16724" r="16724"/>
          <a:stretch>
            <a:fillRect/>
          </a:stretch>
        </p:blipFill>
        <p:spPr>
          <a:xfrm>
            <a:off x="5485681" y="1148842"/>
            <a:ext cx="1475427" cy="1475427"/>
          </a:xfrm>
          <a:prstGeom prst="ellipse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351496" y="2169076"/>
            <a:ext cx="3456116" cy="4146148"/>
          </a:xfrm>
          <a:prstGeom prst="roundRect">
            <a:avLst>
              <a:gd name="adj" fmla="val 7847"/>
            </a:avLst>
          </a:prstGeom>
          <a:noFill/>
          <a:ln w="12668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8567232" y="2748604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消化特性差异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492150" y="3345379"/>
            <a:ext cx="3174808" cy="271356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ts val="375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复合碳水化合物因含有完整胚乳和麸皮结构，消化吸收速度较慢，能提供持续能量供应并延长饱腹感，避免餐后困倦和脂肪囤积现象。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alphaModFix amt="100000"/>
          </a:blip>
          <a:srcRect t="9619" b="9619"/>
          <a:stretch>
            <a:fillRect/>
          </a:stretch>
        </p:blipFill>
        <p:spPr>
          <a:xfrm>
            <a:off x="9341840" y="1148842"/>
            <a:ext cx="1475427" cy="1475427"/>
          </a:xfrm>
          <a:prstGeom prst="ellipse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1125" y="2110894"/>
            <a:ext cx="369656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鸡蛋（6g/个）、牛奶（3g/100ml）等提供完全蛋白，含有人体所需全部必需氨基酸。临床研究表明早餐摄入2个鸡蛋可使午餐前饥饿感显著降低40%。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07698" y="1650147"/>
            <a:ext cx="3679987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动物性蛋白特性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63125" y="4426629"/>
            <a:ext cx="372456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动物蛋白普遍具有较高生物价（如鸡蛋94），而植物蛋白通过科学组合（如豆类+谷物）可接近完全蛋白质量，适合素食者营养需求。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79698" y="3965882"/>
            <a:ext cx="3707987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生物价差异应用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13397" y="2110894"/>
            <a:ext cx="363680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大豆（36g/100g）、坚果（15g/100g）等植物蛋白需与谷物搭配以提高利用率。典型如全麦面包+花生酱的组合能使蛋白质利用率提升至75%，实现氨基酸互补。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913397" y="1650147"/>
            <a:ext cx="3653373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植物性蛋白优化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13397" y="4426629"/>
            <a:ext cx="360880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蛋白质与膳食纤维共同摄入可延长胃排空时间，增强饱腹感，同时促进肌肉合成代谢，对体重管理和运动恢复均有积极意义。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13397" y="3965882"/>
            <a:ext cx="3625373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功能协同效应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蛋白互补组合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298153" y="3104315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4434792" y="2240953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6159720" y="3965882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6159720" y="2240953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5" name="Freeform 15"/>
          <p:cNvSpPr/>
          <p:nvPr/>
        </p:nvSpPr>
        <p:spPr>
          <a:xfrm>
            <a:off x="4434792" y="3965882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4808721" y="2798715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533649" y="2798715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808721" y="452364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533649" y="452364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5811147" y="3680132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9753600" h="9753600">
                <a:moveTo>
                  <a:pt x="9480575" y="2318400"/>
                </a:moveTo>
                <a:cubicBezTo>
                  <a:pt x="9330477" y="1970037"/>
                  <a:pt x="9115410" y="1658638"/>
                  <a:pt x="8843216" y="1390924"/>
                </a:cubicBezTo>
                <a:cubicBezTo>
                  <a:pt x="8571022" y="1124331"/>
                  <a:pt x="8255142" y="915985"/>
                  <a:pt x="7902298" y="769247"/>
                </a:cubicBezTo>
                <a:cubicBezTo>
                  <a:pt x="7538253" y="618028"/>
                  <a:pt x="7152924" y="541858"/>
                  <a:pt x="6755275" y="541858"/>
                </a:cubicBezTo>
                <a:cubicBezTo>
                  <a:pt x="6203046" y="541858"/>
                  <a:pt x="5664258" y="693077"/>
                  <a:pt x="5196040" y="978713"/>
                </a:cubicBezTo>
                <a:cubicBezTo>
                  <a:pt x="5084026" y="1047041"/>
                  <a:pt x="4977613" y="1122091"/>
                  <a:pt x="4876800" y="1203861"/>
                </a:cubicBezTo>
                <a:cubicBezTo>
                  <a:pt x="4775987" y="1122091"/>
                  <a:pt x="4669574" y="1047041"/>
                  <a:pt x="4557560" y="978713"/>
                </a:cubicBezTo>
                <a:cubicBezTo>
                  <a:pt x="4089342" y="693077"/>
                  <a:pt x="3550554" y="541858"/>
                  <a:pt x="2998325" y="541858"/>
                </a:cubicBezTo>
                <a:cubicBezTo>
                  <a:pt x="2600676" y="541858"/>
                  <a:pt x="2215347" y="618028"/>
                  <a:pt x="1851302" y="769247"/>
                </a:cubicBezTo>
                <a:cubicBezTo>
                  <a:pt x="1499578" y="914865"/>
                  <a:pt x="1182578" y="1124331"/>
                  <a:pt x="910384" y="1390924"/>
                </a:cubicBezTo>
                <a:cubicBezTo>
                  <a:pt x="637070" y="1658638"/>
                  <a:pt x="423123" y="1970037"/>
                  <a:pt x="273025" y="2318400"/>
                </a:cubicBezTo>
                <a:cubicBezTo>
                  <a:pt x="117325" y="2680205"/>
                  <a:pt x="37795" y="3064413"/>
                  <a:pt x="37795" y="3459823"/>
                </a:cubicBezTo>
                <a:cubicBezTo>
                  <a:pt x="37795" y="3832830"/>
                  <a:pt x="113965" y="4221518"/>
                  <a:pt x="265184" y="4616928"/>
                </a:cubicBezTo>
                <a:cubicBezTo>
                  <a:pt x="391759" y="4947369"/>
                  <a:pt x="573222" y="5290132"/>
                  <a:pt x="805091" y="5636255"/>
                </a:cubicBezTo>
                <a:cubicBezTo>
                  <a:pt x="1172497" y="6184003"/>
                  <a:pt x="1677680" y="6755275"/>
                  <a:pt x="2304959" y="7334387"/>
                </a:cubicBezTo>
                <a:cubicBezTo>
                  <a:pt x="3344448" y="8294347"/>
                  <a:pt x="4373857" y="8957470"/>
                  <a:pt x="4417543" y="8984353"/>
                </a:cubicBezTo>
                <a:lnTo>
                  <a:pt x="4683016" y="9154615"/>
                </a:lnTo>
                <a:cubicBezTo>
                  <a:pt x="4800630" y="9229664"/>
                  <a:pt x="4951849" y="9229664"/>
                  <a:pt x="5069464" y="9154615"/>
                </a:cubicBezTo>
                <a:lnTo>
                  <a:pt x="5334937" y="8984353"/>
                </a:lnTo>
                <a:cubicBezTo>
                  <a:pt x="5378623" y="8956350"/>
                  <a:pt x="6406911" y="8294347"/>
                  <a:pt x="7447521" y="7334387"/>
                </a:cubicBezTo>
                <a:cubicBezTo>
                  <a:pt x="8074800" y="6755275"/>
                  <a:pt x="8579983" y="6184003"/>
                  <a:pt x="8947389" y="5636255"/>
                </a:cubicBezTo>
                <a:cubicBezTo>
                  <a:pt x="9179258" y="5290132"/>
                  <a:pt x="9361841" y="4947369"/>
                  <a:pt x="9487296" y="4616928"/>
                </a:cubicBezTo>
                <a:cubicBezTo>
                  <a:pt x="9638515" y="4221518"/>
                  <a:pt x="9714685" y="3832830"/>
                  <a:pt x="9714685" y="3459823"/>
                </a:cubicBezTo>
                <a:cubicBezTo>
                  <a:pt x="9715805" y="3064413"/>
                  <a:pt x="9636275" y="2680205"/>
                  <a:pt x="9480575" y="2318400"/>
                </a:cubicBezTo>
              </a:path>
            </a:pathLst>
          </a:custGeom>
          <a:solidFill>
            <a:srgbClr val="FFFFFE">
              <a:alpha val="100000"/>
            </a:srgbClr>
          </a:solid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微量营养素摄入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66708" y="1200845"/>
            <a:ext cx="10965082" cy="1676699"/>
          </a:xfrm>
          <a:prstGeom prst="rect">
            <a:avLst/>
          </a:prstGeom>
          <a:solidFill>
            <a:schemeClr val="lt2">
              <a:alpha val="37000"/>
            </a:schemeClr>
          </a:solidFill>
        </p:spPr>
      </p:sp>
      <p:sp>
        <p:nvSpPr>
          <p:cNvPr id="4" name="AutoShape 4"/>
          <p:cNvSpPr/>
          <p:nvPr/>
        </p:nvSpPr>
        <p:spPr>
          <a:xfrm rot="-8100000">
            <a:off x="280801" y="1653287"/>
            <a:ext cx="771814" cy="771814"/>
          </a:xfrm>
          <a:prstGeom prst="rtTriangle">
            <a:avLst/>
          </a:prstGeom>
          <a:solidFill>
            <a:schemeClr val="accent1">
              <a:alpha val="100000"/>
            </a:schemeClr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00000"/>
          </a:blip>
          <a:srcRect t="12861" b="12861"/>
          <a:stretch>
            <a:fillRect/>
          </a:stretch>
        </p:blipFill>
        <p:spPr>
          <a:xfrm>
            <a:off x="8550029" y="1334644"/>
            <a:ext cx="2846272" cy="1409101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68808" y="3026023"/>
            <a:ext cx="10965082" cy="167669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2700000">
            <a:off x="11245883" y="3478465"/>
            <a:ext cx="771814" cy="771814"/>
          </a:xfrm>
          <a:prstGeom prst="rtTriangle">
            <a:avLst/>
          </a:prstGeom>
          <a:solidFill>
            <a:schemeClr val="accent4">
              <a:alpha val="100000"/>
            </a:scheme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885002" y="3159822"/>
            <a:ext cx="2846272" cy="1409101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84216" y="4851200"/>
            <a:ext cx="10965082" cy="1676699"/>
          </a:xfrm>
          <a:prstGeom prst="rect">
            <a:avLst/>
          </a:prstGeom>
          <a:solidFill>
            <a:schemeClr val="lt2">
              <a:alpha val="35000"/>
            </a:schemeClr>
          </a:solidFill>
        </p:spPr>
      </p:sp>
      <p:sp>
        <p:nvSpPr>
          <p:cNvPr id="10" name="AutoShape 10"/>
          <p:cNvSpPr/>
          <p:nvPr/>
        </p:nvSpPr>
        <p:spPr>
          <a:xfrm rot="-8100000">
            <a:off x="298309" y="5303643"/>
            <a:ext cx="771814" cy="771814"/>
          </a:xfrm>
          <a:prstGeom prst="rtTriangle">
            <a:avLst/>
          </a:prstGeom>
          <a:solidFill>
            <a:schemeClr val="accent6">
              <a:alpha val="100000"/>
            </a:schemeClr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t="12870" b="12870"/>
          <a:stretch>
            <a:fillRect/>
          </a:stretch>
        </p:blipFill>
        <p:spPr>
          <a:xfrm>
            <a:off x="8567537" y="4985000"/>
            <a:ext cx="2846272" cy="1409101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59434" y="1444542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深色蔬菜价值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1419388" y="1937100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菠菜、西兰花等深色蔬菜富含维生素A/C/K及铁钙矿物质。100g菠菜含铁2.6mg和维生素C28mg，可显著增强免疫功能和抗氧化能力。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102224" y="3762278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维生素C可促进非血红素铁吸收，而钙镁等矿物质需保持适当比例（2:1）以确保骨骼健康。海产品中的锌硒元素对免疫功能具有关键作用。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436896" y="5587455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维生素A/D/E/K需与适量脂肪同食以提高吸收率，如胡萝卜用橄榄油烹调可使β-胡萝卜素转化效率提升3-5倍，满足日常维生素A需求。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151488" y="3269720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矿物质协同吸收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1486063" y="5094898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脂溶性维生素摄取</a:t>
            </a:r>
            <a:endParaRPr lang="en-US" sz="11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2663" y="1986324"/>
            <a:ext cx="7686675" cy="157162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en-US" sz="765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765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53596" y="3742786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膳食指南发展历程</a:t>
            </a:r>
            <a:endParaRPr lang="en-US" sz="450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 l="19618" r="19618"/>
          <a:stretch>
            <a:fillRect/>
          </a:stretch>
        </p:blipFill>
        <p:spPr>
          <a:xfrm>
            <a:off x="622446" y="1487175"/>
            <a:ext cx="2817673" cy="463705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6023" y="265328"/>
            <a:ext cx="11239500" cy="942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1989版核心建议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4" name="Connector 4"/>
          <p:cNvCxnSpPr/>
          <p:nvPr/>
        </p:nvCxnSpPr>
        <p:spPr>
          <a:xfrm>
            <a:off x="3939321" y="1483603"/>
            <a:ext cx="0" cy="462952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AutoShape 5"/>
          <p:cNvSpPr/>
          <p:nvPr/>
        </p:nvSpPr>
        <p:spPr>
          <a:xfrm>
            <a:off x="3782159" y="1586749"/>
            <a:ext cx="314325" cy="314325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3834546" y="1639137"/>
            <a:ext cx="209550" cy="2095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186783" y="1844271"/>
            <a:ext cx="7494623" cy="11021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作为我国首部全民膳食指南，首次系统提出8条简明易懂的饮食建议，奠定了科学膳食的基础框架，强调“食物多样”“油脂适量”等核心理念，至今仍具参考价值。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186783" y="1360960"/>
            <a:ext cx="6886575" cy="765904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开创性指导原则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186783" y="3483832"/>
            <a:ext cx="7494623" cy="11021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虽提出限制性建议（如限盐、限甜食），但未细化营养素配比和食物量化标准，反映了当时国民温饱阶段的需求特点。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86783" y="3000522"/>
            <a:ext cx="6886575" cy="765904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时代局限性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186783" y="5151401"/>
            <a:ext cx="7494623" cy="11021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首次将营养学理论转化为大众可实践的指导，推动全民从“吃饱”向“吃好”转变。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186783" y="4658564"/>
            <a:ext cx="6886575" cy="765904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公共卫生意义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3782159" y="3226311"/>
            <a:ext cx="314325" cy="314325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3834546" y="3278698"/>
            <a:ext cx="209550" cy="2095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3782159" y="4893879"/>
            <a:ext cx="314325" cy="314325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3834546" y="4946267"/>
            <a:ext cx="209550" cy="2095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0" y="2312276"/>
            <a:ext cx="6862887" cy="3143250"/>
            <a:chOff x="0" y="2312276"/>
            <a:chExt cx="6862887" cy="3143250"/>
          </a:xfrm>
        </p:grpSpPr>
        <p:sp>
          <p:nvSpPr>
            <p:cNvPr id="3" name="AutoShape 3"/>
            <p:cNvSpPr/>
            <p:nvPr/>
          </p:nvSpPr>
          <p:spPr>
            <a:xfrm>
              <a:off x="0" y="2312276"/>
              <a:ext cx="5391969" cy="3143250"/>
            </a:xfrm>
            <a:prstGeom prst="roundRect">
              <a:avLst>
                <a:gd name="adj" fmla="val 0"/>
              </a:avLst>
            </a:prstGeom>
            <a:solidFill>
              <a:schemeClr val="accent2">
                <a:alpha val="100000"/>
              </a:schemeClr>
            </a:solidFill>
          </p:spPr>
          <p:txBody>
            <a:bodyPr vert="horz" wrap="square" rtlCol="0"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ts val="375"/>
                </a:spcBef>
                <a:defRPr/>
              </a:pPr>
              <a:endParaRPr lang="en-US" sz="1100"/>
            </a:p>
          </p:txBody>
        </p:sp>
        <p:sp>
          <p:nvSpPr>
            <p:cNvPr id="4" name="AutoShape 4"/>
            <p:cNvSpPr/>
            <p:nvPr/>
          </p:nvSpPr>
          <p:spPr>
            <a:xfrm>
              <a:off x="3719637" y="2312276"/>
              <a:ext cx="3143250" cy="3143250"/>
            </a:xfrm>
            <a:prstGeom prst="ellipse">
              <a:avLst/>
            </a:prstGeom>
            <a:solidFill>
              <a:schemeClr val="accent2">
                <a:alpha val="100000"/>
              </a:scheme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7530691" y="1447065"/>
            <a:ext cx="3690456" cy="141146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通过五层宝塔结构（谷类底层、蔬果中层、动物性食物上层）直观展示每日食物摄入比例，强化“谷类为主”的饮食模式。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 rot="10800000">
            <a:off x="7058808" y="3724782"/>
            <a:ext cx="628565" cy="400981"/>
          </a:xfrm>
          <a:prstGeom prst="leftArrow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9103272">
            <a:off x="6575971" y="2126142"/>
            <a:ext cx="628565" cy="400981"/>
          </a:xfrm>
          <a:prstGeom prst="leftArrow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 rot="-8905300" flipV="1">
            <a:off x="6576947" y="5374256"/>
            <a:ext cx="628565" cy="400981"/>
          </a:xfrm>
          <a:prstGeom prst="leftArrow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7452351" y="5297792"/>
            <a:ext cx="3690456" cy="141146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针对部分城市进入小康阶段后油脂摄入过量问题，新增“少吃肥肉和荤油”等针对性建议。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911312" y="3381201"/>
            <a:ext cx="3690456" cy="141146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明确建议每日谷类300~500克、蔬菜400~500克等具体摄入量，为居民提供可操作的饮食参考。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30691" y="1143824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创新性分层设计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911312" y="3119263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科学量化标准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452351" y="5007126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应对营养转型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53535" y="2528436"/>
            <a:ext cx="5742466" cy="2710929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</a:pPr>
            <a:r>
              <a:rPr lang="en-US" sz="1875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第二版指南引入“平衡膳食宝塔”这一可视化工具，首次实现膳食建议的量化与形象化表达，显著提升公众对食物结构的认知效率。</a:t>
            </a:r>
            <a:endParaRPr lang="en-US" sz="1875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1997版膳食宝塔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186" b="-18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43457" y="1876457"/>
            <a:ext cx="3105086" cy="3105086"/>
          </a:xfrm>
          <a:prstGeom prst="ellipse">
            <a:avLst/>
          </a:prstGeom>
          <a:solidFill>
            <a:schemeClr val="accent1">
              <a:alpha val="29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797329" y="1537698"/>
            <a:ext cx="3467100" cy="8191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修订背景与依据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97329" y="2317141"/>
            <a:ext cx="3467100" cy="3438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marL="228600" lvl="1" indent="-228600" algn="r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基于2002年全国营养调查数据，发现居民膳食结构失衡（如钙摄入不足、食用油超标），结合国际营养研究新证据，对指南内容进行全面更新。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r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首次提出“三餐分配合理”“足量饮水”等细化建议，并强调“零食适当”的饮食行为指导。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936144" y="1537698"/>
            <a:ext cx="3467100" cy="8191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核心内容升级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36144" y="2317141"/>
            <a:ext cx="3467100" cy="3438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强化食物多样性：明确建议每天摄入12种以上食物，每周25种以上，细化全谷物、深色蔬菜等分类推荐。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新增特殊人群指南：首次纳入孕妇、老年人等群体的膳食指导，体现个性化营养需求。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优化宝塔结构：调整宝塔各层食物推荐量（如奶类从100克增至300克），新增“饮水1200毫升”等标注，更贴合实际需求。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5503755" y="2836755"/>
            <a:ext cx="1184490" cy="118449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2007版专项指南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62072" y="1609979"/>
            <a:ext cx="8705850" cy="1876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9225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THANKS</a:t>
            </a:r>
            <a:endParaRPr lang="en-US" sz="9225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35218" y="3304931"/>
            <a:ext cx="4943475" cy="495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感谢观看</a:t>
            </a:r>
            <a:endParaRPr lang="en-US" sz="2000" b="1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2663" y="1986324"/>
            <a:ext cx="7686675" cy="157162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en-US" sz="765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765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53596" y="3742786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营养早餐的黄金法则</a:t>
            </a:r>
            <a:endParaRPr lang="en-US" sz="450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碳水化合物：能量基石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27319" r="27319"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搭配膳食纤维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如水果、蔬菜或奇亚籽，增强饱腹感并促进肠道健康。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控制精制糖摄入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减少白面包、甜点等精制碳水比例，降低肥胖和代谢疾病风险。  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全谷物优先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选择燕麦、全麦面包、糙米等低GI碳水化合物，提供持续能量释放，避免血糖剧烈波动。  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4191" r="34191"/>
          <a:stretch>
            <a:fillRect/>
          </a:stretch>
        </p:blipFill>
        <p:spPr>
          <a:xfrm>
            <a:off x="7429610" y="1611840"/>
            <a:ext cx="1905000" cy="405094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68048" y="2170513"/>
            <a:ext cx="6288387" cy="89832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蛋白质参与酶合成、免疫调节和组织修复，早餐应提供全天30%的蛋白质需求，成年男女分别需19.5克和16.5克。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68048" y="1702636"/>
            <a:ext cx="3800986" cy="44997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生理功能保障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68048" y="3785618"/>
            <a:ext cx="6288387" cy="88454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推荐鸡蛋（6g/个）、牛奶（8g/250ml）、希腊酸奶（15g/100g）等完全蛋白，其氨基酸组成更符合人体需求。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8048" y="3368098"/>
            <a:ext cx="3590416" cy="436189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优质来源选择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68048" y="5459662"/>
            <a:ext cx="6288387" cy="89832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动物性蛋白生物价普遍高于植物蛋白，建议采用蛋奶组合（如水煮蛋+牛奶）或肉类（100g鸡胸肉含31g蛋白）来提高利用率。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68048" y="5014099"/>
            <a:ext cx="3590416" cy="422408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吸收利用率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优质蛋白质：细胞修复关键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429610" y="5662789"/>
            <a:ext cx="1905000" cy="1195211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9675697" y="0"/>
            <a:ext cx="1905000" cy="2353933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 l="34328" r="34328"/>
          <a:stretch>
            <a:fillRect/>
          </a:stretch>
        </p:blipFill>
        <p:spPr>
          <a:xfrm>
            <a:off x="9675697" y="2353933"/>
            <a:ext cx="1905000" cy="40509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76454" y="-502636"/>
            <a:ext cx="8930991" cy="8930991"/>
          </a:xfrm>
          <a:prstGeom prst="ellipse">
            <a:avLst/>
          </a:prstGeom>
          <a:solidFill>
            <a:schemeClr val="accent1">
              <a:alpha val="1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健康脂肪：必需营养素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 t="16626" b="16626"/>
          <a:stretch>
            <a:fillRect/>
          </a:stretch>
        </p:blipFill>
        <p:spPr>
          <a:xfrm>
            <a:off x="10003600" y="1924509"/>
            <a:ext cx="4076700" cy="4076700"/>
          </a:xfrm>
          <a:prstGeom prst="ellipse">
            <a:avLst/>
          </a:prstGeom>
        </p:spPr>
      </p:pic>
      <p:cxnSp>
        <p:nvCxnSpPr>
          <p:cNvPr id="5" name="Connector 5"/>
          <p:cNvCxnSpPr/>
          <p:nvPr/>
        </p:nvCxnSpPr>
        <p:spPr>
          <a:xfrm>
            <a:off x="1075015" y="2403288"/>
            <a:ext cx="6809453" cy="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AutoShape 6"/>
          <p:cNvSpPr/>
          <p:nvPr/>
        </p:nvSpPr>
        <p:spPr>
          <a:xfrm>
            <a:off x="676027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9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3014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40251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80058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52202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功能性作用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552202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脂肪提供必需脂肪酸（如ω-3）、促进脂溶性维生素吸收，早餐建议摄入15-25克，优选单不饱和脂肪酸占比高的食物。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90632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牛油果（15g脂肪/100g）、坚果（杏仁含49g脂肪/100g）、特级初榨橄榄油是理想的早餐脂肪补充选择。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0632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优质脂肪来源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27869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摄入比例控制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527869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饱和脂肪应＜10%总脂肪摄入，避免反式脂肪，可通过5颗巴旦木（约10g脂肪）+全脂牛奶的组合实现平衡。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7676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代谢协同效应</a:t>
            </a:r>
            <a:endParaRPr lang="en-US" sz="1100"/>
          </a:p>
        </p:txBody>
      </p:sp>
      <p:sp>
        <p:nvSpPr>
          <p:cNvPr id="17" name="TextBox 17"/>
          <p:cNvSpPr txBox="1"/>
          <p:nvPr/>
        </p:nvSpPr>
        <p:spPr>
          <a:xfrm>
            <a:off x="767676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脂肪与碳水混合摄入可延缓胃排空，如全麦面包配牛油果能提供更持久的饱腹感和稳定能量释放。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52663" y="1986324"/>
            <a:ext cx="7686675" cy="157162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en-US" sz="765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765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53596" y="3742786"/>
            <a:ext cx="10484808" cy="179805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>
                <a:solidFill>
                  <a:srgbClr val="9865D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儿童成长膳食策略</a:t>
            </a:r>
            <a:endParaRPr lang="en-US" sz="4500" b="1">
              <a:solidFill>
                <a:srgbClr val="9865D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89345" y="1687996"/>
            <a:ext cx="5229225" cy="3819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阶段性营养需求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：婴幼儿期注重DHA/钙质，学龄期需强化B族维生素，青春期需增加钙铁锌摄入量。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蛋白质阶梯增长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：从婴儿期11克/日到青春期30克/日，需通过肉类、豆类、乳制品阶梯式补充。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能量供给曲线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：能量需求从婴儿期600千卡增至青春期2200千卡，需匹配生长发育速度。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喂养方式转型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：0-6月纯母乳→7-12月辅食引入→1岁后家庭饮食过渡→学龄期自主进食培养。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风险控制要点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：1岁内禁蜂蜜，全阶段控制盐糖，青春期需防范含糖饮料替代正餐。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71500" y="1857375"/>
          <a:ext cx="5095875" cy="344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175"/>
                <a:gridCol w="1019175"/>
                <a:gridCol w="1019175"/>
                <a:gridCol w="1019175"/>
                <a:gridCol w="1019175"/>
              </a:tblGrid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年龄段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关键营养素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每日能量需求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蛋白质需求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饮食建议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0-6个月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DHA、钙、维生素D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600-800ml母乳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适度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纯母乳喂养，补充维生素D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7-12个月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铁、锌、优质脂肪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700-900千卡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11克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添加强化米粉、红肉泥等富铁辅食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1-3岁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蛋白质、纤维素、维生素A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1000-1300千卡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13-16克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多样化饮食，控制盐糖，增加蔬果摄入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4-6岁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钙、铁、维生素C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1400-1600千卡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20克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保证奶制品、鱼类、豆类，避免含糖饮料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学龄期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B族维生素、锌、优质蛋白质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1800-2200千卡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25-30克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增加全谷物、瘦肉，控制油炸食品</a:t>
                      </a:r>
                      <a:endParaRPr lang="en-US" sz="1100"/>
                    </a:p>
                  </a:txBody>
                  <a:tcPr anchor="t"/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分年龄段营养需求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核心营养要素搭配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580909" y="1271253"/>
            <a:ext cx="2628508" cy="5044771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3372015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512796" y="2561882"/>
            <a:ext cx="2346946" cy="314823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1-3岁每日需钙600mg，配合400-800IU维生素D（北方冬季建议800IU）。最佳组合为牛奶（钙120mg/100ml）+日照（每周3次，每次15分钟面部暴露），乳糖不耐受者可选择强化钙的植物奶。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512796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钙与维生素D协同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6270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6297050" y="2561882"/>
            <a:ext cx="2346946" cy="30151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动物性铁（血红素铁）吸收率是植物性铁的2-3倍，建议红肉搭配富含维C的柑橘类水果。确诊贫血时需补充元素铁3-6mg/kg/d，并在餐间服用以提升吸收率。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97050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铁与维生素C组合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949764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090545" y="2561882"/>
            <a:ext cx="2346946" cy="314823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优质蛋白应占总量50%以上，包括鸡蛋（生物价94）、牛奶酪蛋白及大豆分离蛋白。学龄儿童每日蛋白质需求按1.2g/kg计算，需分散在三餐中避免集中摄入。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090545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蛋白质质量把控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222222"/>
      </a:dk1>
      <a:lt1>
        <a:srgbClr val="FAF5FC"/>
      </a:lt1>
      <a:dk2>
        <a:srgbClr val="4E2487"/>
      </a:dk2>
      <a:lt2>
        <a:srgbClr val="FFFFFF"/>
      </a:lt2>
      <a:accent1>
        <a:srgbClr val="9865DF"/>
      </a:accent1>
      <a:accent2>
        <a:srgbClr val="C183F7"/>
      </a:accent2>
      <a:accent3>
        <a:srgbClr val="E1A7F5"/>
      </a:accent3>
      <a:accent4>
        <a:srgbClr val="CAA5FF"/>
      </a:accent4>
      <a:accent5>
        <a:srgbClr val="C6A3E5"/>
      </a:accent5>
      <a:accent6>
        <a:srgbClr val="D2C2D9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4446</Words>
  <Application>WPS 演示</Application>
  <PresentationFormat>宽屏</PresentationFormat>
  <Paragraphs>415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9" baseType="lpstr">
      <vt:lpstr>Arial</vt:lpstr>
      <vt:lpstr>宋体</vt:lpstr>
      <vt:lpstr>Wingdings</vt:lpstr>
      <vt:lpstr>Noto Sans SC</vt:lpstr>
      <vt:lpstr>Segoe Print</vt:lpstr>
      <vt:lpstr>等线</vt:lpstr>
      <vt:lpstr>微软雅黑</vt:lpstr>
      <vt:lpstr>Arial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钢花街社区卫生服务中心公卫科1</cp:lastModifiedBy>
  <cp:revision>5</cp:revision>
  <dcterms:created xsi:type="dcterms:W3CDTF">2025-10-20T11:38:00Z</dcterms:created>
  <dcterms:modified xsi:type="dcterms:W3CDTF">2026-06-17T04:24:08Z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ac69b05c3704e52d9f49528ad8d5cc09_1772434708_be34a590bc1855ced28cd6a961c19808","ReservedCode1":"9399aa744e309c58386fd59216005da12fd306b29f1e87493e512812b3d14eab","ContentPropagator":"001191110000802100433B10001","PropagateID":"ac69b05c3704e52d9f49528ad8d5cc09_1772434708_be34a590bc1855ced28cd6a961c19808","ReservedCode2":"9399aa744e309c58386fd59216005da12fd306b29f1e87493e512812b3d14eab"}</vt:lpwstr>
  </property>
  <property fmtid="{D5CDD505-2E9C-101B-9397-08002B2CF9AE}" pid="3" name="ICV">
    <vt:lpwstr>5C6FDE5829A94DEB93D551EFF7498F62_12</vt:lpwstr>
  </property>
  <property fmtid="{D5CDD505-2E9C-101B-9397-08002B2CF9AE}" pid="4" name="KSOProductBuildVer">
    <vt:lpwstr>2052-12.1.0.26895</vt:lpwstr>
  </property>
</Properties>
</file>