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4"/>
  </p:normalViewPr>
  <p:slideViewPr>
    <p:cSldViewPr snapToGrid="0">
      <p:cViewPr varScale="1">
        <p:scale>
          <a:sx n="124" d="100"/>
          <a:sy n="124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4.jpeg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5.jpeg"/><Relationship Id="rId1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6.jpeg"/><Relationship Id="rId1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25" name="AutoShap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A">
              <a:alpha val="100000"/>
            </a:srgbClr>
          </a:solidFill>
        </p:spPr>
      </p:sp>
      <p:sp>
        <p:nvSpPr>
          <p:cNvPr id="100008" name="AutoShape 3"/>
          <p:cNvSpPr/>
          <p:nvPr/>
        </p:nvSpPr>
        <p:spPr>
          <a:xfrm flipH="1" flipV="1">
            <a:off x="0" y="1816100"/>
            <a:ext cx="7315200" cy="5041900"/>
          </a:xfrm>
          <a:prstGeom prst="rect">
            <a:avLst/>
          </a:prstGeom>
          <a:gradFill>
            <a:gsLst>
              <a:gs pos="36000">
                <a:srgbClr val="F35B44">
                  <a:alpha val="0"/>
                </a:srgbClr>
              </a:gs>
              <a:gs pos="100000">
                <a:srgbClr val="F35B44">
                  <a:alpha val="9000"/>
                </a:srgbClr>
              </a:gs>
            </a:gsLst>
            <a:lin ang="18900000"/>
          </a:gradFill>
        </p:spPr>
      </p:sp>
      <p:sp>
        <p:nvSpPr>
          <p:cNvPr id="100009" name="AutoShape 4"/>
          <p:cNvSpPr/>
          <p:nvPr/>
        </p:nvSpPr>
        <p:spPr>
          <a:xfrm>
            <a:off x="7348406" y="0"/>
            <a:ext cx="4843594" cy="3860800"/>
          </a:xfrm>
          <a:prstGeom prst="rect">
            <a:avLst/>
          </a:prstGeom>
          <a:gradFill>
            <a:gsLst>
              <a:gs pos="50000">
                <a:srgbClr val="F35B44">
                  <a:alpha val="0"/>
                </a:srgbClr>
              </a:gs>
              <a:gs pos="100000">
                <a:srgbClr val="F35B44">
                  <a:alpha val="20000"/>
                </a:srgbClr>
              </a:gs>
            </a:gsLst>
            <a:lin ang="18900000"/>
          </a:gradFill>
        </p:spPr>
      </p:sp>
      <p:pic>
        <p:nvPicPr>
          <p:cNvPr id="100016" name="Picture 5"/>
          <p:cNvPicPr>
            <a:picLocks noChangeAspect="1"/>
          </p:cNvPicPr>
          <p:nvPr/>
        </p:nvPicPr>
        <p:blipFill>
          <a:blip r:embed="rId2"/>
          <a:srcRect l="45913" r="48144"/>
          <a:stretch>
            <a:fillRect/>
          </a:stretch>
        </p:blipFill>
        <p:spPr>
          <a:xfrm rot="1080000">
            <a:off x="9085628" y="248285"/>
            <a:ext cx="155527" cy="6187440"/>
          </a:xfrm>
          <a:prstGeom prst="rect">
            <a:avLst/>
          </a:prstGeom>
        </p:spPr>
      </p:pic>
      <p:pic>
        <p:nvPicPr>
          <p:cNvPr id="100017" name="Picture 6"/>
          <p:cNvPicPr>
            <a:picLocks noChangeAspect="1"/>
          </p:cNvPicPr>
          <p:nvPr/>
        </p:nvPicPr>
        <p:blipFill>
          <a:blip r:embed="rId2"/>
          <a:srcRect l="40367" r="44843"/>
          <a:stretch>
            <a:fillRect/>
          </a:stretch>
        </p:blipFill>
        <p:spPr>
          <a:xfrm rot="1080000">
            <a:off x="10551493" y="223520"/>
            <a:ext cx="387017" cy="6187440"/>
          </a:xfrm>
          <a:prstGeom prst="rect">
            <a:avLst/>
          </a:prstGeom>
        </p:spPr>
      </p:pic>
      <p:pic>
        <p:nvPicPr>
          <p:cNvPr id="100019" name="Picture 7"/>
          <p:cNvPicPr>
            <a:picLocks noChangeAspect="1"/>
          </p:cNvPicPr>
          <p:nvPr/>
        </p:nvPicPr>
        <p:blipFill>
          <a:blip r:embed="rId2"/>
          <a:srcRect l="43824" r="47950"/>
          <a:stretch>
            <a:fillRect/>
          </a:stretch>
        </p:blipFill>
        <p:spPr>
          <a:xfrm rot="1080000">
            <a:off x="7355205" y="240665"/>
            <a:ext cx="215265" cy="6187440"/>
          </a:xfrm>
          <a:prstGeom prst="rect">
            <a:avLst/>
          </a:prstGeom>
        </p:spPr>
      </p:pic>
      <p:cxnSp>
        <p:nvCxnSpPr>
          <p:cNvPr id="8" name="Connector 8"/>
          <p:cNvCxnSpPr/>
          <p:nvPr/>
        </p:nvCxnSpPr>
        <p:spPr>
          <a:xfrm flipH="1">
            <a:off x="1282700" y="1042035"/>
            <a:ext cx="274955" cy="0"/>
          </a:xfrm>
          <a:prstGeom prst="line">
            <a:avLst/>
          </a:prstGeom>
          <a:ln w="19050">
            <a:solidFill>
              <a:srgbClr val="F35B44">
                <a:alpha val="50000"/>
              </a:srgbClr>
            </a:solidFill>
            <a:prstDash val="solid"/>
            <a:headEnd type="none"/>
            <a:tailEnd type="none"/>
          </a:ln>
        </p:spPr>
      </p:cxnSp>
      <p:cxnSp>
        <p:nvCxnSpPr>
          <p:cNvPr id="9" name="Connector 9"/>
          <p:cNvCxnSpPr/>
          <p:nvPr/>
        </p:nvCxnSpPr>
        <p:spPr>
          <a:xfrm flipH="1">
            <a:off x="1282700" y="1136650"/>
            <a:ext cx="184785" cy="0"/>
          </a:xfrm>
          <a:prstGeom prst="line">
            <a:avLst/>
          </a:prstGeom>
          <a:ln w="19050">
            <a:solidFill>
              <a:srgbClr val="F35B44">
                <a:alpha val="50000"/>
              </a:srgbClr>
            </a:solidFill>
            <a:prstDash val="solid"/>
            <a:headEnd type="none"/>
            <a:tailEnd type="none"/>
          </a:ln>
        </p:spPr>
      </p:cxnSp>
      <p:sp>
        <p:nvSpPr>
          <p:cNvPr id="100014" name="Freeform 10"/>
          <p:cNvSpPr/>
          <p:nvPr/>
        </p:nvSpPr>
        <p:spPr>
          <a:xfrm flipH="1" flipV="1">
            <a:off x="5066030" y="0"/>
            <a:ext cx="3305810" cy="6858000"/>
          </a:xfrm>
          <a:custGeom>
            <a:avLst/>
            <a:gdLst/>
            <a:ahLst/>
            <a:cxnLst/>
            <a:rect l="l" t="t" r="r" b="b"/>
            <a:pathLst>
              <a:path w="3305677" h="6859386">
                <a:moveTo>
                  <a:pt x="2228731" y="0"/>
                </a:moveTo>
                <a:lnTo>
                  <a:pt x="3305677" y="58"/>
                </a:lnTo>
                <a:lnTo>
                  <a:pt x="1076947" y="6859386"/>
                </a:lnTo>
                <a:lnTo>
                  <a:pt x="0" y="6859328"/>
                </a:lnTo>
                <a:lnTo>
                  <a:pt x="2228731" y="0"/>
                </a:lnTo>
              </a:path>
            </a:pathLst>
          </a:custGeom>
          <a:gradFill>
            <a:gsLst>
              <a:gs pos="40000">
                <a:srgbClr val="F35B44">
                  <a:alpha val="0"/>
                </a:srgbClr>
              </a:gs>
              <a:gs pos="100000">
                <a:srgbClr val="F35B44">
                  <a:alpha val="9000"/>
                </a:srgbClr>
              </a:gs>
            </a:gsLst>
            <a:lin ang="5400000"/>
          </a:gradFill>
        </p:spPr>
      </p:sp>
      <p:sp>
        <p:nvSpPr>
          <p:cNvPr id="100027" name="Freeform 11"/>
          <p:cNvSpPr/>
          <p:nvPr/>
        </p:nvSpPr>
        <p:spPr>
          <a:xfrm flipH="1" flipV="1">
            <a:off x="6337935" y="0"/>
            <a:ext cx="3708400" cy="6858000"/>
          </a:xfrm>
          <a:custGeom>
            <a:avLst/>
            <a:gdLst/>
            <a:ahLst/>
            <a:cxnLst/>
            <a:rect l="l" t="t" r="r" b="b"/>
            <a:pathLst>
              <a:path w="5840" h="10801">
                <a:moveTo>
                  <a:pt x="5840" y="0"/>
                </a:moveTo>
                <a:lnTo>
                  <a:pt x="2396" y="10782"/>
                </a:lnTo>
                <a:lnTo>
                  <a:pt x="2227" y="10801"/>
                </a:lnTo>
                <a:lnTo>
                  <a:pt x="0" y="10801"/>
                </a:lnTo>
                <a:lnTo>
                  <a:pt x="3449" y="0"/>
                </a:lnTo>
                <a:lnTo>
                  <a:pt x="5840" y="0"/>
                </a:lnTo>
              </a:path>
            </a:pathLst>
          </a:custGeom>
          <a:gradFill>
            <a:gsLst>
              <a:gs pos="0">
                <a:srgbClr val="F35B44">
                  <a:alpha val="11000"/>
                  <a:lumMod val="10000"/>
                  <a:lumOff val="90000"/>
                </a:srgbClr>
              </a:gs>
              <a:gs pos="52000">
                <a:srgbClr val="F35B44">
                  <a:alpha val="0"/>
                  <a:lumMod val="10000"/>
                  <a:lumOff val="90000"/>
                </a:srgbClr>
              </a:gs>
            </a:gsLst>
            <a:lin ang="12000000"/>
          </a:gradFill>
          <a:ln w="12700">
            <a:gradFill>
              <a:gsLst>
                <a:gs pos="9000">
                  <a:schemeClr val="accent1">
                    <a:alpha val="0"/>
                  </a:schemeClr>
                </a:gs>
                <a:gs pos="51000">
                  <a:schemeClr val="accent1">
                    <a:alpha val="13000"/>
                    <a:lumMod val="55000"/>
                    <a:lumOff val="45000"/>
                  </a:schemeClr>
                </a:gs>
                <a:gs pos="80000">
                  <a:schemeClr val="accent1">
                    <a:alpha val="0"/>
                  </a:schemeClr>
                </a:gs>
              </a:gsLst>
              <a:lin ang="5340000"/>
            </a:gradFill>
            <a:prstDash val="solid"/>
          </a:ln>
        </p:spPr>
      </p:sp>
      <p:sp>
        <p:nvSpPr>
          <p:cNvPr id="100033" name="Freeform 12"/>
          <p:cNvSpPr/>
          <p:nvPr/>
        </p:nvSpPr>
        <p:spPr>
          <a:xfrm flipH="1" flipV="1">
            <a:off x="7993380" y="0"/>
            <a:ext cx="3731260" cy="6858000"/>
          </a:xfrm>
          <a:custGeom>
            <a:avLst/>
            <a:gdLst/>
            <a:ahLst/>
            <a:cxnLst/>
            <a:rect l="l" t="t" r="r" b="b"/>
            <a:pathLst>
              <a:path w="3730988" h="6859357">
                <a:moveTo>
                  <a:pt x="2228726" y="0"/>
                </a:moveTo>
                <a:lnTo>
                  <a:pt x="3730988" y="43"/>
                </a:lnTo>
                <a:lnTo>
                  <a:pt x="1502262" y="6859357"/>
                </a:lnTo>
                <a:lnTo>
                  <a:pt x="0" y="6859314"/>
                </a:lnTo>
                <a:lnTo>
                  <a:pt x="2228726" y="0"/>
                </a:lnTo>
              </a:path>
            </a:pathLst>
          </a:custGeom>
          <a:gradFill>
            <a:gsLst>
              <a:gs pos="0">
                <a:srgbClr val="F35B44">
                  <a:alpha val="30000"/>
                </a:srgbClr>
              </a:gs>
              <a:gs pos="100000">
                <a:srgbClr val="F35B44">
                  <a:alpha val="0"/>
                  <a:lumMod val="94000"/>
                </a:srgbClr>
              </a:gs>
            </a:gsLst>
            <a:lin ang="5400000"/>
          </a:gradFill>
          <a:ln w="22225">
            <a:gradFill>
              <a:gsLst>
                <a:gs pos="9000">
                  <a:schemeClr val="accent1">
                    <a:alpha val="0"/>
                  </a:schemeClr>
                </a:gs>
                <a:gs pos="51000">
                  <a:schemeClr val="accent1">
                    <a:alpha val="30000"/>
                    <a:lumMod val="55000"/>
                    <a:lumOff val="45000"/>
                  </a:schemeClr>
                </a:gs>
                <a:gs pos="80000">
                  <a:schemeClr val="accent1">
                    <a:alpha val="0"/>
                  </a:schemeClr>
                </a:gs>
              </a:gsLst>
              <a:lin ang="5340000"/>
            </a:gradFill>
            <a:prstDash val="solid"/>
          </a:ln>
        </p:spPr>
      </p:sp>
      <p:pic>
        <p:nvPicPr>
          <p:cNvPr id="100007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90405" y="0"/>
            <a:ext cx="2601595" cy="6858000"/>
          </a:xfrm>
          <a:prstGeom prst="rect">
            <a:avLst/>
          </a:prstGeom>
        </p:spPr>
      </p:pic>
      <p:pic>
        <p:nvPicPr>
          <p:cNvPr id="100010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369040" y="4340225"/>
            <a:ext cx="822960" cy="2517775"/>
          </a:xfrm>
          <a:prstGeom prst="rect">
            <a:avLst/>
          </a:prstGeom>
        </p:spPr>
      </p:pic>
      <p:sp>
        <p:nvSpPr>
          <p:cNvPr id="100011" name="AutoShape 15"/>
          <p:cNvSpPr/>
          <p:nvPr/>
        </p:nvSpPr>
        <p:spPr>
          <a:xfrm>
            <a:off x="8292825" y="980250"/>
            <a:ext cx="2880000" cy="5040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1000"/>
              </a:spcBef>
              <a:defRPr/>
            </a:pPr>
            <a:endParaRPr lang="en-US" sz="1100"/>
          </a:p>
        </p:txBody>
      </p:sp>
      <p:sp>
        <p:nvSpPr>
          <p:cNvPr id="100012" name="AutoShape 16"/>
          <p:cNvSpPr/>
          <p:nvPr/>
        </p:nvSpPr>
        <p:spPr>
          <a:xfrm>
            <a:off x="1193800" y="4574540"/>
            <a:ext cx="4587875" cy="1050925"/>
          </a:xfrm>
          <a:prstGeom prst="parallelogram">
            <a:avLst>
              <a:gd name="adj" fmla="val 32056"/>
            </a:avLst>
          </a:prstGeom>
          <a:gradFill>
            <a:gsLst>
              <a:gs pos="0">
                <a:srgbClr val="F35B44">
                  <a:alpha val="40000"/>
                </a:srgbClr>
              </a:gs>
              <a:gs pos="82000">
                <a:srgbClr val="F35B44">
                  <a:alpha val="0"/>
                </a:srgbClr>
              </a:gs>
            </a:gsLst>
            <a:lin ang="0"/>
          </a:gradFill>
          <a:ln w="9525">
            <a:gradFill>
              <a:gsLst>
                <a:gs pos="1000">
                  <a:schemeClr val="accent1">
                    <a:alpha val="100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0"/>
            </a:gradFill>
            <a:prstDash val="solid"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marL="0" algn="l" defTabSz="914400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等线"/>
                <a:ea typeface="宋体" panose="02010600030101010101" pitchFamily="2" charset="-122"/>
                <a:cs typeface="+mn-cs"/>
              </a:defRPr>
            </a:pPr>
            <a:r>
              <a:rPr lang="en-US" sz="1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     </a:t>
            </a:r>
            <a:r>
              <a:rPr lang="zh-CN" altLang="en-US" sz="1600">
                <a:solidFill>
                  <a:schemeClr val="dk1">
                    <a:alpha val="100000"/>
                  </a:schemeClr>
                </a:solidFill>
                <a:latin typeface="Noto Sans SC"/>
                <a:cs typeface="Noto Sans SC"/>
              </a:rPr>
              <a:t>青山区钢花村街社区卫生服务中心</a:t>
            </a:r>
            <a:r>
              <a:rPr lang="en-US" sz="1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 </a:t>
            </a:r>
            <a:endParaRPr lang="en-US" sz="16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0" algn="l" defTabSz="914400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等线"/>
                <a:ea typeface="宋体" panose="02010600030101010101" pitchFamily="2" charset="-122"/>
                <a:cs typeface="+mn-cs"/>
              </a:defRPr>
            </a:pPr>
            <a:r>
              <a:rPr lang="en-US" sz="1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     主讲人：陈瑶</a:t>
            </a:r>
            <a:endParaRPr lang="en-US" sz="1100"/>
          </a:p>
        </p:txBody>
      </p:sp>
      <p:sp>
        <p:nvSpPr>
          <p:cNvPr id="17" name="TextBox 17"/>
          <p:cNvSpPr txBox="1"/>
          <p:nvPr/>
        </p:nvSpPr>
        <p:spPr>
          <a:xfrm>
            <a:off x="1145374" y="1816100"/>
            <a:ext cx="7631430" cy="2432943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en-US" sz="5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夏季肠道传染病预防</a:t>
            </a:r>
            <a:endParaRPr lang="en-US" sz="5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高风险食品避免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666708" y="1200845"/>
            <a:ext cx="10965082" cy="1676699"/>
          </a:xfrm>
          <a:prstGeom prst="rect">
            <a:avLst/>
          </a:prstGeom>
          <a:solidFill>
            <a:schemeClr val="lt2">
              <a:alpha val="37000"/>
            </a:schemeClr>
          </a:solidFill>
        </p:spPr>
      </p:sp>
      <p:sp>
        <p:nvSpPr>
          <p:cNvPr id="4" name="AutoShape 4"/>
          <p:cNvSpPr/>
          <p:nvPr/>
        </p:nvSpPr>
        <p:spPr>
          <a:xfrm rot="-8100000">
            <a:off x="280801" y="1653287"/>
            <a:ext cx="771814" cy="771814"/>
          </a:xfrm>
          <a:prstGeom prst="rtTriangle">
            <a:avLst/>
          </a:prstGeom>
          <a:solidFill>
            <a:schemeClr val="accent1">
              <a:alpha val="100000"/>
            </a:schemeClr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100000"/>
          </a:blip>
          <a:srcRect t="12861" b="12861"/>
          <a:stretch>
            <a:fillRect/>
          </a:stretch>
        </p:blipFill>
        <p:spPr>
          <a:xfrm>
            <a:off x="8550029" y="1334644"/>
            <a:ext cx="2846272" cy="1409101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668808" y="3026023"/>
            <a:ext cx="10965082" cy="1676699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 rot="2700000">
            <a:off x="11245883" y="3478465"/>
            <a:ext cx="771814" cy="771814"/>
          </a:xfrm>
          <a:prstGeom prst="rtTriangle">
            <a:avLst/>
          </a:prstGeom>
          <a:solidFill>
            <a:schemeClr val="accent4">
              <a:alpha val="100000"/>
            </a:schemeClr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alphaModFix amt="100000"/>
          </a:blip>
          <a:srcRect t="12861" b="12861"/>
          <a:stretch>
            <a:fillRect/>
          </a:stretch>
        </p:blipFill>
        <p:spPr>
          <a:xfrm>
            <a:off x="885002" y="3159822"/>
            <a:ext cx="2846272" cy="1409101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84216" y="4851200"/>
            <a:ext cx="10965082" cy="1676699"/>
          </a:xfrm>
          <a:prstGeom prst="rect">
            <a:avLst/>
          </a:prstGeom>
          <a:solidFill>
            <a:schemeClr val="lt2">
              <a:alpha val="35000"/>
            </a:schemeClr>
          </a:solidFill>
        </p:spPr>
      </p:sp>
      <p:sp>
        <p:nvSpPr>
          <p:cNvPr id="10" name="AutoShape 10"/>
          <p:cNvSpPr/>
          <p:nvPr/>
        </p:nvSpPr>
        <p:spPr>
          <a:xfrm rot="-8100000">
            <a:off x="298309" y="5303643"/>
            <a:ext cx="771814" cy="771814"/>
          </a:xfrm>
          <a:prstGeom prst="rtTriangle">
            <a:avLst/>
          </a:prstGeom>
          <a:solidFill>
            <a:schemeClr val="accent6">
              <a:alpha val="100000"/>
            </a:schemeClr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alphaModFix amt="100000"/>
          </a:blip>
          <a:srcRect t="12870" b="12870"/>
          <a:stretch>
            <a:fillRect/>
          </a:stretch>
        </p:blipFill>
        <p:spPr>
          <a:xfrm>
            <a:off x="8567537" y="4985000"/>
            <a:ext cx="2846272" cy="1409101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459434" y="1444542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慎选即食食品</a:t>
            </a: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1419388" y="1937100"/>
            <a:ext cx="6616479" cy="696746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避免购买无冷链保障的寿司、沙拉等即食食品，自制凉拌菜需加蒜泥/醋腌制20分钟以上杀菌。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102224" y="3762278"/>
            <a:ext cx="6616479" cy="696746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不食用野生蘑菇、河豚鱼等含天然毒素食材，贝类采购需查验水域环境检测报告，暴雨后3天内禁采近海贝类。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436896" y="5587455"/>
            <a:ext cx="6616479" cy="696746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自制发酵豆制品（如臭豆腐）需专业发酵工艺，家庭环境易污染肉毒杆菌。溏心蛋应选用可生食鸡蛋且煮沸时间不少于8分钟。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4151488" y="3269720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警惕高危原料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1486063" y="5094898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严控加工环节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16" name="AutoShap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A">
              <a:alpha val="100000"/>
            </a:srgbClr>
          </a:solidFill>
        </p:spPr>
      </p:sp>
      <p:sp>
        <p:nvSpPr>
          <p:cNvPr id="300011" name="Freeform 3"/>
          <p:cNvSpPr/>
          <p:nvPr/>
        </p:nvSpPr>
        <p:spPr>
          <a:xfrm>
            <a:off x="5872175" y="4539062"/>
            <a:ext cx="447650" cy="67872"/>
          </a:xfrm>
          <a:custGeom>
            <a:avLst/>
            <a:gdLst/>
            <a:ahLst/>
            <a:cxnLst/>
            <a:rect l="l" t="t" r="r" b="b"/>
            <a:pathLst>
              <a:path w="447650" h="67872">
                <a:moveTo>
                  <a:pt x="413714" y="0"/>
                </a:moveTo>
                <a:cubicBezTo>
                  <a:pt x="432456" y="0"/>
                  <a:pt x="447650" y="15194"/>
                  <a:pt x="447650" y="33936"/>
                </a:cubicBezTo>
                <a:cubicBezTo>
                  <a:pt x="447650" y="52678"/>
                  <a:pt x="432456" y="67872"/>
                  <a:pt x="413714" y="67872"/>
                </a:cubicBezTo>
                <a:cubicBezTo>
                  <a:pt x="394972" y="67872"/>
                  <a:pt x="379778" y="52678"/>
                  <a:pt x="379778" y="33936"/>
                </a:cubicBezTo>
                <a:cubicBezTo>
                  <a:pt x="379778" y="15194"/>
                  <a:pt x="394972" y="0"/>
                  <a:pt x="413714" y="0"/>
                </a:cubicBezTo>
                <a:close/>
              </a:path>
              <a:path w="447650" h="67872">
                <a:moveTo>
                  <a:pt x="287122" y="0"/>
                </a:moveTo>
                <a:cubicBezTo>
                  <a:pt x="305864" y="0"/>
                  <a:pt x="321058" y="15194"/>
                  <a:pt x="321058" y="33936"/>
                </a:cubicBezTo>
                <a:cubicBezTo>
                  <a:pt x="321058" y="52678"/>
                  <a:pt x="305864" y="67872"/>
                  <a:pt x="287122" y="67872"/>
                </a:cubicBezTo>
                <a:cubicBezTo>
                  <a:pt x="268380" y="67872"/>
                  <a:pt x="253186" y="52678"/>
                  <a:pt x="253186" y="33936"/>
                </a:cubicBezTo>
                <a:cubicBezTo>
                  <a:pt x="253186" y="15194"/>
                  <a:pt x="268380" y="0"/>
                  <a:pt x="287122" y="0"/>
                </a:cubicBezTo>
                <a:close/>
              </a:path>
              <a:path w="447650" h="67872">
                <a:moveTo>
                  <a:pt x="160529" y="0"/>
                </a:moveTo>
                <a:cubicBezTo>
                  <a:pt x="179271" y="0"/>
                  <a:pt x="194465" y="15194"/>
                  <a:pt x="194465" y="33936"/>
                </a:cubicBezTo>
                <a:cubicBezTo>
                  <a:pt x="194465" y="52678"/>
                  <a:pt x="179271" y="67872"/>
                  <a:pt x="160529" y="67872"/>
                </a:cubicBezTo>
                <a:cubicBezTo>
                  <a:pt x="141787" y="67872"/>
                  <a:pt x="126593" y="52678"/>
                  <a:pt x="126593" y="33936"/>
                </a:cubicBezTo>
                <a:cubicBezTo>
                  <a:pt x="126593" y="15194"/>
                  <a:pt x="141787" y="0"/>
                  <a:pt x="160529" y="0"/>
                </a:cubicBezTo>
                <a:close/>
              </a:path>
              <a:path w="447650" h="67872">
                <a:moveTo>
                  <a:pt x="33936" y="0"/>
                </a:moveTo>
                <a:cubicBezTo>
                  <a:pt x="52678" y="0"/>
                  <a:pt x="67872" y="15194"/>
                  <a:pt x="67872" y="33936"/>
                </a:cubicBezTo>
                <a:cubicBezTo>
                  <a:pt x="67872" y="52678"/>
                  <a:pt x="52678" y="67872"/>
                  <a:pt x="33936" y="67872"/>
                </a:cubicBezTo>
                <a:cubicBezTo>
                  <a:pt x="15194" y="67872"/>
                  <a:pt x="0" y="52678"/>
                  <a:pt x="0" y="33936"/>
                </a:cubicBezTo>
                <a:cubicBezTo>
                  <a:pt x="0" y="15194"/>
                  <a:pt x="15194" y="0"/>
                  <a:pt x="33936" y="0"/>
                </a:cubicBezTo>
              </a:path>
            </a:pathLst>
          </a:custGeom>
          <a:solidFill>
            <a:srgbClr val="F35B44">
              <a:alpha val="50000"/>
            </a:srgbClr>
          </a:solidFill>
        </p:spPr>
      </p:sp>
      <p:pic>
        <p:nvPicPr>
          <p:cNvPr id="300012" name="Picture 4"/>
          <p:cNvPicPr>
            <a:picLocks noChangeAspect="1"/>
          </p:cNvPicPr>
          <p:nvPr/>
        </p:nvPicPr>
        <p:blipFill>
          <a:blip r:embed="rId2">
            <a:alphaModFix amt="34000"/>
          </a:blip>
          <a:srcRect l="43824" t="11332" r="47950"/>
          <a:stretch>
            <a:fillRect/>
          </a:stretch>
        </p:blipFill>
        <p:spPr>
          <a:xfrm rot="20520000" flipH="1">
            <a:off x="3370968" y="-100998"/>
            <a:ext cx="215265" cy="5486265"/>
          </a:xfrm>
          <a:prstGeom prst="rect">
            <a:avLst/>
          </a:prstGeom>
        </p:spPr>
      </p:pic>
      <p:pic>
        <p:nvPicPr>
          <p:cNvPr id="300013" name="Picture 5"/>
          <p:cNvPicPr>
            <a:picLocks noChangeAspect="1"/>
          </p:cNvPicPr>
          <p:nvPr/>
        </p:nvPicPr>
        <p:blipFill>
          <a:blip r:embed="rId2">
            <a:alphaModFix amt="34000"/>
          </a:blip>
          <a:srcRect l="43824" t="11321" r="47950"/>
          <a:stretch>
            <a:fillRect/>
          </a:stretch>
        </p:blipFill>
        <p:spPr>
          <a:xfrm rot="20520000" flipH="1">
            <a:off x="8215914" y="-75615"/>
            <a:ext cx="215265" cy="5486932"/>
          </a:xfrm>
          <a:prstGeom prst="rect">
            <a:avLst/>
          </a:prstGeom>
        </p:spPr>
      </p:pic>
      <p:sp>
        <p:nvSpPr>
          <p:cNvPr id="300050" name="Freeform 6"/>
          <p:cNvSpPr/>
          <p:nvPr/>
        </p:nvSpPr>
        <p:spPr>
          <a:xfrm>
            <a:off x="2602131" y="636"/>
            <a:ext cx="7010572" cy="6857364"/>
          </a:xfrm>
          <a:custGeom>
            <a:avLst/>
            <a:gdLst/>
            <a:ahLst/>
            <a:cxnLst/>
            <a:rect l="l" t="t" r="r" b="b"/>
            <a:pathLst>
              <a:path w="7010572" h="6857364">
                <a:moveTo>
                  <a:pt x="0" y="0"/>
                </a:moveTo>
                <a:lnTo>
                  <a:pt x="4832696" y="118"/>
                </a:lnTo>
                <a:lnTo>
                  <a:pt x="7010572" y="6702934"/>
                </a:lnTo>
                <a:lnTo>
                  <a:pt x="6535285" y="6857364"/>
                </a:lnTo>
                <a:lnTo>
                  <a:pt x="2228093" y="6857364"/>
                </a:lnTo>
              </a:path>
            </a:pathLst>
          </a:custGeom>
          <a:gradFill>
            <a:gsLst>
              <a:gs pos="0">
                <a:srgbClr val="F35B44">
                  <a:alpha val="15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25000">
                  <a:schemeClr val="accent1">
                    <a:alpha val="30000"/>
                  </a:schemeClr>
                </a:gs>
                <a:gs pos="60000">
                  <a:schemeClr val="accent1">
                    <a:alpha val="0"/>
                  </a:schemeClr>
                </a:gs>
              </a:gsLst>
              <a:lin ang="5340000"/>
            </a:gradFill>
            <a:prstDash val="solid"/>
          </a:ln>
        </p:spPr>
      </p:sp>
      <p:sp>
        <p:nvSpPr>
          <p:cNvPr id="300032" name="Freeform 7"/>
          <p:cNvSpPr/>
          <p:nvPr/>
        </p:nvSpPr>
        <p:spPr>
          <a:xfrm>
            <a:off x="1193431" y="0"/>
            <a:ext cx="3077415" cy="4081266"/>
          </a:xfrm>
          <a:custGeom>
            <a:avLst/>
            <a:gdLst/>
            <a:ahLst/>
            <a:cxnLst/>
            <a:rect l="l" t="t" r="r" b="b"/>
            <a:pathLst>
              <a:path w="3077415" h="4081266">
                <a:moveTo>
                  <a:pt x="1870372" y="0"/>
                </a:moveTo>
                <a:lnTo>
                  <a:pt x="3077415" y="3505507"/>
                </a:lnTo>
                <a:lnTo>
                  <a:pt x="1405289" y="4081266"/>
                </a:lnTo>
                <a:lnTo>
                  <a:pt x="0" y="13"/>
                </a:lnTo>
                <a:lnTo>
                  <a:pt x="1870372" y="0"/>
                </a:lnTo>
              </a:path>
            </a:pathLst>
          </a:custGeom>
          <a:gradFill>
            <a:gsLst>
              <a:gs pos="0">
                <a:srgbClr val="F35B44">
                  <a:alpha val="17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3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400000"/>
            </a:gradFill>
            <a:prstDash val="solid"/>
          </a:ln>
        </p:spPr>
      </p:sp>
      <p:sp>
        <p:nvSpPr>
          <p:cNvPr id="300038" name="Freeform 8"/>
          <p:cNvSpPr/>
          <p:nvPr/>
        </p:nvSpPr>
        <p:spPr>
          <a:xfrm>
            <a:off x="7534077" y="2230764"/>
            <a:ext cx="3919561" cy="4626610"/>
          </a:xfrm>
          <a:custGeom>
            <a:avLst/>
            <a:gdLst/>
            <a:ahLst/>
            <a:cxnLst/>
            <a:rect l="l" t="t" r="r" b="b"/>
            <a:pathLst>
              <a:path w="3919561" h="4626610">
                <a:moveTo>
                  <a:pt x="2416287" y="0"/>
                </a:moveTo>
                <a:lnTo>
                  <a:pt x="3919561" y="4626601"/>
                </a:lnTo>
                <a:lnTo>
                  <a:pt x="1248182" y="4626610"/>
                </a:lnTo>
                <a:lnTo>
                  <a:pt x="0" y="785099"/>
                </a:lnTo>
                <a:lnTo>
                  <a:pt x="2416287" y="0"/>
                </a:lnTo>
              </a:path>
            </a:pathLst>
          </a:custGeom>
          <a:gradFill>
            <a:gsLst>
              <a:gs pos="0">
                <a:srgbClr val="F35B44">
                  <a:alpha val="15000"/>
                </a:srgbClr>
              </a:gs>
              <a:gs pos="72000">
                <a:srgbClr val="F35B44">
                  <a:alpha val="0"/>
                </a:srgbClr>
              </a:gs>
            </a:gsLst>
            <a:lin ang="162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5000">
                  <a:schemeClr val="accent1">
                    <a:alpha val="19000"/>
                  </a:schemeClr>
                </a:gs>
                <a:gs pos="41000">
                  <a:schemeClr val="accent1">
                    <a:alpha val="0"/>
                  </a:schemeClr>
                </a:gs>
              </a:gsLst>
              <a:lin ang="16200000"/>
            </a:gradFill>
            <a:prstDash val="solid"/>
          </a:ln>
        </p:spPr>
      </p:sp>
      <p:sp>
        <p:nvSpPr>
          <p:cNvPr id="300044" name="Freeform 9"/>
          <p:cNvSpPr/>
          <p:nvPr/>
        </p:nvSpPr>
        <p:spPr>
          <a:xfrm>
            <a:off x="11185732" y="0"/>
            <a:ext cx="1006268" cy="2922411"/>
          </a:xfrm>
          <a:custGeom>
            <a:avLst/>
            <a:gdLst/>
            <a:ahLst/>
            <a:cxnLst/>
            <a:rect l="l" t="t" r="r" b="b"/>
            <a:pathLst>
              <a:path w="1006268" h="2922411">
                <a:moveTo>
                  <a:pt x="0" y="0"/>
                </a:moveTo>
                <a:lnTo>
                  <a:pt x="5525" y="0"/>
                </a:lnTo>
                <a:lnTo>
                  <a:pt x="1006268" y="74"/>
                </a:lnTo>
                <a:lnTo>
                  <a:pt x="1006268" y="2810981"/>
                </a:lnTo>
                <a:lnTo>
                  <a:pt x="1006268" y="2922411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rgbClr val="F35B44">
                  <a:alpha val="11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17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340000"/>
            </a:gradFill>
            <a:prstDash val="solid"/>
          </a:ln>
        </p:spPr>
      </p:sp>
      <p:sp>
        <p:nvSpPr>
          <p:cNvPr id="300047" name="Freeform 10"/>
          <p:cNvSpPr/>
          <p:nvPr/>
        </p:nvSpPr>
        <p:spPr>
          <a:xfrm>
            <a:off x="1" y="5242703"/>
            <a:ext cx="555972" cy="1614674"/>
          </a:xfrm>
          <a:custGeom>
            <a:avLst/>
            <a:gdLst/>
            <a:ahLst/>
            <a:cxnLst/>
            <a:rect l="l" t="t" r="r" b="b"/>
            <a:pathLst>
              <a:path w="555972" h="1614674">
                <a:moveTo>
                  <a:pt x="0" y="0"/>
                </a:moveTo>
                <a:lnTo>
                  <a:pt x="555972" y="1614662"/>
                </a:lnTo>
                <a:lnTo>
                  <a:pt x="3" y="1614674"/>
                </a:lnTo>
                <a:lnTo>
                  <a:pt x="0" y="257965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rgbClr val="F35B44">
                  <a:alpha val="30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3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400000"/>
            </a:gradFill>
            <a:prstDash val="solid"/>
          </a:ln>
        </p:spPr>
      </p:sp>
      <p:sp>
        <p:nvSpPr>
          <p:cNvPr id="300005" name="AutoShape 11"/>
          <p:cNvSpPr/>
          <p:nvPr/>
        </p:nvSpPr>
        <p:spPr>
          <a:xfrm>
            <a:off x="3681545" y="4116536"/>
            <a:ext cx="5040000" cy="876663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/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en-US" sz="1100"/>
          </a:p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</a:p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  <a:endParaRPr lang="en-US" sz="24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0004" name="AutoShape 12"/>
          <p:cNvSpPr/>
          <p:nvPr/>
        </p:nvSpPr>
        <p:spPr>
          <a:xfrm>
            <a:off x="1526400" y="3038549"/>
            <a:ext cx="9144000" cy="1200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个人卫生管理</a:t>
            </a:r>
            <a:endParaRPr lang="en-US" sz="1100"/>
          </a:p>
        </p:txBody>
      </p:sp>
      <p:sp>
        <p:nvSpPr>
          <p:cNvPr id="300006" name="AutoShape 13"/>
          <p:cNvSpPr/>
          <p:nvPr/>
        </p:nvSpPr>
        <p:spPr>
          <a:xfrm>
            <a:off x="1524000" y="1610475"/>
            <a:ext cx="9144000" cy="122400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rmAutofit/>
          </a:bodyPr>
          <a:lstStyle/>
          <a:p>
            <a:pPr algn="ctr">
              <a:lnSpc>
                <a:spcPct val="104000"/>
              </a:lnSpc>
              <a:spcBef>
                <a:spcPts val="1000"/>
              </a:spcBef>
              <a:defRPr/>
            </a:pPr>
            <a:r>
              <a:rPr lang="en-US" sz="70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科学洗手方法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 rot="2700000">
            <a:off x="1608934" y="1966945"/>
            <a:ext cx="1796464" cy="1796464"/>
          </a:xfrm>
          <a:prstGeom prst="roundRect">
            <a:avLst>
              <a:gd name="adj" fmla="val 16667"/>
            </a:avLst>
          </a:prstGeom>
          <a:solidFill>
            <a:schemeClr val="accent1">
              <a:alpha val="100000"/>
              <a:lumMod val="75000"/>
            </a:schemeClr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1608934" y="1965191"/>
            <a:ext cx="1794813" cy="1799972"/>
          </a:xfrm>
          <a:prstGeom prst="roundRect">
            <a:avLst/>
          </a:prstGeom>
          <a:ln w="19050">
            <a:solidFill>
              <a:schemeClr val="accent1"/>
            </a:solidFill>
            <a:prstDash val="solid"/>
          </a:ln>
        </p:spPr>
      </p:pic>
      <p:sp>
        <p:nvSpPr>
          <p:cNvPr id="5" name="TextBox 5"/>
          <p:cNvSpPr txBox="1"/>
          <p:nvPr/>
        </p:nvSpPr>
        <p:spPr>
          <a:xfrm>
            <a:off x="949625" y="3954618"/>
            <a:ext cx="3115083" cy="738707"/>
          </a:xfrm>
          <a:prstGeom prst="rect">
            <a:avLst/>
          </a:prstGeom>
        </p:spPr>
        <p:txBody>
          <a:bodyPr vert="horz" wrap="square" lIns="57150" tIns="123825" rIns="57150" bIns="123825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使用流动水和肥皂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57228" y="4621348"/>
            <a:ext cx="3048547" cy="1643668"/>
          </a:xfrm>
          <a:prstGeom prst="rect">
            <a:avLst/>
          </a:prstGeom>
        </p:spPr>
        <p:txBody>
          <a:bodyPr vert="horz" wrap="square" lIns="57150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洗手时应使用流动的清水和肥皂，确保双手充分湿润并揉搓至少20秒，特别注意清洁指缝、指甲和手腕等易忽略部位。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 rot="2700000">
            <a:off x="5206201" y="1966945"/>
            <a:ext cx="1796464" cy="1796464"/>
          </a:xfrm>
          <a:prstGeom prst="roundRect">
            <a:avLst>
              <a:gd name="adj" fmla="val 16667"/>
            </a:avLst>
          </a:prstGeom>
          <a:solidFill>
            <a:schemeClr val="accent3">
              <a:alpha val="100000"/>
            </a:schemeClr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alphaModFix amt="100000"/>
          </a:blip>
          <a:srcRect l="16762" r="16762"/>
          <a:stretch>
            <a:fillRect/>
          </a:stretch>
        </p:blipFill>
        <p:spPr>
          <a:xfrm>
            <a:off x="5206201" y="1965191"/>
            <a:ext cx="1794813" cy="1799972"/>
          </a:xfrm>
          <a:prstGeom prst="roundRect">
            <a:avLst/>
          </a:prstGeom>
          <a:ln w="19050">
            <a:solidFill>
              <a:schemeClr val="accent1"/>
            </a:solidFill>
            <a:prstDash val="solid"/>
          </a:ln>
        </p:spPr>
      </p:pic>
      <p:sp>
        <p:nvSpPr>
          <p:cNvPr id="9" name="TextBox 9"/>
          <p:cNvSpPr txBox="1"/>
          <p:nvPr/>
        </p:nvSpPr>
        <p:spPr>
          <a:xfrm>
            <a:off x="4551539" y="3954618"/>
            <a:ext cx="3088468" cy="738707"/>
          </a:xfrm>
          <a:prstGeom prst="rect">
            <a:avLst/>
          </a:prstGeom>
        </p:spPr>
        <p:txBody>
          <a:bodyPr vert="horz" wrap="square" lIns="57150" tIns="123825" rIns="57150" bIns="123825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3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洗手时机</a:t>
            </a:r>
            <a:endParaRPr lang="en-US" sz="2400" b="1">
              <a:solidFill>
                <a:schemeClr val="accent3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638036" y="4621348"/>
            <a:ext cx="3021933" cy="1643668"/>
          </a:xfrm>
          <a:prstGeom prst="rect">
            <a:avLst/>
          </a:prstGeom>
        </p:spPr>
        <p:txBody>
          <a:bodyPr vert="horz" wrap="square" lIns="57150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在进食前、如厕后、接触垃圾或污染物后、处理生鲜食材后等关键时间点必须彻底洗手，以阻断病原体传播途径。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 rot="2700000">
            <a:off x="8717324" y="1966945"/>
            <a:ext cx="1796464" cy="1796464"/>
          </a:xfrm>
          <a:prstGeom prst="roundRect">
            <a:avLst>
              <a:gd name="adj" fmla="val 16667"/>
            </a:avLst>
          </a:prstGeom>
          <a:solidFill>
            <a:schemeClr val="accent6">
              <a:alpha val="100000"/>
            </a:schemeClr>
          </a:solidFill>
        </p:spPr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alphaModFix amt="100000"/>
          </a:blip>
          <a:srcRect l="16762" r="16762"/>
          <a:stretch>
            <a:fillRect/>
          </a:stretch>
        </p:blipFill>
        <p:spPr>
          <a:xfrm>
            <a:off x="8717325" y="1965191"/>
            <a:ext cx="1794813" cy="1799972"/>
          </a:xfrm>
          <a:prstGeom prst="roundRect">
            <a:avLst/>
          </a:prstGeom>
          <a:ln w="19050">
            <a:solidFill>
              <a:schemeClr val="accent1"/>
            </a:solidFill>
            <a:prstDash val="solid"/>
          </a:ln>
        </p:spPr>
      </p:pic>
      <p:sp>
        <p:nvSpPr>
          <p:cNvPr id="13" name="TextBox 13"/>
          <p:cNvSpPr txBox="1"/>
          <p:nvPr/>
        </p:nvSpPr>
        <p:spPr>
          <a:xfrm>
            <a:off x="8104590" y="3954618"/>
            <a:ext cx="3021933" cy="738707"/>
          </a:xfrm>
          <a:prstGeom prst="rect">
            <a:avLst/>
          </a:prstGeom>
        </p:spPr>
        <p:txBody>
          <a:bodyPr vert="horz" wrap="square" lIns="57150" tIns="123825" rIns="57150" bIns="123825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6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正确干燥双手</a:t>
            </a:r>
            <a:endParaRPr lang="en-US" sz="2400" b="1">
              <a:solidFill>
                <a:schemeClr val="accent6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198886" y="4621348"/>
            <a:ext cx="2982011" cy="1643668"/>
          </a:xfrm>
          <a:prstGeom prst="rect">
            <a:avLst/>
          </a:prstGeom>
        </p:spPr>
        <p:txBody>
          <a:bodyPr vert="horz" wrap="square" lIns="57150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洗手后应用干净的毛巾或一次性纸巾擦干，避免在潮湿环境下滋生细菌，公共场所建议使用感应式烘干设备以减少交叉感染风险。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356100" y="2971800"/>
            <a:ext cx="3554730" cy="3390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300">
                <a:solidFill>
                  <a:schemeClr val="lt1">
                    <a:alpha val="0"/>
                  </a:schemeClr>
                </a:solidFill>
                <a:latin typeface="Noto Sans SC"/>
                <a:ea typeface="Noto Sans SC"/>
                <a:cs typeface="Noto Sans SC"/>
              </a:rPr>
              <a:t>感谢您下载包图网平台上提供的</a:t>
            </a:r>
            <a:r>
              <a:rPr lang="en-US" sz="300">
                <a:solidFill>
                  <a:schemeClr val="lt1">
                    <a:alpha val="0"/>
                  </a:schemeClr>
                </a:solidFill>
                <a:latin typeface="Noto Sans SC"/>
                <a:ea typeface="Noto Sans SC"/>
                <a:cs typeface="Noto Sans SC"/>
              </a:rPr>
              <a:t>PPT</a:t>
            </a:r>
            <a:r>
              <a:rPr lang="en-US" sz="300">
                <a:solidFill>
                  <a:schemeClr val="lt1">
                    <a:alpha val="0"/>
                  </a:schemeClr>
                </a:solidFill>
                <a:latin typeface="Noto Sans SC"/>
                <a:ea typeface="Noto Sans SC"/>
                <a:cs typeface="Noto Sans SC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  <a:endParaRPr lang="en-US" sz="300">
              <a:solidFill>
                <a:schemeClr val="lt1">
                  <a:alpha val="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algn="l">
              <a:lnSpc>
                <a:spcPct val="80000"/>
              </a:lnSpc>
            </a:pPr>
            <a:r>
              <a:rPr lang="en-US" sz="600">
                <a:solidFill>
                  <a:schemeClr val="lt1">
                    <a:alpha val="0"/>
                  </a:schemeClr>
                </a:solidFill>
                <a:latin typeface="Noto Sans SC"/>
                <a:ea typeface="Noto Sans SC"/>
                <a:cs typeface="Noto Sans SC"/>
              </a:rPr>
              <a:t>ibaotu.com</a:t>
            </a:r>
            <a:endParaRPr lang="en-US" sz="600">
              <a:solidFill>
                <a:schemeClr val="lt1">
                  <a:alpha val="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7431214" y="3452908"/>
            <a:ext cx="359093" cy="900589"/>
          </a:xfrm>
          <a:custGeom>
            <a:avLst/>
            <a:gdLst/>
            <a:ahLst/>
            <a:cxnLst/>
            <a:rect l="l" t="t" r="r" b="b"/>
            <a:pathLst>
              <a:path w="224" h="563">
                <a:moveTo>
                  <a:pt x="0" y="346"/>
                </a:moveTo>
                <a:cubicBezTo>
                  <a:pt x="73" y="563"/>
                  <a:pt x="73" y="563"/>
                  <a:pt x="73" y="563"/>
                </a:cubicBezTo>
                <a:cubicBezTo>
                  <a:pt x="224" y="391"/>
                  <a:pt x="224" y="391"/>
                  <a:pt x="224" y="391"/>
                </a:cubicBezTo>
                <a:cubicBezTo>
                  <a:pt x="149" y="376"/>
                  <a:pt x="149" y="376"/>
                  <a:pt x="149" y="376"/>
                </a:cubicBezTo>
                <a:cubicBezTo>
                  <a:pt x="160" y="250"/>
                  <a:pt x="146" y="121"/>
                  <a:pt x="108" y="0"/>
                </a:cubicBezTo>
                <a:cubicBezTo>
                  <a:pt x="35" y="24"/>
                  <a:pt x="35" y="24"/>
                  <a:pt x="35" y="24"/>
                </a:cubicBezTo>
                <a:cubicBezTo>
                  <a:pt x="69" y="132"/>
                  <a:pt x="82" y="247"/>
                  <a:pt x="73" y="361"/>
                </a:cubicBezTo>
                <a:lnTo>
                  <a:pt x="0" y="34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5712238" y="2275522"/>
            <a:ext cx="902113" cy="359093"/>
          </a:xfrm>
          <a:custGeom>
            <a:avLst/>
            <a:gdLst/>
            <a:ahLst/>
            <a:cxnLst/>
            <a:rect l="l" t="t" r="r" b="b"/>
            <a:pathLst>
              <a:path w="563" h="224">
                <a:moveTo>
                  <a:pt x="361" y="151"/>
                </a:moveTo>
                <a:cubicBezTo>
                  <a:pt x="346" y="224"/>
                  <a:pt x="346" y="224"/>
                  <a:pt x="346" y="224"/>
                </a:cubicBezTo>
                <a:cubicBezTo>
                  <a:pt x="563" y="151"/>
                  <a:pt x="563" y="151"/>
                  <a:pt x="563" y="151"/>
                </a:cubicBezTo>
                <a:cubicBezTo>
                  <a:pt x="391" y="0"/>
                  <a:pt x="391" y="0"/>
                  <a:pt x="391" y="0"/>
                </a:cubicBezTo>
                <a:cubicBezTo>
                  <a:pt x="376" y="75"/>
                  <a:pt x="376" y="75"/>
                  <a:pt x="376" y="75"/>
                </a:cubicBezTo>
                <a:cubicBezTo>
                  <a:pt x="250" y="64"/>
                  <a:pt x="121" y="78"/>
                  <a:pt x="0" y="116"/>
                </a:cubicBezTo>
                <a:cubicBezTo>
                  <a:pt x="23" y="189"/>
                  <a:pt x="23" y="189"/>
                  <a:pt x="23" y="189"/>
                </a:cubicBezTo>
                <a:cubicBezTo>
                  <a:pt x="131" y="155"/>
                  <a:pt x="247" y="142"/>
                  <a:pt x="361" y="151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4419600" y="3452908"/>
            <a:ext cx="359093" cy="900589"/>
          </a:xfrm>
          <a:custGeom>
            <a:avLst/>
            <a:gdLst/>
            <a:ahLst/>
            <a:cxnLst/>
            <a:rect l="l" t="t" r="r" b="b"/>
            <a:pathLst>
              <a:path w="224" h="563">
                <a:moveTo>
                  <a:pt x="116" y="563"/>
                </a:moveTo>
                <a:cubicBezTo>
                  <a:pt x="189" y="540"/>
                  <a:pt x="189" y="540"/>
                  <a:pt x="189" y="540"/>
                </a:cubicBezTo>
                <a:cubicBezTo>
                  <a:pt x="155" y="432"/>
                  <a:pt x="142" y="316"/>
                  <a:pt x="151" y="202"/>
                </a:cubicBezTo>
                <a:cubicBezTo>
                  <a:pt x="224" y="217"/>
                  <a:pt x="224" y="217"/>
                  <a:pt x="224" y="217"/>
                </a:cubicBezTo>
                <a:cubicBezTo>
                  <a:pt x="151" y="0"/>
                  <a:pt x="151" y="0"/>
                  <a:pt x="151" y="0"/>
                </a:cubicBezTo>
                <a:cubicBezTo>
                  <a:pt x="0" y="172"/>
                  <a:pt x="0" y="172"/>
                  <a:pt x="0" y="172"/>
                </a:cubicBezTo>
                <a:cubicBezTo>
                  <a:pt x="75" y="187"/>
                  <a:pt x="75" y="187"/>
                  <a:pt x="75" y="187"/>
                </a:cubicBezTo>
                <a:cubicBezTo>
                  <a:pt x="64" y="313"/>
                  <a:pt x="78" y="442"/>
                  <a:pt x="116" y="563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5712238" y="5287137"/>
            <a:ext cx="902113" cy="359093"/>
          </a:xfrm>
          <a:custGeom>
            <a:avLst/>
            <a:gdLst/>
            <a:ahLst/>
            <a:cxnLst/>
            <a:rect l="l" t="t" r="r" b="b"/>
            <a:pathLst>
              <a:path w="563" h="224">
                <a:moveTo>
                  <a:pt x="202" y="73"/>
                </a:moveTo>
                <a:cubicBezTo>
                  <a:pt x="217" y="0"/>
                  <a:pt x="217" y="0"/>
                  <a:pt x="217" y="0"/>
                </a:cubicBezTo>
                <a:cubicBezTo>
                  <a:pt x="0" y="73"/>
                  <a:pt x="0" y="73"/>
                  <a:pt x="0" y="73"/>
                </a:cubicBezTo>
                <a:cubicBezTo>
                  <a:pt x="172" y="224"/>
                  <a:pt x="172" y="224"/>
                  <a:pt x="172" y="224"/>
                </a:cubicBezTo>
                <a:cubicBezTo>
                  <a:pt x="187" y="149"/>
                  <a:pt x="187" y="149"/>
                  <a:pt x="187" y="149"/>
                </a:cubicBezTo>
                <a:cubicBezTo>
                  <a:pt x="216" y="151"/>
                  <a:pt x="244" y="153"/>
                  <a:pt x="273" y="153"/>
                </a:cubicBezTo>
                <a:cubicBezTo>
                  <a:pt x="371" y="153"/>
                  <a:pt x="470" y="138"/>
                  <a:pt x="563" y="108"/>
                </a:cubicBezTo>
                <a:cubicBezTo>
                  <a:pt x="540" y="35"/>
                  <a:pt x="540" y="35"/>
                  <a:pt x="540" y="35"/>
                </a:cubicBezTo>
                <a:cubicBezTo>
                  <a:pt x="431" y="69"/>
                  <a:pt x="316" y="82"/>
                  <a:pt x="202" y="73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19600" y="2178463"/>
            <a:ext cx="1552575" cy="1552575"/>
          </a:xfrm>
          <a:prstGeom prst="diamond">
            <a:avLst/>
          </a:prstGeom>
          <a:ln w="19050">
            <a:solidFill>
              <a:schemeClr val="accent1"/>
            </a:solidFill>
            <a:prstDash val="solid"/>
          </a:ln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 l="16626" r="16626"/>
          <a:stretch>
            <a:fillRect/>
          </a:stretch>
        </p:blipFill>
        <p:spPr>
          <a:xfrm>
            <a:off x="6358255" y="2195513"/>
            <a:ext cx="1552575" cy="1552575"/>
          </a:xfrm>
          <a:prstGeom prst="diamond">
            <a:avLst/>
          </a:prstGeom>
          <a:ln w="19050">
            <a:solidFill>
              <a:schemeClr val="accent1"/>
            </a:solidFill>
            <a:prstDash val="solid"/>
          </a:ln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 l="16626" r="16626"/>
          <a:stretch>
            <a:fillRect/>
          </a:stretch>
        </p:blipFill>
        <p:spPr>
          <a:xfrm>
            <a:off x="6358255" y="4088892"/>
            <a:ext cx="1552575" cy="1552575"/>
          </a:xfrm>
          <a:prstGeom prst="diamond">
            <a:avLst/>
          </a:prstGeom>
          <a:ln w="19050">
            <a:solidFill>
              <a:schemeClr val="accent1"/>
            </a:solidFill>
            <a:prstDash val="solid"/>
          </a:ln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 l="16675" r="16675"/>
          <a:stretch>
            <a:fillRect/>
          </a:stretch>
        </p:blipFill>
        <p:spPr>
          <a:xfrm>
            <a:off x="4419600" y="4088892"/>
            <a:ext cx="1552575" cy="1552575"/>
          </a:xfrm>
          <a:prstGeom prst="diamond">
            <a:avLst/>
          </a:prstGeom>
          <a:ln w="19050">
            <a:solidFill>
              <a:schemeClr val="accent1"/>
            </a:solidFill>
            <a:prstDash val="solid"/>
          </a:ln>
        </p:spPr>
      </p:pic>
      <p:sp>
        <p:nvSpPr>
          <p:cNvPr id="11" name="TextBox 1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居家消毒要点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41006" y="1512641"/>
            <a:ext cx="3354747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重点区域消毒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75630" y="1987544"/>
            <a:ext cx="3420122" cy="1465476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rm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厨房台面、砧板、餐具需每日煮沸15分钟或使用含氯消毒剂浸泡；卫生间马桶、地漏用500-1000mg/L含氯消毒液擦拭，防止交叉污染。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75630" y="4007084"/>
            <a:ext cx="3420122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四害防治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75630" y="4481987"/>
            <a:ext cx="3420122" cy="1465476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rm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定期灭杀苍蝇、蟑螂等病媒生物，垃圾密闭存放，切断病原体通过虫媒传播的途径。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193436" y="1510590"/>
            <a:ext cx="3155140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污染物处理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193436" y="1985493"/>
            <a:ext cx="3381361" cy="1465476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rm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患者呕吐物/粪便需用漂白粉覆盖1小时后清理，污染衣物应单独煮沸消毒，环境表面用含氯消毒剂擦拭后静置30分钟再清水冲洗。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8193436" y="4005034"/>
            <a:ext cx="329586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生熟分离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193436" y="4479937"/>
            <a:ext cx="3381361" cy="1465476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rm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食物加工严格区分生熟器具，砧板、刀具采用色标管理，避免沙门氏菌等通过交叉污染传播。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29610" y="1611840"/>
            <a:ext cx="1905000" cy="405094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68048" y="2170513"/>
            <a:ext cx="6288387" cy="89832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患者餐具、洗漱用具单独使用并每日煮沸消毒，毛巾衣物需暴晒4小时以上，防止家庭内传播。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68048" y="1702636"/>
            <a:ext cx="3800986" cy="44997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专用物品隔离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68048" y="3785618"/>
            <a:ext cx="6288387" cy="884543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患者粪便加入漂白粉静置1小时再冲走，呕吐物容器用含氯消毒液浸泡处理，避免污染水源。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68048" y="3368098"/>
            <a:ext cx="3590416" cy="436189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排泄物管理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68048" y="5459662"/>
            <a:ext cx="6288387" cy="89832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症状消失后仍需隔离3天（诺如病毒），期间避免做饭或接触老人幼儿，重症者需医疗机构集中隔离治疗。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68048" y="5014099"/>
            <a:ext cx="3590416" cy="422408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接触限制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患者隔离要求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429610" y="5662789"/>
            <a:ext cx="1905000" cy="1195211"/>
          </a:xfrm>
          <a:prstGeom prst="rect">
            <a:avLst/>
          </a:prstGeom>
          <a:solidFill>
            <a:schemeClr val="accent1">
              <a:alpha val="17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9675697" y="0"/>
            <a:ext cx="1905000" cy="2353933"/>
          </a:xfrm>
          <a:prstGeom prst="rect">
            <a:avLst/>
          </a:prstGeom>
          <a:solidFill>
            <a:schemeClr val="accent1">
              <a:alpha val="17000"/>
            </a:schemeClr>
          </a:solidFill>
        </p:spPr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 l="34328" r="34328"/>
          <a:stretch>
            <a:fillRect/>
          </a:stretch>
        </p:blipFill>
        <p:spPr>
          <a:xfrm>
            <a:off x="9675697" y="2353933"/>
            <a:ext cx="1905000" cy="405094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16" name="AutoShap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A">
              <a:alpha val="100000"/>
            </a:srgbClr>
          </a:solidFill>
        </p:spPr>
      </p:sp>
      <p:sp>
        <p:nvSpPr>
          <p:cNvPr id="300011" name="Freeform 3"/>
          <p:cNvSpPr/>
          <p:nvPr/>
        </p:nvSpPr>
        <p:spPr>
          <a:xfrm>
            <a:off x="5872175" y="4539062"/>
            <a:ext cx="447650" cy="67872"/>
          </a:xfrm>
          <a:custGeom>
            <a:avLst/>
            <a:gdLst/>
            <a:ahLst/>
            <a:cxnLst/>
            <a:rect l="l" t="t" r="r" b="b"/>
            <a:pathLst>
              <a:path w="447650" h="67872">
                <a:moveTo>
                  <a:pt x="413714" y="0"/>
                </a:moveTo>
                <a:cubicBezTo>
                  <a:pt x="432456" y="0"/>
                  <a:pt x="447650" y="15194"/>
                  <a:pt x="447650" y="33936"/>
                </a:cubicBezTo>
                <a:cubicBezTo>
                  <a:pt x="447650" y="52678"/>
                  <a:pt x="432456" y="67872"/>
                  <a:pt x="413714" y="67872"/>
                </a:cubicBezTo>
                <a:cubicBezTo>
                  <a:pt x="394972" y="67872"/>
                  <a:pt x="379778" y="52678"/>
                  <a:pt x="379778" y="33936"/>
                </a:cubicBezTo>
                <a:cubicBezTo>
                  <a:pt x="379778" y="15194"/>
                  <a:pt x="394972" y="0"/>
                  <a:pt x="413714" y="0"/>
                </a:cubicBezTo>
                <a:close/>
              </a:path>
              <a:path w="447650" h="67872">
                <a:moveTo>
                  <a:pt x="287122" y="0"/>
                </a:moveTo>
                <a:cubicBezTo>
                  <a:pt x="305864" y="0"/>
                  <a:pt x="321058" y="15194"/>
                  <a:pt x="321058" y="33936"/>
                </a:cubicBezTo>
                <a:cubicBezTo>
                  <a:pt x="321058" y="52678"/>
                  <a:pt x="305864" y="67872"/>
                  <a:pt x="287122" y="67872"/>
                </a:cubicBezTo>
                <a:cubicBezTo>
                  <a:pt x="268380" y="67872"/>
                  <a:pt x="253186" y="52678"/>
                  <a:pt x="253186" y="33936"/>
                </a:cubicBezTo>
                <a:cubicBezTo>
                  <a:pt x="253186" y="15194"/>
                  <a:pt x="268380" y="0"/>
                  <a:pt x="287122" y="0"/>
                </a:cubicBezTo>
                <a:close/>
              </a:path>
              <a:path w="447650" h="67872">
                <a:moveTo>
                  <a:pt x="160529" y="0"/>
                </a:moveTo>
                <a:cubicBezTo>
                  <a:pt x="179271" y="0"/>
                  <a:pt x="194465" y="15194"/>
                  <a:pt x="194465" y="33936"/>
                </a:cubicBezTo>
                <a:cubicBezTo>
                  <a:pt x="194465" y="52678"/>
                  <a:pt x="179271" y="67872"/>
                  <a:pt x="160529" y="67872"/>
                </a:cubicBezTo>
                <a:cubicBezTo>
                  <a:pt x="141787" y="67872"/>
                  <a:pt x="126593" y="52678"/>
                  <a:pt x="126593" y="33936"/>
                </a:cubicBezTo>
                <a:cubicBezTo>
                  <a:pt x="126593" y="15194"/>
                  <a:pt x="141787" y="0"/>
                  <a:pt x="160529" y="0"/>
                </a:cubicBezTo>
                <a:close/>
              </a:path>
              <a:path w="447650" h="67872">
                <a:moveTo>
                  <a:pt x="33936" y="0"/>
                </a:moveTo>
                <a:cubicBezTo>
                  <a:pt x="52678" y="0"/>
                  <a:pt x="67872" y="15194"/>
                  <a:pt x="67872" y="33936"/>
                </a:cubicBezTo>
                <a:cubicBezTo>
                  <a:pt x="67872" y="52678"/>
                  <a:pt x="52678" y="67872"/>
                  <a:pt x="33936" y="67872"/>
                </a:cubicBezTo>
                <a:cubicBezTo>
                  <a:pt x="15194" y="67872"/>
                  <a:pt x="0" y="52678"/>
                  <a:pt x="0" y="33936"/>
                </a:cubicBezTo>
                <a:cubicBezTo>
                  <a:pt x="0" y="15194"/>
                  <a:pt x="15194" y="0"/>
                  <a:pt x="33936" y="0"/>
                </a:cubicBezTo>
              </a:path>
            </a:pathLst>
          </a:custGeom>
          <a:solidFill>
            <a:srgbClr val="F35B44">
              <a:alpha val="50000"/>
            </a:srgbClr>
          </a:solidFill>
        </p:spPr>
      </p:sp>
      <p:pic>
        <p:nvPicPr>
          <p:cNvPr id="300012" name="Picture 4"/>
          <p:cNvPicPr>
            <a:picLocks noChangeAspect="1"/>
          </p:cNvPicPr>
          <p:nvPr/>
        </p:nvPicPr>
        <p:blipFill>
          <a:blip r:embed="rId2">
            <a:alphaModFix amt="34000"/>
          </a:blip>
          <a:srcRect l="43824" t="11332" r="47950"/>
          <a:stretch>
            <a:fillRect/>
          </a:stretch>
        </p:blipFill>
        <p:spPr>
          <a:xfrm rot="20520000" flipH="1">
            <a:off x="3370968" y="-100998"/>
            <a:ext cx="215265" cy="5486265"/>
          </a:xfrm>
          <a:prstGeom prst="rect">
            <a:avLst/>
          </a:prstGeom>
        </p:spPr>
      </p:pic>
      <p:pic>
        <p:nvPicPr>
          <p:cNvPr id="300013" name="Picture 5"/>
          <p:cNvPicPr>
            <a:picLocks noChangeAspect="1"/>
          </p:cNvPicPr>
          <p:nvPr/>
        </p:nvPicPr>
        <p:blipFill>
          <a:blip r:embed="rId2">
            <a:alphaModFix amt="34000"/>
          </a:blip>
          <a:srcRect l="43824" t="11321" r="47950"/>
          <a:stretch>
            <a:fillRect/>
          </a:stretch>
        </p:blipFill>
        <p:spPr>
          <a:xfrm rot="20520000" flipH="1">
            <a:off x="8215914" y="-75615"/>
            <a:ext cx="215265" cy="5486932"/>
          </a:xfrm>
          <a:prstGeom prst="rect">
            <a:avLst/>
          </a:prstGeom>
        </p:spPr>
      </p:pic>
      <p:sp>
        <p:nvSpPr>
          <p:cNvPr id="300050" name="Freeform 6"/>
          <p:cNvSpPr/>
          <p:nvPr/>
        </p:nvSpPr>
        <p:spPr>
          <a:xfrm>
            <a:off x="2602131" y="636"/>
            <a:ext cx="7010572" cy="6857364"/>
          </a:xfrm>
          <a:custGeom>
            <a:avLst/>
            <a:gdLst/>
            <a:ahLst/>
            <a:cxnLst/>
            <a:rect l="l" t="t" r="r" b="b"/>
            <a:pathLst>
              <a:path w="7010572" h="6857364">
                <a:moveTo>
                  <a:pt x="0" y="0"/>
                </a:moveTo>
                <a:lnTo>
                  <a:pt x="4832696" y="118"/>
                </a:lnTo>
                <a:lnTo>
                  <a:pt x="7010572" y="6702934"/>
                </a:lnTo>
                <a:lnTo>
                  <a:pt x="6535285" y="6857364"/>
                </a:lnTo>
                <a:lnTo>
                  <a:pt x="2228093" y="6857364"/>
                </a:lnTo>
              </a:path>
            </a:pathLst>
          </a:custGeom>
          <a:gradFill>
            <a:gsLst>
              <a:gs pos="0">
                <a:srgbClr val="F35B44">
                  <a:alpha val="15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25000">
                  <a:schemeClr val="accent1">
                    <a:alpha val="30000"/>
                  </a:schemeClr>
                </a:gs>
                <a:gs pos="60000">
                  <a:schemeClr val="accent1">
                    <a:alpha val="0"/>
                  </a:schemeClr>
                </a:gs>
              </a:gsLst>
              <a:lin ang="5340000"/>
            </a:gradFill>
            <a:prstDash val="solid"/>
          </a:ln>
        </p:spPr>
      </p:sp>
      <p:sp>
        <p:nvSpPr>
          <p:cNvPr id="300032" name="Freeform 7"/>
          <p:cNvSpPr/>
          <p:nvPr/>
        </p:nvSpPr>
        <p:spPr>
          <a:xfrm>
            <a:off x="1193431" y="0"/>
            <a:ext cx="3077415" cy="4081266"/>
          </a:xfrm>
          <a:custGeom>
            <a:avLst/>
            <a:gdLst/>
            <a:ahLst/>
            <a:cxnLst/>
            <a:rect l="l" t="t" r="r" b="b"/>
            <a:pathLst>
              <a:path w="3077415" h="4081266">
                <a:moveTo>
                  <a:pt x="1870372" y="0"/>
                </a:moveTo>
                <a:lnTo>
                  <a:pt x="3077415" y="3505507"/>
                </a:lnTo>
                <a:lnTo>
                  <a:pt x="1405289" y="4081266"/>
                </a:lnTo>
                <a:lnTo>
                  <a:pt x="0" y="13"/>
                </a:lnTo>
                <a:lnTo>
                  <a:pt x="1870372" y="0"/>
                </a:lnTo>
              </a:path>
            </a:pathLst>
          </a:custGeom>
          <a:gradFill>
            <a:gsLst>
              <a:gs pos="0">
                <a:srgbClr val="F35B44">
                  <a:alpha val="17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3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400000"/>
            </a:gradFill>
            <a:prstDash val="solid"/>
          </a:ln>
        </p:spPr>
      </p:sp>
      <p:sp>
        <p:nvSpPr>
          <p:cNvPr id="300038" name="Freeform 8"/>
          <p:cNvSpPr/>
          <p:nvPr/>
        </p:nvSpPr>
        <p:spPr>
          <a:xfrm>
            <a:off x="7534077" y="2230764"/>
            <a:ext cx="3919561" cy="4626610"/>
          </a:xfrm>
          <a:custGeom>
            <a:avLst/>
            <a:gdLst/>
            <a:ahLst/>
            <a:cxnLst/>
            <a:rect l="l" t="t" r="r" b="b"/>
            <a:pathLst>
              <a:path w="3919561" h="4626610">
                <a:moveTo>
                  <a:pt x="2416287" y="0"/>
                </a:moveTo>
                <a:lnTo>
                  <a:pt x="3919561" y="4626601"/>
                </a:lnTo>
                <a:lnTo>
                  <a:pt x="1248182" y="4626610"/>
                </a:lnTo>
                <a:lnTo>
                  <a:pt x="0" y="785099"/>
                </a:lnTo>
                <a:lnTo>
                  <a:pt x="2416287" y="0"/>
                </a:lnTo>
              </a:path>
            </a:pathLst>
          </a:custGeom>
          <a:gradFill>
            <a:gsLst>
              <a:gs pos="0">
                <a:srgbClr val="F35B44">
                  <a:alpha val="15000"/>
                </a:srgbClr>
              </a:gs>
              <a:gs pos="72000">
                <a:srgbClr val="F35B44">
                  <a:alpha val="0"/>
                </a:srgbClr>
              </a:gs>
            </a:gsLst>
            <a:lin ang="162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5000">
                  <a:schemeClr val="accent1">
                    <a:alpha val="19000"/>
                  </a:schemeClr>
                </a:gs>
                <a:gs pos="41000">
                  <a:schemeClr val="accent1">
                    <a:alpha val="0"/>
                  </a:schemeClr>
                </a:gs>
              </a:gsLst>
              <a:lin ang="16200000"/>
            </a:gradFill>
            <a:prstDash val="solid"/>
          </a:ln>
        </p:spPr>
      </p:sp>
      <p:sp>
        <p:nvSpPr>
          <p:cNvPr id="300044" name="Freeform 9"/>
          <p:cNvSpPr/>
          <p:nvPr/>
        </p:nvSpPr>
        <p:spPr>
          <a:xfrm>
            <a:off x="11185732" y="0"/>
            <a:ext cx="1006268" cy="2922411"/>
          </a:xfrm>
          <a:custGeom>
            <a:avLst/>
            <a:gdLst/>
            <a:ahLst/>
            <a:cxnLst/>
            <a:rect l="l" t="t" r="r" b="b"/>
            <a:pathLst>
              <a:path w="1006268" h="2922411">
                <a:moveTo>
                  <a:pt x="0" y="0"/>
                </a:moveTo>
                <a:lnTo>
                  <a:pt x="5525" y="0"/>
                </a:lnTo>
                <a:lnTo>
                  <a:pt x="1006268" y="74"/>
                </a:lnTo>
                <a:lnTo>
                  <a:pt x="1006268" y="2810981"/>
                </a:lnTo>
                <a:lnTo>
                  <a:pt x="1006268" y="2922411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rgbClr val="F35B44">
                  <a:alpha val="11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17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340000"/>
            </a:gradFill>
            <a:prstDash val="solid"/>
          </a:ln>
        </p:spPr>
      </p:sp>
      <p:sp>
        <p:nvSpPr>
          <p:cNvPr id="300047" name="Freeform 10"/>
          <p:cNvSpPr/>
          <p:nvPr/>
        </p:nvSpPr>
        <p:spPr>
          <a:xfrm>
            <a:off x="1" y="5242703"/>
            <a:ext cx="555972" cy="1614674"/>
          </a:xfrm>
          <a:custGeom>
            <a:avLst/>
            <a:gdLst/>
            <a:ahLst/>
            <a:cxnLst/>
            <a:rect l="l" t="t" r="r" b="b"/>
            <a:pathLst>
              <a:path w="555972" h="1614674">
                <a:moveTo>
                  <a:pt x="0" y="0"/>
                </a:moveTo>
                <a:lnTo>
                  <a:pt x="555972" y="1614662"/>
                </a:lnTo>
                <a:lnTo>
                  <a:pt x="3" y="1614674"/>
                </a:lnTo>
                <a:lnTo>
                  <a:pt x="0" y="257965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rgbClr val="F35B44">
                  <a:alpha val="30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3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400000"/>
            </a:gradFill>
            <a:prstDash val="solid"/>
          </a:ln>
        </p:spPr>
      </p:sp>
      <p:sp>
        <p:nvSpPr>
          <p:cNvPr id="300005" name="AutoShape 11"/>
          <p:cNvSpPr/>
          <p:nvPr/>
        </p:nvSpPr>
        <p:spPr>
          <a:xfrm>
            <a:off x="3681545" y="4116536"/>
            <a:ext cx="5040000" cy="876663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/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en-US" sz="1100"/>
          </a:p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</a:p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  <a:endParaRPr lang="en-US" sz="24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0004" name="AutoShape 12"/>
          <p:cNvSpPr/>
          <p:nvPr/>
        </p:nvSpPr>
        <p:spPr>
          <a:xfrm>
            <a:off x="1526400" y="3038549"/>
            <a:ext cx="9144000" cy="1200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公共场所防护</a:t>
            </a:r>
            <a:endParaRPr lang="en-US" sz="1100"/>
          </a:p>
        </p:txBody>
      </p:sp>
      <p:sp>
        <p:nvSpPr>
          <p:cNvPr id="300006" name="AutoShape 13"/>
          <p:cNvSpPr/>
          <p:nvPr/>
        </p:nvSpPr>
        <p:spPr>
          <a:xfrm>
            <a:off x="1524000" y="1610475"/>
            <a:ext cx="9144000" cy="122400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rmAutofit/>
          </a:bodyPr>
          <a:lstStyle/>
          <a:p>
            <a:pPr algn="ctr">
              <a:lnSpc>
                <a:spcPct val="104000"/>
              </a:lnSpc>
              <a:spcBef>
                <a:spcPts val="1000"/>
              </a:spcBef>
              <a:defRPr/>
            </a:pPr>
            <a:r>
              <a:rPr lang="en-US" sz="70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714856" y="1399106"/>
            <a:ext cx="4681530" cy="2142915"/>
          </a:xfrm>
          <a:prstGeom prst="roundRect">
            <a:avLst>
              <a:gd name="adj" fmla="val 6038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6714856" y="4038030"/>
            <a:ext cx="4681530" cy="2142915"/>
          </a:xfrm>
          <a:prstGeom prst="roundRect">
            <a:avLst>
              <a:gd name="adj" fmla="val 6038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 flipH="1">
            <a:off x="854441" y="2574499"/>
            <a:ext cx="4659739" cy="2419350"/>
          </a:xfrm>
          <a:prstGeom prst="roundRect">
            <a:avLst>
              <a:gd name="adj" fmla="val 6038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2114137" y="5224242"/>
            <a:ext cx="4463172" cy="655809"/>
          </a:xfrm>
          <a:prstGeom prst="roundRect">
            <a:avLst>
              <a:gd name="adj" fmla="val 16667"/>
            </a:avLst>
          </a:prstGeom>
          <a:solidFill>
            <a:srgbClr val="73DDE3">
              <a:alpha val="15000"/>
            </a:srgbClr>
          </a:solidFill>
        </p:spPr>
      </p:sp>
      <p:sp>
        <p:nvSpPr>
          <p:cNvPr id="6" name="TextBox 6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就餐场所选择标准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2931341" y="1669712"/>
            <a:ext cx="3783515" cy="655809"/>
          </a:xfrm>
          <a:prstGeom prst="roundRect">
            <a:avLst>
              <a:gd name="adj" fmla="val 16667"/>
            </a:avLst>
          </a:prstGeom>
          <a:solidFill>
            <a:schemeClr val="accent4">
              <a:alpha val="15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2180357" y="1669712"/>
            <a:ext cx="674714" cy="655809"/>
          </a:xfrm>
          <a:prstGeom prst="roundRect">
            <a:avLst>
              <a:gd name="adj" fmla="val 16667"/>
            </a:avLst>
          </a:prstGeom>
          <a:solidFill>
            <a:schemeClr val="accent4">
              <a:alpha val="15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987422" y="4772488"/>
            <a:ext cx="114300" cy="1143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11158261" y="5954700"/>
            <a:ext cx="114300" cy="114300"/>
          </a:xfrm>
          <a:prstGeom prst="ellipse">
            <a:avLst/>
          </a:prstGeom>
          <a:solidFill>
            <a:schemeClr val="accent5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11158261" y="3334826"/>
            <a:ext cx="114300" cy="114300"/>
          </a:xfrm>
          <a:prstGeom prst="ellipse">
            <a:avLst/>
          </a:prstGeom>
          <a:solidFill>
            <a:schemeClr val="accent5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 rot="2700000">
            <a:off x="5955556" y="4350187"/>
            <a:ext cx="1518601" cy="1518601"/>
          </a:xfrm>
          <a:prstGeom prst="roundRect">
            <a:avLst>
              <a:gd name="adj" fmla="val 13172"/>
            </a:avLst>
          </a:prstGeom>
          <a:solidFill>
            <a:schemeClr val="accent5">
              <a:alpha val="100000"/>
            </a:schemeClr>
          </a:solidFill>
        </p:spPr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5762356" y="4156988"/>
            <a:ext cx="1905000" cy="1905000"/>
          </a:xfrm>
          <a:prstGeom prst="diamond">
            <a:avLst/>
          </a:prstGeom>
        </p:spPr>
      </p:pic>
      <p:sp>
        <p:nvSpPr>
          <p:cNvPr id="14" name="AutoShape 14"/>
          <p:cNvSpPr/>
          <p:nvPr/>
        </p:nvSpPr>
        <p:spPr>
          <a:xfrm rot="2700000">
            <a:off x="5955556" y="1711263"/>
            <a:ext cx="1518601" cy="1518601"/>
          </a:xfrm>
          <a:prstGeom prst="roundRect">
            <a:avLst>
              <a:gd name="adj" fmla="val 13172"/>
            </a:avLst>
          </a:prstGeom>
          <a:solidFill>
            <a:schemeClr val="accent4">
              <a:alpha val="100000"/>
            </a:schemeClr>
          </a:solidFill>
        </p:spPr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5762356" y="1518063"/>
            <a:ext cx="1905000" cy="1905000"/>
          </a:xfrm>
          <a:prstGeom prst="diamond">
            <a:avLst/>
          </a:prstGeom>
        </p:spPr>
      </p:pic>
      <p:sp>
        <p:nvSpPr>
          <p:cNvPr id="16" name="AutoShape 16"/>
          <p:cNvSpPr/>
          <p:nvPr/>
        </p:nvSpPr>
        <p:spPr>
          <a:xfrm rot="18900000" flipH="1">
            <a:off x="4656930" y="2926924"/>
            <a:ext cx="1714500" cy="1714500"/>
          </a:xfrm>
          <a:prstGeom prst="roundRect">
            <a:avLst>
              <a:gd name="adj" fmla="val 13172"/>
            </a:avLst>
          </a:prstGeom>
          <a:solidFill>
            <a:schemeClr val="accent1">
              <a:alpha val="100000"/>
            </a:schemeClr>
          </a:solidFill>
        </p:spPr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alphaModFix amt="100000"/>
          </a:blip>
          <a:srcRect/>
          <a:stretch>
            <a:fillRect/>
          </a:stretch>
        </p:blipFill>
        <p:spPr>
          <a:xfrm>
            <a:off x="4418805" y="2688799"/>
            <a:ext cx="2190750" cy="2190750"/>
          </a:xfrm>
          <a:prstGeom prst="diamond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140219" y="2985034"/>
            <a:ext cx="3207825" cy="26950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卫生资质审核</a:t>
            </a:r>
            <a:endParaRPr lang="en-US" sz="18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140219" y="3358789"/>
            <a:ext cx="3215030" cy="147084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r">
              <a:lnSpc>
                <a:spcPct val="150000"/>
              </a:lnSpc>
              <a:spcBef>
                <a:spcPts val="375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选择悬挂有效《食品经营许可证》的餐饮单位，优先查看量化分级公示牌（如“笑脸”标识），确保商家具备规范的食品加工和储存条件。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7821497" y="1707706"/>
            <a:ext cx="2931341" cy="26950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环境与操作规范</a:t>
            </a:r>
            <a:endParaRPr lang="en-US" sz="18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821497" y="2071935"/>
            <a:ext cx="3215030" cy="141293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  <a:spcBef>
                <a:spcPts val="375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观察就餐区域是否整洁无蝇虫，后厨是否透明可视；注意工作人员是否佩戴手套、口罩，生熟食是否分区处理，避免交叉污染风险。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821497" y="4365680"/>
            <a:ext cx="2855071" cy="26950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食材新鲜度把控</a:t>
            </a:r>
            <a:endParaRPr lang="en-US" sz="18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821497" y="4710860"/>
            <a:ext cx="3215030" cy="141293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  <a:spcBef>
                <a:spcPts val="375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避免选择提供高风险食品（如凉拌菜、刺身）的摊位，优先挑选现点现做的热食，确保食物中心温度达到70℃以上杀菌标准。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630295" y="-1017757"/>
            <a:ext cx="9477377" cy="9477377"/>
          </a:xfrm>
          <a:prstGeom prst="ellipse">
            <a:avLst/>
          </a:prstGeom>
          <a:solidFill>
            <a:schemeClr val="accent2">
              <a:alpha val="19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881683" y="3294211"/>
            <a:ext cx="853440" cy="85344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7682406" y="1587331"/>
            <a:ext cx="4267200" cy="4267200"/>
          </a:xfrm>
          <a:prstGeom prst="ellipse">
            <a:avLst/>
          </a:prstGeom>
          <a:solidFill>
            <a:schemeClr val="accent2">
              <a:alpha val="29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7020359" y="3294211"/>
            <a:ext cx="800044" cy="862118"/>
          </a:xfrm>
          <a:prstGeom prst="rightArrow">
            <a:avLst/>
          </a:prstGeom>
          <a:gradFill>
            <a:gsLst>
              <a:gs pos="0">
                <a:schemeClr val="lt1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0"/>
          </a:gradFill>
        </p:spPr>
      </p:sp>
      <p:sp>
        <p:nvSpPr>
          <p:cNvPr id="6" name="TextBox 6"/>
          <p:cNvSpPr txBox="1"/>
          <p:nvPr/>
        </p:nvSpPr>
        <p:spPr>
          <a:xfrm>
            <a:off x="1471170" y="1787279"/>
            <a:ext cx="4624830" cy="99479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随身携带含酒精（60%以上）的免洗洗手液，接触扶手、座椅后及时消毒；避免用手直接触碰眼、口、鼻等黏膜部位。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71170" y="5162560"/>
            <a:ext cx="4624830" cy="10001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自备密封包装的饮用水和食品，避免购买站台裸露销售的切块水果或冷食；使用一次性餐具前用沸水冲洗。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993848" y="1898772"/>
            <a:ext cx="3644317" cy="3644317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8223571" y="2641548"/>
            <a:ext cx="3184870" cy="2158766"/>
          </a:xfrm>
          <a:prstGeom prst="rect">
            <a:avLst/>
          </a:prstGeom>
        </p:spPr>
        <p:txBody>
          <a:bodyPr vert="horz" wrap="square" lIns="114300" tIns="57150" rIns="114300" bIns="57150" rtlCol="0" anchor="ctr" anchorCtr="1">
            <a:normAutofit/>
          </a:bodyPr>
          <a:lstStyle/>
          <a:p>
            <a:pPr algn="ctr"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在公共交通或长途旅行中，需强化手部卫生与接触物清洁，阻断病原体传播途径。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97036" y="1587331"/>
            <a:ext cx="853440" cy="85344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1" name="Freeform 11"/>
          <p:cNvSpPr/>
          <p:nvPr/>
        </p:nvSpPr>
        <p:spPr>
          <a:xfrm>
            <a:off x="693146" y="1783441"/>
            <a:ext cx="461221" cy="461221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304800"/>
                </a:moveTo>
                <a:cubicBezTo>
                  <a:pt x="68228" y="304800"/>
                  <a:pt x="0" y="236572"/>
                  <a:pt x="0" y="152400"/>
                </a:cubicBezTo>
                <a:cubicBezTo>
                  <a:pt x="0" y="68228"/>
                  <a:pt x="68228" y="0"/>
                  <a:pt x="152400" y="0"/>
                </a:cubicBezTo>
                <a:lnTo>
                  <a:pt x="152400" y="0"/>
                </a:lnTo>
                <a:cubicBezTo>
                  <a:pt x="236572" y="0"/>
                  <a:pt x="304800" y="68228"/>
                  <a:pt x="304800" y="152400"/>
                </a:cubicBezTo>
                <a:cubicBezTo>
                  <a:pt x="304800" y="236572"/>
                  <a:pt x="236572" y="304800"/>
                  <a:pt x="152400" y="304800"/>
                </a:cubicBezTo>
                <a:lnTo>
                  <a:pt x="152400" y="304800"/>
                </a:lnTo>
                <a:close/>
                <a:moveTo>
                  <a:pt x="99060" y="137160"/>
                </a:moveTo>
                <a:cubicBezTo>
                  <a:pt x="111681" y="137160"/>
                  <a:pt x="121920" y="126921"/>
                  <a:pt x="121920" y="114300"/>
                </a:cubicBezTo>
                <a:cubicBezTo>
                  <a:pt x="121920" y="101679"/>
                  <a:pt x="111681" y="91440"/>
                  <a:pt x="99060" y="91440"/>
                </a:cubicBezTo>
                <a:lnTo>
                  <a:pt x="99060" y="91440"/>
                </a:lnTo>
                <a:cubicBezTo>
                  <a:pt x="86439" y="91440"/>
                  <a:pt x="76200" y="101679"/>
                  <a:pt x="76200" y="114300"/>
                </a:cubicBezTo>
                <a:cubicBezTo>
                  <a:pt x="76200" y="126921"/>
                  <a:pt x="86439" y="137160"/>
                  <a:pt x="99060" y="137160"/>
                </a:cubicBezTo>
                <a:lnTo>
                  <a:pt x="99060" y="137160"/>
                </a:lnTo>
                <a:close/>
                <a:moveTo>
                  <a:pt x="205740" y="137160"/>
                </a:moveTo>
                <a:cubicBezTo>
                  <a:pt x="218361" y="137160"/>
                  <a:pt x="228600" y="126921"/>
                  <a:pt x="228600" y="114300"/>
                </a:cubicBezTo>
                <a:cubicBezTo>
                  <a:pt x="228600" y="101679"/>
                  <a:pt x="218361" y="91440"/>
                  <a:pt x="205740" y="91440"/>
                </a:cubicBezTo>
                <a:lnTo>
                  <a:pt x="205740" y="91440"/>
                </a:lnTo>
                <a:cubicBezTo>
                  <a:pt x="193119" y="91440"/>
                  <a:pt x="182880" y="101679"/>
                  <a:pt x="182880" y="114300"/>
                </a:cubicBezTo>
                <a:cubicBezTo>
                  <a:pt x="182880" y="126921"/>
                  <a:pt x="193119" y="137160"/>
                  <a:pt x="205740" y="137160"/>
                </a:cubicBezTo>
                <a:lnTo>
                  <a:pt x="205740" y="137160"/>
                </a:lnTo>
                <a:close/>
                <a:moveTo>
                  <a:pt x="238658" y="182880"/>
                </a:moveTo>
                <a:lnTo>
                  <a:pt x="66142" y="182880"/>
                </a:lnTo>
                <a:cubicBezTo>
                  <a:pt x="79038" y="218770"/>
                  <a:pt x="112776" y="243973"/>
                  <a:pt x="152400" y="243973"/>
                </a:cubicBezTo>
                <a:cubicBezTo>
                  <a:pt x="192024" y="243973"/>
                  <a:pt x="225762" y="218770"/>
                  <a:pt x="238458" y="183518"/>
                </a:cubicBezTo>
                <a:lnTo>
                  <a:pt x="238658" y="18288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2" name="Freeform 12"/>
          <p:cNvSpPr/>
          <p:nvPr/>
        </p:nvSpPr>
        <p:spPr>
          <a:xfrm>
            <a:off x="1122283" y="3534910"/>
            <a:ext cx="372041" cy="372041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cubicBezTo>
                  <a:pt x="68237" y="0"/>
                  <a:pt x="0" y="68237"/>
                  <a:pt x="0" y="152400"/>
                </a:cubicBezTo>
                <a:cubicBezTo>
                  <a:pt x="0" y="236563"/>
                  <a:pt x="68237" y="304800"/>
                  <a:pt x="152400" y="304800"/>
                </a:cubicBezTo>
                <a:cubicBezTo>
                  <a:pt x="236563" y="304800"/>
                  <a:pt x="304800" y="236563"/>
                  <a:pt x="304800" y="152400"/>
                </a:cubicBezTo>
                <a:cubicBezTo>
                  <a:pt x="304800" y="68237"/>
                  <a:pt x="236563" y="0"/>
                  <a:pt x="152400" y="0"/>
                </a:cubicBezTo>
                <a:close/>
                <a:moveTo>
                  <a:pt x="128778" y="222723"/>
                </a:moveTo>
                <a:lnTo>
                  <a:pt x="58655" y="152591"/>
                </a:lnTo>
                <a:lnTo>
                  <a:pt x="85592" y="125654"/>
                </a:lnTo>
                <a:lnTo>
                  <a:pt x="128768" y="168850"/>
                </a:lnTo>
                <a:lnTo>
                  <a:pt x="220370" y="77248"/>
                </a:lnTo>
                <a:lnTo>
                  <a:pt x="247307" y="104184"/>
                </a:lnTo>
                <a:lnTo>
                  <a:pt x="128778" y="22272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3" name="AutoShape 13"/>
          <p:cNvSpPr/>
          <p:nvPr/>
        </p:nvSpPr>
        <p:spPr>
          <a:xfrm>
            <a:off x="497036" y="5001091"/>
            <a:ext cx="853440" cy="85344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Freeform 14"/>
          <p:cNvSpPr/>
          <p:nvPr/>
        </p:nvSpPr>
        <p:spPr>
          <a:xfrm>
            <a:off x="708042" y="5212097"/>
            <a:ext cx="431428" cy="431428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02444" y="162220"/>
                </a:moveTo>
                <a:cubicBezTo>
                  <a:pt x="202444" y="162220"/>
                  <a:pt x="207007" y="100841"/>
                  <a:pt x="150752" y="93840"/>
                </a:cubicBezTo>
                <a:cubicBezTo>
                  <a:pt x="102537" y="88916"/>
                  <a:pt x="87868" y="133721"/>
                  <a:pt x="87868" y="133721"/>
                </a:cubicBezTo>
                <a:cubicBezTo>
                  <a:pt x="87868" y="133721"/>
                  <a:pt x="73352" y="119758"/>
                  <a:pt x="53654" y="131159"/>
                </a:cubicBezTo>
                <a:cubicBezTo>
                  <a:pt x="36024" y="142046"/>
                  <a:pt x="39148" y="161963"/>
                  <a:pt x="39148" y="161963"/>
                </a:cubicBezTo>
                <a:cubicBezTo>
                  <a:pt x="39148" y="161963"/>
                  <a:pt x="0" y="169574"/>
                  <a:pt x="0" y="209493"/>
                </a:cubicBezTo>
                <a:cubicBezTo>
                  <a:pt x="1076" y="250031"/>
                  <a:pt x="42262" y="249022"/>
                  <a:pt x="42262" y="249022"/>
                </a:cubicBezTo>
                <a:lnTo>
                  <a:pt x="196310" y="249431"/>
                </a:lnTo>
                <a:cubicBezTo>
                  <a:pt x="196310" y="249431"/>
                  <a:pt x="233182" y="249860"/>
                  <a:pt x="239897" y="211874"/>
                </a:cubicBezTo>
                <a:cubicBezTo>
                  <a:pt x="242497" y="170412"/>
                  <a:pt x="202444" y="162220"/>
                  <a:pt x="202444" y="162220"/>
                </a:cubicBezTo>
                <a:close/>
              </a:path>
              <a:path w="304800" h="304800">
                <a:moveTo>
                  <a:pt x="297694" y="124130"/>
                </a:moveTo>
                <a:cubicBezTo>
                  <a:pt x="297694" y="124130"/>
                  <a:pt x="302257" y="62751"/>
                  <a:pt x="246012" y="55740"/>
                </a:cubicBezTo>
                <a:cubicBezTo>
                  <a:pt x="197796" y="50816"/>
                  <a:pt x="182537" y="96212"/>
                  <a:pt x="182537" y="96212"/>
                </a:cubicBezTo>
                <a:cubicBezTo>
                  <a:pt x="182537" y="96212"/>
                  <a:pt x="210626" y="112509"/>
                  <a:pt x="211817" y="156562"/>
                </a:cubicBezTo>
                <a:cubicBezTo>
                  <a:pt x="229676" y="161925"/>
                  <a:pt x="248707" y="176660"/>
                  <a:pt x="249307" y="211188"/>
                </a:cubicBezTo>
                <a:lnTo>
                  <a:pt x="291560" y="211341"/>
                </a:lnTo>
                <a:cubicBezTo>
                  <a:pt x="291560" y="211341"/>
                  <a:pt x="328432" y="211769"/>
                  <a:pt x="335147" y="173784"/>
                </a:cubicBezTo>
                <a:cubicBezTo>
                  <a:pt x="337747" y="132302"/>
                  <a:pt x="297694" y="124130"/>
                  <a:pt x="297694" y="12413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5" name="TextBox 15"/>
          <p:cNvSpPr txBox="1"/>
          <p:nvPr/>
        </p:nvSpPr>
        <p:spPr>
          <a:xfrm>
            <a:off x="1471170" y="1404968"/>
            <a:ext cx="3533775" cy="4095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77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手部消毒管理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850961" y="3391770"/>
            <a:ext cx="4622850" cy="99722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乘坐空调大巴或出租车时，确认出风口清洁无霉斑，可适度开窗通风；高铁、飞机等密闭空间可佩戴医用外科口罩减少飞沫接触。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850961" y="3052871"/>
            <a:ext cx="3533775" cy="4095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77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空调系统防护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471170" y="4752985"/>
            <a:ext cx="3533775" cy="4095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77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饮食安全策略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交通工具防护建议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139" b="-139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110500" y="1835883"/>
            <a:ext cx="3680000" cy="4373333"/>
          </a:xfrm>
          <a:prstGeom prst="roundRect">
            <a:avLst>
              <a:gd name="adj" fmla="val 622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4228583" y="1868633"/>
            <a:ext cx="3680000" cy="4373333"/>
          </a:xfrm>
          <a:prstGeom prst="roundRect">
            <a:avLst>
              <a:gd name="adj" fmla="val 622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4478727" y="1553998"/>
            <a:ext cx="3234092" cy="554667"/>
          </a:xfrm>
          <a:prstGeom prst="roundRect">
            <a:avLst>
              <a:gd name="adj" fmla="val 17831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8333454" y="1553998"/>
            <a:ext cx="3234092" cy="554667"/>
          </a:xfrm>
          <a:prstGeom prst="roundRect">
            <a:avLst>
              <a:gd name="adj" fmla="val 21386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人群密集场所注意事项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455075" y="1497568"/>
            <a:ext cx="2990850" cy="667527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公共卫生间使用</a:t>
            </a:r>
            <a:endParaRPr lang="en-US" sz="20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336013" y="2297994"/>
            <a:ext cx="3228975" cy="359844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marL="228600" lvl="1" indent="-228600" algn="l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接触隔离技巧：用纸巾包裹门把手或冲水按钮，如厕后盖好马桶盖再冲水，防止气溶胶扩散；洗手时使用感应式水龙头和皂液器。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消毒时效性：若提供烘手机，优先选用高温型（80℃以上持续15秒）；无干手设备时，用自备纸巾擦拭后及时涂抹手部消毒凝胶。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573158" y="1497568"/>
            <a:ext cx="2990850" cy="667527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商场与室内娱乐场所</a:t>
            </a:r>
            <a:endParaRPr lang="en-US" sz="20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54096" y="2330745"/>
            <a:ext cx="3228975" cy="359844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marL="228600" lvl="1" indent="-228600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通风与接触管理：避开人流高峰时段，优先选择有新风系统的场所；儿童游乐区使用前后用湿巾擦拭滑梯、摇马等高频接触设施。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应急物品准备：携带儿童专用消毒纸巾处理玩具表面；为幼儿准备独立水杯和围兜，避免共用公共饮水机或餐具。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346667" y="1868242"/>
            <a:ext cx="3680000" cy="4373333"/>
          </a:xfrm>
          <a:prstGeom prst="roundRect">
            <a:avLst>
              <a:gd name="adj" fmla="val 622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69621" y="1553998"/>
            <a:ext cx="3234092" cy="554667"/>
          </a:xfrm>
          <a:prstGeom prst="roundRect">
            <a:avLst>
              <a:gd name="adj" fmla="val 21386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691242" y="1497568"/>
            <a:ext cx="2990850" cy="667527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泳池与水上乐园</a:t>
            </a:r>
            <a:endParaRPr lang="en-US" sz="20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72179" y="2330353"/>
            <a:ext cx="3228975" cy="359844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marL="228600" lvl="1" indent="-228600" algn="l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水质监测：选择公示每日余氯（0.3-1.0mg/L）和pH值（7.2-7.8）检测结果的场馆，避免在浑浊或异味明显的区域活动。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个人防护措施：游泳时佩戴防水鼻夹、护目镜，减少呛水风险；上岸后立即用流动水冲洗全身，尤其注意清洁耳道、指甲缝等易藏匿病菌的部位。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16" name="AutoShap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A">
              <a:alpha val="100000"/>
            </a:srgbClr>
          </a:solidFill>
        </p:spPr>
      </p:sp>
      <p:sp>
        <p:nvSpPr>
          <p:cNvPr id="300011" name="Freeform 3"/>
          <p:cNvSpPr/>
          <p:nvPr/>
        </p:nvSpPr>
        <p:spPr>
          <a:xfrm>
            <a:off x="5872175" y="4539062"/>
            <a:ext cx="447650" cy="67872"/>
          </a:xfrm>
          <a:custGeom>
            <a:avLst/>
            <a:gdLst/>
            <a:ahLst/>
            <a:cxnLst/>
            <a:rect l="l" t="t" r="r" b="b"/>
            <a:pathLst>
              <a:path w="447650" h="67872">
                <a:moveTo>
                  <a:pt x="413714" y="0"/>
                </a:moveTo>
                <a:cubicBezTo>
                  <a:pt x="432456" y="0"/>
                  <a:pt x="447650" y="15194"/>
                  <a:pt x="447650" y="33936"/>
                </a:cubicBezTo>
                <a:cubicBezTo>
                  <a:pt x="447650" y="52678"/>
                  <a:pt x="432456" y="67872"/>
                  <a:pt x="413714" y="67872"/>
                </a:cubicBezTo>
                <a:cubicBezTo>
                  <a:pt x="394972" y="67872"/>
                  <a:pt x="379778" y="52678"/>
                  <a:pt x="379778" y="33936"/>
                </a:cubicBezTo>
                <a:cubicBezTo>
                  <a:pt x="379778" y="15194"/>
                  <a:pt x="394972" y="0"/>
                  <a:pt x="413714" y="0"/>
                </a:cubicBezTo>
                <a:close/>
              </a:path>
              <a:path w="447650" h="67872">
                <a:moveTo>
                  <a:pt x="287122" y="0"/>
                </a:moveTo>
                <a:cubicBezTo>
                  <a:pt x="305864" y="0"/>
                  <a:pt x="321058" y="15194"/>
                  <a:pt x="321058" y="33936"/>
                </a:cubicBezTo>
                <a:cubicBezTo>
                  <a:pt x="321058" y="52678"/>
                  <a:pt x="305864" y="67872"/>
                  <a:pt x="287122" y="67872"/>
                </a:cubicBezTo>
                <a:cubicBezTo>
                  <a:pt x="268380" y="67872"/>
                  <a:pt x="253186" y="52678"/>
                  <a:pt x="253186" y="33936"/>
                </a:cubicBezTo>
                <a:cubicBezTo>
                  <a:pt x="253186" y="15194"/>
                  <a:pt x="268380" y="0"/>
                  <a:pt x="287122" y="0"/>
                </a:cubicBezTo>
                <a:close/>
              </a:path>
              <a:path w="447650" h="67872">
                <a:moveTo>
                  <a:pt x="160529" y="0"/>
                </a:moveTo>
                <a:cubicBezTo>
                  <a:pt x="179271" y="0"/>
                  <a:pt x="194465" y="15194"/>
                  <a:pt x="194465" y="33936"/>
                </a:cubicBezTo>
                <a:cubicBezTo>
                  <a:pt x="194465" y="52678"/>
                  <a:pt x="179271" y="67872"/>
                  <a:pt x="160529" y="67872"/>
                </a:cubicBezTo>
                <a:cubicBezTo>
                  <a:pt x="141787" y="67872"/>
                  <a:pt x="126593" y="52678"/>
                  <a:pt x="126593" y="33936"/>
                </a:cubicBezTo>
                <a:cubicBezTo>
                  <a:pt x="126593" y="15194"/>
                  <a:pt x="141787" y="0"/>
                  <a:pt x="160529" y="0"/>
                </a:cubicBezTo>
                <a:close/>
              </a:path>
              <a:path w="447650" h="67872">
                <a:moveTo>
                  <a:pt x="33936" y="0"/>
                </a:moveTo>
                <a:cubicBezTo>
                  <a:pt x="52678" y="0"/>
                  <a:pt x="67872" y="15194"/>
                  <a:pt x="67872" y="33936"/>
                </a:cubicBezTo>
                <a:cubicBezTo>
                  <a:pt x="67872" y="52678"/>
                  <a:pt x="52678" y="67872"/>
                  <a:pt x="33936" y="67872"/>
                </a:cubicBezTo>
                <a:cubicBezTo>
                  <a:pt x="15194" y="67872"/>
                  <a:pt x="0" y="52678"/>
                  <a:pt x="0" y="33936"/>
                </a:cubicBezTo>
                <a:cubicBezTo>
                  <a:pt x="0" y="15194"/>
                  <a:pt x="15194" y="0"/>
                  <a:pt x="33936" y="0"/>
                </a:cubicBezTo>
              </a:path>
            </a:pathLst>
          </a:custGeom>
          <a:solidFill>
            <a:srgbClr val="F35B44">
              <a:alpha val="50000"/>
            </a:srgbClr>
          </a:solidFill>
        </p:spPr>
      </p:sp>
      <p:pic>
        <p:nvPicPr>
          <p:cNvPr id="300012" name="Picture 4"/>
          <p:cNvPicPr>
            <a:picLocks noChangeAspect="1"/>
          </p:cNvPicPr>
          <p:nvPr/>
        </p:nvPicPr>
        <p:blipFill>
          <a:blip r:embed="rId2">
            <a:alphaModFix amt="34000"/>
          </a:blip>
          <a:srcRect l="43824" t="11332" r="47950"/>
          <a:stretch>
            <a:fillRect/>
          </a:stretch>
        </p:blipFill>
        <p:spPr>
          <a:xfrm rot="20520000" flipH="1">
            <a:off x="3370968" y="-100998"/>
            <a:ext cx="215265" cy="5486265"/>
          </a:xfrm>
          <a:prstGeom prst="rect">
            <a:avLst/>
          </a:prstGeom>
        </p:spPr>
      </p:pic>
      <p:pic>
        <p:nvPicPr>
          <p:cNvPr id="300013" name="Picture 5"/>
          <p:cNvPicPr>
            <a:picLocks noChangeAspect="1"/>
          </p:cNvPicPr>
          <p:nvPr/>
        </p:nvPicPr>
        <p:blipFill>
          <a:blip r:embed="rId2">
            <a:alphaModFix amt="34000"/>
          </a:blip>
          <a:srcRect l="43824" t="11321" r="47950"/>
          <a:stretch>
            <a:fillRect/>
          </a:stretch>
        </p:blipFill>
        <p:spPr>
          <a:xfrm rot="20520000" flipH="1">
            <a:off x="8215914" y="-75615"/>
            <a:ext cx="215265" cy="5486932"/>
          </a:xfrm>
          <a:prstGeom prst="rect">
            <a:avLst/>
          </a:prstGeom>
        </p:spPr>
      </p:pic>
      <p:sp>
        <p:nvSpPr>
          <p:cNvPr id="300050" name="Freeform 6"/>
          <p:cNvSpPr/>
          <p:nvPr/>
        </p:nvSpPr>
        <p:spPr>
          <a:xfrm>
            <a:off x="2602131" y="636"/>
            <a:ext cx="7010572" cy="6857364"/>
          </a:xfrm>
          <a:custGeom>
            <a:avLst/>
            <a:gdLst/>
            <a:ahLst/>
            <a:cxnLst/>
            <a:rect l="l" t="t" r="r" b="b"/>
            <a:pathLst>
              <a:path w="7010572" h="6857364">
                <a:moveTo>
                  <a:pt x="0" y="0"/>
                </a:moveTo>
                <a:lnTo>
                  <a:pt x="4832696" y="118"/>
                </a:lnTo>
                <a:lnTo>
                  <a:pt x="7010572" y="6702934"/>
                </a:lnTo>
                <a:lnTo>
                  <a:pt x="6535285" y="6857364"/>
                </a:lnTo>
                <a:lnTo>
                  <a:pt x="2228093" y="6857364"/>
                </a:lnTo>
              </a:path>
            </a:pathLst>
          </a:custGeom>
          <a:gradFill>
            <a:gsLst>
              <a:gs pos="0">
                <a:srgbClr val="F35B44">
                  <a:alpha val="15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25000">
                  <a:schemeClr val="accent1">
                    <a:alpha val="30000"/>
                  </a:schemeClr>
                </a:gs>
                <a:gs pos="60000">
                  <a:schemeClr val="accent1">
                    <a:alpha val="0"/>
                  </a:schemeClr>
                </a:gs>
              </a:gsLst>
              <a:lin ang="5340000"/>
            </a:gradFill>
            <a:prstDash val="solid"/>
          </a:ln>
        </p:spPr>
      </p:sp>
      <p:sp>
        <p:nvSpPr>
          <p:cNvPr id="300032" name="Freeform 7"/>
          <p:cNvSpPr/>
          <p:nvPr/>
        </p:nvSpPr>
        <p:spPr>
          <a:xfrm>
            <a:off x="1193431" y="0"/>
            <a:ext cx="3077415" cy="4081266"/>
          </a:xfrm>
          <a:custGeom>
            <a:avLst/>
            <a:gdLst/>
            <a:ahLst/>
            <a:cxnLst/>
            <a:rect l="l" t="t" r="r" b="b"/>
            <a:pathLst>
              <a:path w="3077415" h="4081266">
                <a:moveTo>
                  <a:pt x="1870372" y="0"/>
                </a:moveTo>
                <a:lnTo>
                  <a:pt x="3077415" y="3505507"/>
                </a:lnTo>
                <a:lnTo>
                  <a:pt x="1405289" y="4081266"/>
                </a:lnTo>
                <a:lnTo>
                  <a:pt x="0" y="13"/>
                </a:lnTo>
                <a:lnTo>
                  <a:pt x="1870372" y="0"/>
                </a:lnTo>
              </a:path>
            </a:pathLst>
          </a:custGeom>
          <a:gradFill>
            <a:gsLst>
              <a:gs pos="0">
                <a:srgbClr val="F35B44">
                  <a:alpha val="17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3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400000"/>
            </a:gradFill>
            <a:prstDash val="solid"/>
          </a:ln>
        </p:spPr>
      </p:sp>
      <p:sp>
        <p:nvSpPr>
          <p:cNvPr id="300038" name="Freeform 8"/>
          <p:cNvSpPr/>
          <p:nvPr/>
        </p:nvSpPr>
        <p:spPr>
          <a:xfrm>
            <a:off x="7534077" y="2230764"/>
            <a:ext cx="3919561" cy="4626610"/>
          </a:xfrm>
          <a:custGeom>
            <a:avLst/>
            <a:gdLst/>
            <a:ahLst/>
            <a:cxnLst/>
            <a:rect l="l" t="t" r="r" b="b"/>
            <a:pathLst>
              <a:path w="3919561" h="4626610">
                <a:moveTo>
                  <a:pt x="2416287" y="0"/>
                </a:moveTo>
                <a:lnTo>
                  <a:pt x="3919561" y="4626601"/>
                </a:lnTo>
                <a:lnTo>
                  <a:pt x="1248182" y="4626610"/>
                </a:lnTo>
                <a:lnTo>
                  <a:pt x="0" y="785099"/>
                </a:lnTo>
                <a:lnTo>
                  <a:pt x="2416287" y="0"/>
                </a:lnTo>
              </a:path>
            </a:pathLst>
          </a:custGeom>
          <a:gradFill>
            <a:gsLst>
              <a:gs pos="0">
                <a:srgbClr val="F35B44">
                  <a:alpha val="15000"/>
                </a:srgbClr>
              </a:gs>
              <a:gs pos="72000">
                <a:srgbClr val="F35B44">
                  <a:alpha val="0"/>
                </a:srgbClr>
              </a:gs>
            </a:gsLst>
            <a:lin ang="162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5000">
                  <a:schemeClr val="accent1">
                    <a:alpha val="19000"/>
                  </a:schemeClr>
                </a:gs>
                <a:gs pos="41000">
                  <a:schemeClr val="accent1">
                    <a:alpha val="0"/>
                  </a:schemeClr>
                </a:gs>
              </a:gsLst>
              <a:lin ang="16200000"/>
            </a:gradFill>
            <a:prstDash val="solid"/>
          </a:ln>
        </p:spPr>
      </p:sp>
      <p:sp>
        <p:nvSpPr>
          <p:cNvPr id="300044" name="Freeform 9"/>
          <p:cNvSpPr/>
          <p:nvPr/>
        </p:nvSpPr>
        <p:spPr>
          <a:xfrm>
            <a:off x="11185732" y="0"/>
            <a:ext cx="1006268" cy="2922411"/>
          </a:xfrm>
          <a:custGeom>
            <a:avLst/>
            <a:gdLst/>
            <a:ahLst/>
            <a:cxnLst/>
            <a:rect l="l" t="t" r="r" b="b"/>
            <a:pathLst>
              <a:path w="1006268" h="2922411">
                <a:moveTo>
                  <a:pt x="0" y="0"/>
                </a:moveTo>
                <a:lnTo>
                  <a:pt x="5525" y="0"/>
                </a:lnTo>
                <a:lnTo>
                  <a:pt x="1006268" y="74"/>
                </a:lnTo>
                <a:lnTo>
                  <a:pt x="1006268" y="2810981"/>
                </a:lnTo>
                <a:lnTo>
                  <a:pt x="1006268" y="2922411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rgbClr val="F35B44">
                  <a:alpha val="11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17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340000"/>
            </a:gradFill>
            <a:prstDash val="solid"/>
          </a:ln>
        </p:spPr>
      </p:sp>
      <p:sp>
        <p:nvSpPr>
          <p:cNvPr id="300047" name="Freeform 10"/>
          <p:cNvSpPr/>
          <p:nvPr/>
        </p:nvSpPr>
        <p:spPr>
          <a:xfrm>
            <a:off x="1" y="5242703"/>
            <a:ext cx="555972" cy="1614674"/>
          </a:xfrm>
          <a:custGeom>
            <a:avLst/>
            <a:gdLst/>
            <a:ahLst/>
            <a:cxnLst/>
            <a:rect l="l" t="t" r="r" b="b"/>
            <a:pathLst>
              <a:path w="555972" h="1614674">
                <a:moveTo>
                  <a:pt x="0" y="0"/>
                </a:moveTo>
                <a:lnTo>
                  <a:pt x="555972" y="1614662"/>
                </a:lnTo>
                <a:lnTo>
                  <a:pt x="3" y="1614674"/>
                </a:lnTo>
                <a:lnTo>
                  <a:pt x="0" y="257965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rgbClr val="F35B44">
                  <a:alpha val="30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3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400000"/>
            </a:gradFill>
            <a:prstDash val="solid"/>
          </a:ln>
        </p:spPr>
      </p:sp>
      <p:sp>
        <p:nvSpPr>
          <p:cNvPr id="300005" name="AutoShape 11"/>
          <p:cNvSpPr/>
          <p:nvPr/>
        </p:nvSpPr>
        <p:spPr>
          <a:xfrm>
            <a:off x="3681545" y="4116536"/>
            <a:ext cx="5040000" cy="876663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/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en-US" sz="1100"/>
          </a:p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</a:p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  <a:endParaRPr lang="en-US" sz="24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0004" name="AutoShape 12"/>
          <p:cNvSpPr/>
          <p:nvPr/>
        </p:nvSpPr>
        <p:spPr>
          <a:xfrm>
            <a:off x="1526400" y="3038549"/>
            <a:ext cx="9144000" cy="1200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症状识别与处置</a:t>
            </a:r>
            <a:endParaRPr lang="en-US" sz="1100"/>
          </a:p>
        </p:txBody>
      </p:sp>
      <p:sp>
        <p:nvSpPr>
          <p:cNvPr id="300006" name="AutoShape 13"/>
          <p:cNvSpPr/>
          <p:nvPr/>
        </p:nvSpPr>
        <p:spPr>
          <a:xfrm>
            <a:off x="1524000" y="1610475"/>
            <a:ext cx="9144000" cy="122400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rmAutofit/>
          </a:bodyPr>
          <a:lstStyle/>
          <a:p>
            <a:pPr algn="ctr">
              <a:lnSpc>
                <a:spcPct val="104000"/>
              </a:lnSpc>
              <a:spcBef>
                <a:spcPts val="1000"/>
              </a:spcBef>
              <a:defRPr/>
            </a:pPr>
            <a:r>
              <a:rPr lang="en-US" sz="70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0" y="0"/>
            <a:ext cx="12192000" cy="6988540"/>
            <a:chOff x="0" y="0"/>
            <a:chExt cx="12192000" cy="6988540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BFA">
                <a:alpha val="100000"/>
              </a:srgbClr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1132181" y="3612337"/>
              <a:ext cx="1054580" cy="3245767"/>
            </a:xfrm>
            <a:custGeom>
              <a:avLst/>
              <a:gdLst/>
              <a:ahLst/>
              <a:cxnLst/>
              <a:rect l="l" t="t" r="r" b="b"/>
              <a:pathLst>
                <a:path w="1054580" h="3245767">
                  <a:moveTo>
                    <a:pt x="1054580" y="0"/>
                  </a:moveTo>
                  <a:lnTo>
                    <a:pt x="1054548" y="3245767"/>
                  </a:lnTo>
                  <a:lnTo>
                    <a:pt x="0" y="3245663"/>
                  </a:lnTo>
                  <a:lnTo>
                    <a:pt x="1054580" y="0"/>
                  </a:lnTo>
                </a:path>
              </a:pathLst>
            </a:custGeom>
            <a:gradFill>
              <a:gsLst>
                <a:gs pos="0">
                  <a:srgbClr val="F35B44">
                    <a:alpha val="10000"/>
                    <a:lumMod val="20000"/>
                    <a:lumOff val="80000"/>
                  </a:srgbClr>
                </a:gs>
                <a:gs pos="34000">
                  <a:srgbClr val="F35B44">
                    <a:alpha val="0"/>
                    <a:lumMod val="20000"/>
                    <a:lumOff val="80000"/>
                  </a:srgbClr>
                </a:gs>
              </a:gsLst>
              <a:lin ang="10800000"/>
            </a:gradFill>
            <a:ln w="12700">
              <a:gradFill>
                <a:gsLst>
                  <a:gs pos="9000">
                    <a:schemeClr val="accent1">
                      <a:alpha val="0"/>
                    </a:schemeClr>
                  </a:gs>
                  <a:gs pos="51000">
                    <a:schemeClr val="accent1">
                      <a:alpha val="34000"/>
                      <a:lumMod val="55000"/>
                      <a:lumOff val="45000"/>
                    </a:schemeClr>
                  </a:gs>
                  <a:gs pos="80000">
                    <a:schemeClr val="accent1">
                      <a:alpha val="0"/>
                    </a:schemeClr>
                  </a:gs>
                </a:gsLst>
                <a:lin ang="5340000"/>
              </a:gradFill>
              <a:prstDash val="solid"/>
            </a:ln>
          </p:spPr>
        </p:sp>
        <p:sp>
          <p:nvSpPr>
            <p:cNvPr id="5" name="AutoShape 5"/>
            <p:cNvSpPr/>
            <p:nvPr/>
          </p:nvSpPr>
          <p:spPr>
            <a:xfrm>
              <a:off x="7348406" y="0"/>
              <a:ext cx="4843594" cy="3860800"/>
            </a:xfrm>
            <a:prstGeom prst="rect">
              <a:avLst/>
            </a:prstGeom>
            <a:gradFill>
              <a:gsLst>
                <a:gs pos="36000">
                  <a:srgbClr val="F35B44">
                    <a:alpha val="0"/>
                  </a:srgbClr>
                </a:gs>
                <a:gs pos="100000">
                  <a:srgbClr val="F35B44">
                    <a:alpha val="9000"/>
                  </a:srgbClr>
                </a:gs>
              </a:gsLst>
              <a:lin ang="18900000"/>
            </a:gradFill>
          </p:spPr>
        </p:sp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alphaModFix amt="57000"/>
            </a:blip>
            <a:srcRect l="40367" r="44843" b="27704"/>
            <a:stretch>
              <a:fillRect/>
            </a:stretch>
          </p:blipFill>
          <p:spPr>
            <a:xfrm rot="1080000">
              <a:off x="11496749" y="3537693"/>
              <a:ext cx="298313" cy="3450847"/>
            </a:xfrm>
            <a:prstGeom prst="rect">
              <a:avLst/>
            </a:prstGeom>
          </p:spPr>
        </p:pic>
        <p:sp>
          <p:nvSpPr>
            <p:cNvPr id="7" name="Freeform 7"/>
            <p:cNvSpPr/>
            <p:nvPr/>
          </p:nvSpPr>
          <p:spPr>
            <a:xfrm>
              <a:off x="9863977" y="3256573"/>
              <a:ext cx="2318479" cy="3601427"/>
            </a:xfrm>
            <a:custGeom>
              <a:avLst/>
              <a:gdLst/>
              <a:ahLst/>
              <a:cxnLst/>
              <a:rect l="l" t="t" r="r" b="b"/>
              <a:pathLst>
                <a:path w="2318479" h="3601427">
                  <a:moveTo>
                    <a:pt x="1170174" y="0"/>
                  </a:moveTo>
                  <a:lnTo>
                    <a:pt x="2318478" y="17"/>
                  </a:lnTo>
                  <a:lnTo>
                    <a:pt x="2318479" y="32490"/>
                  </a:lnTo>
                  <a:lnTo>
                    <a:pt x="1158862" y="3601427"/>
                  </a:lnTo>
                  <a:lnTo>
                    <a:pt x="0" y="3601427"/>
                  </a:lnTo>
                  <a:lnTo>
                    <a:pt x="1170174" y="0"/>
                  </a:lnTo>
                </a:path>
              </a:pathLst>
            </a:custGeom>
            <a:gradFill>
              <a:gsLst>
                <a:gs pos="0">
                  <a:srgbClr val="F35B44">
                    <a:alpha val="23000"/>
                  </a:srgbClr>
                </a:gs>
                <a:gs pos="72000">
                  <a:srgbClr val="F35B44">
                    <a:alpha val="0"/>
                    <a:lumMod val="94000"/>
                  </a:srgbClr>
                </a:gs>
              </a:gsLst>
              <a:lin ang="16200000"/>
            </a:gradFill>
            <a:ln w="22225">
              <a:gradFill>
                <a:gsLst>
                  <a:gs pos="9000">
                    <a:schemeClr val="accent1">
                      <a:alpha val="0"/>
                    </a:schemeClr>
                  </a:gs>
                  <a:gs pos="51000">
                    <a:schemeClr val="accent1">
                      <a:alpha val="21000"/>
                      <a:lumMod val="55000"/>
                      <a:lumOff val="45000"/>
                    </a:schemeClr>
                  </a:gs>
                  <a:gs pos="80000">
                    <a:schemeClr val="accent1">
                      <a:alpha val="0"/>
                    </a:schemeClr>
                  </a:gs>
                </a:gsLst>
                <a:lin ang="16200000"/>
              </a:gradFill>
              <a:prstDash val="solid"/>
            </a:ln>
          </p:spPr>
        </p:sp>
      </p:grpSp>
      <p:sp>
        <p:nvSpPr>
          <p:cNvPr id="8" name="Freeform 8"/>
          <p:cNvSpPr/>
          <p:nvPr/>
        </p:nvSpPr>
        <p:spPr>
          <a:xfrm>
            <a:off x="1455937" y="3095086"/>
            <a:ext cx="3527968" cy="499762"/>
          </a:xfrm>
          <a:custGeom>
            <a:avLst/>
            <a:gdLst/>
            <a:ahLst/>
            <a:cxnLst/>
            <a:rect l="l" t="t" r="r" b="b"/>
            <a:pathLst>
              <a:path w="4628517" h="655662">
                <a:moveTo>
                  <a:pt x="865138" y="117053"/>
                </a:moveTo>
                <a:cubicBezTo>
                  <a:pt x="812205" y="117053"/>
                  <a:pt x="770527" y="136698"/>
                  <a:pt x="740104" y="175989"/>
                </a:cubicBezTo>
                <a:cubicBezTo>
                  <a:pt x="709681" y="215280"/>
                  <a:pt x="694469" y="266166"/>
                  <a:pt x="694469" y="328649"/>
                </a:cubicBezTo>
                <a:cubicBezTo>
                  <a:pt x="694469" y="390314"/>
                  <a:pt x="709340" y="440723"/>
                  <a:pt x="739080" y="479877"/>
                </a:cubicBezTo>
                <a:cubicBezTo>
                  <a:pt x="768821" y="519032"/>
                  <a:pt x="809613" y="538609"/>
                  <a:pt x="861454" y="538609"/>
                </a:cubicBezTo>
                <a:cubicBezTo>
                  <a:pt x="914388" y="538609"/>
                  <a:pt x="955588" y="519850"/>
                  <a:pt x="985056" y="482333"/>
                </a:cubicBezTo>
                <a:cubicBezTo>
                  <a:pt x="1014524" y="444816"/>
                  <a:pt x="1029258" y="394407"/>
                  <a:pt x="1029258" y="331105"/>
                </a:cubicBezTo>
                <a:cubicBezTo>
                  <a:pt x="1029258" y="265075"/>
                  <a:pt x="1014933" y="212892"/>
                  <a:pt x="986284" y="174557"/>
                </a:cubicBezTo>
                <a:cubicBezTo>
                  <a:pt x="957634" y="136221"/>
                  <a:pt x="917253" y="117053"/>
                  <a:pt x="865138" y="117053"/>
                </a:cubicBezTo>
                <a:close/>
                <a:moveTo>
                  <a:pt x="3647480" y="10641"/>
                </a:moveTo>
                <a:lnTo>
                  <a:pt x="4144342" y="10641"/>
                </a:lnTo>
                <a:lnTo>
                  <a:pt x="4144342" y="121146"/>
                </a:lnTo>
                <a:lnTo>
                  <a:pt x="3963442" y="121146"/>
                </a:lnTo>
                <a:lnTo>
                  <a:pt x="3963442" y="644612"/>
                </a:lnTo>
                <a:lnTo>
                  <a:pt x="3827971" y="644612"/>
                </a:lnTo>
                <a:lnTo>
                  <a:pt x="3827971" y="121146"/>
                </a:lnTo>
                <a:lnTo>
                  <a:pt x="3647480" y="121146"/>
                </a:lnTo>
                <a:close/>
                <a:moveTo>
                  <a:pt x="2992450" y="10641"/>
                </a:moveTo>
                <a:lnTo>
                  <a:pt x="3139790" y="10641"/>
                </a:lnTo>
                <a:lnTo>
                  <a:pt x="3398453" y="409277"/>
                </a:lnTo>
                <a:cubicBezTo>
                  <a:pt x="3415643" y="435744"/>
                  <a:pt x="3426147" y="452524"/>
                  <a:pt x="3429968" y="459618"/>
                </a:cubicBezTo>
                <a:lnTo>
                  <a:pt x="3432014" y="459618"/>
                </a:lnTo>
                <a:cubicBezTo>
                  <a:pt x="3429285" y="444338"/>
                  <a:pt x="3427921" y="415143"/>
                  <a:pt x="3427921" y="372033"/>
                </a:cubicBezTo>
                <a:lnTo>
                  <a:pt x="3427921" y="10641"/>
                </a:lnTo>
                <a:lnTo>
                  <a:pt x="3556025" y="10641"/>
                </a:lnTo>
                <a:lnTo>
                  <a:pt x="3556025" y="644612"/>
                </a:lnTo>
                <a:lnTo>
                  <a:pt x="3417689" y="644612"/>
                </a:lnTo>
                <a:lnTo>
                  <a:pt x="3149203" y="234516"/>
                </a:lnTo>
                <a:cubicBezTo>
                  <a:pt x="3135288" y="213233"/>
                  <a:pt x="3125192" y="196044"/>
                  <a:pt x="3118916" y="182947"/>
                </a:cubicBezTo>
                <a:lnTo>
                  <a:pt x="3116870" y="182947"/>
                </a:lnTo>
                <a:cubicBezTo>
                  <a:pt x="3119326" y="204775"/>
                  <a:pt x="3120554" y="238472"/>
                  <a:pt x="3120554" y="284038"/>
                </a:cubicBezTo>
                <a:lnTo>
                  <a:pt x="3120554" y="644612"/>
                </a:lnTo>
                <a:lnTo>
                  <a:pt x="2992450" y="644612"/>
                </a:lnTo>
                <a:close/>
                <a:moveTo>
                  <a:pt x="2516200" y="10641"/>
                </a:moveTo>
                <a:lnTo>
                  <a:pt x="2876773" y="10641"/>
                </a:lnTo>
                <a:lnTo>
                  <a:pt x="2876773" y="121146"/>
                </a:lnTo>
                <a:lnTo>
                  <a:pt x="2651261" y="121146"/>
                </a:lnTo>
                <a:lnTo>
                  <a:pt x="2651261" y="270532"/>
                </a:lnTo>
                <a:lnTo>
                  <a:pt x="2860811" y="270532"/>
                </a:lnTo>
                <a:lnTo>
                  <a:pt x="2860811" y="380628"/>
                </a:lnTo>
                <a:lnTo>
                  <a:pt x="2651261" y="380628"/>
                </a:lnTo>
                <a:lnTo>
                  <a:pt x="2651261" y="534107"/>
                </a:lnTo>
                <a:lnTo>
                  <a:pt x="2891507" y="534107"/>
                </a:lnTo>
                <a:lnTo>
                  <a:pt x="2891507" y="644612"/>
                </a:lnTo>
                <a:lnTo>
                  <a:pt x="2516200" y="644612"/>
                </a:lnTo>
                <a:close/>
                <a:moveTo>
                  <a:pt x="1932980" y="10641"/>
                </a:moveTo>
                <a:lnTo>
                  <a:pt x="2429842" y="10641"/>
                </a:lnTo>
                <a:lnTo>
                  <a:pt x="2429842" y="121146"/>
                </a:lnTo>
                <a:lnTo>
                  <a:pt x="2248942" y="121146"/>
                </a:lnTo>
                <a:lnTo>
                  <a:pt x="2248942" y="644612"/>
                </a:lnTo>
                <a:lnTo>
                  <a:pt x="2113471" y="644612"/>
                </a:lnTo>
                <a:lnTo>
                  <a:pt x="2113471" y="121146"/>
                </a:lnTo>
                <a:lnTo>
                  <a:pt x="1932980" y="121146"/>
                </a:lnTo>
                <a:close/>
                <a:moveTo>
                  <a:pt x="1277950" y="10641"/>
                </a:moveTo>
                <a:lnTo>
                  <a:pt x="1425290" y="10641"/>
                </a:lnTo>
                <a:lnTo>
                  <a:pt x="1683953" y="409277"/>
                </a:lnTo>
                <a:cubicBezTo>
                  <a:pt x="1701143" y="435744"/>
                  <a:pt x="1711647" y="452524"/>
                  <a:pt x="1715467" y="459618"/>
                </a:cubicBezTo>
                <a:lnTo>
                  <a:pt x="1717514" y="459618"/>
                </a:lnTo>
                <a:cubicBezTo>
                  <a:pt x="1714785" y="444338"/>
                  <a:pt x="1713421" y="415143"/>
                  <a:pt x="1713421" y="372033"/>
                </a:cubicBezTo>
                <a:lnTo>
                  <a:pt x="1713421" y="10641"/>
                </a:lnTo>
                <a:lnTo>
                  <a:pt x="1841525" y="10641"/>
                </a:lnTo>
                <a:lnTo>
                  <a:pt x="1841525" y="644612"/>
                </a:lnTo>
                <a:lnTo>
                  <a:pt x="1703189" y="644612"/>
                </a:lnTo>
                <a:lnTo>
                  <a:pt x="1434703" y="234516"/>
                </a:lnTo>
                <a:cubicBezTo>
                  <a:pt x="1420788" y="213233"/>
                  <a:pt x="1410692" y="196044"/>
                  <a:pt x="1404417" y="182947"/>
                </a:cubicBezTo>
                <a:lnTo>
                  <a:pt x="1402370" y="182947"/>
                </a:lnTo>
                <a:cubicBezTo>
                  <a:pt x="1404826" y="204775"/>
                  <a:pt x="1406054" y="238472"/>
                  <a:pt x="1406054" y="284038"/>
                </a:cubicBezTo>
                <a:lnTo>
                  <a:pt x="1406054" y="644612"/>
                </a:lnTo>
                <a:lnTo>
                  <a:pt x="1277950" y="644612"/>
                </a:lnTo>
                <a:close/>
                <a:moveTo>
                  <a:pt x="4444752" y="0"/>
                </a:moveTo>
                <a:cubicBezTo>
                  <a:pt x="4506689" y="0"/>
                  <a:pt x="4558667" y="8049"/>
                  <a:pt x="4600687" y="24147"/>
                </a:cubicBezTo>
                <a:lnTo>
                  <a:pt x="4600687" y="151023"/>
                </a:lnTo>
                <a:cubicBezTo>
                  <a:pt x="4558122" y="122101"/>
                  <a:pt x="4508326" y="107640"/>
                  <a:pt x="4451300" y="107640"/>
                </a:cubicBezTo>
                <a:cubicBezTo>
                  <a:pt x="4418013" y="107640"/>
                  <a:pt x="4391410" y="113711"/>
                  <a:pt x="4371491" y="125852"/>
                </a:cubicBezTo>
                <a:cubicBezTo>
                  <a:pt x="4351573" y="137994"/>
                  <a:pt x="4341614" y="154297"/>
                  <a:pt x="4341614" y="174761"/>
                </a:cubicBezTo>
                <a:cubicBezTo>
                  <a:pt x="4341614" y="191132"/>
                  <a:pt x="4348435" y="206207"/>
                  <a:pt x="4362078" y="219986"/>
                </a:cubicBezTo>
                <a:cubicBezTo>
                  <a:pt x="4375720" y="233765"/>
                  <a:pt x="4409418" y="252387"/>
                  <a:pt x="4463169" y="275853"/>
                </a:cubicBezTo>
                <a:cubicBezTo>
                  <a:pt x="4526198" y="302865"/>
                  <a:pt x="4569513" y="331378"/>
                  <a:pt x="4593115" y="361392"/>
                </a:cubicBezTo>
                <a:cubicBezTo>
                  <a:pt x="4616717" y="391405"/>
                  <a:pt x="4628517" y="427149"/>
                  <a:pt x="4628517" y="468622"/>
                </a:cubicBezTo>
                <a:cubicBezTo>
                  <a:pt x="4628517" y="529468"/>
                  <a:pt x="4606962" y="575853"/>
                  <a:pt x="4563852" y="607777"/>
                </a:cubicBezTo>
                <a:cubicBezTo>
                  <a:pt x="4520741" y="639700"/>
                  <a:pt x="4459486" y="655662"/>
                  <a:pt x="4380086" y="655662"/>
                </a:cubicBezTo>
                <a:cubicBezTo>
                  <a:pt x="4307508" y="655662"/>
                  <a:pt x="4248026" y="643929"/>
                  <a:pt x="4201641" y="620464"/>
                </a:cubicBezTo>
                <a:lnTo>
                  <a:pt x="4201641" y="484993"/>
                </a:lnTo>
                <a:cubicBezTo>
                  <a:pt x="4252665" y="527285"/>
                  <a:pt x="4310645" y="548431"/>
                  <a:pt x="4375584" y="548431"/>
                </a:cubicBezTo>
                <a:cubicBezTo>
                  <a:pt x="4412419" y="548431"/>
                  <a:pt x="4440114" y="542088"/>
                  <a:pt x="4458667" y="529400"/>
                </a:cubicBezTo>
                <a:cubicBezTo>
                  <a:pt x="4477221" y="516712"/>
                  <a:pt x="4486498" y="500410"/>
                  <a:pt x="4486498" y="480491"/>
                </a:cubicBezTo>
                <a:cubicBezTo>
                  <a:pt x="4486498" y="463302"/>
                  <a:pt x="4479131" y="447067"/>
                  <a:pt x="4464397" y="431787"/>
                </a:cubicBezTo>
                <a:cubicBezTo>
                  <a:pt x="4449663" y="416508"/>
                  <a:pt x="4410782" y="395771"/>
                  <a:pt x="4347753" y="369577"/>
                </a:cubicBezTo>
                <a:cubicBezTo>
                  <a:pt x="4248708" y="327558"/>
                  <a:pt x="4199186" y="266439"/>
                  <a:pt x="4199186" y="186221"/>
                </a:cubicBezTo>
                <a:cubicBezTo>
                  <a:pt x="4199186" y="127285"/>
                  <a:pt x="4221627" y="81514"/>
                  <a:pt x="4266512" y="48908"/>
                </a:cubicBezTo>
                <a:cubicBezTo>
                  <a:pt x="4311396" y="16303"/>
                  <a:pt x="4370809" y="0"/>
                  <a:pt x="4444752" y="0"/>
                </a:cubicBezTo>
                <a:close/>
                <a:moveTo>
                  <a:pt x="869231" y="0"/>
                </a:moveTo>
                <a:cubicBezTo>
                  <a:pt x="959817" y="0"/>
                  <a:pt x="1032737" y="30150"/>
                  <a:pt x="1087989" y="90450"/>
                </a:cubicBezTo>
                <a:cubicBezTo>
                  <a:pt x="1143242" y="150750"/>
                  <a:pt x="1170868" y="228240"/>
                  <a:pt x="1170868" y="322920"/>
                </a:cubicBezTo>
                <a:cubicBezTo>
                  <a:pt x="1170868" y="421692"/>
                  <a:pt x="1142150" y="501842"/>
                  <a:pt x="1084715" y="563370"/>
                </a:cubicBezTo>
                <a:cubicBezTo>
                  <a:pt x="1027280" y="624898"/>
                  <a:pt x="952041" y="655662"/>
                  <a:pt x="858999" y="655662"/>
                </a:cubicBezTo>
                <a:cubicBezTo>
                  <a:pt x="768139" y="655662"/>
                  <a:pt x="694333" y="625853"/>
                  <a:pt x="637580" y="566235"/>
                </a:cubicBezTo>
                <a:cubicBezTo>
                  <a:pt x="580827" y="506617"/>
                  <a:pt x="552450" y="429877"/>
                  <a:pt x="552450" y="336016"/>
                </a:cubicBezTo>
                <a:cubicBezTo>
                  <a:pt x="552450" y="236698"/>
                  <a:pt x="581440" y="155866"/>
                  <a:pt x="639421" y="93520"/>
                </a:cubicBezTo>
                <a:cubicBezTo>
                  <a:pt x="697402" y="31173"/>
                  <a:pt x="774005" y="0"/>
                  <a:pt x="869231" y="0"/>
                </a:cubicBezTo>
                <a:close/>
                <a:moveTo>
                  <a:pt x="336426" y="0"/>
                </a:moveTo>
                <a:cubicBezTo>
                  <a:pt x="398363" y="0"/>
                  <a:pt x="450205" y="8049"/>
                  <a:pt x="491951" y="24147"/>
                </a:cubicBezTo>
                <a:lnTo>
                  <a:pt x="491951" y="154707"/>
                </a:lnTo>
                <a:cubicBezTo>
                  <a:pt x="449114" y="129604"/>
                  <a:pt x="400546" y="117053"/>
                  <a:pt x="346249" y="117053"/>
                </a:cubicBezTo>
                <a:cubicBezTo>
                  <a:pt x="284311" y="117053"/>
                  <a:pt x="234789" y="136835"/>
                  <a:pt x="197681" y="176398"/>
                </a:cubicBezTo>
                <a:cubicBezTo>
                  <a:pt x="160573" y="215962"/>
                  <a:pt x="142019" y="267667"/>
                  <a:pt x="142019" y="331514"/>
                </a:cubicBezTo>
                <a:cubicBezTo>
                  <a:pt x="142019" y="393725"/>
                  <a:pt x="159618" y="443793"/>
                  <a:pt x="194816" y="481719"/>
                </a:cubicBezTo>
                <a:cubicBezTo>
                  <a:pt x="230014" y="519646"/>
                  <a:pt x="277626" y="538609"/>
                  <a:pt x="337654" y="538609"/>
                </a:cubicBezTo>
                <a:cubicBezTo>
                  <a:pt x="394134" y="538609"/>
                  <a:pt x="445567" y="524966"/>
                  <a:pt x="491951" y="497681"/>
                </a:cubicBezTo>
                <a:lnTo>
                  <a:pt x="491951" y="621692"/>
                </a:lnTo>
                <a:cubicBezTo>
                  <a:pt x="445839" y="644339"/>
                  <a:pt x="385676" y="655662"/>
                  <a:pt x="311460" y="655662"/>
                </a:cubicBezTo>
                <a:cubicBezTo>
                  <a:pt x="215962" y="655662"/>
                  <a:pt x="140177" y="627081"/>
                  <a:pt x="84106" y="569918"/>
                </a:cubicBezTo>
                <a:cubicBezTo>
                  <a:pt x="28035" y="512756"/>
                  <a:pt x="0" y="436562"/>
                  <a:pt x="0" y="341337"/>
                </a:cubicBezTo>
                <a:cubicBezTo>
                  <a:pt x="0" y="241201"/>
                  <a:pt x="31310" y="159277"/>
                  <a:pt x="93929" y="95566"/>
                </a:cubicBezTo>
                <a:cubicBezTo>
                  <a:pt x="156549" y="31855"/>
                  <a:pt x="237381" y="0"/>
                  <a:pt x="336426" y="0"/>
                </a:cubicBezTo>
                <a:close/>
              </a:path>
            </a:pathLst>
          </a:custGeom>
          <a:solidFill>
            <a:srgbClr val="F35B44">
              <a:alpha val="10000"/>
            </a:srgbClr>
          </a:solidFill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9" name="TextBox 9"/>
          <p:cNvSpPr txBox="1"/>
          <p:nvPr/>
        </p:nvSpPr>
        <p:spPr>
          <a:xfrm>
            <a:off x="5550232" y="687306"/>
            <a:ext cx="5464151" cy="5483387"/>
          </a:xfrm>
          <a:prstGeom prst="rect">
            <a:avLst/>
          </a:prstGeom>
        </p:spPr>
        <p:txBody>
          <a:bodyPr vert="horz" wrap="square" lIns="95250" tIns="95250" rIns="47625" bIns="95250" rtlCol="0" anchor="ctr" anchorCtr="0">
            <a:normAutofit/>
          </a:bodyPr>
          <a:lstStyle/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肠道传染病概述</a:t>
            </a:r>
            <a:endParaRPr lang="en-US" sz="24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饮食卫生防控措施</a:t>
            </a:r>
            <a:endParaRPr lang="en-US" sz="24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个人卫生管理</a:t>
            </a:r>
            <a:endParaRPr lang="en-US" sz="24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公共场所防护</a:t>
            </a:r>
            <a:endParaRPr lang="en-US" sz="24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症状识别与处置</a:t>
            </a:r>
            <a:endParaRPr lang="en-US" sz="24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20204"/>
              <a:buChar char="•"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特殊人群防护</a:t>
            </a:r>
            <a:endParaRPr lang="en-US" sz="24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77617" y="1730562"/>
            <a:ext cx="3813883" cy="125436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6750" b="1">
                <a:solidFill>
                  <a:srgbClr val="F35B4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目录</a:t>
            </a:r>
            <a:endParaRPr lang="en-US" sz="6750" b="1">
              <a:solidFill>
                <a:srgbClr val="F35B4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Freeform 11"/>
          <p:cNvSpPr/>
          <p:nvPr/>
        </p:nvSpPr>
        <p:spPr>
          <a:xfrm flipH="1">
            <a:off x="-182388" y="0"/>
            <a:ext cx="3077415" cy="4081266"/>
          </a:xfrm>
          <a:custGeom>
            <a:avLst/>
            <a:gdLst/>
            <a:ahLst/>
            <a:cxnLst/>
            <a:rect l="l" t="t" r="r" b="b"/>
            <a:pathLst>
              <a:path w="3077415" h="4081266">
                <a:moveTo>
                  <a:pt x="1870372" y="0"/>
                </a:moveTo>
                <a:lnTo>
                  <a:pt x="3077415" y="3505507"/>
                </a:lnTo>
                <a:lnTo>
                  <a:pt x="1405289" y="4081266"/>
                </a:lnTo>
                <a:lnTo>
                  <a:pt x="0" y="13"/>
                </a:lnTo>
                <a:lnTo>
                  <a:pt x="1870372" y="0"/>
                </a:lnTo>
              </a:path>
            </a:pathLst>
          </a:custGeom>
          <a:gradFill>
            <a:gsLst>
              <a:gs pos="0">
                <a:srgbClr val="F35B44">
                  <a:alpha val="9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17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400000"/>
            </a:gradFill>
            <a:prstDash val="solid"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早期症状判断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8488800" y="1777403"/>
            <a:ext cx="3049996" cy="4216695"/>
          </a:xfrm>
          <a:prstGeom prst="round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5335151" y="1777403"/>
            <a:ext cx="3005958" cy="4216695"/>
          </a:xfrm>
          <a:prstGeom prst="round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5335151" y="1339414"/>
            <a:ext cx="6203645" cy="292757"/>
          </a:xfrm>
          <a:prstGeom prst="roundRect">
            <a:avLst>
              <a:gd name="adj" fmla="val 45454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720401" y="1296052"/>
            <a:ext cx="3431205" cy="48135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腹痛特点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609373" y="1732534"/>
            <a:ext cx="4282862" cy="983867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表现为阵发性或持续性脐周/下腹疼痛，常伴随肠鸣音亢进，由肠道炎症刺激平滑肌收缩引起，细菌性痢疾还可出现里急后重感。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09373" y="3369312"/>
            <a:ext cx="4282862" cy="1010481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根据病原体不同呈现不同性状，细菌性痢疾为黏液脓血便，霍乱呈米泔水样便，诺如病毒则以水样便为主，均因肠道黏膜损伤导致分泌吸收失衡。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09373" y="5010231"/>
            <a:ext cx="4282862" cy="1156860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多数病例伴有发热（伤寒可达持续高热）、恶心呕吐，部分出现头痛、乏力等全身中毒症状，严重时可见皮肤干燥、眼窝凹陷等脱水体征。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01351" y="2916535"/>
            <a:ext cx="3431205" cy="48135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腹泻特征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20401" y="4528880"/>
            <a:ext cx="3431205" cy="48135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伴随症状</a:t>
            </a:r>
            <a:endParaRPr lang="en-US" sz="11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家庭应急处理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618313" y="3277022"/>
            <a:ext cx="10954472" cy="806672"/>
          </a:xfrm>
          <a:custGeom>
            <a:avLst/>
            <a:gdLst/>
            <a:ahLst/>
            <a:cxnLst/>
            <a:rect l="l" t="t" r="r" b="b"/>
            <a:pathLst>
              <a:path w="10302080" h="806677">
                <a:moveTo>
                  <a:pt x="0" y="232726"/>
                </a:moveTo>
                <a:lnTo>
                  <a:pt x="9651270" y="232726"/>
                </a:lnTo>
                <a:lnTo>
                  <a:pt x="9651270" y="0"/>
                </a:lnTo>
                <a:lnTo>
                  <a:pt x="10302081" y="403339"/>
                </a:lnTo>
                <a:lnTo>
                  <a:pt x="9651270" y="806677"/>
                </a:lnTo>
                <a:lnTo>
                  <a:pt x="9651270" y="573951"/>
                </a:lnTo>
                <a:lnTo>
                  <a:pt x="0" y="573951"/>
                </a:lnTo>
              </a:path>
            </a:pathLst>
          </a:custGeom>
          <a:solidFill>
            <a:schemeClr val="accent2">
              <a:alpha val="1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9324347" y="3232827"/>
            <a:ext cx="901256" cy="901256"/>
          </a:xfrm>
          <a:prstGeom prst="ellipse">
            <a:avLst/>
          </a:prstGeom>
          <a:solidFill>
            <a:schemeClr val="accent6">
              <a:alpha val="100000"/>
            </a:schemeClr>
          </a:solidFill>
        </p:spPr>
        <p:txBody>
          <a:bodyPr vert="horz" wrap="none" lIns="91440" tIns="45720" rIns="91440" bIns="45720" rtlCol="0" anchor="ctr" anchorCtr="0">
            <a:normAutofit/>
          </a:bodyPr>
          <a:lstStyle/>
          <a:p>
            <a:pPr algn="ctr">
              <a:defRPr/>
            </a:pPr>
            <a:r>
              <a:rPr lang="en-US" sz="2100" b="1">
                <a:solidFill>
                  <a:schemeClr val="lt1">
                    <a:alpha val="10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4</a:t>
            </a:r>
            <a:endParaRPr lang="en-US" sz="1100"/>
          </a:p>
        </p:txBody>
      </p:sp>
      <p:sp>
        <p:nvSpPr>
          <p:cNvPr id="5" name="TextBox 5"/>
          <p:cNvSpPr txBox="1"/>
          <p:nvPr/>
        </p:nvSpPr>
        <p:spPr>
          <a:xfrm>
            <a:off x="8373113" y="1487010"/>
            <a:ext cx="2777109" cy="44796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800" b="1">
                <a:solidFill>
                  <a:schemeClr val="accent6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消毒隔离</a:t>
            </a:r>
            <a:endParaRPr lang="en-US" sz="1800" b="1">
              <a:solidFill>
                <a:schemeClr val="accent6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6893147" y="3232827"/>
            <a:ext cx="901256" cy="901256"/>
          </a:xfrm>
          <a:prstGeom prst="ellipse">
            <a:avLst/>
          </a:prstGeom>
          <a:solidFill>
            <a:schemeClr val="accent5">
              <a:alpha val="100000"/>
            </a:schemeClr>
          </a:solidFill>
        </p:spPr>
        <p:txBody>
          <a:bodyPr vert="horz" wrap="none" lIns="91440" tIns="45720" rIns="91440" bIns="45720" rtlCol="0" anchor="ctr" anchorCtr="0">
            <a:normAutofit/>
          </a:bodyPr>
          <a:lstStyle/>
          <a:p>
            <a:pPr algn="ctr">
              <a:defRPr/>
            </a:pPr>
            <a:r>
              <a:rPr lang="en-US" sz="2100" b="1">
                <a:solidFill>
                  <a:schemeClr val="lt1">
                    <a:alpha val="10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5955220" y="4271960"/>
            <a:ext cx="2777109" cy="44796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800" b="1">
                <a:solidFill>
                  <a:schemeClr val="accent5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饮食管理</a:t>
            </a:r>
            <a:endParaRPr lang="en-US" sz="1800" b="1">
              <a:solidFill>
                <a:schemeClr val="accent5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433372" y="3232827"/>
            <a:ext cx="901256" cy="901256"/>
          </a:xfrm>
          <a:prstGeom prst="ellipse">
            <a:avLst/>
          </a:prstGeom>
          <a:solidFill>
            <a:schemeClr val="accent4">
              <a:alpha val="100000"/>
            </a:schemeClr>
          </a:solidFill>
        </p:spPr>
        <p:txBody>
          <a:bodyPr vert="horz" wrap="none" lIns="91440" tIns="45720" rIns="91440" bIns="45720" rtlCol="0" anchor="ctr" anchorCtr="0">
            <a:normAutofit/>
          </a:bodyPr>
          <a:lstStyle/>
          <a:p>
            <a:pPr algn="ctr">
              <a:defRPr/>
            </a:pPr>
            <a:r>
              <a:rPr lang="en-US" sz="2100" b="1">
                <a:solidFill>
                  <a:schemeClr val="lt1">
                    <a:alpha val="10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</a:t>
            </a:r>
            <a:endParaRPr lang="en-US" sz="1100"/>
          </a:p>
        </p:txBody>
      </p:sp>
      <p:sp>
        <p:nvSpPr>
          <p:cNvPr id="9" name="TextBox 9"/>
          <p:cNvSpPr txBox="1"/>
          <p:nvPr/>
        </p:nvSpPr>
        <p:spPr>
          <a:xfrm>
            <a:off x="3482138" y="1487010"/>
            <a:ext cx="2777109" cy="44796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800" b="1">
                <a:solidFill>
                  <a:schemeClr val="accent4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药物干预</a:t>
            </a:r>
            <a:endParaRPr lang="en-US" sz="1800" b="1">
              <a:solidFill>
                <a:schemeClr val="accent4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1953634" y="3232827"/>
            <a:ext cx="901256" cy="901256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  <p:txBody>
          <a:bodyPr vert="horz" wrap="none" lIns="91440" tIns="45720" rIns="91440" bIns="45720" rtlCol="0" anchor="ctr" anchorCtr="0">
            <a:normAutofit/>
          </a:bodyPr>
          <a:lstStyle/>
          <a:p>
            <a:pPr algn="ctr">
              <a:defRPr/>
            </a:pPr>
            <a:r>
              <a:rPr lang="en-US" sz="2100" b="1">
                <a:solidFill>
                  <a:schemeClr val="lt1">
                    <a:alpha val="10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</a:t>
            </a:r>
            <a:endParaRPr lang="en-US" sz="1100"/>
          </a:p>
        </p:txBody>
      </p:sp>
      <p:sp>
        <p:nvSpPr>
          <p:cNvPr id="11" name="TextBox 11"/>
          <p:cNvSpPr txBox="1"/>
          <p:nvPr/>
        </p:nvSpPr>
        <p:spPr>
          <a:xfrm>
            <a:off x="1015707" y="4271960"/>
            <a:ext cx="2777109" cy="44796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800" b="1">
                <a:solidFill>
                  <a:schemeClr val="accent3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补液方案</a:t>
            </a:r>
            <a:endParaRPr lang="en-US" sz="1800" b="1">
              <a:solidFill>
                <a:schemeClr val="accent3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296000" y="1934971"/>
            <a:ext cx="2931336" cy="105489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患者呕吐物需用含氯消毒剂（有效氯5000mg/L）覆盖30分钟后清理，餐具煮沸15分钟，厕所每日用84消毒液擦拭。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405025" y="1934971"/>
            <a:ext cx="2931336" cy="105489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细菌性腹泻可服用蒙脱石散（成人3g/次，3次/日）吸附毒素，联合双歧杆菌三联活菌胶囊（420mg/次，2次/日）调节菌群，避免擅自使用止泻药。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878107" y="4719921"/>
            <a:ext cx="2931336" cy="1162713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采用BRAT饮食法（香蕉、米粥、苹果泥、烤面包），禁食乳制品及高纤维食物，症状缓解后逐步添加易消化蛋白质如蒸蛋羹。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38594" y="4719921"/>
            <a:ext cx="2931336" cy="1069563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立即口服补液盐（每包兑250ml温水）或自制糖盐水（500ml水+1.75g盐+10g糖），少量多次饮用，每小时不少于100ml，预防脱水及电解质紊乱。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282340" y="2341090"/>
            <a:ext cx="3487460" cy="3588254"/>
          </a:xfrm>
          <a:prstGeom prst="roundRect">
            <a:avLst>
              <a:gd name="adj" fmla="val 6840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4377090" y="2341090"/>
            <a:ext cx="3487460" cy="3588254"/>
          </a:xfrm>
          <a:prstGeom prst="roundRect">
            <a:avLst>
              <a:gd name="adj" fmla="val 6840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471840" y="2341090"/>
            <a:ext cx="3487460" cy="3588254"/>
          </a:xfrm>
          <a:prstGeom prst="roundRect">
            <a:avLst>
              <a:gd name="adj" fmla="val 6840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709078" y="3758673"/>
            <a:ext cx="3080054" cy="174552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出现每小时腹泻＞10次、无尿＞12小时、意识模糊或收缩压＜90mmHg，提示重度脱水休克，需立即急诊静脉补液。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09078" y="3181752"/>
            <a:ext cx="3000211" cy="52711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危急征象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就医指征与流程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 l="16675" r="16675"/>
          <a:stretch>
            <a:fillRect/>
          </a:stretch>
        </p:blipFill>
        <p:spPr>
          <a:xfrm>
            <a:off x="2414694" y="1693793"/>
            <a:ext cx="1294595" cy="1294595"/>
          </a:xfrm>
          <a:prstGeom prst="round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580794" y="3196367"/>
            <a:ext cx="3033745" cy="52711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特殊人群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 t="16675" b="16675"/>
          <a:stretch>
            <a:fillRect/>
          </a:stretch>
        </p:blipFill>
        <p:spPr>
          <a:xfrm>
            <a:off x="6319944" y="1708408"/>
            <a:ext cx="1294595" cy="1294595"/>
          </a:xfrm>
          <a:prstGeom prst="round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8486044" y="3190824"/>
            <a:ext cx="3033745" cy="527118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检查流程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25194" y="1702864"/>
            <a:ext cx="1294595" cy="1294595"/>
          </a:xfrm>
          <a:prstGeom prst="round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4580794" y="3758673"/>
            <a:ext cx="3080054" cy="174552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婴幼儿前囟凹陷、老年人心率＞120次/分、孕妇胎动减少等高风险情况，应优先安排传染病专科就诊。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486044" y="3758673"/>
            <a:ext cx="3080054" cy="174552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粪常规+培养为必查项目，血常规判断感染程度，伤寒需做肥达试验，霍乱确诊需上报疾控中心并进行肛拭子快速检测。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16" name="AutoShap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A">
              <a:alpha val="100000"/>
            </a:srgbClr>
          </a:solidFill>
        </p:spPr>
      </p:sp>
      <p:sp>
        <p:nvSpPr>
          <p:cNvPr id="300011" name="Freeform 3"/>
          <p:cNvSpPr/>
          <p:nvPr/>
        </p:nvSpPr>
        <p:spPr>
          <a:xfrm>
            <a:off x="5872175" y="4539062"/>
            <a:ext cx="447650" cy="67872"/>
          </a:xfrm>
          <a:custGeom>
            <a:avLst/>
            <a:gdLst/>
            <a:ahLst/>
            <a:cxnLst/>
            <a:rect l="l" t="t" r="r" b="b"/>
            <a:pathLst>
              <a:path w="447650" h="67872">
                <a:moveTo>
                  <a:pt x="413714" y="0"/>
                </a:moveTo>
                <a:cubicBezTo>
                  <a:pt x="432456" y="0"/>
                  <a:pt x="447650" y="15194"/>
                  <a:pt x="447650" y="33936"/>
                </a:cubicBezTo>
                <a:cubicBezTo>
                  <a:pt x="447650" y="52678"/>
                  <a:pt x="432456" y="67872"/>
                  <a:pt x="413714" y="67872"/>
                </a:cubicBezTo>
                <a:cubicBezTo>
                  <a:pt x="394972" y="67872"/>
                  <a:pt x="379778" y="52678"/>
                  <a:pt x="379778" y="33936"/>
                </a:cubicBezTo>
                <a:cubicBezTo>
                  <a:pt x="379778" y="15194"/>
                  <a:pt x="394972" y="0"/>
                  <a:pt x="413714" y="0"/>
                </a:cubicBezTo>
                <a:close/>
              </a:path>
              <a:path w="447650" h="67872">
                <a:moveTo>
                  <a:pt x="287122" y="0"/>
                </a:moveTo>
                <a:cubicBezTo>
                  <a:pt x="305864" y="0"/>
                  <a:pt x="321058" y="15194"/>
                  <a:pt x="321058" y="33936"/>
                </a:cubicBezTo>
                <a:cubicBezTo>
                  <a:pt x="321058" y="52678"/>
                  <a:pt x="305864" y="67872"/>
                  <a:pt x="287122" y="67872"/>
                </a:cubicBezTo>
                <a:cubicBezTo>
                  <a:pt x="268380" y="67872"/>
                  <a:pt x="253186" y="52678"/>
                  <a:pt x="253186" y="33936"/>
                </a:cubicBezTo>
                <a:cubicBezTo>
                  <a:pt x="253186" y="15194"/>
                  <a:pt x="268380" y="0"/>
                  <a:pt x="287122" y="0"/>
                </a:cubicBezTo>
                <a:close/>
              </a:path>
              <a:path w="447650" h="67872">
                <a:moveTo>
                  <a:pt x="160529" y="0"/>
                </a:moveTo>
                <a:cubicBezTo>
                  <a:pt x="179271" y="0"/>
                  <a:pt x="194465" y="15194"/>
                  <a:pt x="194465" y="33936"/>
                </a:cubicBezTo>
                <a:cubicBezTo>
                  <a:pt x="194465" y="52678"/>
                  <a:pt x="179271" y="67872"/>
                  <a:pt x="160529" y="67872"/>
                </a:cubicBezTo>
                <a:cubicBezTo>
                  <a:pt x="141787" y="67872"/>
                  <a:pt x="126593" y="52678"/>
                  <a:pt x="126593" y="33936"/>
                </a:cubicBezTo>
                <a:cubicBezTo>
                  <a:pt x="126593" y="15194"/>
                  <a:pt x="141787" y="0"/>
                  <a:pt x="160529" y="0"/>
                </a:cubicBezTo>
                <a:close/>
              </a:path>
              <a:path w="447650" h="67872">
                <a:moveTo>
                  <a:pt x="33936" y="0"/>
                </a:moveTo>
                <a:cubicBezTo>
                  <a:pt x="52678" y="0"/>
                  <a:pt x="67872" y="15194"/>
                  <a:pt x="67872" y="33936"/>
                </a:cubicBezTo>
                <a:cubicBezTo>
                  <a:pt x="67872" y="52678"/>
                  <a:pt x="52678" y="67872"/>
                  <a:pt x="33936" y="67872"/>
                </a:cubicBezTo>
                <a:cubicBezTo>
                  <a:pt x="15194" y="67872"/>
                  <a:pt x="0" y="52678"/>
                  <a:pt x="0" y="33936"/>
                </a:cubicBezTo>
                <a:cubicBezTo>
                  <a:pt x="0" y="15194"/>
                  <a:pt x="15194" y="0"/>
                  <a:pt x="33936" y="0"/>
                </a:cubicBezTo>
              </a:path>
            </a:pathLst>
          </a:custGeom>
          <a:solidFill>
            <a:srgbClr val="F35B44">
              <a:alpha val="50000"/>
            </a:srgbClr>
          </a:solidFill>
        </p:spPr>
      </p:sp>
      <p:pic>
        <p:nvPicPr>
          <p:cNvPr id="300012" name="Picture 4"/>
          <p:cNvPicPr>
            <a:picLocks noChangeAspect="1"/>
          </p:cNvPicPr>
          <p:nvPr/>
        </p:nvPicPr>
        <p:blipFill>
          <a:blip r:embed="rId2">
            <a:alphaModFix amt="34000"/>
          </a:blip>
          <a:srcRect l="43824" t="11332" r="47950"/>
          <a:stretch>
            <a:fillRect/>
          </a:stretch>
        </p:blipFill>
        <p:spPr>
          <a:xfrm rot="20520000" flipH="1">
            <a:off x="3370968" y="-100998"/>
            <a:ext cx="215265" cy="5486265"/>
          </a:xfrm>
          <a:prstGeom prst="rect">
            <a:avLst/>
          </a:prstGeom>
        </p:spPr>
      </p:pic>
      <p:pic>
        <p:nvPicPr>
          <p:cNvPr id="300013" name="Picture 5"/>
          <p:cNvPicPr>
            <a:picLocks noChangeAspect="1"/>
          </p:cNvPicPr>
          <p:nvPr/>
        </p:nvPicPr>
        <p:blipFill>
          <a:blip r:embed="rId2">
            <a:alphaModFix amt="34000"/>
          </a:blip>
          <a:srcRect l="43824" t="11321" r="47950"/>
          <a:stretch>
            <a:fillRect/>
          </a:stretch>
        </p:blipFill>
        <p:spPr>
          <a:xfrm rot="20520000" flipH="1">
            <a:off x="8215914" y="-75615"/>
            <a:ext cx="215265" cy="5486932"/>
          </a:xfrm>
          <a:prstGeom prst="rect">
            <a:avLst/>
          </a:prstGeom>
        </p:spPr>
      </p:pic>
      <p:sp>
        <p:nvSpPr>
          <p:cNvPr id="300050" name="Freeform 6"/>
          <p:cNvSpPr/>
          <p:nvPr/>
        </p:nvSpPr>
        <p:spPr>
          <a:xfrm>
            <a:off x="2602131" y="636"/>
            <a:ext cx="7010572" cy="6857364"/>
          </a:xfrm>
          <a:custGeom>
            <a:avLst/>
            <a:gdLst/>
            <a:ahLst/>
            <a:cxnLst/>
            <a:rect l="l" t="t" r="r" b="b"/>
            <a:pathLst>
              <a:path w="7010572" h="6857364">
                <a:moveTo>
                  <a:pt x="0" y="0"/>
                </a:moveTo>
                <a:lnTo>
                  <a:pt x="4832696" y="118"/>
                </a:lnTo>
                <a:lnTo>
                  <a:pt x="7010572" y="6702934"/>
                </a:lnTo>
                <a:lnTo>
                  <a:pt x="6535285" y="6857364"/>
                </a:lnTo>
                <a:lnTo>
                  <a:pt x="2228093" y="6857364"/>
                </a:lnTo>
              </a:path>
            </a:pathLst>
          </a:custGeom>
          <a:gradFill>
            <a:gsLst>
              <a:gs pos="0">
                <a:srgbClr val="F35B44">
                  <a:alpha val="15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25000">
                  <a:schemeClr val="accent1">
                    <a:alpha val="30000"/>
                  </a:schemeClr>
                </a:gs>
                <a:gs pos="60000">
                  <a:schemeClr val="accent1">
                    <a:alpha val="0"/>
                  </a:schemeClr>
                </a:gs>
              </a:gsLst>
              <a:lin ang="5340000"/>
            </a:gradFill>
            <a:prstDash val="solid"/>
          </a:ln>
        </p:spPr>
      </p:sp>
      <p:sp>
        <p:nvSpPr>
          <p:cNvPr id="300032" name="Freeform 7"/>
          <p:cNvSpPr/>
          <p:nvPr/>
        </p:nvSpPr>
        <p:spPr>
          <a:xfrm>
            <a:off x="1193431" y="0"/>
            <a:ext cx="3077415" cy="4081266"/>
          </a:xfrm>
          <a:custGeom>
            <a:avLst/>
            <a:gdLst/>
            <a:ahLst/>
            <a:cxnLst/>
            <a:rect l="l" t="t" r="r" b="b"/>
            <a:pathLst>
              <a:path w="3077415" h="4081266">
                <a:moveTo>
                  <a:pt x="1870372" y="0"/>
                </a:moveTo>
                <a:lnTo>
                  <a:pt x="3077415" y="3505507"/>
                </a:lnTo>
                <a:lnTo>
                  <a:pt x="1405289" y="4081266"/>
                </a:lnTo>
                <a:lnTo>
                  <a:pt x="0" y="13"/>
                </a:lnTo>
                <a:lnTo>
                  <a:pt x="1870372" y="0"/>
                </a:lnTo>
              </a:path>
            </a:pathLst>
          </a:custGeom>
          <a:gradFill>
            <a:gsLst>
              <a:gs pos="0">
                <a:srgbClr val="F35B44">
                  <a:alpha val="17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3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400000"/>
            </a:gradFill>
            <a:prstDash val="solid"/>
          </a:ln>
        </p:spPr>
      </p:sp>
      <p:sp>
        <p:nvSpPr>
          <p:cNvPr id="300038" name="Freeform 8"/>
          <p:cNvSpPr/>
          <p:nvPr/>
        </p:nvSpPr>
        <p:spPr>
          <a:xfrm>
            <a:off x="7534077" y="2230764"/>
            <a:ext cx="3919561" cy="4626610"/>
          </a:xfrm>
          <a:custGeom>
            <a:avLst/>
            <a:gdLst/>
            <a:ahLst/>
            <a:cxnLst/>
            <a:rect l="l" t="t" r="r" b="b"/>
            <a:pathLst>
              <a:path w="3919561" h="4626610">
                <a:moveTo>
                  <a:pt x="2416287" y="0"/>
                </a:moveTo>
                <a:lnTo>
                  <a:pt x="3919561" y="4626601"/>
                </a:lnTo>
                <a:lnTo>
                  <a:pt x="1248182" y="4626610"/>
                </a:lnTo>
                <a:lnTo>
                  <a:pt x="0" y="785099"/>
                </a:lnTo>
                <a:lnTo>
                  <a:pt x="2416287" y="0"/>
                </a:lnTo>
              </a:path>
            </a:pathLst>
          </a:custGeom>
          <a:gradFill>
            <a:gsLst>
              <a:gs pos="0">
                <a:srgbClr val="F35B44">
                  <a:alpha val="15000"/>
                </a:srgbClr>
              </a:gs>
              <a:gs pos="72000">
                <a:srgbClr val="F35B44">
                  <a:alpha val="0"/>
                </a:srgbClr>
              </a:gs>
            </a:gsLst>
            <a:lin ang="162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5000">
                  <a:schemeClr val="accent1">
                    <a:alpha val="19000"/>
                  </a:schemeClr>
                </a:gs>
                <a:gs pos="41000">
                  <a:schemeClr val="accent1">
                    <a:alpha val="0"/>
                  </a:schemeClr>
                </a:gs>
              </a:gsLst>
              <a:lin ang="16200000"/>
            </a:gradFill>
            <a:prstDash val="solid"/>
          </a:ln>
        </p:spPr>
      </p:sp>
      <p:sp>
        <p:nvSpPr>
          <p:cNvPr id="300044" name="Freeform 9"/>
          <p:cNvSpPr/>
          <p:nvPr/>
        </p:nvSpPr>
        <p:spPr>
          <a:xfrm>
            <a:off x="11185732" y="0"/>
            <a:ext cx="1006268" cy="2922411"/>
          </a:xfrm>
          <a:custGeom>
            <a:avLst/>
            <a:gdLst/>
            <a:ahLst/>
            <a:cxnLst/>
            <a:rect l="l" t="t" r="r" b="b"/>
            <a:pathLst>
              <a:path w="1006268" h="2922411">
                <a:moveTo>
                  <a:pt x="0" y="0"/>
                </a:moveTo>
                <a:lnTo>
                  <a:pt x="5525" y="0"/>
                </a:lnTo>
                <a:lnTo>
                  <a:pt x="1006268" y="74"/>
                </a:lnTo>
                <a:lnTo>
                  <a:pt x="1006268" y="2810981"/>
                </a:lnTo>
                <a:lnTo>
                  <a:pt x="1006268" y="2922411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rgbClr val="F35B44">
                  <a:alpha val="11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17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340000"/>
            </a:gradFill>
            <a:prstDash val="solid"/>
          </a:ln>
        </p:spPr>
      </p:sp>
      <p:sp>
        <p:nvSpPr>
          <p:cNvPr id="300047" name="Freeform 10"/>
          <p:cNvSpPr/>
          <p:nvPr/>
        </p:nvSpPr>
        <p:spPr>
          <a:xfrm>
            <a:off x="1" y="5242703"/>
            <a:ext cx="555972" cy="1614674"/>
          </a:xfrm>
          <a:custGeom>
            <a:avLst/>
            <a:gdLst/>
            <a:ahLst/>
            <a:cxnLst/>
            <a:rect l="l" t="t" r="r" b="b"/>
            <a:pathLst>
              <a:path w="555972" h="1614674">
                <a:moveTo>
                  <a:pt x="0" y="0"/>
                </a:moveTo>
                <a:lnTo>
                  <a:pt x="555972" y="1614662"/>
                </a:lnTo>
                <a:lnTo>
                  <a:pt x="3" y="1614674"/>
                </a:lnTo>
                <a:lnTo>
                  <a:pt x="0" y="257965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rgbClr val="F35B44">
                  <a:alpha val="30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3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400000"/>
            </a:gradFill>
            <a:prstDash val="solid"/>
          </a:ln>
        </p:spPr>
      </p:sp>
      <p:sp>
        <p:nvSpPr>
          <p:cNvPr id="300005" name="AutoShape 11"/>
          <p:cNvSpPr/>
          <p:nvPr/>
        </p:nvSpPr>
        <p:spPr>
          <a:xfrm>
            <a:off x="3681545" y="4116536"/>
            <a:ext cx="5040000" cy="876663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/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en-US" sz="1100"/>
          </a:p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</a:p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  <a:endParaRPr lang="en-US" sz="24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0004" name="AutoShape 12"/>
          <p:cNvSpPr/>
          <p:nvPr/>
        </p:nvSpPr>
        <p:spPr>
          <a:xfrm>
            <a:off x="1526400" y="3038549"/>
            <a:ext cx="9144000" cy="1200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特殊人群防护</a:t>
            </a:r>
            <a:endParaRPr lang="en-US" sz="1100"/>
          </a:p>
        </p:txBody>
      </p:sp>
      <p:sp>
        <p:nvSpPr>
          <p:cNvPr id="300006" name="AutoShape 13"/>
          <p:cNvSpPr/>
          <p:nvPr/>
        </p:nvSpPr>
        <p:spPr>
          <a:xfrm>
            <a:off x="1524000" y="1610475"/>
            <a:ext cx="9144000" cy="122400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rmAutofit/>
          </a:bodyPr>
          <a:lstStyle/>
          <a:p>
            <a:pPr algn="ctr">
              <a:lnSpc>
                <a:spcPct val="104000"/>
              </a:lnSpc>
              <a:spcBef>
                <a:spcPts val="1000"/>
              </a:spcBef>
              <a:defRPr/>
            </a:pPr>
            <a:r>
              <a:rPr lang="en-US" sz="70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11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儿童防护重点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580909" y="1271253"/>
            <a:ext cx="2628508" cy="5044771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3372015" y="1271253"/>
            <a:ext cx="2628508" cy="504477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3512796" y="2561882"/>
            <a:ext cx="2346946" cy="314823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确保儿童食物新鲜清洁，避免食用生冷或变质食物。餐具要定期消毒，瓜果蔬菜需用流动水彻底洗净，处理食材前家长应规范洗手，生熟食砧板严格分开使用。夏季高温环境下，隔夜饭菜、未经煮沸的牛奶均可能成为细菌滋生源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512796" y="1399982"/>
            <a:ext cx="2346946" cy="110481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饮食卫生管理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156270" y="1271253"/>
            <a:ext cx="2628508" cy="504477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6297050" y="2561882"/>
            <a:ext cx="2346946" cy="301516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婴幼儿建议母乳喂养至6月龄以上，添加辅食需遵循由少到多原则。控制冷饮及高糖高脂食物摄入，适当补充含锌食物（如瘦肉、蛋黄）以修复肠黏膜。学龄前儿童每日饮水量应维持在800-1000毫升，预防脱水。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297050" y="1399982"/>
            <a:ext cx="2346946" cy="110481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科学喂养方式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8949764" y="1271253"/>
            <a:ext cx="2628508" cy="504477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9090545" y="2561882"/>
            <a:ext cx="2346946" cy="314823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轮状病毒疫苗是预防病毒性腹泻的核心手段，2月龄至3岁婴幼儿建议完成3剂口服接种。接种后需观察48小时是否出现轻微发热或腹泻反应，伤寒、霍乱疫苗可根据流行情况选择性接种。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090545" y="1399982"/>
            <a:ext cx="2346946" cy="110481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疫苗接种防护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1125" y="2110894"/>
            <a:ext cx="3696560" cy="162277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老年人胃肠功能较弱，食物需充分加热至中心温度70℃以上，避免生食贝类海鲜。食材储存需生熟分离，熟食冷藏不超过2天，水果需经淡盐水浸泡及流动水冲洗双重清洁。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07698" y="1650147"/>
            <a:ext cx="3679987" cy="5608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饮食安全强化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63125" y="4426629"/>
            <a:ext cx="3724560" cy="162277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患者呕吐物、粪便需用含氯消毒剂规范处理，餐具应煮沸消毒。保持居室通风干燥，每日开窗换气3次以上，每次不少于15分钟，降低环境病原体浓度。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79698" y="3965882"/>
            <a:ext cx="3707987" cy="5608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环境消毒管理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913397" y="2110894"/>
            <a:ext cx="3636800" cy="162277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腹泻易引发老年人脱水及电解质紊乱，需密切观察尿量、眼窝凹陷等脱水体征。心脑血管疾病患者需警惕血液粘稠度增加导致的血栓风险，及时补充口服补液盐Ⅲ维持水电解质平衡。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913397" y="1650147"/>
            <a:ext cx="3653373" cy="5608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并发症预防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913397" y="4426629"/>
            <a:ext cx="3608800" cy="162277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出现每日水样便超5次、持续呕吐或发热超过38.5℃时需立即就医。避免自行使用诺氟沙星等喹诺酮类药物，治疗需在医生指导下使用蒙脱石散、益生菌等对症药物。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913397" y="3965882"/>
            <a:ext cx="3625373" cy="5608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症状监测预警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老年人照护要点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5298153" y="3104315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2" name="Freeform 12"/>
          <p:cNvSpPr/>
          <p:nvPr/>
        </p:nvSpPr>
        <p:spPr>
          <a:xfrm>
            <a:off x="4434792" y="2240953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13" name="Freeform 13"/>
          <p:cNvSpPr/>
          <p:nvPr/>
        </p:nvSpPr>
        <p:spPr>
          <a:xfrm>
            <a:off x="6159720" y="3965882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14" name="Freeform 14"/>
          <p:cNvSpPr/>
          <p:nvPr/>
        </p:nvSpPr>
        <p:spPr>
          <a:xfrm>
            <a:off x="6159720" y="2240953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5" name="Freeform 15"/>
          <p:cNvSpPr/>
          <p:nvPr/>
        </p:nvSpPr>
        <p:spPr>
          <a:xfrm>
            <a:off x="4434792" y="3965882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4808721" y="2798715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533649" y="2798715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808721" y="4523643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533649" y="4523643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5811147" y="3680132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9753600" h="9753600">
                <a:moveTo>
                  <a:pt x="9480575" y="2318400"/>
                </a:moveTo>
                <a:cubicBezTo>
                  <a:pt x="9330477" y="1970037"/>
                  <a:pt x="9115410" y="1658638"/>
                  <a:pt x="8843216" y="1390924"/>
                </a:cubicBezTo>
                <a:cubicBezTo>
                  <a:pt x="8571022" y="1124331"/>
                  <a:pt x="8255142" y="915985"/>
                  <a:pt x="7902298" y="769247"/>
                </a:cubicBezTo>
                <a:cubicBezTo>
                  <a:pt x="7538253" y="618028"/>
                  <a:pt x="7152924" y="541858"/>
                  <a:pt x="6755275" y="541858"/>
                </a:cubicBezTo>
                <a:cubicBezTo>
                  <a:pt x="6203046" y="541858"/>
                  <a:pt x="5664258" y="693077"/>
                  <a:pt x="5196040" y="978713"/>
                </a:cubicBezTo>
                <a:cubicBezTo>
                  <a:pt x="5084026" y="1047041"/>
                  <a:pt x="4977613" y="1122091"/>
                  <a:pt x="4876800" y="1203861"/>
                </a:cubicBezTo>
                <a:cubicBezTo>
                  <a:pt x="4775987" y="1122091"/>
                  <a:pt x="4669574" y="1047041"/>
                  <a:pt x="4557560" y="978713"/>
                </a:cubicBezTo>
                <a:cubicBezTo>
                  <a:pt x="4089342" y="693077"/>
                  <a:pt x="3550554" y="541858"/>
                  <a:pt x="2998325" y="541858"/>
                </a:cubicBezTo>
                <a:cubicBezTo>
                  <a:pt x="2600676" y="541858"/>
                  <a:pt x="2215347" y="618028"/>
                  <a:pt x="1851302" y="769247"/>
                </a:cubicBezTo>
                <a:cubicBezTo>
                  <a:pt x="1499578" y="914865"/>
                  <a:pt x="1182578" y="1124331"/>
                  <a:pt x="910384" y="1390924"/>
                </a:cubicBezTo>
                <a:cubicBezTo>
                  <a:pt x="637070" y="1658638"/>
                  <a:pt x="423123" y="1970037"/>
                  <a:pt x="273025" y="2318400"/>
                </a:cubicBezTo>
                <a:cubicBezTo>
                  <a:pt x="117325" y="2680205"/>
                  <a:pt x="37795" y="3064413"/>
                  <a:pt x="37795" y="3459823"/>
                </a:cubicBezTo>
                <a:cubicBezTo>
                  <a:pt x="37795" y="3832830"/>
                  <a:pt x="113965" y="4221518"/>
                  <a:pt x="265184" y="4616928"/>
                </a:cubicBezTo>
                <a:cubicBezTo>
                  <a:pt x="391759" y="4947369"/>
                  <a:pt x="573222" y="5290132"/>
                  <a:pt x="805091" y="5636255"/>
                </a:cubicBezTo>
                <a:cubicBezTo>
                  <a:pt x="1172497" y="6184003"/>
                  <a:pt x="1677680" y="6755275"/>
                  <a:pt x="2304959" y="7334387"/>
                </a:cubicBezTo>
                <a:cubicBezTo>
                  <a:pt x="3344448" y="8294347"/>
                  <a:pt x="4373857" y="8957470"/>
                  <a:pt x="4417543" y="8984353"/>
                </a:cubicBezTo>
                <a:lnTo>
                  <a:pt x="4683016" y="9154615"/>
                </a:lnTo>
                <a:cubicBezTo>
                  <a:pt x="4800630" y="9229664"/>
                  <a:pt x="4951849" y="9229664"/>
                  <a:pt x="5069464" y="9154615"/>
                </a:cubicBezTo>
                <a:lnTo>
                  <a:pt x="5334937" y="8984353"/>
                </a:lnTo>
                <a:cubicBezTo>
                  <a:pt x="5378623" y="8956350"/>
                  <a:pt x="6406911" y="8294347"/>
                  <a:pt x="7447521" y="7334387"/>
                </a:cubicBezTo>
                <a:cubicBezTo>
                  <a:pt x="8074800" y="6755275"/>
                  <a:pt x="8579983" y="6184003"/>
                  <a:pt x="8947389" y="5636255"/>
                </a:cubicBezTo>
                <a:cubicBezTo>
                  <a:pt x="9179258" y="5290132"/>
                  <a:pt x="9361841" y="4947369"/>
                  <a:pt x="9487296" y="4616928"/>
                </a:cubicBezTo>
                <a:cubicBezTo>
                  <a:pt x="9638515" y="4221518"/>
                  <a:pt x="9714685" y="3832830"/>
                  <a:pt x="9714685" y="3459823"/>
                </a:cubicBezTo>
                <a:cubicBezTo>
                  <a:pt x="9715805" y="3064413"/>
                  <a:pt x="9636275" y="2680205"/>
                  <a:pt x="9480575" y="2318400"/>
                </a:cubicBezTo>
              </a:path>
            </a:pathLst>
          </a:custGeom>
          <a:solidFill>
            <a:srgbClr val="FFFFFE">
              <a:alpha val="100000"/>
            </a:srgbClr>
          </a:solidFill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慢性病患者注意事项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1466885" y="2187982"/>
            <a:ext cx="2739046" cy="2739046"/>
          </a:xfrm>
          <a:prstGeom prst="ellipse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4509171" y="1790522"/>
            <a:ext cx="583851" cy="3533966"/>
          </a:xfrm>
          <a:custGeom>
            <a:avLst/>
            <a:gdLst/>
            <a:ahLst/>
            <a:cxnLst/>
            <a:rect l="l" t="t" r="r" b="b"/>
            <a:pathLst>
              <a:path w="583851" h="3533966">
                <a:moveTo>
                  <a:pt x="583851" y="0"/>
                </a:moveTo>
                <a:quadBezTo>
                  <a:pt x="291925" y="0"/>
                  <a:pt x="291925" y="353397"/>
                </a:quadBezTo>
                <a:lnTo>
                  <a:pt x="291925" y="1413586"/>
                </a:lnTo>
                <a:quadBezTo>
                  <a:pt x="291925" y="1766983"/>
                  <a:pt x="0" y="1766983"/>
                </a:quadBezTo>
                <a:quadBezTo>
                  <a:pt x="291925" y="1766983"/>
                  <a:pt x="291925" y="2120379"/>
                </a:quadBezTo>
                <a:lnTo>
                  <a:pt x="291925" y="3180569"/>
                </a:lnTo>
                <a:quadBezTo>
                  <a:pt x="291925" y="3533966"/>
                  <a:pt x="583851" y="3533966"/>
                </a:quadBezTo>
              </a:path>
            </a:pathLst>
          </a:cu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AutoShape 5"/>
          <p:cNvSpPr/>
          <p:nvPr/>
        </p:nvSpPr>
        <p:spPr>
          <a:xfrm>
            <a:off x="5347614" y="506720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  <a:lumMod val="5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6414867" y="5045544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营养支持策略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5452715" y="5573201"/>
            <a:ext cx="5194466" cy="96479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慢性病患者腹泻恢复期应采用低乳糖、低纤维饮食，如大米粥、软面条等易消化食物。可补充维生素A、锌等营养素促进肠黏膜修复，必要时在营养师指导下使用肠内营养制剂。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347614" y="3298365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414867" y="3276708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药物相互作用防范</a:t>
            </a:r>
            <a:endParaRPr lang="en-US" sz="1100"/>
          </a:p>
        </p:txBody>
      </p:sp>
      <p:sp>
        <p:nvSpPr>
          <p:cNvPr id="10" name="TextBox 10"/>
          <p:cNvSpPr txBox="1"/>
          <p:nvPr/>
        </p:nvSpPr>
        <p:spPr>
          <a:xfrm>
            <a:off x="5452715" y="3804364"/>
            <a:ext cx="5194466" cy="1061273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长期服用免疫抑制剂患者需特别注意食品卫生，避免生食。腹泻期间需咨询医生调整原发病用药方案，防止止泻药与慢性病药物产生不良反应。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347614" y="155656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6414867" y="1534903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免疫状态维护</a:t>
            </a: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5452715" y="2062560"/>
            <a:ext cx="5194466" cy="105794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合并糖尿病、肝病等基础疾病患者需严格控制血糖及肝功能指标，避免免疫力进一步降低。保证每日7-8小时优质睡眠，适量进行温和运动如散步以增强体质。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0026" name="AutoShap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A">
              <a:alpha val="100000"/>
            </a:srgbClr>
          </a:solidFill>
        </p:spPr>
      </p:sp>
      <p:sp>
        <p:nvSpPr>
          <p:cNvPr id="2000008" name="AutoShape 3"/>
          <p:cNvSpPr/>
          <p:nvPr/>
        </p:nvSpPr>
        <p:spPr>
          <a:xfrm flipH="1" flipV="1">
            <a:off x="0" y="1816100"/>
            <a:ext cx="7315200" cy="5041900"/>
          </a:xfrm>
          <a:prstGeom prst="rect">
            <a:avLst/>
          </a:prstGeom>
          <a:gradFill>
            <a:gsLst>
              <a:gs pos="36000">
                <a:srgbClr val="F35B44">
                  <a:alpha val="0"/>
                </a:srgbClr>
              </a:gs>
              <a:gs pos="100000">
                <a:srgbClr val="F35B44">
                  <a:alpha val="9000"/>
                </a:srgbClr>
              </a:gs>
            </a:gsLst>
            <a:lin ang="18900000"/>
          </a:gradFill>
        </p:spPr>
      </p:sp>
      <p:sp>
        <p:nvSpPr>
          <p:cNvPr id="2000009" name="AutoShape 4"/>
          <p:cNvSpPr/>
          <p:nvPr/>
        </p:nvSpPr>
        <p:spPr>
          <a:xfrm>
            <a:off x="7348406" y="0"/>
            <a:ext cx="4843594" cy="3860800"/>
          </a:xfrm>
          <a:prstGeom prst="rect">
            <a:avLst/>
          </a:prstGeom>
          <a:gradFill>
            <a:gsLst>
              <a:gs pos="50000">
                <a:srgbClr val="F35B44">
                  <a:alpha val="0"/>
                </a:srgbClr>
              </a:gs>
              <a:gs pos="100000">
                <a:srgbClr val="F35B44">
                  <a:alpha val="20000"/>
                </a:srgbClr>
              </a:gs>
            </a:gsLst>
            <a:lin ang="18900000"/>
          </a:gradFill>
        </p:spPr>
      </p:sp>
      <p:pic>
        <p:nvPicPr>
          <p:cNvPr id="2000017" name="Picture 5"/>
          <p:cNvPicPr>
            <a:picLocks noChangeAspect="1"/>
          </p:cNvPicPr>
          <p:nvPr/>
        </p:nvPicPr>
        <p:blipFill>
          <a:blip r:embed="rId2"/>
          <a:srcRect l="45913" r="48144"/>
          <a:stretch>
            <a:fillRect/>
          </a:stretch>
        </p:blipFill>
        <p:spPr>
          <a:xfrm rot="1080000">
            <a:off x="9085628" y="248285"/>
            <a:ext cx="155527" cy="6187440"/>
          </a:xfrm>
          <a:prstGeom prst="rect">
            <a:avLst/>
          </a:prstGeom>
        </p:spPr>
      </p:pic>
      <p:pic>
        <p:nvPicPr>
          <p:cNvPr id="2000019" name="Picture 6"/>
          <p:cNvPicPr>
            <a:picLocks noChangeAspect="1"/>
          </p:cNvPicPr>
          <p:nvPr/>
        </p:nvPicPr>
        <p:blipFill>
          <a:blip r:embed="rId2"/>
          <a:srcRect l="40367" r="44843"/>
          <a:stretch>
            <a:fillRect/>
          </a:stretch>
        </p:blipFill>
        <p:spPr>
          <a:xfrm rot="1080000">
            <a:off x="10551493" y="223520"/>
            <a:ext cx="387017" cy="6187440"/>
          </a:xfrm>
          <a:prstGeom prst="rect">
            <a:avLst/>
          </a:prstGeom>
        </p:spPr>
      </p:pic>
      <p:pic>
        <p:nvPicPr>
          <p:cNvPr id="2000021" name="Picture 7"/>
          <p:cNvPicPr>
            <a:picLocks noChangeAspect="1"/>
          </p:cNvPicPr>
          <p:nvPr/>
        </p:nvPicPr>
        <p:blipFill>
          <a:blip r:embed="rId2"/>
          <a:srcRect l="43824" r="47950"/>
          <a:stretch>
            <a:fillRect/>
          </a:stretch>
        </p:blipFill>
        <p:spPr>
          <a:xfrm rot="1080000">
            <a:off x="7355205" y="240665"/>
            <a:ext cx="215265" cy="6187440"/>
          </a:xfrm>
          <a:prstGeom prst="rect">
            <a:avLst/>
          </a:prstGeom>
        </p:spPr>
      </p:pic>
      <p:cxnSp>
        <p:nvCxnSpPr>
          <p:cNvPr id="8" name="Connector 8"/>
          <p:cNvCxnSpPr/>
          <p:nvPr/>
        </p:nvCxnSpPr>
        <p:spPr>
          <a:xfrm flipH="1">
            <a:off x="1282700" y="1042035"/>
            <a:ext cx="274955" cy="0"/>
          </a:xfrm>
          <a:prstGeom prst="line">
            <a:avLst/>
          </a:prstGeom>
          <a:ln w="19050">
            <a:solidFill>
              <a:srgbClr val="F35B44">
                <a:alpha val="50000"/>
              </a:srgbClr>
            </a:solidFill>
            <a:prstDash val="solid"/>
            <a:headEnd type="none"/>
            <a:tailEnd type="none"/>
          </a:ln>
        </p:spPr>
      </p:cxnSp>
      <p:cxnSp>
        <p:nvCxnSpPr>
          <p:cNvPr id="9" name="Connector 9"/>
          <p:cNvCxnSpPr/>
          <p:nvPr/>
        </p:nvCxnSpPr>
        <p:spPr>
          <a:xfrm flipH="1">
            <a:off x="1282700" y="1136650"/>
            <a:ext cx="184785" cy="0"/>
          </a:xfrm>
          <a:prstGeom prst="line">
            <a:avLst/>
          </a:prstGeom>
          <a:ln w="19050">
            <a:solidFill>
              <a:srgbClr val="F35B44">
                <a:alpha val="50000"/>
              </a:srgbClr>
            </a:solidFill>
            <a:prstDash val="solid"/>
            <a:headEnd type="none"/>
            <a:tailEnd type="none"/>
          </a:ln>
        </p:spPr>
      </p:cxnSp>
      <p:sp>
        <p:nvSpPr>
          <p:cNvPr id="2000010" name="Freeform 10"/>
          <p:cNvSpPr/>
          <p:nvPr/>
        </p:nvSpPr>
        <p:spPr>
          <a:xfrm flipH="1" flipV="1">
            <a:off x="5066464" y="0"/>
            <a:ext cx="3305677" cy="6858000"/>
          </a:xfrm>
          <a:custGeom>
            <a:avLst/>
            <a:gdLst/>
            <a:ahLst/>
            <a:cxnLst/>
            <a:rect l="l" t="t" r="r" b="b"/>
            <a:pathLst>
              <a:path w="3305677" h="6859386">
                <a:moveTo>
                  <a:pt x="2228731" y="0"/>
                </a:moveTo>
                <a:lnTo>
                  <a:pt x="3305677" y="58"/>
                </a:lnTo>
                <a:lnTo>
                  <a:pt x="1076947" y="6859386"/>
                </a:lnTo>
                <a:lnTo>
                  <a:pt x="0" y="6859328"/>
                </a:lnTo>
                <a:lnTo>
                  <a:pt x="2228731" y="0"/>
                </a:lnTo>
              </a:path>
            </a:pathLst>
          </a:custGeom>
          <a:gradFill>
            <a:gsLst>
              <a:gs pos="40000">
                <a:srgbClr val="F35B44">
                  <a:alpha val="0"/>
                </a:srgbClr>
              </a:gs>
              <a:gs pos="100000">
                <a:srgbClr val="F35B44">
                  <a:alpha val="9000"/>
                </a:srgbClr>
              </a:gs>
            </a:gsLst>
            <a:lin ang="5400000"/>
          </a:gradFill>
        </p:spPr>
      </p:sp>
      <p:sp>
        <p:nvSpPr>
          <p:cNvPr id="2000030" name="Freeform 11"/>
          <p:cNvSpPr/>
          <p:nvPr/>
        </p:nvSpPr>
        <p:spPr>
          <a:xfrm flipH="1" flipV="1">
            <a:off x="7993501" y="0"/>
            <a:ext cx="3730988" cy="6858000"/>
          </a:xfrm>
          <a:custGeom>
            <a:avLst/>
            <a:gdLst/>
            <a:ahLst/>
            <a:cxnLst/>
            <a:rect l="l" t="t" r="r" b="b"/>
            <a:pathLst>
              <a:path w="3730988" h="6859357">
                <a:moveTo>
                  <a:pt x="2228726" y="0"/>
                </a:moveTo>
                <a:lnTo>
                  <a:pt x="3730988" y="43"/>
                </a:lnTo>
                <a:lnTo>
                  <a:pt x="1502262" y="6859357"/>
                </a:lnTo>
                <a:lnTo>
                  <a:pt x="0" y="6859314"/>
                </a:lnTo>
                <a:lnTo>
                  <a:pt x="2228726" y="0"/>
                </a:lnTo>
              </a:path>
            </a:pathLst>
          </a:custGeom>
          <a:gradFill>
            <a:gsLst>
              <a:gs pos="0">
                <a:srgbClr val="F35B44">
                  <a:alpha val="30000"/>
                </a:srgbClr>
              </a:gs>
              <a:gs pos="100000">
                <a:srgbClr val="F35B44">
                  <a:alpha val="0"/>
                  <a:lumMod val="94000"/>
                </a:srgbClr>
              </a:gs>
            </a:gsLst>
            <a:lin ang="5400000"/>
          </a:gradFill>
          <a:ln w="22225">
            <a:gradFill>
              <a:gsLst>
                <a:gs pos="9000">
                  <a:schemeClr val="accent1">
                    <a:alpha val="0"/>
                  </a:schemeClr>
                </a:gs>
                <a:gs pos="51000">
                  <a:schemeClr val="accent1">
                    <a:alpha val="30000"/>
                    <a:lumMod val="55000"/>
                    <a:lumOff val="45000"/>
                  </a:schemeClr>
                </a:gs>
                <a:gs pos="80000">
                  <a:schemeClr val="accent1">
                    <a:alpha val="0"/>
                  </a:schemeClr>
                </a:gs>
              </a:gsLst>
              <a:lin ang="5340000"/>
            </a:gradFill>
            <a:prstDash val="solid"/>
          </a:ln>
        </p:spPr>
      </p:sp>
      <p:pic>
        <p:nvPicPr>
          <p:cNvPr id="2000007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90405" y="0"/>
            <a:ext cx="2601595" cy="6858000"/>
          </a:xfrm>
          <a:prstGeom prst="rect">
            <a:avLst/>
          </a:prstGeom>
        </p:spPr>
      </p:pic>
      <p:pic>
        <p:nvPicPr>
          <p:cNvPr id="2000011" name="Pictur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369040" y="4340225"/>
            <a:ext cx="822960" cy="2517775"/>
          </a:xfrm>
          <a:prstGeom prst="rect">
            <a:avLst/>
          </a:prstGeom>
        </p:spPr>
      </p:pic>
      <p:sp>
        <p:nvSpPr>
          <p:cNvPr id="2000012" name="Freeform 14"/>
          <p:cNvSpPr/>
          <p:nvPr/>
        </p:nvSpPr>
        <p:spPr>
          <a:xfrm flipH="1" flipV="1">
            <a:off x="6347460" y="0"/>
            <a:ext cx="3708324" cy="6858000"/>
          </a:xfrm>
          <a:custGeom>
            <a:avLst/>
            <a:gdLst/>
            <a:ahLst/>
            <a:cxnLst/>
            <a:rect l="l" t="t" r="r" b="b"/>
            <a:pathLst>
              <a:path w="5840" h="10801">
                <a:moveTo>
                  <a:pt x="5840" y="0"/>
                </a:moveTo>
                <a:lnTo>
                  <a:pt x="2396" y="10782"/>
                </a:lnTo>
                <a:lnTo>
                  <a:pt x="2227" y="10801"/>
                </a:lnTo>
                <a:lnTo>
                  <a:pt x="0" y="10801"/>
                </a:lnTo>
                <a:lnTo>
                  <a:pt x="3449" y="0"/>
                </a:lnTo>
                <a:lnTo>
                  <a:pt x="5840" y="0"/>
                </a:lnTo>
              </a:path>
            </a:pathLst>
          </a:custGeom>
          <a:gradFill>
            <a:gsLst>
              <a:gs pos="0">
                <a:srgbClr val="F35B44">
                  <a:alpha val="11000"/>
                  <a:lumMod val="10000"/>
                  <a:lumOff val="90000"/>
                </a:srgbClr>
              </a:gs>
              <a:gs pos="52000">
                <a:srgbClr val="F35B44">
                  <a:alpha val="0"/>
                  <a:lumMod val="10000"/>
                  <a:lumOff val="90000"/>
                </a:srgbClr>
              </a:gs>
            </a:gsLst>
            <a:lin ang="12000000"/>
          </a:gradFill>
          <a:ln w="12700">
            <a:gradFill>
              <a:gsLst>
                <a:gs pos="9000">
                  <a:schemeClr val="accent1">
                    <a:alpha val="0"/>
                  </a:schemeClr>
                </a:gs>
                <a:gs pos="51000">
                  <a:schemeClr val="accent1">
                    <a:alpha val="13000"/>
                    <a:lumMod val="55000"/>
                    <a:lumOff val="45000"/>
                  </a:schemeClr>
                </a:gs>
                <a:gs pos="80000">
                  <a:schemeClr val="accent1">
                    <a:alpha val="0"/>
                  </a:schemeClr>
                </a:gs>
              </a:gsLst>
              <a:lin ang="5340000"/>
            </a:gradFill>
            <a:prstDash val="solid"/>
          </a:ln>
        </p:spPr>
      </p:sp>
      <p:sp>
        <p:nvSpPr>
          <p:cNvPr id="2000004" name="AutoShape 15"/>
          <p:cNvSpPr/>
          <p:nvPr/>
        </p:nvSpPr>
        <p:spPr>
          <a:xfrm>
            <a:off x="1057275" y="2113915"/>
            <a:ext cx="7421245" cy="1497965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2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感谢聆听</a:t>
            </a:r>
            <a:endParaRPr lang="en-US" sz="1100"/>
          </a:p>
        </p:txBody>
      </p:sp>
      <p:sp>
        <p:nvSpPr>
          <p:cNvPr id="2000013" name="AutoShape 16"/>
          <p:cNvSpPr/>
          <p:nvPr/>
        </p:nvSpPr>
        <p:spPr>
          <a:xfrm>
            <a:off x="1055007" y="4308170"/>
            <a:ext cx="4321726" cy="540000"/>
          </a:xfrm>
          <a:prstGeom prst="parallelogram">
            <a:avLst>
              <a:gd name="adj" fmla="val 31585"/>
            </a:avLst>
          </a:prstGeom>
          <a:gradFill>
            <a:gsLst>
              <a:gs pos="0">
                <a:srgbClr val="F35B44">
                  <a:alpha val="40000"/>
                </a:srgbClr>
              </a:gs>
              <a:gs pos="82000">
                <a:srgbClr val="F35B44">
                  <a:alpha val="0"/>
                </a:srgbClr>
              </a:gs>
            </a:gsLst>
            <a:lin ang="0"/>
          </a:gradFill>
          <a:ln w="9525">
            <a:gradFill>
              <a:gsLst>
                <a:gs pos="1000">
                  <a:schemeClr val="accent1">
                    <a:alpha val="100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0"/>
            </a:gradFill>
            <a:prstDash val="solid"/>
          </a:ln>
        </p:spPr>
        <p:txBody>
          <a:bodyPr vert="horz" wrap="square" lIns="0" tIns="0" rIns="0" bIns="0" rtlCol="0" anchor="ctr" anchorCtr="0">
            <a:normAutofit/>
          </a:bodyPr>
          <a:lstStyle/>
          <a:p>
            <a:pPr algn="l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defRPr/>
            </a:pPr>
            <a:r>
              <a:rPr lang="en-US" sz="16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       汇报人：XXX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16" name="AutoShap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A">
              <a:alpha val="100000"/>
            </a:srgbClr>
          </a:solidFill>
        </p:spPr>
      </p:sp>
      <p:sp>
        <p:nvSpPr>
          <p:cNvPr id="300011" name="Freeform 3"/>
          <p:cNvSpPr/>
          <p:nvPr/>
        </p:nvSpPr>
        <p:spPr>
          <a:xfrm>
            <a:off x="5872175" y="4539062"/>
            <a:ext cx="447650" cy="67872"/>
          </a:xfrm>
          <a:custGeom>
            <a:avLst/>
            <a:gdLst/>
            <a:ahLst/>
            <a:cxnLst/>
            <a:rect l="l" t="t" r="r" b="b"/>
            <a:pathLst>
              <a:path w="447650" h="67872">
                <a:moveTo>
                  <a:pt x="413714" y="0"/>
                </a:moveTo>
                <a:cubicBezTo>
                  <a:pt x="432456" y="0"/>
                  <a:pt x="447650" y="15194"/>
                  <a:pt x="447650" y="33936"/>
                </a:cubicBezTo>
                <a:cubicBezTo>
                  <a:pt x="447650" y="52678"/>
                  <a:pt x="432456" y="67872"/>
                  <a:pt x="413714" y="67872"/>
                </a:cubicBezTo>
                <a:cubicBezTo>
                  <a:pt x="394972" y="67872"/>
                  <a:pt x="379778" y="52678"/>
                  <a:pt x="379778" y="33936"/>
                </a:cubicBezTo>
                <a:cubicBezTo>
                  <a:pt x="379778" y="15194"/>
                  <a:pt x="394972" y="0"/>
                  <a:pt x="413714" y="0"/>
                </a:cubicBezTo>
                <a:close/>
              </a:path>
              <a:path w="447650" h="67872">
                <a:moveTo>
                  <a:pt x="287122" y="0"/>
                </a:moveTo>
                <a:cubicBezTo>
                  <a:pt x="305864" y="0"/>
                  <a:pt x="321058" y="15194"/>
                  <a:pt x="321058" y="33936"/>
                </a:cubicBezTo>
                <a:cubicBezTo>
                  <a:pt x="321058" y="52678"/>
                  <a:pt x="305864" y="67872"/>
                  <a:pt x="287122" y="67872"/>
                </a:cubicBezTo>
                <a:cubicBezTo>
                  <a:pt x="268380" y="67872"/>
                  <a:pt x="253186" y="52678"/>
                  <a:pt x="253186" y="33936"/>
                </a:cubicBezTo>
                <a:cubicBezTo>
                  <a:pt x="253186" y="15194"/>
                  <a:pt x="268380" y="0"/>
                  <a:pt x="287122" y="0"/>
                </a:cubicBezTo>
                <a:close/>
              </a:path>
              <a:path w="447650" h="67872">
                <a:moveTo>
                  <a:pt x="160529" y="0"/>
                </a:moveTo>
                <a:cubicBezTo>
                  <a:pt x="179271" y="0"/>
                  <a:pt x="194465" y="15194"/>
                  <a:pt x="194465" y="33936"/>
                </a:cubicBezTo>
                <a:cubicBezTo>
                  <a:pt x="194465" y="52678"/>
                  <a:pt x="179271" y="67872"/>
                  <a:pt x="160529" y="67872"/>
                </a:cubicBezTo>
                <a:cubicBezTo>
                  <a:pt x="141787" y="67872"/>
                  <a:pt x="126593" y="52678"/>
                  <a:pt x="126593" y="33936"/>
                </a:cubicBezTo>
                <a:cubicBezTo>
                  <a:pt x="126593" y="15194"/>
                  <a:pt x="141787" y="0"/>
                  <a:pt x="160529" y="0"/>
                </a:cubicBezTo>
                <a:close/>
              </a:path>
              <a:path w="447650" h="67872">
                <a:moveTo>
                  <a:pt x="33936" y="0"/>
                </a:moveTo>
                <a:cubicBezTo>
                  <a:pt x="52678" y="0"/>
                  <a:pt x="67872" y="15194"/>
                  <a:pt x="67872" y="33936"/>
                </a:cubicBezTo>
                <a:cubicBezTo>
                  <a:pt x="67872" y="52678"/>
                  <a:pt x="52678" y="67872"/>
                  <a:pt x="33936" y="67872"/>
                </a:cubicBezTo>
                <a:cubicBezTo>
                  <a:pt x="15194" y="67872"/>
                  <a:pt x="0" y="52678"/>
                  <a:pt x="0" y="33936"/>
                </a:cubicBezTo>
                <a:cubicBezTo>
                  <a:pt x="0" y="15194"/>
                  <a:pt x="15194" y="0"/>
                  <a:pt x="33936" y="0"/>
                </a:cubicBezTo>
              </a:path>
            </a:pathLst>
          </a:custGeom>
          <a:solidFill>
            <a:srgbClr val="F35B44">
              <a:alpha val="50000"/>
            </a:srgbClr>
          </a:solidFill>
        </p:spPr>
      </p:sp>
      <p:pic>
        <p:nvPicPr>
          <p:cNvPr id="300012" name="Picture 4"/>
          <p:cNvPicPr>
            <a:picLocks noChangeAspect="1"/>
          </p:cNvPicPr>
          <p:nvPr/>
        </p:nvPicPr>
        <p:blipFill>
          <a:blip r:embed="rId2">
            <a:alphaModFix amt="34000"/>
          </a:blip>
          <a:srcRect l="43824" t="11332" r="47950"/>
          <a:stretch>
            <a:fillRect/>
          </a:stretch>
        </p:blipFill>
        <p:spPr>
          <a:xfrm rot="20520000" flipH="1">
            <a:off x="3370968" y="-100998"/>
            <a:ext cx="215265" cy="5486265"/>
          </a:xfrm>
          <a:prstGeom prst="rect">
            <a:avLst/>
          </a:prstGeom>
        </p:spPr>
      </p:pic>
      <p:pic>
        <p:nvPicPr>
          <p:cNvPr id="300013" name="Picture 5"/>
          <p:cNvPicPr>
            <a:picLocks noChangeAspect="1"/>
          </p:cNvPicPr>
          <p:nvPr/>
        </p:nvPicPr>
        <p:blipFill>
          <a:blip r:embed="rId2">
            <a:alphaModFix amt="34000"/>
          </a:blip>
          <a:srcRect l="43824" t="11321" r="47950"/>
          <a:stretch>
            <a:fillRect/>
          </a:stretch>
        </p:blipFill>
        <p:spPr>
          <a:xfrm rot="20520000" flipH="1">
            <a:off x="8215914" y="-75615"/>
            <a:ext cx="215265" cy="5486932"/>
          </a:xfrm>
          <a:prstGeom prst="rect">
            <a:avLst/>
          </a:prstGeom>
        </p:spPr>
      </p:pic>
      <p:sp>
        <p:nvSpPr>
          <p:cNvPr id="300050" name="Freeform 6"/>
          <p:cNvSpPr/>
          <p:nvPr/>
        </p:nvSpPr>
        <p:spPr>
          <a:xfrm>
            <a:off x="2602131" y="636"/>
            <a:ext cx="7010572" cy="6857364"/>
          </a:xfrm>
          <a:custGeom>
            <a:avLst/>
            <a:gdLst/>
            <a:ahLst/>
            <a:cxnLst/>
            <a:rect l="l" t="t" r="r" b="b"/>
            <a:pathLst>
              <a:path w="7010572" h="6857364">
                <a:moveTo>
                  <a:pt x="0" y="0"/>
                </a:moveTo>
                <a:lnTo>
                  <a:pt x="4832696" y="118"/>
                </a:lnTo>
                <a:lnTo>
                  <a:pt x="7010572" y="6702934"/>
                </a:lnTo>
                <a:lnTo>
                  <a:pt x="6535285" y="6857364"/>
                </a:lnTo>
                <a:lnTo>
                  <a:pt x="2228093" y="6857364"/>
                </a:lnTo>
              </a:path>
            </a:pathLst>
          </a:custGeom>
          <a:gradFill>
            <a:gsLst>
              <a:gs pos="0">
                <a:srgbClr val="F35B44">
                  <a:alpha val="15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25000">
                  <a:schemeClr val="accent1">
                    <a:alpha val="30000"/>
                  </a:schemeClr>
                </a:gs>
                <a:gs pos="60000">
                  <a:schemeClr val="accent1">
                    <a:alpha val="0"/>
                  </a:schemeClr>
                </a:gs>
              </a:gsLst>
              <a:lin ang="5340000"/>
            </a:gradFill>
            <a:prstDash val="solid"/>
          </a:ln>
        </p:spPr>
      </p:sp>
      <p:sp>
        <p:nvSpPr>
          <p:cNvPr id="300032" name="Freeform 7"/>
          <p:cNvSpPr/>
          <p:nvPr/>
        </p:nvSpPr>
        <p:spPr>
          <a:xfrm>
            <a:off x="1193431" y="0"/>
            <a:ext cx="3077415" cy="4081266"/>
          </a:xfrm>
          <a:custGeom>
            <a:avLst/>
            <a:gdLst/>
            <a:ahLst/>
            <a:cxnLst/>
            <a:rect l="l" t="t" r="r" b="b"/>
            <a:pathLst>
              <a:path w="3077415" h="4081266">
                <a:moveTo>
                  <a:pt x="1870372" y="0"/>
                </a:moveTo>
                <a:lnTo>
                  <a:pt x="3077415" y="3505507"/>
                </a:lnTo>
                <a:lnTo>
                  <a:pt x="1405289" y="4081266"/>
                </a:lnTo>
                <a:lnTo>
                  <a:pt x="0" y="13"/>
                </a:lnTo>
                <a:lnTo>
                  <a:pt x="1870372" y="0"/>
                </a:lnTo>
              </a:path>
            </a:pathLst>
          </a:custGeom>
          <a:gradFill>
            <a:gsLst>
              <a:gs pos="0">
                <a:srgbClr val="F35B44">
                  <a:alpha val="17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3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400000"/>
            </a:gradFill>
            <a:prstDash val="solid"/>
          </a:ln>
        </p:spPr>
      </p:sp>
      <p:sp>
        <p:nvSpPr>
          <p:cNvPr id="300038" name="Freeform 8"/>
          <p:cNvSpPr/>
          <p:nvPr/>
        </p:nvSpPr>
        <p:spPr>
          <a:xfrm>
            <a:off x="7534077" y="2230764"/>
            <a:ext cx="3919561" cy="4626610"/>
          </a:xfrm>
          <a:custGeom>
            <a:avLst/>
            <a:gdLst/>
            <a:ahLst/>
            <a:cxnLst/>
            <a:rect l="l" t="t" r="r" b="b"/>
            <a:pathLst>
              <a:path w="3919561" h="4626610">
                <a:moveTo>
                  <a:pt x="2416287" y="0"/>
                </a:moveTo>
                <a:lnTo>
                  <a:pt x="3919561" y="4626601"/>
                </a:lnTo>
                <a:lnTo>
                  <a:pt x="1248182" y="4626610"/>
                </a:lnTo>
                <a:lnTo>
                  <a:pt x="0" y="785099"/>
                </a:lnTo>
                <a:lnTo>
                  <a:pt x="2416287" y="0"/>
                </a:lnTo>
              </a:path>
            </a:pathLst>
          </a:custGeom>
          <a:gradFill>
            <a:gsLst>
              <a:gs pos="0">
                <a:srgbClr val="F35B44">
                  <a:alpha val="15000"/>
                </a:srgbClr>
              </a:gs>
              <a:gs pos="72000">
                <a:srgbClr val="F35B44">
                  <a:alpha val="0"/>
                </a:srgbClr>
              </a:gs>
            </a:gsLst>
            <a:lin ang="162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5000">
                  <a:schemeClr val="accent1">
                    <a:alpha val="19000"/>
                  </a:schemeClr>
                </a:gs>
                <a:gs pos="41000">
                  <a:schemeClr val="accent1">
                    <a:alpha val="0"/>
                  </a:schemeClr>
                </a:gs>
              </a:gsLst>
              <a:lin ang="16200000"/>
            </a:gradFill>
            <a:prstDash val="solid"/>
          </a:ln>
        </p:spPr>
      </p:sp>
      <p:sp>
        <p:nvSpPr>
          <p:cNvPr id="300044" name="Freeform 9"/>
          <p:cNvSpPr/>
          <p:nvPr/>
        </p:nvSpPr>
        <p:spPr>
          <a:xfrm>
            <a:off x="11185732" y="0"/>
            <a:ext cx="1006268" cy="2922411"/>
          </a:xfrm>
          <a:custGeom>
            <a:avLst/>
            <a:gdLst/>
            <a:ahLst/>
            <a:cxnLst/>
            <a:rect l="l" t="t" r="r" b="b"/>
            <a:pathLst>
              <a:path w="1006268" h="2922411">
                <a:moveTo>
                  <a:pt x="0" y="0"/>
                </a:moveTo>
                <a:lnTo>
                  <a:pt x="5525" y="0"/>
                </a:lnTo>
                <a:lnTo>
                  <a:pt x="1006268" y="74"/>
                </a:lnTo>
                <a:lnTo>
                  <a:pt x="1006268" y="2810981"/>
                </a:lnTo>
                <a:lnTo>
                  <a:pt x="1006268" y="2922411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rgbClr val="F35B44">
                  <a:alpha val="11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17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340000"/>
            </a:gradFill>
            <a:prstDash val="solid"/>
          </a:ln>
        </p:spPr>
      </p:sp>
      <p:sp>
        <p:nvSpPr>
          <p:cNvPr id="300047" name="Freeform 10"/>
          <p:cNvSpPr/>
          <p:nvPr/>
        </p:nvSpPr>
        <p:spPr>
          <a:xfrm>
            <a:off x="1" y="5242703"/>
            <a:ext cx="555972" cy="1614674"/>
          </a:xfrm>
          <a:custGeom>
            <a:avLst/>
            <a:gdLst/>
            <a:ahLst/>
            <a:cxnLst/>
            <a:rect l="l" t="t" r="r" b="b"/>
            <a:pathLst>
              <a:path w="555972" h="1614674">
                <a:moveTo>
                  <a:pt x="0" y="0"/>
                </a:moveTo>
                <a:lnTo>
                  <a:pt x="555972" y="1614662"/>
                </a:lnTo>
                <a:lnTo>
                  <a:pt x="3" y="1614674"/>
                </a:lnTo>
                <a:lnTo>
                  <a:pt x="0" y="257965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rgbClr val="F35B44">
                  <a:alpha val="30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3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400000"/>
            </a:gradFill>
            <a:prstDash val="solid"/>
          </a:ln>
        </p:spPr>
      </p:sp>
      <p:sp>
        <p:nvSpPr>
          <p:cNvPr id="300005" name="AutoShape 11"/>
          <p:cNvSpPr/>
          <p:nvPr/>
        </p:nvSpPr>
        <p:spPr>
          <a:xfrm>
            <a:off x="3681545" y="4116536"/>
            <a:ext cx="5040000" cy="876663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/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en-US" sz="1100"/>
          </a:p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</a:p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  <a:endParaRPr lang="en-US" sz="24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0004" name="AutoShape 12"/>
          <p:cNvSpPr/>
          <p:nvPr/>
        </p:nvSpPr>
        <p:spPr>
          <a:xfrm>
            <a:off x="1526400" y="3038549"/>
            <a:ext cx="9144000" cy="1200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肠道传染病概述</a:t>
            </a:r>
            <a:endParaRPr lang="en-US" sz="1100"/>
          </a:p>
        </p:txBody>
      </p:sp>
      <p:sp>
        <p:nvSpPr>
          <p:cNvPr id="300006" name="AutoShape 13"/>
          <p:cNvSpPr/>
          <p:nvPr/>
        </p:nvSpPr>
        <p:spPr>
          <a:xfrm>
            <a:off x="1524000" y="1610475"/>
            <a:ext cx="9144000" cy="122400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rmAutofit/>
          </a:bodyPr>
          <a:lstStyle/>
          <a:p>
            <a:pPr algn="ctr">
              <a:lnSpc>
                <a:spcPct val="104000"/>
              </a:lnSpc>
              <a:spcBef>
                <a:spcPts val="1000"/>
              </a:spcBef>
              <a:defRPr/>
            </a:pPr>
            <a:r>
              <a:rPr lang="en-US" sz="70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576454" y="-502636"/>
            <a:ext cx="8930991" cy="8930991"/>
          </a:xfrm>
          <a:prstGeom prst="ellipse">
            <a:avLst/>
          </a:prstGeom>
          <a:solidFill>
            <a:schemeClr val="accent1">
              <a:alpha val="1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常见类型与症状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100000"/>
          </a:blip>
          <a:srcRect l="10474" r="10474"/>
          <a:stretch>
            <a:fillRect/>
          </a:stretch>
        </p:blipFill>
        <p:spPr>
          <a:xfrm>
            <a:off x="10003600" y="1924509"/>
            <a:ext cx="4076700" cy="4076700"/>
          </a:xfrm>
          <a:prstGeom prst="ellipse">
            <a:avLst/>
          </a:prstGeom>
        </p:spPr>
      </p:pic>
      <p:cxnSp>
        <p:nvCxnSpPr>
          <p:cNvPr id="5" name="Connector 5"/>
          <p:cNvCxnSpPr/>
          <p:nvPr/>
        </p:nvCxnSpPr>
        <p:spPr>
          <a:xfrm>
            <a:off x="1075015" y="2403288"/>
            <a:ext cx="6809453" cy="0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" name="AutoShape 6"/>
          <p:cNvSpPr/>
          <p:nvPr/>
        </p:nvSpPr>
        <p:spPr>
          <a:xfrm>
            <a:off x="676027" y="2210788"/>
            <a:ext cx="400050" cy="4000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19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3030146" y="2210788"/>
            <a:ext cx="400050" cy="4000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5402516" y="2210788"/>
            <a:ext cx="400050" cy="4000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800586" y="2210788"/>
            <a:ext cx="400050" cy="4000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52202" y="2907441"/>
            <a:ext cx="189820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Autofit/>
          </a:bodyPr>
          <a:lstStyle/>
          <a:p>
            <a:pPr algn="l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细菌性痢疾</a:t>
            </a:r>
            <a:endParaRPr lang="en-US" sz="1100"/>
          </a:p>
        </p:txBody>
      </p:sp>
      <p:sp>
        <p:nvSpPr>
          <p:cNvPr id="11" name="TextBox 11"/>
          <p:cNvSpPr txBox="1"/>
          <p:nvPr/>
        </p:nvSpPr>
        <p:spPr>
          <a:xfrm>
            <a:off x="552202" y="3334445"/>
            <a:ext cx="1898200" cy="2332592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由志贺菌属引起，典型表现为发热、腹痛、里急后重及黏液脓血便，严重者可出现高热、惊厥等中毒性症状。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906321" y="3334445"/>
            <a:ext cx="1898200" cy="2332592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霍乱弧菌感染导致剧烈米泔水样腹泻，每小时失水量可超过1升，伴有呕吐、脱水及循环衰竭，属甲类传染病。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2906321" y="2907441"/>
            <a:ext cx="189820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Autofit/>
          </a:bodyPr>
          <a:lstStyle/>
          <a:p>
            <a:pPr algn="l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霍乱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278691" y="2907441"/>
            <a:ext cx="189820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Autofit/>
          </a:bodyPr>
          <a:lstStyle/>
          <a:p>
            <a:pPr algn="l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伤寒/副伤寒</a:t>
            </a:r>
            <a:endParaRPr lang="en-US" sz="1100"/>
          </a:p>
        </p:txBody>
      </p:sp>
      <p:sp>
        <p:nvSpPr>
          <p:cNvPr id="15" name="TextBox 15"/>
          <p:cNvSpPr txBox="1"/>
          <p:nvPr/>
        </p:nvSpPr>
        <p:spPr>
          <a:xfrm>
            <a:off x="5278691" y="3334445"/>
            <a:ext cx="1898200" cy="2332592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伤寒沙门菌引起持续高热、玫瑰疹、肝脾肿大，副伤寒症状相似但较轻，通过污染水源传播。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676761" y="2907441"/>
            <a:ext cx="189820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Autofit/>
          </a:bodyPr>
          <a:lstStyle/>
          <a:p>
            <a:pPr algn="l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诺如病毒感染</a:t>
            </a:r>
            <a:endParaRPr lang="en-US" sz="1100"/>
          </a:p>
        </p:txBody>
      </p:sp>
      <p:sp>
        <p:nvSpPr>
          <p:cNvPr id="17" name="TextBox 17"/>
          <p:cNvSpPr txBox="1"/>
          <p:nvPr/>
        </p:nvSpPr>
        <p:spPr>
          <a:xfrm>
            <a:off x="7676761" y="3334445"/>
            <a:ext cx="1898200" cy="2332592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以呕吐为主，伴水样腹泻和低热，病毒通过气溶胶传播，集体单位易暴发，无特效抗病毒药物。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875" r="17875"/>
          <a:stretch>
            <a:fillRect/>
          </a:stretch>
        </p:blipFill>
        <p:spPr>
          <a:xfrm>
            <a:off x="8449231" y="3565204"/>
            <a:ext cx="3050440" cy="2453000"/>
          </a:xfrm>
          <a:prstGeom prst="round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8449231" y="1792951"/>
            <a:ext cx="3050857" cy="2406213"/>
          </a:xfrm>
          <a:prstGeom prst="roundRect">
            <a:avLst>
              <a:gd name="adj" fmla="val 10215"/>
            </a:avLst>
          </a:prstGeom>
          <a:solidFill>
            <a:srgbClr val="FFFFFF">
              <a:alpha val="100000"/>
            </a:srgbClr>
          </a:solidFill>
          <a:effectLst>
            <a:outerShdw blurRad="457200">
              <a:srgbClr val="000000">
                <a:alpha val="8000"/>
              </a:srgbClr>
            </a:outerShdw>
          </a:effectLst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t="9407" b="9407"/>
          <a:stretch>
            <a:fillRect/>
          </a:stretch>
        </p:blipFill>
        <p:spPr>
          <a:xfrm>
            <a:off x="4549001" y="3532049"/>
            <a:ext cx="3050440" cy="2476500"/>
          </a:xfrm>
          <a:prstGeom prst="round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4549001" y="1728950"/>
            <a:ext cx="3050857" cy="2406213"/>
          </a:xfrm>
          <a:prstGeom prst="roundRect">
            <a:avLst>
              <a:gd name="adj" fmla="val 10215"/>
            </a:avLst>
          </a:prstGeom>
          <a:solidFill>
            <a:srgbClr val="FFFFFF">
              <a:alpha val="100000"/>
            </a:srgbClr>
          </a:solidFill>
          <a:effectLst>
            <a:outerShdw blurRad="457200">
              <a:srgbClr val="000000">
                <a:alpha val="8000"/>
              </a:srgbClr>
            </a:outerShdw>
          </a:effectLst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44987" y="3751513"/>
            <a:ext cx="3050440" cy="2247381"/>
          </a:xfrm>
          <a:prstGeom prst="round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644570" y="1728950"/>
            <a:ext cx="3050857" cy="2406213"/>
          </a:xfrm>
          <a:prstGeom prst="roundRect">
            <a:avLst>
              <a:gd name="adj" fmla="val 10215"/>
            </a:avLst>
          </a:prstGeom>
          <a:solidFill>
            <a:srgbClr val="FFFFFF">
              <a:alpha val="100000"/>
            </a:srgbClr>
          </a:solidFill>
          <a:effectLst>
            <a:outerShdw blurRad="457200">
              <a:srgbClr val="000000">
                <a:alpha val="8000"/>
              </a:srgbClr>
            </a:outerShdw>
          </a:effectLst>
        </p:spPr>
      </p:sp>
      <p:sp>
        <p:nvSpPr>
          <p:cNvPr id="8" name="TextBox 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传播途径与高风险人群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67253" y="2445849"/>
            <a:ext cx="2819400" cy="160510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病原体通过污染的水源、食物或接触感染者排泄物传播，如霍乱弧菌在碱性水体存活时间长。</a:t>
            </a:r>
            <a:endParaRPr lang="en-US" sz="15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51733" y="1856763"/>
            <a:ext cx="3024645" cy="57943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粪-口传播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667483" y="2445849"/>
            <a:ext cx="2819400" cy="160510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儿童因免疫系统未完善、老年人因机能下降、免疫力低下者（如慢性病患者）更易感染重症。</a:t>
            </a:r>
            <a:endParaRPr lang="en-US" sz="15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551963" y="1856763"/>
            <a:ext cx="3024645" cy="57943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易感人群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564751" y="2445849"/>
            <a:ext cx="2819400" cy="1605108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洪涝灾害后水源污染易暴发伤寒；生食海产品或未煮熟禽蛋肉增加沙门氏菌感染风险。</a:t>
            </a:r>
            <a:endParaRPr lang="en-US" sz="150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449231" y="1856763"/>
            <a:ext cx="3024645" cy="57943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特殊风险场景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440000" y="1779722"/>
            <a:ext cx="8170666" cy="4352000"/>
          </a:xfrm>
          <a:prstGeom prst="roundRect">
            <a:avLst>
              <a:gd name="adj" fmla="val 6989"/>
            </a:avLst>
          </a:prstGeom>
          <a:solidFill>
            <a:srgbClr val="FFFFFF">
              <a:alpha val="100000"/>
            </a:srgbClr>
          </a:solidFill>
          <a:effectLst>
            <a:outerShdw blurRad="323850">
              <a:srgbClr val="000000">
                <a:alpha val="6000"/>
              </a:srgbClr>
            </a:outerShdw>
          </a:effectLst>
        </p:spPr>
      </p:sp>
      <p:sp>
        <p:nvSpPr>
          <p:cNvPr id="3" name="TextBox 3"/>
          <p:cNvSpPr txBox="1"/>
          <p:nvPr/>
        </p:nvSpPr>
        <p:spPr>
          <a:xfrm>
            <a:off x="4499347" y="2947026"/>
            <a:ext cx="3057680" cy="113430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沙门氏菌在20℃以上繁殖加快，霍乱弧菌在碱性水体中存活时间延长。</a:t>
            </a:r>
            <a:endParaRPr lang="en-US" sz="135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499347" y="2385880"/>
            <a:ext cx="2790224" cy="47374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病原体繁殖加速</a:t>
            </a:r>
            <a:endParaRPr lang="en-US" sz="2000" b="1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26119" r="26119"/>
          <a:stretch>
            <a:fillRect/>
          </a:stretch>
        </p:blipFill>
        <p:spPr>
          <a:xfrm>
            <a:off x="612337" y="1530216"/>
            <a:ext cx="3483952" cy="485101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夏季高发原因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178597" y="2914276"/>
            <a:ext cx="3057680" cy="116705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高温导致食物变质，生冷食品（如凉拌菜、未洗净瓜果）易携带志贺菌或诺如病毒。</a:t>
            </a:r>
            <a:endParaRPr lang="en-US" sz="135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178597" y="2385880"/>
            <a:ext cx="2790224" cy="47374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食物易腐败</a:t>
            </a:r>
            <a:endParaRPr lang="en-US" sz="2000" b="1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499347" y="4841909"/>
            <a:ext cx="3057680" cy="116092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苍蝇、蟑螂携带病原体污染食物，加剧细菌性痢疾等疾病的传播。</a:t>
            </a:r>
            <a:endParaRPr lang="en-US" sz="135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99347" y="4280763"/>
            <a:ext cx="2790224" cy="47374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媒介生物活跃</a:t>
            </a:r>
            <a:endParaRPr lang="en-US" sz="2000" b="1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178597" y="4809160"/>
            <a:ext cx="3057680" cy="119367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夏季饮水量大，若饮用生水或未经消毒水源，易感染伤寒、霍乱等水源性传染病。</a:t>
            </a:r>
            <a:endParaRPr lang="en-US" sz="1350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178597" y="4280763"/>
            <a:ext cx="2790224" cy="47374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rgbClr val="000000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不良饮食习惯</a:t>
            </a:r>
            <a:endParaRPr lang="en-US" sz="2000" b="1">
              <a:solidFill>
                <a:srgbClr val="00000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16" name="AutoShap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A">
              <a:alpha val="100000"/>
            </a:srgbClr>
          </a:solidFill>
        </p:spPr>
      </p:sp>
      <p:sp>
        <p:nvSpPr>
          <p:cNvPr id="300011" name="Freeform 3"/>
          <p:cNvSpPr/>
          <p:nvPr/>
        </p:nvSpPr>
        <p:spPr>
          <a:xfrm>
            <a:off x="5872175" y="4539062"/>
            <a:ext cx="447650" cy="67872"/>
          </a:xfrm>
          <a:custGeom>
            <a:avLst/>
            <a:gdLst/>
            <a:ahLst/>
            <a:cxnLst/>
            <a:rect l="l" t="t" r="r" b="b"/>
            <a:pathLst>
              <a:path w="447650" h="67872">
                <a:moveTo>
                  <a:pt x="413714" y="0"/>
                </a:moveTo>
                <a:cubicBezTo>
                  <a:pt x="432456" y="0"/>
                  <a:pt x="447650" y="15194"/>
                  <a:pt x="447650" y="33936"/>
                </a:cubicBezTo>
                <a:cubicBezTo>
                  <a:pt x="447650" y="52678"/>
                  <a:pt x="432456" y="67872"/>
                  <a:pt x="413714" y="67872"/>
                </a:cubicBezTo>
                <a:cubicBezTo>
                  <a:pt x="394972" y="67872"/>
                  <a:pt x="379778" y="52678"/>
                  <a:pt x="379778" y="33936"/>
                </a:cubicBezTo>
                <a:cubicBezTo>
                  <a:pt x="379778" y="15194"/>
                  <a:pt x="394972" y="0"/>
                  <a:pt x="413714" y="0"/>
                </a:cubicBezTo>
                <a:close/>
              </a:path>
              <a:path w="447650" h="67872">
                <a:moveTo>
                  <a:pt x="287122" y="0"/>
                </a:moveTo>
                <a:cubicBezTo>
                  <a:pt x="305864" y="0"/>
                  <a:pt x="321058" y="15194"/>
                  <a:pt x="321058" y="33936"/>
                </a:cubicBezTo>
                <a:cubicBezTo>
                  <a:pt x="321058" y="52678"/>
                  <a:pt x="305864" y="67872"/>
                  <a:pt x="287122" y="67872"/>
                </a:cubicBezTo>
                <a:cubicBezTo>
                  <a:pt x="268380" y="67872"/>
                  <a:pt x="253186" y="52678"/>
                  <a:pt x="253186" y="33936"/>
                </a:cubicBezTo>
                <a:cubicBezTo>
                  <a:pt x="253186" y="15194"/>
                  <a:pt x="268380" y="0"/>
                  <a:pt x="287122" y="0"/>
                </a:cubicBezTo>
                <a:close/>
              </a:path>
              <a:path w="447650" h="67872">
                <a:moveTo>
                  <a:pt x="160529" y="0"/>
                </a:moveTo>
                <a:cubicBezTo>
                  <a:pt x="179271" y="0"/>
                  <a:pt x="194465" y="15194"/>
                  <a:pt x="194465" y="33936"/>
                </a:cubicBezTo>
                <a:cubicBezTo>
                  <a:pt x="194465" y="52678"/>
                  <a:pt x="179271" y="67872"/>
                  <a:pt x="160529" y="67872"/>
                </a:cubicBezTo>
                <a:cubicBezTo>
                  <a:pt x="141787" y="67872"/>
                  <a:pt x="126593" y="52678"/>
                  <a:pt x="126593" y="33936"/>
                </a:cubicBezTo>
                <a:cubicBezTo>
                  <a:pt x="126593" y="15194"/>
                  <a:pt x="141787" y="0"/>
                  <a:pt x="160529" y="0"/>
                </a:cubicBezTo>
                <a:close/>
              </a:path>
              <a:path w="447650" h="67872">
                <a:moveTo>
                  <a:pt x="33936" y="0"/>
                </a:moveTo>
                <a:cubicBezTo>
                  <a:pt x="52678" y="0"/>
                  <a:pt x="67872" y="15194"/>
                  <a:pt x="67872" y="33936"/>
                </a:cubicBezTo>
                <a:cubicBezTo>
                  <a:pt x="67872" y="52678"/>
                  <a:pt x="52678" y="67872"/>
                  <a:pt x="33936" y="67872"/>
                </a:cubicBezTo>
                <a:cubicBezTo>
                  <a:pt x="15194" y="67872"/>
                  <a:pt x="0" y="52678"/>
                  <a:pt x="0" y="33936"/>
                </a:cubicBezTo>
                <a:cubicBezTo>
                  <a:pt x="0" y="15194"/>
                  <a:pt x="15194" y="0"/>
                  <a:pt x="33936" y="0"/>
                </a:cubicBezTo>
              </a:path>
            </a:pathLst>
          </a:custGeom>
          <a:solidFill>
            <a:srgbClr val="F35B44">
              <a:alpha val="50000"/>
            </a:srgbClr>
          </a:solidFill>
        </p:spPr>
      </p:sp>
      <p:pic>
        <p:nvPicPr>
          <p:cNvPr id="300012" name="Picture 4"/>
          <p:cNvPicPr>
            <a:picLocks noChangeAspect="1"/>
          </p:cNvPicPr>
          <p:nvPr/>
        </p:nvPicPr>
        <p:blipFill>
          <a:blip r:embed="rId2">
            <a:alphaModFix amt="34000"/>
          </a:blip>
          <a:srcRect l="43824" t="11332" r="47950"/>
          <a:stretch>
            <a:fillRect/>
          </a:stretch>
        </p:blipFill>
        <p:spPr>
          <a:xfrm rot="20520000" flipH="1">
            <a:off x="3370968" y="-100998"/>
            <a:ext cx="215265" cy="5486265"/>
          </a:xfrm>
          <a:prstGeom prst="rect">
            <a:avLst/>
          </a:prstGeom>
        </p:spPr>
      </p:pic>
      <p:pic>
        <p:nvPicPr>
          <p:cNvPr id="300013" name="Picture 5"/>
          <p:cNvPicPr>
            <a:picLocks noChangeAspect="1"/>
          </p:cNvPicPr>
          <p:nvPr/>
        </p:nvPicPr>
        <p:blipFill>
          <a:blip r:embed="rId2">
            <a:alphaModFix amt="34000"/>
          </a:blip>
          <a:srcRect l="43824" t="11321" r="47950"/>
          <a:stretch>
            <a:fillRect/>
          </a:stretch>
        </p:blipFill>
        <p:spPr>
          <a:xfrm rot="20520000" flipH="1">
            <a:off x="8215914" y="-75615"/>
            <a:ext cx="215265" cy="5486932"/>
          </a:xfrm>
          <a:prstGeom prst="rect">
            <a:avLst/>
          </a:prstGeom>
        </p:spPr>
      </p:pic>
      <p:sp>
        <p:nvSpPr>
          <p:cNvPr id="300050" name="Freeform 6"/>
          <p:cNvSpPr/>
          <p:nvPr/>
        </p:nvSpPr>
        <p:spPr>
          <a:xfrm>
            <a:off x="2602131" y="636"/>
            <a:ext cx="7010572" cy="6857364"/>
          </a:xfrm>
          <a:custGeom>
            <a:avLst/>
            <a:gdLst/>
            <a:ahLst/>
            <a:cxnLst/>
            <a:rect l="l" t="t" r="r" b="b"/>
            <a:pathLst>
              <a:path w="7010572" h="6857364">
                <a:moveTo>
                  <a:pt x="0" y="0"/>
                </a:moveTo>
                <a:lnTo>
                  <a:pt x="4832696" y="118"/>
                </a:lnTo>
                <a:lnTo>
                  <a:pt x="7010572" y="6702934"/>
                </a:lnTo>
                <a:lnTo>
                  <a:pt x="6535285" y="6857364"/>
                </a:lnTo>
                <a:lnTo>
                  <a:pt x="2228093" y="6857364"/>
                </a:lnTo>
              </a:path>
            </a:pathLst>
          </a:custGeom>
          <a:gradFill>
            <a:gsLst>
              <a:gs pos="0">
                <a:srgbClr val="F35B44">
                  <a:alpha val="15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25000">
                  <a:schemeClr val="accent1">
                    <a:alpha val="30000"/>
                  </a:schemeClr>
                </a:gs>
                <a:gs pos="60000">
                  <a:schemeClr val="accent1">
                    <a:alpha val="0"/>
                  </a:schemeClr>
                </a:gs>
              </a:gsLst>
              <a:lin ang="5340000"/>
            </a:gradFill>
            <a:prstDash val="solid"/>
          </a:ln>
        </p:spPr>
      </p:sp>
      <p:sp>
        <p:nvSpPr>
          <p:cNvPr id="300032" name="Freeform 7"/>
          <p:cNvSpPr/>
          <p:nvPr/>
        </p:nvSpPr>
        <p:spPr>
          <a:xfrm>
            <a:off x="1193431" y="0"/>
            <a:ext cx="3077415" cy="4081266"/>
          </a:xfrm>
          <a:custGeom>
            <a:avLst/>
            <a:gdLst/>
            <a:ahLst/>
            <a:cxnLst/>
            <a:rect l="l" t="t" r="r" b="b"/>
            <a:pathLst>
              <a:path w="3077415" h="4081266">
                <a:moveTo>
                  <a:pt x="1870372" y="0"/>
                </a:moveTo>
                <a:lnTo>
                  <a:pt x="3077415" y="3505507"/>
                </a:lnTo>
                <a:lnTo>
                  <a:pt x="1405289" y="4081266"/>
                </a:lnTo>
                <a:lnTo>
                  <a:pt x="0" y="13"/>
                </a:lnTo>
                <a:lnTo>
                  <a:pt x="1870372" y="0"/>
                </a:lnTo>
              </a:path>
            </a:pathLst>
          </a:custGeom>
          <a:gradFill>
            <a:gsLst>
              <a:gs pos="0">
                <a:srgbClr val="F35B44">
                  <a:alpha val="17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3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400000"/>
            </a:gradFill>
            <a:prstDash val="solid"/>
          </a:ln>
        </p:spPr>
      </p:sp>
      <p:sp>
        <p:nvSpPr>
          <p:cNvPr id="300038" name="Freeform 8"/>
          <p:cNvSpPr/>
          <p:nvPr/>
        </p:nvSpPr>
        <p:spPr>
          <a:xfrm>
            <a:off x="7534077" y="2230764"/>
            <a:ext cx="3919561" cy="4626610"/>
          </a:xfrm>
          <a:custGeom>
            <a:avLst/>
            <a:gdLst/>
            <a:ahLst/>
            <a:cxnLst/>
            <a:rect l="l" t="t" r="r" b="b"/>
            <a:pathLst>
              <a:path w="3919561" h="4626610">
                <a:moveTo>
                  <a:pt x="2416287" y="0"/>
                </a:moveTo>
                <a:lnTo>
                  <a:pt x="3919561" y="4626601"/>
                </a:lnTo>
                <a:lnTo>
                  <a:pt x="1248182" y="4626610"/>
                </a:lnTo>
                <a:lnTo>
                  <a:pt x="0" y="785099"/>
                </a:lnTo>
                <a:lnTo>
                  <a:pt x="2416287" y="0"/>
                </a:lnTo>
              </a:path>
            </a:pathLst>
          </a:custGeom>
          <a:gradFill>
            <a:gsLst>
              <a:gs pos="0">
                <a:srgbClr val="F35B44">
                  <a:alpha val="15000"/>
                </a:srgbClr>
              </a:gs>
              <a:gs pos="72000">
                <a:srgbClr val="F35B44">
                  <a:alpha val="0"/>
                </a:srgbClr>
              </a:gs>
            </a:gsLst>
            <a:lin ang="162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5000">
                  <a:schemeClr val="accent1">
                    <a:alpha val="19000"/>
                  </a:schemeClr>
                </a:gs>
                <a:gs pos="41000">
                  <a:schemeClr val="accent1">
                    <a:alpha val="0"/>
                  </a:schemeClr>
                </a:gs>
              </a:gsLst>
              <a:lin ang="16200000"/>
            </a:gradFill>
            <a:prstDash val="solid"/>
          </a:ln>
        </p:spPr>
      </p:sp>
      <p:sp>
        <p:nvSpPr>
          <p:cNvPr id="300044" name="Freeform 9"/>
          <p:cNvSpPr/>
          <p:nvPr/>
        </p:nvSpPr>
        <p:spPr>
          <a:xfrm>
            <a:off x="11185732" y="0"/>
            <a:ext cx="1006268" cy="2922411"/>
          </a:xfrm>
          <a:custGeom>
            <a:avLst/>
            <a:gdLst/>
            <a:ahLst/>
            <a:cxnLst/>
            <a:rect l="l" t="t" r="r" b="b"/>
            <a:pathLst>
              <a:path w="1006268" h="2922411">
                <a:moveTo>
                  <a:pt x="0" y="0"/>
                </a:moveTo>
                <a:lnTo>
                  <a:pt x="5525" y="0"/>
                </a:lnTo>
                <a:lnTo>
                  <a:pt x="1006268" y="74"/>
                </a:lnTo>
                <a:lnTo>
                  <a:pt x="1006268" y="2810981"/>
                </a:lnTo>
                <a:lnTo>
                  <a:pt x="1006268" y="2922411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rgbClr val="F35B44">
                  <a:alpha val="11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17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340000"/>
            </a:gradFill>
            <a:prstDash val="solid"/>
          </a:ln>
        </p:spPr>
      </p:sp>
      <p:sp>
        <p:nvSpPr>
          <p:cNvPr id="300047" name="Freeform 10"/>
          <p:cNvSpPr/>
          <p:nvPr/>
        </p:nvSpPr>
        <p:spPr>
          <a:xfrm>
            <a:off x="1" y="5242703"/>
            <a:ext cx="555972" cy="1614674"/>
          </a:xfrm>
          <a:custGeom>
            <a:avLst/>
            <a:gdLst/>
            <a:ahLst/>
            <a:cxnLst/>
            <a:rect l="l" t="t" r="r" b="b"/>
            <a:pathLst>
              <a:path w="555972" h="1614674">
                <a:moveTo>
                  <a:pt x="0" y="0"/>
                </a:moveTo>
                <a:lnTo>
                  <a:pt x="555972" y="1614662"/>
                </a:lnTo>
                <a:lnTo>
                  <a:pt x="3" y="1614674"/>
                </a:lnTo>
                <a:lnTo>
                  <a:pt x="0" y="257965"/>
                </a:lnTo>
                <a:lnTo>
                  <a:pt x="0" y="0"/>
                </a:lnTo>
              </a:path>
            </a:pathLst>
          </a:custGeom>
          <a:gradFill>
            <a:gsLst>
              <a:gs pos="0">
                <a:srgbClr val="F35B44">
                  <a:alpha val="30000"/>
                </a:srgbClr>
              </a:gs>
              <a:gs pos="100000">
                <a:srgbClr val="F35B44">
                  <a:alpha val="0"/>
                </a:srgbClr>
              </a:gs>
            </a:gsLst>
            <a:lin ang="5400000"/>
          </a:gradFill>
          <a:ln w="22225">
            <a:gradFill>
              <a:gsLst>
                <a:gs pos="0">
                  <a:schemeClr val="accent1">
                    <a:alpha val="0"/>
                  </a:schemeClr>
                </a:gs>
                <a:gs pos="12000">
                  <a:schemeClr val="accent1">
                    <a:alpha val="30000"/>
                  </a:schemeClr>
                </a:gs>
                <a:gs pos="56000">
                  <a:schemeClr val="accent1">
                    <a:alpha val="0"/>
                  </a:schemeClr>
                </a:gs>
              </a:gsLst>
              <a:lin ang="5400000"/>
            </a:gradFill>
            <a:prstDash val="solid"/>
          </a:ln>
        </p:spPr>
      </p:sp>
      <p:sp>
        <p:nvSpPr>
          <p:cNvPr id="300005" name="AutoShape 11"/>
          <p:cNvSpPr/>
          <p:nvPr/>
        </p:nvSpPr>
        <p:spPr>
          <a:xfrm>
            <a:off x="3681545" y="4116536"/>
            <a:ext cx="5040000" cy="876663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/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defRPr/>
            </a:pPr>
            <a:endParaRPr lang="en-US" sz="1100"/>
          </a:p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</a:p>
          <a:p>
            <a:pPr 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</a:pPr>
            <a:endParaRPr lang="en-US" sz="24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0004" name="AutoShape 12"/>
          <p:cNvSpPr/>
          <p:nvPr/>
        </p:nvSpPr>
        <p:spPr>
          <a:xfrm>
            <a:off x="1526400" y="3038549"/>
            <a:ext cx="9144000" cy="12000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饮食卫生防控措施</a:t>
            </a:r>
            <a:endParaRPr lang="en-US" sz="1100"/>
          </a:p>
        </p:txBody>
      </p:sp>
      <p:sp>
        <p:nvSpPr>
          <p:cNvPr id="300006" name="AutoShape 13"/>
          <p:cNvSpPr/>
          <p:nvPr/>
        </p:nvSpPr>
        <p:spPr>
          <a:xfrm>
            <a:off x="1524000" y="1610475"/>
            <a:ext cx="9144000" cy="122400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rmAutofit/>
          </a:bodyPr>
          <a:lstStyle/>
          <a:p>
            <a:pPr algn="ctr">
              <a:lnSpc>
                <a:spcPct val="104000"/>
              </a:lnSpc>
              <a:spcBef>
                <a:spcPts val="1000"/>
              </a:spcBef>
              <a:defRPr/>
            </a:pPr>
            <a:r>
              <a:rPr lang="en-US" sz="70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食材处理与储存规范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 t="37501" b="37501"/>
          <a:stretch>
            <a:fillRect/>
          </a:stretch>
        </p:blipFill>
        <p:spPr>
          <a:xfrm>
            <a:off x="-227" y="1719338"/>
            <a:ext cx="12192000" cy="2034324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529020" y="4865151"/>
            <a:ext cx="3505826" cy="1475883"/>
          </a:xfrm>
          <a:prstGeom prst="roundRect">
            <a:avLst>
              <a:gd name="adj" fmla="val 16667"/>
            </a:avLst>
          </a:prstGeom>
          <a:solidFill>
            <a:schemeClr val="l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1873326" y="3350659"/>
            <a:ext cx="817215" cy="817215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2098764" y="3576098"/>
            <a:ext cx="366338" cy="366338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209550"/>
                </a:moveTo>
                <a:lnTo>
                  <a:pt x="152410" y="247650"/>
                </a:lnTo>
                <a:lnTo>
                  <a:pt x="304800" y="209550"/>
                </a:lnTo>
                <a:lnTo>
                  <a:pt x="304800" y="247650"/>
                </a:lnTo>
                <a:lnTo>
                  <a:pt x="152410" y="285750"/>
                </a:lnTo>
                <a:lnTo>
                  <a:pt x="0" y="247650"/>
                </a:lnTo>
                <a:close/>
              </a:path>
              <a:path w="304800" h="304800">
                <a:moveTo>
                  <a:pt x="0" y="133350"/>
                </a:moveTo>
                <a:lnTo>
                  <a:pt x="152410" y="171450"/>
                </a:lnTo>
                <a:lnTo>
                  <a:pt x="304800" y="133350"/>
                </a:lnTo>
                <a:lnTo>
                  <a:pt x="304800" y="171450"/>
                </a:lnTo>
                <a:lnTo>
                  <a:pt x="152410" y="209550"/>
                </a:lnTo>
                <a:lnTo>
                  <a:pt x="0" y="171450"/>
                </a:lnTo>
                <a:close/>
              </a:path>
              <a:path w="304800" h="304800">
                <a:moveTo>
                  <a:pt x="0" y="57150"/>
                </a:moveTo>
                <a:lnTo>
                  <a:pt x="152410" y="19050"/>
                </a:lnTo>
                <a:lnTo>
                  <a:pt x="304800" y="57150"/>
                </a:lnTo>
                <a:lnTo>
                  <a:pt x="304800" y="95250"/>
                </a:lnTo>
                <a:lnTo>
                  <a:pt x="152410" y="133350"/>
                </a:lnTo>
                <a:lnTo>
                  <a:pt x="0" y="9525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7" name="AutoShape 7"/>
          <p:cNvSpPr/>
          <p:nvPr/>
        </p:nvSpPr>
        <p:spPr>
          <a:xfrm>
            <a:off x="792552" y="4264809"/>
            <a:ext cx="29787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217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生熟分开处理</a:t>
            </a:r>
            <a:endParaRPr lang="en-US" sz="1100"/>
          </a:p>
        </p:txBody>
      </p:sp>
      <p:sp>
        <p:nvSpPr>
          <p:cNvPr id="8" name="TextBox 8"/>
          <p:cNvSpPr txBox="1"/>
          <p:nvPr/>
        </p:nvSpPr>
        <p:spPr>
          <a:xfrm>
            <a:off x="723582" y="5039353"/>
            <a:ext cx="3116702" cy="1140785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使用专用刀具和砧板处理生肉、海鲜与熟食，避免交叉污染。  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338324" y="4865151"/>
            <a:ext cx="3505826" cy="1475883"/>
          </a:xfrm>
          <a:prstGeom prst="roundRect">
            <a:avLst>
              <a:gd name="adj" fmla="val 16667"/>
            </a:avLst>
          </a:prstGeom>
          <a:solidFill>
            <a:schemeClr val="l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5682630" y="3350659"/>
            <a:ext cx="817215" cy="817215"/>
          </a:xfrm>
          <a:prstGeom prst="ellipse">
            <a:avLst/>
          </a:prstGeom>
          <a:solidFill>
            <a:schemeClr val="accent2">
              <a:alpha val="100000"/>
              <a:lumMod val="5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4523319" y="4264809"/>
            <a:ext cx="3135837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217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低温储存易腐食品</a:t>
            </a:r>
            <a:endParaRPr lang="en-US" sz="1100"/>
          </a:p>
        </p:txBody>
      </p:sp>
      <p:sp>
        <p:nvSpPr>
          <p:cNvPr id="12" name="TextBox 12"/>
          <p:cNvSpPr txBox="1"/>
          <p:nvPr/>
        </p:nvSpPr>
        <p:spPr>
          <a:xfrm>
            <a:off x="4532887" y="5039353"/>
            <a:ext cx="3116702" cy="1140785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肉类、乳制品等需在4℃以下冷藏，冷冻食品应保持在-18℃以下，抑制细菌繁殖。  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157154" y="4865151"/>
            <a:ext cx="3505826" cy="1475883"/>
          </a:xfrm>
          <a:prstGeom prst="roundRect">
            <a:avLst>
              <a:gd name="adj" fmla="val 16667"/>
            </a:avLst>
          </a:prstGeom>
          <a:solidFill>
            <a:schemeClr val="l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9501460" y="3350659"/>
            <a:ext cx="817215" cy="817215"/>
          </a:xfrm>
          <a:prstGeom prst="ellipse">
            <a:avLst/>
          </a:prstGeom>
          <a:solidFill>
            <a:schemeClr val="accent3">
              <a:alpha val="100000"/>
              <a:lumMod val="50000"/>
            </a:schemeClr>
          </a:solidFill>
        </p:spPr>
      </p:sp>
      <p:sp>
        <p:nvSpPr>
          <p:cNvPr id="15" name="AutoShape 15"/>
          <p:cNvSpPr/>
          <p:nvPr/>
        </p:nvSpPr>
        <p:spPr>
          <a:xfrm>
            <a:off x="8334189" y="4264809"/>
            <a:ext cx="3151755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217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充分清洗蔬果</a:t>
            </a:r>
            <a:endParaRPr lang="en-US" sz="1100"/>
          </a:p>
        </p:txBody>
      </p:sp>
      <p:sp>
        <p:nvSpPr>
          <p:cNvPr id="16" name="TextBox 16"/>
          <p:cNvSpPr txBox="1"/>
          <p:nvPr/>
        </p:nvSpPr>
        <p:spPr>
          <a:xfrm>
            <a:off x="8418251" y="5032700"/>
            <a:ext cx="3116702" cy="1140785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流水冲洗果蔬表面残留农药和病原体，叶菜类需逐片清洗，根茎类建议去皮后食用。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9700479" y="3563125"/>
            <a:ext cx="423166" cy="423166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8" name="Freeform 18"/>
          <p:cNvSpPr/>
          <p:nvPr/>
        </p:nvSpPr>
        <p:spPr>
          <a:xfrm>
            <a:off x="5891042" y="3570268"/>
            <a:ext cx="416023" cy="416023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74320" y="243840"/>
                </a:moveTo>
                <a:lnTo>
                  <a:pt x="304800" y="243840"/>
                </a:lnTo>
                <a:lnTo>
                  <a:pt x="304800" y="259080"/>
                </a:lnTo>
                <a:cubicBezTo>
                  <a:pt x="304800" y="267500"/>
                  <a:pt x="297980" y="274320"/>
                  <a:pt x="289560" y="274320"/>
                </a:cubicBezTo>
                <a:lnTo>
                  <a:pt x="289560" y="274320"/>
                </a:lnTo>
                <a:lnTo>
                  <a:pt x="15240" y="274320"/>
                </a:lnTo>
                <a:cubicBezTo>
                  <a:pt x="6820" y="274320"/>
                  <a:pt x="0" y="267500"/>
                  <a:pt x="0" y="259080"/>
                </a:cubicBezTo>
                <a:lnTo>
                  <a:pt x="0" y="259080"/>
                </a:lnTo>
                <a:lnTo>
                  <a:pt x="0" y="243840"/>
                </a:lnTo>
                <a:lnTo>
                  <a:pt x="30480" y="243840"/>
                </a:lnTo>
                <a:lnTo>
                  <a:pt x="30480" y="60960"/>
                </a:lnTo>
                <a:cubicBezTo>
                  <a:pt x="30480" y="44196"/>
                  <a:pt x="44196" y="30480"/>
                  <a:pt x="60960" y="30480"/>
                </a:cubicBezTo>
                <a:lnTo>
                  <a:pt x="243840" y="30480"/>
                </a:lnTo>
                <a:cubicBezTo>
                  <a:pt x="260671" y="30480"/>
                  <a:pt x="274320" y="44129"/>
                  <a:pt x="274320" y="60960"/>
                </a:cubicBezTo>
                <a:lnTo>
                  <a:pt x="274320" y="60960"/>
                </a:lnTo>
                <a:lnTo>
                  <a:pt x="274320" y="243840"/>
                </a:lnTo>
                <a:close/>
                <a:moveTo>
                  <a:pt x="60960" y="60960"/>
                </a:moveTo>
                <a:lnTo>
                  <a:pt x="60960" y="198120"/>
                </a:lnTo>
                <a:lnTo>
                  <a:pt x="243840" y="198120"/>
                </a:lnTo>
                <a:lnTo>
                  <a:pt x="243840" y="60960"/>
                </a:lnTo>
                <a:lnTo>
                  <a:pt x="60960" y="60960"/>
                </a:lnTo>
                <a:close/>
                <a:moveTo>
                  <a:pt x="121920" y="228600"/>
                </a:moveTo>
                <a:lnTo>
                  <a:pt x="121920" y="243840"/>
                </a:lnTo>
                <a:lnTo>
                  <a:pt x="182880" y="243840"/>
                </a:lnTo>
                <a:lnTo>
                  <a:pt x="182880" y="228600"/>
                </a:lnTo>
                <a:lnTo>
                  <a:pt x="121920" y="2286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8633" y="393436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578633" y="148945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生熟食品分离原则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6698935" y="1489452"/>
            <a:ext cx="2914650" cy="291465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9780389" y="1489452"/>
            <a:ext cx="1714500" cy="2914650"/>
          </a:xfrm>
          <a:prstGeom prst="rect">
            <a:avLst/>
          </a:prstGeom>
          <a:solidFill>
            <a:schemeClr val="accent2">
              <a:alpha val="20000"/>
              <a:lumMod val="75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6698935" y="4585077"/>
            <a:ext cx="2914650" cy="1619250"/>
          </a:xfrm>
          <a:prstGeom prst="rect">
            <a:avLst/>
          </a:prstGeom>
          <a:solidFill>
            <a:schemeClr val="accent4">
              <a:alpha val="2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9780389" y="4585077"/>
            <a:ext cx="1714500" cy="161925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100000"/>
          </a:blip>
          <a:srcRect l="16667" r="16667"/>
          <a:stretch>
            <a:fillRect/>
          </a:stretch>
        </p:blipFill>
        <p:spPr>
          <a:xfrm>
            <a:off x="6784660" y="1575177"/>
            <a:ext cx="2743200" cy="27432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100000"/>
          </a:blip>
          <a:srcRect t="10417" b="10417"/>
          <a:stretch>
            <a:fillRect/>
          </a:stretch>
        </p:blipFill>
        <p:spPr>
          <a:xfrm>
            <a:off x="6784660" y="4670802"/>
            <a:ext cx="2743200" cy="1447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alphaModFix amt="100000"/>
          </a:blip>
          <a:srcRect l="31227" r="31227"/>
          <a:stretch>
            <a:fillRect/>
          </a:stretch>
        </p:blipFill>
        <p:spPr>
          <a:xfrm>
            <a:off x="9866115" y="1575177"/>
            <a:ext cx="1543050" cy="2743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9866114" y="4670802"/>
            <a:ext cx="1543050" cy="1447800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Freeform 13"/>
          <p:cNvSpPr/>
          <p:nvPr/>
        </p:nvSpPr>
        <p:spPr>
          <a:xfrm>
            <a:off x="10232888" y="5037575"/>
            <a:ext cx="809504" cy="809504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chemeClr val="accent1">
              <a:alpha val="100000"/>
              <a:lumMod val="5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1382164" y="1579985"/>
            <a:ext cx="2088193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器具物理隔离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 rot="5400000">
            <a:off x="667791" y="140029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1">
              <a:alpha val="2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756538" y="213757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厨房应配备两套刀具/砧板，生食用具使用红色标识，熟食用具使用绿色标识。处理生食后所有器具需用82℃以上热水烫洗10分钟。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 rot="5400000">
            <a:off x="658476" y="140960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597683" y="157517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3628068" y="148945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4431599" y="157998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存储空间分隔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 rot="5400000">
            <a:off x="3717225" y="140029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2">
              <a:alpha val="20000"/>
              <a:lumMod val="75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3805973" y="213757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冰箱内熟食放置上层密封保存，生食放置下层有沥水盘的抽屉。真空包装的生肉仍需单独存放，避免汁液渗漏污染。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AutoShape 23"/>
          <p:cNvSpPr/>
          <p:nvPr/>
        </p:nvSpPr>
        <p:spPr>
          <a:xfrm rot="5400000">
            <a:off x="3707910" y="140960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24" name="TextBox 24"/>
          <p:cNvSpPr txBox="1"/>
          <p:nvPr/>
        </p:nvSpPr>
        <p:spPr>
          <a:xfrm>
            <a:off x="1382164" y="402489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操作流程管控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 rot="5400000">
            <a:off x="667791" y="384520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3">
              <a:alpha val="20000"/>
              <a:lumMod val="75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756538" y="458248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生食处理区与熟食加工区需间隔1米以上，操作人员更换区域时应更换围裙并洗手消毒。外卖熟食需重新加热至中心温度75℃以上。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AutoShape 27"/>
          <p:cNvSpPr/>
          <p:nvPr/>
        </p:nvSpPr>
        <p:spPr>
          <a:xfrm rot="5400000">
            <a:off x="658476" y="385451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3">
              <a:alpha val="100000"/>
              <a:lumMod val="75000"/>
            </a:schemeClr>
          </a:solidFill>
        </p:spPr>
      </p:sp>
      <p:sp>
        <p:nvSpPr>
          <p:cNvPr id="28" name="AutoShape 28"/>
          <p:cNvSpPr/>
          <p:nvPr/>
        </p:nvSpPr>
        <p:spPr>
          <a:xfrm>
            <a:off x="3628068" y="393436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4431599" y="402489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废弃物处置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AutoShape 30"/>
          <p:cNvSpPr/>
          <p:nvPr/>
        </p:nvSpPr>
        <p:spPr>
          <a:xfrm rot="5400000">
            <a:off x="3717225" y="384520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4">
              <a:alpha val="20000"/>
              <a:lumMod val="75000"/>
            </a:schemeClr>
          </a:solidFill>
        </p:spPr>
      </p:sp>
      <p:sp>
        <p:nvSpPr>
          <p:cNvPr id="31" name="TextBox 31"/>
          <p:cNvSpPr txBox="1"/>
          <p:nvPr/>
        </p:nvSpPr>
        <p:spPr>
          <a:xfrm>
            <a:off x="3805973" y="458248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生食边角料需使用加盖垃圾桶当日清理，接触过生肉的抹布需用含氯消毒剂浸泡30分钟后单独清洗。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 rot="5400000">
            <a:off x="3707910" y="385451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4">
              <a:alpha val="100000"/>
              <a:lumMod val="75000"/>
            </a:schemeClr>
          </a:solidFill>
        </p:spPr>
      </p:sp>
      <p:sp>
        <p:nvSpPr>
          <p:cNvPr id="33" name="TextBox 33"/>
          <p:cNvSpPr txBox="1"/>
          <p:nvPr/>
        </p:nvSpPr>
        <p:spPr>
          <a:xfrm>
            <a:off x="3647118" y="157517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597683" y="402008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3647118" y="402008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BFA"/>
      </a:lt1>
      <a:dk2>
        <a:srgbClr val="471008"/>
      </a:dk2>
      <a:lt2>
        <a:srgbClr val="FFFFFF"/>
      </a:lt2>
      <a:accent1>
        <a:srgbClr val="F35B44"/>
      </a:accent1>
      <a:accent2>
        <a:srgbClr val="F35B44"/>
      </a:accent2>
      <a:accent3>
        <a:srgbClr val="F35B44"/>
      </a:accent3>
      <a:accent4>
        <a:srgbClr val="F35B44"/>
      </a:accent4>
      <a:accent5>
        <a:srgbClr val="D046B2"/>
      </a:accent5>
      <a:accent6>
        <a:srgbClr val="B34AD0"/>
      </a:accent6>
      <a:hlink>
        <a:srgbClr val="0563C1"/>
      </a:hlink>
      <a:folHlink>
        <a:srgbClr val="954D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4252</Words>
  <Application>WPS 演示</Application>
  <PresentationFormat>宽屏</PresentationFormat>
  <Paragraphs>376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9" baseType="lpstr">
      <vt:lpstr>Arial</vt:lpstr>
      <vt:lpstr>宋体</vt:lpstr>
      <vt:lpstr>Wingdings</vt:lpstr>
      <vt:lpstr>Arial</vt:lpstr>
      <vt:lpstr>等线</vt:lpstr>
      <vt:lpstr>Noto Sans SC</vt:lpstr>
      <vt:lpstr>Segoe Print</vt:lpstr>
      <vt:lpstr>微软雅黑</vt:lpstr>
      <vt:lpstr>Arial Unicode MS</vt:lpstr>
      <vt:lpstr>等线 Light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zhangqishou</dc:creator>
  <cp:lastModifiedBy>钢花街社区卫生服务中心公卫科1</cp:lastModifiedBy>
  <cp:revision>3</cp:revision>
  <dcterms:created xsi:type="dcterms:W3CDTF">2025-10-20T11:38:00Z</dcterms:created>
  <dcterms:modified xsi:type="dcterms:W3CDTF">2026-06-17T04:08:51Z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001191110000802100433B10001","ProduceID":"f20126743b19b8eee36c2a25f4b6c79a_1772422174_2d0864479ec1363f2c06a95a36885ca7","ReservedCode1":"2499a3d67bdfa5cf5a6f4839e19ecde6c629b9749c7736fdc208dc812f792039","ContentPropagator":"001191110000802100433B10001","PropagateID":"f20126743b19b8eee36c2a25f4b6c79a_1772422174_2d0864479ec1363f2c06a95a36885ca7","ReservedCode2":"2499a3d67bdfa5cf5a6f4839e19ecde6c629b9749c7736fdc208dc812f792039"}</vt:lpwstr>
  </property>
  <property fmtid="{D5CDD505-2E9C-101B-9397-08002B2CF9AE}" pid="3" name="ICV">
    <vt:lpwstr>C200AC953B244FE4A21F5C831D2D148B_12</vt:lpwstr>
  </property>
  <property fmtid="{D5CDD505-2E9C-101B-9397-08002B2CF9AE}" pid="4" name="KSOProductBuildVer">
    <vt:lpwstr>2052-12.1.0.26895</vt:lpwstr>
  </property>
</Properties>
</file>