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0.svg" ContentType="image/svg+xml"/>
  <Override PartName="/ppt/media/image12.svg" ContentType="image/svg+xml"/>
  <Override PartName="/ppt/media/image14.svg" ContentType="image/svg+xml"/>
  <Override PartName="/ppt/media/image16.svg" ContentType="image/svg+xml"/>
  <Override PartName="/ppt/media/image18.svg" ContentType="image/svg+xml"/>
  <Override PartName="/ppt/media/image20.svg" ContentType="image/svg+xml"/>
  <Override PartName="/ppt/media/image22.svg" ContentType="image/svg+xml"/>
  <Override PartName="/ppt/media/image24.svg" ContentType="image/svg+xml"/>
  <Override PartName="/ppt/media/image26.svg" ContentType="image/svg+xml"/>
  <Override PartName="/ppt/media/image28.svg" ContentType="image/svg+xml"/>
  <Override PartName="/ppt/media/image30.svg" ContentType="image/svg+xml"/>
  <Override PartName="/ppt/media/image32.svg" ContentType="image/svg+xml"/>
  <Override PartName="/ppt/media/image34.svg" ContentType="image/svg+xml"/>
  <Override PartName="/ppt/media/image36.svg" ContentType="image/svg+xml"/>
  <Override PartName="/ppt/media/image38.svg" ContentType="image/svg+xml"/>
  <Override PartName="/ppt/media/image4.svg" ContentType="image/svg+xml"/>
  <Override PartName="/ppt/media/image40.svg" ContentType="image/svg+xml"/>
  <Override PartName="/ppt/media/image42.svg" ContentType="image/svg+xml"/>
  <Override PartName="/ppt/media/image44.svg" ContentType="image/svg+xml"/>
  <Override PartName="/ppt/media/image46.svg" ContentType="image/svg+xml"/>
  <Override PartName="/ppt/media/image48.svg" ContentType="image/svg+xml"/>
  <Override PartName="/ppt/media/image50.svg" ContentType="image/svg+xml"/>
  <Override PartName="/ppt/media/image52.svg" ContentType="image/svg+xml"/>
  <Override PartName="/ppt/media/image54.svg" ContentType="image/svg+xml"/>
  <Override PartName="/ppt/media/image56.svg" ContentType="image/svg+xml"/>
  <Override PartName="/ppt/media/image58.svg" ContentType="image/svg+xml"/>
  <Override PartName="/ppt/media/image6.svg" ContentType="image/svg+xml"/>
  <Override PartName="/ppt/media/image60.svg" ContentType="image/svg+xml"/>
  <Override PartName="/ppt/media/image62.svg" ContentType="image/svg+xml"/>
  <Override PartName="/ppt/media/image64.svg" ContentType="image/svg+xml"/>
  <Override PartName="/ppt/media/image66.svg" ContentType="image/svg+xml"/>
  <Override PartName="/ppt/media/image68.svg" ContentType="image/svg+xml"/>
  <Override PartName="/ppt/media/image70.svg" ContentType="image/svg+xml"/>
  <Override PartName="/ppt/media/image72.svg" ContentType="image/svg+xml"/>
  <Override PartName="/ppt/media/image74.svg" ContentType="image/svg+xml"/>
  <Override PartName="/ppt/media/image76.svg" ContentType="image/svg+xml"/>
  <Override PartName="/ppt/media/image78.svg" ContentType="image/svg+xml"/>
  <Override PartName="/ppt/media/image8.svg" ContentType="image/svg+xml"/>
  <Override PartName="/ppt/media/image80.svg" ContentType="image/svg+xml"/>
  <Override PartName="/ppt/media/image82.svg" ContentType="image/svg+xml"/>
  <Override PartName="/ppt/media/image84.svg" ContentType="image/svg+xml"/>
  <Override PartName="/ppt/media/image86.svg" ContentType="image/svg+xml"/>
  <Override PartName="/ppt/media/image88.svg" ContentType="image/svg+xml"/>
  <Override PartName="/ppt/media/image90.svg" ContentType="image/svg+xml"/>
  <Override PartName="/ppt/media/image92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</p:sldMasterIdLst>
  <p:notesMasterIdLst>
    <p:notesMasterId r:id="rId5"/>
  </p:notesMasterIdLst>
  <p:sldIdLst>
    <p:sldId id="256" r:id="rId4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嗨，各位小小探险家们，大家好！我是来自社区卫生服务中心的医生。今天，我想邀请大家一起进入一个神奇又好玩的地方——‘牙齿王国’！在这个王国里，住着许多可爱的牙齿居民，它们每天都在努力工作，帮助我们品尝美味的食物。但是，这个王国里也住着一些捣蛋的‘坏蛋军团’。今天，我们的任务就是学习如何成为一名勇敢的‘牙齿守护者’，保卫我们的牙齿王国！大家有信心吗？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使用牙线的时候不要太用力，以免损伤牙龈。每天晚上刷完牙后，用一次牙线，你会发现能清理出很多牙刷刷不掉的食物残渣哦！坚持使用，你的牙齿会更干净！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大家看看，哪些是绿灯食物？哪些是红灯食物？我们是不是应该多吃绿灯食物，少吃红灯食物呢？特别是碳酸饮料，号称‘液体糖果’，对牙齿的伤害非常大！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比如说，你是想下午吃一小块蛋糕，还是想从早到晚不停地吃糖果？哪个对牙齿更好呢？当然是集中在一个时间吃更好！这页PPT我们总结了健康饮食的“三字经”：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第一是“集中吃”，把甜食集中在三餐，减少牙齿接触糖分的时间。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第二是“吃完漱”，吃完东西及时漱口，冲走残渣。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第三是“选对食”，选择奶酪、水果等对牙齿友好的零食。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只要记住这三点，保护牙齿其实很简单！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大家不要害怕看牙医哦！牙医叔叔阿姨是来帮助我们的，他们能让我们的牙齿更健康。早发现、早治疗，牙疼起来才不会那么难受！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窝沟封闭就像给我们的后牙穿上了一件‘保护衣’，而且这个过程是完全不痛的哦！国家还会为小朋友们提供免费的窝沟封闭服务，大家一定要抓住这个机会！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涂氟也是一个非常简单快速的过程。它和窝沟封闭一起，是保护我们恒牙的两大‘法宝’！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现在，请大家举起右手，跟我一起宣誓：‘我承诺，每天认真刷牙，爱护我的牙齿，做一名合格的牙齿守护者！’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现在是检验大家学习成果的时候啦！回答正确的小朋友会有小奖品哦！（准备一些小贴纸、牙刷等作为奖品）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今天的探险就要结束了，希望每个小朋友都能成为自己牙齿王国最棒的守护者！记住，健康的牙齿，才能让我们笑得更开心！谢谢大家！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这是我们今天的探险地图！我们会依次拜访这五个地方，解开牙齿王国的所有秘密。准备好了吗？让我们向第一站出发！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大家想一想，如果没有牙齿，我们还能啃苹果、吃排骨吗？还能清楚地喊‘爸爸妈妈’吗？所以，牙齿是不是非常重要的小伙伴？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大家可以用舌头舔一舔自己的牙齿，感受一下前面扁扁的门牙，旁边尖尖的尖牙，还有后面大大的磨牙。它们是不是长得不一样？因为它们的工作也不一样哦！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所以，我们一定要保护好最外面的‘城堡外墙’——牙釉质，不让它被破坏！一旦外墙破了，敌人就会长驱直入，我们的牙齿城堡就危险啦！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大家可以想象一下，吃完东西不刷牙，就等于给细菌们提供了一个五星级的餐厅和酒店，让它们在我们牙齿上开狂欢派对！派对结束后，它们留下的垃圾就是酸，专门用来腐蚀我们的牙齿。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所以，蛀牙不是一天形成的，它是一个慢慢破坏的过程。我们一定要在它还是小黑点的时候就发现它，及时处理！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大家看，牙刷就像我们的大部队，负责正面战场。而牙线呢，就像特种部队，专门去清理那些犄角旮旯的敌人。少了谁都不行！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大家跟我一起做个动作，伸出手，想象手里有牙刷，45度角，轻轻震颤...对啦！就是这样！记住，不是‘横刷’，是‘震颤’加‘拂刷’，这样才能把牙龈沟里的细菌都清理出来。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8.svg"/><Relationship Id="rId8" Type="http://schemas.openxmlformats.org/officeDocument/2006/relationships/image" Target="../media/image57.png"/><Relationship Id="rId7" Type="http://schemas.openxmlformats.org/officeDocument/2006/relationships/image" Target="../media/image56.svg"/><Relationship Id="rId6" Type="http://schemas.openxmlformats.org/officeDocument/2006/relationships/image" Target="../media/image55.png"/><Relationship Id="rId5" Type="http://schemas.openxmlformats.org/officeDocument/2006/relationships/image" Target="../media/image54.svg"/><Relationship Id="rId4" Type="http://schemas.openxmlformats.org/officeDocument/2006/relationships/image" Target="../media/image53.png"/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5" Type="http://schemas.openxmlformats.org/officeDocument/2006/relationships/notesSlide" Target="../notesSlides/notesSlide11.xml"/><Relationship Id="rId14" Type="http://schemas.openxmlformats.org/officeDocument/2006/relationships/slideLayout" Target="../slideLayouts/slideLayout12.xml"/><Relationship Id="rId13" Type="http://schemas.openxmlformats.org/officeDocument/2006/relationships/image" Target="../media/image62.svg"/><Relationship Id="rId12" Type="http://schemas.openxmlformats.org/officeDocument/2006/relationships/image" Target="../media/image61.png"/><Relationship Id="rId11" Type="http://schemas.openxmlformats.org/officeDocument/2006/relationships/image" Target="../media/image60.svg"/><Relationship Id="rId10" Type="http://schemas.openxmlformats.org/officeDocument/2006/relationships/image" Target="../media/image59.png"/><Relationship Id="rId1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42.svg"/><Relationship Id="rId8" Type="http://schemas.openxmlformats.org/officeDocument/2006/relationships/image" Target="../media/image41.png"/><Relationship Id="rId7" Type="http://schemas.openxmlformats.org/officeDocument/2006/relationships/image" Target="../media/image68.svg"/><Relationship Id="rId6" Type="http://schemas.openxmlformats.org/officeDocument/2006/relationships/image" Target="../media/image67.png"/><Relationship Id="rId5" Type="http://schemas.openxmlformats.org/officeDocument/2006/relationships/image" Target="../media/image66.svg"/><Relationship Id="rId4" Type="http://schemas.openxmlformats.org/officeDocument/2006/relationships/image" Target="../media/image65.png"/><Relationship Id="rId3" Type="http://schemas.openxmlformats.org/officeDocument/2006/relationships/image" Target="../media/image64.svg"/><Relationship Id="rId2" Type="http://schemas.openxmlformats.org/officeDocument/2006/relationships/image" Target="../media/image63.png"/><Relationship Id="rId11" Type="http://schemas.openxmlformats.org/officeDocument/2006/relationships/notesSlide" Target="../notesSlides/notesSlide13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76.svg"/><Relationship Id="rId8" Type="http://schemas.openxmlformats.org/officeDocument/2006/relationships/image" Target="../media/image75.png"/><Relationship Id="rId7" Type="http://schemas.openxmlformats.org/officeDocument/2006/relationships/image" Target="../media/image74.svg"/><Relationship Id="rId6" Type="http://schemas.openxmlformats.org/officeDocument/2006/relationships/image" Target="../media/image73.png"/><Relationship Id="rId5" Type="http://schemas.openxmlformats.org/officeDocument/2006/relationships/image" Target="../media/image72.svg"/><Relationship Id="rId4" Type="http://schemas.openxmlformats.org/officeDocument/2006/relationships/image" Target="../media/image71.png"/><Relationship Id="rId3" Type="http://schemas.openxmlformats.org/officeDocument/2006/relationships/image" Target="../media/image70.svg"/><Relationship Id="rId2" Type="http://schemas.openxmlformats.org/officeDocument/2006/relationships/image" Target="../media/image69.png"/><Relationship Id="rId13" Type="http://schemas.openxmlformats.org/officeDocument/2006/relationships/notesSlide" Target="../notesSlides/notesSlide14.xml"/><Relationship Id="rId12" Type="http://schemas.openxmlformats.org/officeDocument/2006/relationships/slideLayout" Target="../slideLayouts/slideLayout12.xml"/><Relationship Id="rId11" Type="http://schemas.openxmlformats.org/officeDocument/2006/relationships/image" Target="../media/image78.svg"/><Relationship Id="rId10" Type="http://schemas.openxmlformats.org/officeDocument/2006/relationships/image" Target="../media/image77.png"/><Relationship Id="rId1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5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84.svg"/><Relationship Id="rId6" Type="http://schemas.openxmlformats.org/officeDocument/2006/relationships/image" Target="../media/image83.png"/><Relationship Id="rId5" Type="http://schemas.openxmlformats.org/officeDocument/2006/relationships/image" Target="../media/image82.svg"/><Relationship Id="rId4" Type="http://schemas.openxmlformats.org/officeDocument/2006/relationships/image" Target="../media/image81.png"/><Relationship Id="rId3" Type="http://schemas.openxmlformats.org/officeDocument/2006/relationships/image" Target="../media/image80.svg"/><Relationship Id="rId2" Type="http://schemas.openxmlformats.org/officeDocument/2006/relationships/image" Target="../media/image79.png"/><Relationship Id="rId1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92.svg"/><Relationship Id="rId8" Type="http://schemas.openxmlformats.org/officeDocument/2006/relationships/image" Target="../media/image91.png"/><Relationship Id="rId7" Type="http://schemas.openxmlformats.org/officeDocument/2006/relationships/image" Target="../media/image90.svg"/><Relationship Id="rId6" Type="http://schemas.openxmlformats.org/officeDocument/2006/relationships/image" Target="../media/image8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Relationship Id="rId3" Type="http://schemas.openxmlformats.org/officeDocument/2006/relationships/image" Target="../media/image86.svg"/><Relationship Id="rId2" Type="http://schemas.openxmlformats.org/officeDocument/2006/relationships/image" Target="../media/image85.png"/><Relationship Id="rId11" Type="http://schemas.openxmlformats.org/officeDocument/2006/relationships/notesSlide" Target="../notesSlides/notesSlide16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93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svg"/><Relationship Id="rId8" Type="http://schemas.openxmlformats.org/officeDocument/2006/relationships/image" Target="../media/image9.png"/><Relationship Id="rId7" Type="http://schemas.openxmlformats.org/officeDocument/2006/relationships/image" Target="../media/image8.svg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3" Type="http://schemas.openxmlformats.org/officeDocument/2006/relationships/notesSlide" Target="../notesSlides/notesSlide2.xml"/><Relationship Id="rId12" Type="http://schemas.openxmlformats.org/officeDocument/2006/relationships/slideLayout" Target="../slideLayouts/slideLayout12.xml"/><Relationship Id="rId11" Type="http://schemas.openxmlformats.org/officeDocument/2006/relationships/image" Target="../media/image12.svg"/><Relationship Id="rId10" Type="http://schemas.openxmlformats.org/officeDocument/2006/relationships/image" Target="../media/image11.pn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18.svg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24.svg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32.svg"/><Relationship Id="rId8" Type="http://schemas.openxmlformats.org/officeDocument/2006/relationships/image" Target="../media/image31.png"/><Relationship Id="rId7" Type="http://schemas.openxmlformats.org/officeDocument/2006/relationships/image" Target="../media/image30.svg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1" Type="http://schemas.openxmlformats.org/officeDocument/2006/relationships/notesSlide" Target="../notesSlides/notesSlide6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40.svg"/><Relationship Id="rId8" Type="http://schemas.openxmlformats.org/officeDocument/2006/relationships/image" Target="../media/image39.png"/><Relationship Id="rId7" Type="http://schemas.openxmlformats.org/officeDocument/2006/relationships/image" Target="../media/image38.svg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3" Type="http://schemas.openxmlformats.org/officeDocument/2006/relationships/notesSlide" Target="../notesSlides/notesSlide7.xml"/><Relationship Id="rId12" Type="http://schemas.openxmlformats.org/officeDocument/2006/relationships/slideLayout" Target="../slideLayouts/slideLayout12.xml"/><Relationship Id="rId11" Type="http://schemas.openxmlformats.org/officeDocument/2006/relationships/image" Target="../media/image42.svg"/><Relationship Id="rId10" Type="http://schemas.openxmlformats.org/officeDocument/2006/relationships/image" Target="../media/image41.png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8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48.svg"/><Relationship Id="rId6" Type="http://schemas.openxmlformats.org/officeDocument/2006/relationships/image" Target="../media/image47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1905000"/>
            <a:ext cx="8890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00B050"/>
                </a:solidFill>
                <a:latin typeface="Noto Sans SC"/>
                <a:ea typeface="Noto Sans SC"/>
                <a:cs typeface="Noto Sans SC"/>
                <a:sym typeface="Noto Sans SC"/>
              </a:rPr>
              <a:t>牙齿王国保卫战</a:t>
            </a:r>
            <a:endParaRPr lang="en-US" sz="4800" b="1" i="0" u="none" strike="noStrike">
              <a:solidFill>
                <a:srgbClr val="00B05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1206500" y="2952750"/>
            <a:ext cx="5715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00B050"/>
                </a:solidFill>
                <a:latin typeface="Noto Sans SC"/>
                <a:ea typeface="Noto Sans SC"/>
                <a:cs typeface="Noto Sans SC"/>
                <a:sym typeface="Noto Sans SC"/>
              </a:rPr>
              <a:t>守护我们的灿烂笑容</a:t>
            </a:r>
            <a:endParaRPr lang="en-US" sz="2400" b="1" i="0" u="none" strike="noStrike">
              <a:solidFill>
                <a:srgbClr val="00B05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" name="AutoShape 4"/>
          <p:cNvSpPr/>
          <p:nvPr/>
        </p:nvSpPr>
        <p:spPr>
          <a:xfrm>
            <a:off x="1333500" y="5905500"/>
            <a:ext cx="7794625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zh-CN" altLang="en-US" sz="2400" b="1" i="0" u="none" strike="noStrike">
                <a:solidFill>
                  <a:srgbClr val="00B0F0"/>
                </a:solidFill>
                <a:latin typeface="Noto Sans SC"/>
                <a:ea typeface="宋体" panose="02010600030101010101" pitchFamily="2" charset="-122"/>
                <a:cs typeface="Noto Sans SC"/>
                <a:sym typeface="Noto Sans SC"/>
              </a:rPr>
              <a:t>武汉市青山区钢花村街社区卫生服务中心</a:t>
            </a:r>
            <a:r>
              <a:rPr lang="en-US" altLang="zh-CN" sz="2400" b="1" i="0" u="none" strike="noStrike">
                <a:solidFill>
                  <a:srgbClr val="00B0F0"/>
                </a:solidFill>
                <a:latin typeface="Noto Sans SC"/>
                <a:ea typeface="宋体" panose="02010600030101010101" pitchFamily="2" charset="-122"/>
                <a:cs typeface="Noto Sans SC"/>
                <a:sym typeface="Noto Sans SC"/>
              </a:rPr>
              <a:t>        </a:t>
            </a:r>
            <a:r>
              <a:rPr lang="zh-CN" altLang="en-US" sz="2400" b="1" i="0" u="none" strike="noStrike">
                <a:solidFill>
                  <a:srgbClr val="00B0F0"/>
                </a:solidFill>
                <a:latin typeface="Noto Sans SC"/>
                <a:ea typeface="宋体" panose="02010600030101010101" pitchFamily="2" charset="-122"/>
                <a:cs typeface="Noto Sans SC"/>
                <a:sym typeface="Noto Sans SC"/>
              </a:rPr>
              <a:t>万琳</a:t>
            </a:r>
            <a:endParaRPr lang="zh-CN" altLang="en-US" sz="2400" b="1" i="0" u="none" strike="noStrike">
              <a:solidFill>
                <a:srgbClr val="00B0F0"/>
              </a:solidFill>
              <a:latin typeface="Noto Sans SC"/>
              <a:ea typeface="宋体" panose="02010600030101010101" pitchFamily="2" charset="-122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16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刷牙秘籍第二式：牙线特工出动！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889000"/>
          </a:xfrm>
          <a:prstGeom prst="roundRect">
            <a:avLst>
              <a:gd name="adj" fmla="val 21428"/>
            </a:avLst>
          </a:prstGeom>
          <a:solidFill>
            <a:srgbClr val="FFF8E1">
              <a:alpha val="95000"/>
            </a:srgbClr>
          </a:solidFill>
          <a:ln w="25400" cap="flat" cmpd="sng">
            <a:solidFill>
              <a:srgbClr val="FFB74D">
                <a:alpha val="60000"/>
              </a:srgbClr>
            </a:solidFill>
            <a:prstDash val="dash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1498600"/>
            <a:ext cx="10160000" cy="685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553C14"/>
                </a:solidFill>
                <a:latin typeface="Noto Sans SC"/>
                <a:ea typeface="Noto Sans SC"/>
                <a:cs typeface="Noto Sans SC"/>
                <a:sym typeface="Noto Sans SC"/>
              </a:rPr>
              <a:t>牙刷刷不到的牙缝，就交给牙线特工！跟着下面的步骤，轻松搞定每一个牙缝角落，做牙齿的金牌清洁官吧～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540000"/>
            <a:ext cx="2603500" cy="2413000"/>
          </a:xfrm>
          <a:prstGeom prst="roundRect">
            <a:avLst>
              <a:gd name="adj" fmla="val 6315"/>
            </a:avLst>
          </a:prstGeom>
          <a:solidFill>
            <a:srgbClr val="FFFFFF">
              <a:alpha val="92000"/>
            </a:srgbClr>
          </a:solidFill>
          <a:ln w="25400" cap="flat" cmpd="sng">
            <a:solidFill>
              <a:srgbClr val="FFB6C1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762000" y="2540000"/>
            <a:ext cx="2603500" cy="76200"/>
          </a:xfrm>
          <a:prstGeom prst="roundRect">
            <a:avLst>
              <a:gd name="adj" fmla="val 0"/>
            </a:avLst>
          </a:prstGeom>
          <a:solidFill>
            <a:srgbClr val="FFA07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952500" y="2768600"/>
            <a:ext cx="457200" cy="457200"/>
          </a:xfrm>
          <a:prstGeom prst="ellipse">
            <a:avLst/>
          </a:prstGeom>
          <a:solidFill>
            <a:srgbClr val="FFA07A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952500" y="2781300"/>
            <a:ext cx="457200" cy="431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E65100"/>
                </a:solidFill>
                <a:latin typeface="Noto Sans SC"/>
                <a:ea typeface="Noto Sans SC"/>
                <a:cs typeface="Noto Sans SC"/>
                <a:sym typeface="Noto Sans SC"/>
              </a:rPr>
              <a:t>1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1524000" y="2794000"/>
            <a:ext cx="1714500" cy="431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取一段牙线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889000" y="3365500"/>
            <a:ext cx="2349500" cy="1460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截取大约30-40厘米长的牙线，像绕电话线一样，把两端分别绕在两只手的中指上，留出中间工作的部分。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3492500" y="2540000"/>
            <a:ext cx="2603500" cy="2413000"/>
          </a:xfrm>
          <a:prstGeom prst="roundRect">
            <a:avLst>
              <a:gd name="adj" fmla="val 6315"/>
            </a:avLst>
          </a:prstGeom>
          <a:solidFill>
            <a:srgbClr val="FFFFFF">
              <a:alpha val="92000"/>
            </a:srgbClr>
          </a:solidFill>
          <a:ln w="25400" cap="flat" cmpd="sng">
            <a:solidFill>
              <a:srgbClr val="87CEFA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3492500" y="2540000"/>
            <a:ext cx="2603500" cy="76200"/>
          </a:xfrm>
          <a:prstGeom prst="roundRect">
            <a:avLst>
              <a:gd name="adj" fmla="val 0"/>
            </a:avLst>
          </a:prstGeom>
          <a:solidFill>
            <a:srgbClr val="87CEF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3683000" y="2768600"/>
            <a:ext cx="457200" cy="457200"/>
          </a:xfrm>
          <a:prstGeom prst="ellipse">
            <a:avLst/>
          </a:prstGeom>
          <a:solidFill>
            <a:srgbClr val="87CEFA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3683000" y="2781300"/>
            <a:ext cx="457200" cy="431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2196F3"/>
                </a:solidFill>
                <a:latin typeface="Noto Sans SC"/>
                <a:ea typeface="Noto Sans SC"/>
                <a:cs typeface="Noto Sans SC"/>
                <a:sym typeface="Noto Sans SC"/>
              </a:rPr>
              <a:t>2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4254500" y="2794000"/>
            <a:ext cx="1714500" cy="431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温柔拉锯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3619500" y="3365500"/>
            <a:ext cx="2349500" cy="1460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拇指和食指捏住约1-2厘米的牙线，轻轻地在两颗牙齿之间像“拉锯”一样小幅度来回滑动，慢慢滑入牙缝，千万不要生拉硬拽哦！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6223000" y="2540000"/>
            <a:ext cx="2603500" cy="2413000"/>
          </a:xfrm>
          <a:prstGeom prst="roundRect">
            <a:avLst>
              <a:gd name="adj" fmla="val 6315"/>
            </a:avLst>
          </a:prstGeom>
          <a:solidFill>
            <a:srgbClr val="FFFFFF">
              <a:alpha val="92000"/>
            </a:srgbClr>
          </a:solidFill>
          <a:ln w="25400" cap="flat" cmpd="sng">
            <a:solidFill>
              <a:srgbClr val="90EE9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6223000" y="2540000"/>
            <a:ext cx="2603500" cy="76200"/>
          </a:xfrm>
          <a:prstGeom prst="roundRect">
            <a:avLst>
              <a:gd name="adj" fmla="val 0"/>
            </a:avLst>
          </a:prstGeom>
          <a:solidFill>
            <a:srgbClr val="90EE9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6413500" y="2768600"/>
            <a:ext cx="457200" cy="457200"/>
          </a:xfrm>
          <a:prstGeom prst="ellipse">
            <a:avLst/>
          </a:prstGeom>
          <a:solidFill>
            <a:srgbClr val="90EE90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6413500" y="2781300"/>
            <a:ext cx="457200" cy="431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4CAF50"/>
                </a:solidFill>
                <a:latin typeface="Noto Sans SC"/>
                <a:ea typeface="Noto Sans SC"/>
                <a:cs typeface="Noto Sans SC"/>
                <a:sym typeface="Noto Sans SC"/>
              </a:rPr>
              <a:t>3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6985000" y="2794000"/>
            <a:ext cx="1714500" cy="431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C形包裹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6350000" y="3365500"/>
            <a:ext cx="2349500" cy="1460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将牙线紧贴一颗牙齿的侧面，弯成“C”形抱住它，上下轻轻刮擦4-6次。然后换另一边，同样清洁相邻牙齿的侧面。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8953500" y="2540000"/>
            <a:ext cx="2603500" cy="2413000"/>
          </a:xfrm>
          <a:prstGeom prst="roundRect">
            <a:avLst>
              <a:gd name="adj" fmla="val 6315"/>
            </a:avLst>
          </a:prstGeom>
          <a:solidFill>
            <a:srgbClr val="FFFFFF">
              <a:alpha val="92000"/>
            </a:srgbClr>
          </a:solidFill>
          <a:ln w="25400" cap="flat" cmpd="sng">
            <a:solidFill>
              <a:srgbClr val="FFDAB9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8953500" y="2540000"/>
            <a:ext cx="2603500" cy="76200"/>
          </a:xfrm>
          <a:prstGeom prst="roundRect">
            <a:avLst>
              <a:gd name="adj" fmla="val 0"/>
            </a:avLst>
          </a:prstGeom>
          <a:solidFill>
            <a:srgbClr val="FFA07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9144000" y="2768600"/>
            <a:ext cx="457200" cy="457200"/>
          </a:xfrm>
          <a:prstGeom prst="ellipse">
            <a:avLst/>
          </a:prstGeom>
          <a:solidFill>
            <a:srgbClr val="FFA07A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27"/>
          <p:cNvSpPr/>
          <p:nvPr/>
        </p:nvSpPr>
        <p:spPr>
          <a:xfrm>
            <a:off x="9144000" y="2781300"/>
            <a:ext cx="457200" cy="431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E91E63"/>
                </a:solidFill>
                <a:latin typeface="Noto Sans SC"/>
                <a:ea typeface="Noto Sans SC"/>
                <a:cs typeface="Noto Sans SC"/>
                <a:sym typeface="Noto Sans SC"/>
              </a:rPr>
              <a:t>4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9715500" y="2794000"/>
            <a:ext cx="1714500" cy="431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更新阵地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9080500" y="3365500"/>
            <a:ext cx="2349500" cy="1460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一个牙缝清洁完后，把脏掉的牙线往中指上绕一圈，露出一段干净的牙线，继续去清洁下一个牙缝，一颗都不能放过！</a:t>
            </a:r>
            <a:endParaRPr lang="en-US" sz="1100"/>
          </a:p>
        </p:txBody>
      </p:sp>
      <p:sp>
        <p:nvSpPr>
          <p:cNvPr id="30" name="AutoShape 30"/>
          <p:cNvSpPr/>
          <p:nvPr/>
        </p:nvSpPr>
        <p:spPr>
          <a:xfrm>
            <a:off x="762000" y="5207000"/>
            <a:ext cx="10795000" cy="1143000"/>
          </a:xfrm>
          <a:prstGeom prst="roundRect">
            <a:avLst>
              <a:gd name="adj" fmla="val 16666"/>
            </a:avLst>
          </a:prstGeom>
          <a:solidFill>
            <a:srgbClr val="FFFDE7">
              <a:alpha val="94000"/>
            </a:srgbClr>
          </a:solidFill>
          <a:ln w="25400" cap="flat" cmpd="sng">
            <a:solidFill>
              <a:srgbClr val="FFC107">
                <a:alpha val="60000"/>
              </a:srgbClr>
            </a:solidFill>
            <a:prstDash val="dash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31"/>
          <p:cNvSpPr/>
          <p:nvPr/>
        </p:nvSpPr>
        <p:spPr>
          <a:xfrm>
            <a:off x="952500" y="5372100"/>
            <a:ext cx="812800" cy="812800"/>
          </a:xfrm>
          <a:prstGeom prst="ellipse">
            <a:avLst/>
          </a:prstGeom>
          <a:solidFill>
            <a:srgbClr val="FFECB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2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4100" y="5473700"/>
            <a:ext cx="609600" cy="609600"/>
          </a:xfrm>
          <a:prstGeom prst="rect">
            <a:avLst/>
          </a:prstGeom>
        </p:spPr>
      </p:pic>
      <p:sp>
        <p:nvSpPr>
          <p:cNvPr id="33" name="AutoShape 33"/>
          <p:cNvSpPr/>
          <p:nvPr/>
        </p:nvSpPr>
        <p:spPr>
          <a:xfrm>
            <a:off x="1968500" y="5359400"/>
            <a:ext cx="9271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E65100"/>
                </a:solidFill>
                <a:latin typeface="Noto Sans SC"/>
                <a:ea typeface="Noto Sans SC"/>
                <a:cs typeface="Noto Sans SC"/>
                <a:sym typeface="Noto Sans SC"/>
              </a:rPr>
              <a:t>特工小叮咛：</a:t>
            </a:r>
            <a:r>
              <a:rPr lang="en-US" sz="1300" b="0" i="0" u="none" strike="noStrike">
                <a:solidFill>
                  <a:srgbClr val="5D4037"/>
                </a:solidFill>
                <a:latin typeface="Noto Sans SC"/>
                <a:ea typeface="Noto Sans SC"/>
                <a:cs typeface="Noto Sans SC"/>
                <a:sym typeface="Noto Sans SC"/>
              </a:rPr>
              <a:t>使用牙线时动作一定要轻柔，避免损伤娇嫩的牙龈。每天晚上刷完牙后坚持使用一次，你会发现藏在牙缝里的“小坏蛋”都被揪出来啦！坚持一周，口气清新，牙齿更白哦～</a:t>
            </a:r>
            <a:endParaRPr lang="en-US" sz="11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16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牙齿王国的“食物红绿灯”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270000"/>
            <a:ext cx="10668000" cy="635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952500" y="1295400"/>
            <a:ext cx="10287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吃对食物，能让我们的牙齿更强壮！快来看看哪些是牙齿的好朋友，哪些是要远离的坏朋友吧～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095500"/>
            <a:ext cx="5270500" cy="4254500"/>
          </a:xfrm>
          <a:prstGeom prst="roundRect">
            <a:avLst>
              <a:gd name="adj" fmla="val 0"/>
            </a:avLst>
          </a:prstGeom>
          <a:solidFill>
            <a:srgbClr val="34D399">
              <a:alpha val="9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952500" y="2222500"/>
            <a:ext cx="4889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绿灯食物 · 牙齿的贴心小卫士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952500" y="2921000"/>
            <a:ext cx="16002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9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500" y="3022600"/>
            <a:ext cx="355600" cy="3556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041400" y="3454400"/>
            <a:ext cx="14732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0B981"/>
                </a:solidFill>
                <a:latin typeface="Noto Sans SC"/>
                <a:ea typeface="Noto Sans SC"/>
                <a:cs typeface="Noto Sans SC"/>
                <a:sym typeface="Noto Sans SC"/>
              </a:rPr>
              <a:t>营养奶制品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1041400" y="3937000"/>
            <a:ext cx="14732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75569"/>
                </a:solidFill>
                <a:latin typeface="Noto Sans SC"/>
                <a:ea typeface="Noto Sans SC"/>
                <a:cs typeface="Noto Sans SC"/>
                <a:sym typeface="Noto Sans SC"/>
              </a:rPr>
              <a:t>牛奶、奶酪富含钙和磷，就像给牙齿穿铠甲，帮助修复牙釉质，让牙齿更强硬！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2667000" y="2921000"/>
            <a:ext cx="16002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9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94000" y="3022600"/>
            <a:ext cx="355600" cy="3556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2755900" y="3454400"/>
            <a:ext cx="14732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0B981"/>
                </a:solidFill>
                <a:latin typeface="Noto Sans SC"/>
                <a:ea typeface="Noto Sans SC"/>
                <a:cs typeface="Noto Sans SC"/>
                <a:sym typeface="Noto Sans SC"/>
              </a:rPr>
              <a:t>果蔬小牙刷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2755900" y="3937000"/>
            <a:ext cx="14732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75569"/>
                </a:solidFill>
                <a:latin typeface="Noto Sans SC"/>
                <a:ea typeface="Noto Sans SC"/>
                <a:cs typeface="Noto Sans SC"/>
                <a:sym typeface="Noto Sans SC"/>
              </a:rPr>
              <a:t>高纤维的苹果、芹菜，咀嚼时能摩擦清洁牙齿表面，带走食物残渣，超棒的！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4368800" y="2921000"/>
            <a:ext cx="16002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9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95800" y="3022600"/>
            <a:ext cx="355600" cy="3556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4457700" y="3454400"/>
            <a:ext cx="14732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0B981"/>
                </a:solidFill>
                <a:latin typeface="Noto Sans SC"/>
                <a:ea typeface="Noto Sans SC"/>
                <a:cs typeface="Noto Sans SC"/>
                <a:sym typeface="Noto Sans SC"/>
              </a:rPr>
              <a:t>能量坚果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457700" y="3937000"/>
            <a:ext cx="14732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75569"/>
                </a:solidFill>
                <a:latin typeface="Noto Sans SC"/>
                <a:ea typeface="Noto Sans SC"/>
                <a:cs typeface="Noto Sans SC"/>
                <a:sym typeface="Noto Sans SC"/>
              </a:rPr>
              <a:t>核桃、杏仁含有丰富蛋白质，是牙齿生长发育的“能量站”，助力牙齿成长～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980440" y="5080000"/>
            <a:ext cx="50165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979805" y="5181600"/>
            <a:ext cx="491871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1" i="0" u="none" strike="noStrike">
                <a:solidFill>
                  <a:srgbClr val="0070C0"/>
                </a:solidFill>
                <a:latin typeface="Noto Sans SC"/>
                <a:ea typeface="Noto Sans SC"/>
                <a:cs typeface="Noto Sans SC"/>
                <a:sym typeface="Noto Sans SC"/>
              </a:rPr>
              <a:t>💡 小秘诀：</a:t>
            </a:r>
            <a:r>
              <a:rPr lang="en-US" sz="1200" b="0" i="0" u="none" strike="noStrike">
                <a:solidFill>
                  <a:srgbClr val="0070C0">
                    <a:alpha val="98039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绿灯食物要常吃，每天变着花样吃，不仅身体棒棒，牙齿也会亮晶晶，笑容更灿烂哦！</a:t>
            </a:r>
            <a:endParaRPr lang="en-US" sz="1200" b="0" i="0" u="none" strike="noStrike">
              <a:solidFill>
                <a:srgbClr val="0070C0">
                  <a:alpha val="98039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cxnSp>
        <p:nvCxnSpPr>
          <p:cNvPr id="22" name="Connector 22"/>
          <p:cNvCxnSpPr/>
          <p:nvPr/>
        </p:nvCxnSpPr>
        <p:spPr>
          <a:xfrm rot="5389738">
            <a:off x="4032250" y="4216409"/>
            <a:ext cx="4254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FFFFFF">
                <a:alpha val="60000"/>
              </a:srgbClr>
            </a:solidFill>
            <a:prstDash val="dash"/>
            <a:round/>
            <a:headEnd type="none" w="lg" len="lg"/>
            <a:tailEnd type="none" w="lg" len="lg"/>
          </a:ln>
        </p:spPr>
      </p:cxnSp>
      <p:sp>
        <p:nvSpPr>
          <p:cNvPr id="23" name="AutoShape 23"/>
          <p:cNvSpPr/>
          <p:nvPr/>
        </p:nvSpPr>
        <p:spPr>
          <a:xfrm>
            <a:off x="6286500" y="2095500"/>
            <a:ext cx="5270500" cy="4254500"/>
          </a:xfrm>
          <a:prstGeom prst="roundRect">
            <a:avLst>
              <a:gd name="adj" fmla="val 0"/>
            </a:avLst>
          </a:prstGeom>
          <a:solidFill>
            <a:srgbClr val="F87171">
              <a:alpha val="9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6477000" y="2222500"/>
            <a:ext cx="4889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红灯食物 · 牙齿的隐形小坏蛋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6477000" y="2921000"/>
            <a:ext cx="16002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9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04000" y="3022600"/>
            <a:ext cx="355600" cy="355600"/>
          </a:xfrm>
          <a:prstGeom prst="rect">
            <a:avLst/>
          </a:prstGeom>
        </p:spPr>
      </p:pic>
      <p:sp>
        <p:nvSpPr>
          <p:cNvPr id="27" name="AutoShape 27"/>
          <p:cNvSpPr/>
          <p:nvPr/>
        </p:nvSpPr>
        <p:spPr>
          <a:xfrm>
            <a:off x="6565900" y="3454400"/>
            <a:ext cx="14732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EF4444"/>
                </a:solidFill>
                <a:latin typeface="Noto Sans SC"/>
                <a:ea typeface="Noto Sans SC"/>
                <a:cs typeface="Noto Sans SC"/>
                <a:sym typeface="Noto Sans SC"/>
              </a:rPr>
              <a:t>甜蜜陷阱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6565900" y="3937000"/>
            <a:ext cx="14732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75569"/>
                </a:solidFill>
                <a:latin typeface="Noto Sans SC"/>
                <a:ea typeface="Noto Sans SC"/>
                <a:cs typeface="Noto Sans SC"/>
                <a:sym typeface="Noto Sans SC"/>
              </a:rPr>
              <a:t>糖果和含糖饮料是蛀牙细菌的“大餐”，细菌吃完产酸，牙齿会被慢慢蛀出小洞！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8191500" y="2921000"/>
            <a:ext cx="16002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9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0" name="Picture 3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318500" y="3022600"/>
            <a:ext cx="355600" cy="355600"/>
          </a:xfrm>
          <a:prstGeom prst="rect">
            <a:avLst/>
          </a:prstGeom>
        </p:spPr>
      </p:pic>
      <p:sp>
        <p:nvSpPr>
          <p:cNvPr id="31" name="AutoShape 31"/>
          <p:cNvSpPr/>
          <p:nvPr/>
        </p:nvSpPr>
        <p:spPr>
          <a:xfrm>
            <a:off x="8280400" y="3454400"/>
            <a:ext cx="14732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EF4444"/>
                </a:solidFill>
                <a:latin typeface="Noto Sans SC"/>
                <a:ea typeface="Noto Sans SC"/>
                <a:cs typeface="Noto Sans SC"/>
                <a:sym typeface="Noto Sans SC"/>
              </a:rPr>
              <a:t>难缠粘糕</a:t>
            </a:r>
            <a:endParaRPr lang="en-US" sz="1100"/>
          </a:p>
        </p:txBody>
      </p:sp>
      <p:sp>
        <p:nvSpPr>
          <p:cNvPr id="32" name="AutoShape 32"/>
          <p:cNvSpPr/>
          <p:nvPr/>
        </p:nvSpPr>
        <p:spPr>
          <a:xfrm>
            <a:off x="8280400" y="3937000"/>
            <a:ext cx="14732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75569"/>
                </a:solidFill>
                <a:latin typeface="Noto Sans SC"/>
                <a:ea typeface="Noto Sans SC"/>
                <a:cs typeface="Noto Sans SC"/>
                <a:sym typeface="Noto Sans SC"/>
              </a:rPr>
              <a:t>软糖、年糕粘在牙缝里“赖着不走”，刷牙很难刷干净，时间长了就会变成蛀牙温床。</a:t>
            </a:r>
            <a:endParaRPr lang="en-US" sz="1100"/>
          </a:p>
        </p:txBody>
      </p:sp>
      <p:sp>
        <p:nvSpPr>
          <p:cNvPr id="33" name="AutoShape 33"/>
          <p:cNvSpPr/>
          <p:nvPr/>
        </p:nvSpPr>
        <p:spPr>
          <a:xfrm>
            <a:off x="9893300" y="2921000"/>
            <a:ext cx="16002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9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4" name="Picture 3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020300" y="3022600"/>
            <a:ext cx="355600" cy="355600"/>
          </a:xfrm>
          <a:prstGeom prst="rect">
            <a:avLst/>
          </a:prstGeom>
        </p:spPr>
      </p:pic>
      <p:sp>
        <p:nvSpPr>
          <p:cNvPr id="35" name="AutoShape 35"/>
          <p:cNvSpPr/>
          <p:nvPr/>
        </p:nvSpPr>
        <p:spPr>
          <a:xfrm>
            <a:off x="9982200" y="3454400"/>
            <a:ext cx="14732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EF4444"/>
                </a:solidFill>
                <a:latin typeface="Noto Sans SC"/>
                <a:ea typeface="Noto Sans SC"/>
                <a:cs typeface="Noto Sans SC"/>
                <a:sym typeface="Noto Sans SC"/>
              </a:rPr>
              <a:t>酸液攻击</a:t>
            </a:r>
            <a:endParaRPr lang="en-US" sz="1100"/>
          </a:p>
        </p:txBody>
      </p:sp>
      <p:sp>
        <p:nvSpPr>
          <p:cNvPr id="36" name="AutoShape 36"/>
          <p:cNvSpPr/>
          <p:nvPr/>
        </p:nvSpPr>
        <p:spPr>
          <a:xfrm>
            <a:off x="9982200" y="3937000"/>
            <a:ext cx="14732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75569"/>
                </a:solidFill>
                <a:latin typeface="Noto Sans SC"/>
                <a:ea typeface="Noto Sans SC"/>
                <a:cs typeface="Noto Sans SC"/>
                <a:sym typeface="Noto Sans SC"/>
              </a:rPr>
              <a:t>不仅含糖还自带酸性，像醋一样直接腐蚀牙釉质，牙齿表面会变得坑坑洼洼哦。</a:t>
            </a:r>
            <a:endParaRPr lang="en-US" sz="1100"/>
          </a:p>
        </p:txBody>
      </p:sp>
      <p:sp>
        <p:nvSpPr>
          <p:cNvPr id="37" name="AutoShape 37"/>
          <p:cNvSpPr/>
          <p:nvPr/>
        </p:nvSpPr>
        <p:spPr>
          <a:xfrm>
            <a:off x="6477000" y="5080000"/>
            <a:ext cx="50165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8" name="AutoShape 38"/>
          <p:cNvSpPr/>
          <p:nvPr/>
        </p:nvSpPr>
        <p:spPr>
          <a:xfrm>
            <a:off x="6604000" y="5181600"/>
            <a:ext cx="4762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1" i="0" u="none" strike="noStrike">
                <a:solidFill>
                  <a:srgbClr val="0070C0"/>
                </a:solidFill>
                <a:latin typeface="Noto Sans SC"/>
                <a:ea typeface="Noto Sans SC"/>
                <a:cs typeface="Noto Sans SC"/>
                <a:sym typeface="Noto Sans SC"/>
              </a:rPr>
              <a:t>⚠️ 注意啦：</a:t>
            </a:r>
            <a:r>
              <a:rPr lang="en-US" sz="1200" b="0" i="0" u="none" strike="noStrike">
                <a:solidFill>
                  <a:srgbClr val="0070C0">
                    <a:alpha val="98039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红灯食物偶尔尝尝就好，千万别贪吃！吃完一定要马上漱口，把这些“小坏蛋”赶跑，保护好我们的牙齿君～</a:t>
            </a:r>
            <a:endParaRPr lang="en-US" sz="1200" b="0" i="0" u="none" strike="noStrike">
              <a:solidFill>
                <a:srgbClr val="0070C0">
                  <a:alpha val="98039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889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健康饮食“三字经”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397000"/>
            <a:ext cx="10668000" cy="1016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016000" y="1498600"/>
            <a:ext cx="10160000" cy="812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600" b="0" i="0" u="none" strike="noStrik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记住这三个小秘诀，保护牙齿很简单：告别无节制的零食习惯，用简单的小动作，就能让我们的牙齿远离蛀牙烦恼，保持健康亮白！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794000"/>
            <a:ext cx="3429000" cy="3048000"/>
          </a:xfrm>
          <a:prstGeom prst="roundRect">
            <a:avLst>
              <a:gd name="adj" fmla="val 0"/>
            </a:avLst>
          </a:prstGeom>
          <a:solidFill>
            <a:srgbClr val="FFFAFA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2794000"/>
            <a:ext cx="3429000" cy="76200"/>
          </a:xfrm>
          <a:prstGeom prst="roundRect">
            <a:avLst>
              <a:gd name="adj" fmla="val 0"/>
            </a:avLst>
          </a:prstGeom>
          <a:solidFill>
            <a:srgbClr val="FFA07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952500" y="3048000"/>
            <a:ext cx="304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E97451"/>
                </a:solidFill>
                <a:latin typeface="Noto Sans SC"/>
                <a:ea typeface="Noto Sans SC"/>
                <a:cs typeface="Noto Sans SC"/>
                <a:sym typeface="Noto Sans SC"/>
              </a:rPr>
              <a:t>集中吃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952500" y="3746500"/>
            <a:ext cx="508000" cy="38100"/>
          </a:xfrm>
          <a:prstGeom prst="roundRect">
            <a:avLst>
              <a:gd name="adj" fmla="val 0"/>
            </a:avLst>
          </a:prstGeom>
          <a:solidFill>
            <a:srgbClr val="FFA07A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952500" y="4000500"/>
            <a:ext cx="3048000" cy="158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尽量在三餐时间吃甜食，别把糖果、饼干当零食一整天吃哦！这样能大大减少牙齿接触糖分的时间，让牙齿有“休息”的机会，降低蛀牙风险。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381500" y="2794000"/>
            <a:ext cx="3429000" cy="3048000"/>
          </a:xfrm>
          <a:prstGeom prst="roundRect">
            <a:avLst>
              <a:gd name="adj" fmla="val 0"/>
            </a:avLst>
          </a:prstGeom>
          <a:solidFill>
            <a:srgbClr val="FFFDE6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4381500" y="2794000"/>
            <a:ext cx="3429000" cy="76200"/>
          </a:xfrm>
          <a:prstGeom prst="roundRect">
            <a:avLst>
              <a:gd name="adj" fmla="val 0"/>
            </a:avLst>
          </a:prstGeom>
          <a:solidFill>
            <a:srgbClr val="FFC10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4572000" y="3048000"/>
            <a:ext cx="304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E6A23C"/>
                </a:solidFill>
                <a:latin typeface="Noto Sans SC"/>
                <a:ea typeface="Noto Sans SC"/>
                <a:cs typeface="Noto Sans SC"/>
                <a:sym typeface="Noto Sans SC"/>
              </a:rPr>
              <a:t>吃完漱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4572000" y="3746500"/>
            <a:ext cx="508000" cy="38100"/>
          </a:xfrm>
          <a:prstGeom prst="roundRect">
            <a:avLst>
              <a:gd name="adj" fmla="val 0"/>
            </a:avLst>
          </a:prstGeom>
          <a:solidFill>
            <a:srgbClr val="FFC107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4572000" y="4000500"/>
            <a:ext cx="3048000" cy="158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吃完东西后如果不能马上刷牙，记得用清水漱漱口！简单的一个动作，就能冲走牙齿表面和牙缝里的食物残渣，不让细菌有“大餐”吃，保持口腔清洁。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8001000" y="2794000"/>
            <a:ext cx="3429000" cy="3048000"/>
          </a:xfrm>
          <a:prstGeom prst="roundRect">
            <a:avLst>
              <a:gd name="adj" fmla="val 0"/>
            </a:avLst>
          </a:prstGeom>
          <a:solidFill>
            <a:srgbClr val="F0FFF0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8001000" y="2794000"/>
            <a:ext cx="3429000" cy="76200"/>
          </a:xfrm>
          <a:prstGeom prst="roundRect">
            <a:avLst>
              <a:gd name="adj" fmla="val 0"/>
            </a:avLst>
          </a:prstGeom>
          <a:solidFill>
            <a:srgbClr val="4CAF5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8191500" y="3048000"/>
            <a:ext cx="304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43A047"/>
                </a:solidFill>
                <a:latin typeface="Noto Sans SC"/>
                <a:ea typeface="Noto Sans SC"/>
                <a:cs typeface="Noto Sans SC"/>
                <a:sym typeface="Noto Sans SC"/>
              </a:rPr>
              <a:t>选对食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8191500" y="3746500"/>
            <a:ext cx="508000" cy="38100"/>
          </a:xfrm>
          <a:prstGeom prst="roundRect">
            <a:avLst>
              <a:gd name="adj" fmla="val 0"/>
            </a:avLst>
          </a:prstGeom>
          <a:solidFill>
            <a:srgbClr val="4CAF50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8191500" y="4000500"/>
            <a:ext cx="3048000" cy="158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想吃零食时，就挑牙齿的“好朋友”！比如能补充钙质的奶酪、无糖酸奶，或者富含维生素的新鲜水果，既满足了口腹之欲，又能让牙齿更健康强壮。</a:t>
            </a:r>
            <a:endParaRPr lang="en-US" sz="11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79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定期拜访“牙齿魔法师”——牙医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3492500" cy="2413000"/>
          </a:xfrm>
          <a:prstGeom prst="roundRect">
            <a:avLst>
              <a:gd name="adj" fmla="val 0"/>
            </a:avLst>
          </a:prstGeom>
          <a:solidFill>
            <a:srgbClr val="FFEBEE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171450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524000" y="1714500"/>
            <a:ext cx="2540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EC407A"/>
                </a:solidFill>
                <a:latin typeface="Noto Sans SC"/>
                <a:ea typeface="Noto Sans SC"/>
                <a:cs typeface="Noto Sans SC"/>
                <a:sym typeface="Noto Sans SC"/>
              </a:rPr>
              <a:t>牙齿小侦探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952500" y="2286000"/>
            <a:ext cx="31115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04646"/>
                </a:solidFill>
                <a:latin typeface="Noto Sans SC"/>
                <a:ea typeface="Noto Sans SC"/>
                <a:cs typeface="Noto Sans SC"/>
                <a:sym typeface="Noto Sans SC"/>
              </a:rPr>
              <a:t>拥有一双超级厉害的“火眼金睛”，能发现藏在牙缝里、我们自己根本看不到的微小蛀牙，把破坏牙齿的坏细菌早早揪出来！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4470400" y="1524000"/>
            <a:ext cx="3492500" cy="2413000"/>
          </a:xfrm>
          <a:prstGeom prst="roundRect">
            <a:avLst>
              <a:gd name="adj" fmla="val 0"/>
            </a:avLst>
          </a:prstGeom>
          <a:solidFill>
            <a:srgbClr val="E3F9EB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60900" y="17145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5232400" y="1714500"/>
            <a:ext cx="2540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43A047"/>
                </a:solidFill>
                <a:latin typeface="Noto Sans SC"/>
                <a:ea typeface="Noto Sans SC"/>
                <a:cs typeface="Noto Sans SC"/>
                <a:sym typeface="Noto Sans SC"/>
              </a:rPr>
              <a:t>牙齿修理工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4660900" y="2286000"/>
            <a:ext cx="31115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04646"/>
                </a:solidFill>
                <a:latin typeface="Noto Sans SC"/>
                <a:ea typeface="Noto Sans SC"/>
                <a:cs typeface="Noto Sans SC"/>
                <a:sym typeface="Noto Sans SC"/>
              </a:rPr>
              <a:t>就像修补积木城堡一样，用神奇的补牙材料把牙齿上的小洞洞补好，让受伤的牙齿重新变得完整、坚固，再也不怕食物残渣啦！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8191500" y="1524000"/>
            <a:ext cx="3492500" cy="2413000"/>
          </a:xfrm>
          <a:prstGeom prst="roundRect">
            <a:avLst>
              <a:gd name="adj" fmla="val 0"/>
            </a:avLst>
          </a:prstGeom>
          <a:solidFill>
            <a:srgbClr val="E1F5FE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82000" y="1714500"/>
            <a:ext cx="406400" cy="4064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8953500" y="1714500"/>
            <a:ext cx="2540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288D1"/>
                </a:solidFill>
                <a:latin typeface="Noto Sans SC"/>
                <a:ea typeface="Noto Sans SC"/>
                <a:cs typeface="Noto Sans SC"/>
                <a:sym typeface="Noto Sans SC"/>
              </a:rPr>
              <a:t>牙齿魔法师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8382000" y="2286000"/>
            <a:ext cx="31115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04646"/>
                </a:solidFill>
                <a:latin typeface="Noto Sans SC"/>
                <a:ea typeface="Noto Sans SC"/>
                <a:cs typeface="Noto Sans SC"/>
                <a:sym typeface="Noto Sans SC"/>
              </a:rPr>
              <a:t>会施展“坚固保护魔法”，比如涂氟和窝沟封闭，给牙齿穿上一层看不见的“铠甲”，这样坏细菌就再也伤害不了我们的牙齿咯！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762000" y="4318000"/>
            <a:ext cx="10922000" cy="1841500"/>
          </a:xfrm>
          <a:prstGeom prst="roundRect">
            <a:avLst>
              <a:gd name="adj" fmla="val 0"/>
            </a:avLst>
          </a:prstGeom>
          <a:solidFill>
            <a:srgbClr val="FFF9C4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6000" y="4508500"/>
            <a:ext cx="355600" cy="3556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1524000" y="4508500"/>
            <a:ext cx="190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57F17"/>
                </a:solidFill>
                <a:latin typeface="Noto Sans SC"/>
                <a:ea typeface="Noto Sans SC"/>
                <a:cs typeface="Noto Sans SC"/>
                <a:sym typeface="Noto Sans SC"/>
              </a:rPr>
              <a:t>黄金约定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1016000" y="5080000"/>
            <a:ext cx="10414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424242"/>
                </a:solidFill>
                <a:latin typeface="Noto Sans SC"/>
                <a:ea typeface="Noto Sans SC"/>
                <a:cs typeface="Noto Sans SC"/>
                <a:sym typeface="Noto Sans SC"/>
              </a:rPr>
              <a:t>我们应该每半年到一年，就主动去拜访一次这位“牙齿魔法师”，做一次全面的口腔检查！早发现小问题，早给牙齿穿上保护衣，这样牙齿王国就能一直健健康康，我们吃苹果、啃排骨也会更香哦！</a:t>
            </a:r>
            <a:endParaRPr lang="en-US" sz="11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79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神奇魔法第一招：窝沟封闭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952500" y="1498600"/>
            <a:ext cx="10287000" cy="939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C3C3C"/>
                </a:solidFill>
                <a:latin typeface="Noto Sans SC"/>
                <a:ea typeface="Noto Sans SC"/>
                <a:cs typeface="Noto Sans SC"/>
                <a:sym typeface="Noto Sans SC"/>
              </a:rPr>
              <a:t>我们后牙的咬合面藏着好多像“小迷宫”一样的深沟，食物残渣和小细菌总爱躲在里面，连牙刷都很难把它们请出来！这时候，牙医的“窝沟封闭魔法”就登场啦，能给牙齿穿上一层结实的保护罩，把这些“小陷阱”彻底封死哦～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794000"/>
            <a:ext cx="2616200" cy="2095500"/>
          </a:xfrm>
          <a:prstGeom prst="roundRect">
            <a:avLst>
              <a:gd name="adj" fmla="val 0"/>
            </a:avLst>
          </a:prstGeom>
          <a:solidFill>
            <a:srgbClr val="FFDAE1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2921000"/>
            <a:ext cx="355600" cy="3556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397000" y="2921000"/>
            <a:ext cx="1841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BE185D"/>
                </a:solidFill>
                <a:latin typeface="Noto Sans SC"/>
                <a:ea typeface="Noto Sans SC"/>
                <a:cs typeface="Noto Sans SC"/>
                <a:sym typeface="Noto Sans SC"/>
              </a:rPr>
              <a:t>清洁小窝沟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914400" y="3429000"/>
            <a:ext cx="2311400" cy="1333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50323C"/>
                </a:solidFill>
                <a:latin typeface="Noto Sans SC"/>
                <a:ea typeface="Noto Sans SC"/>
                <a:cs typeface="Noto Sans SC"/>
                <a:sym typeface="Noto Sans SC"/>
              </a:rPr>
              <a:t>牙医会用神奇的小毛刷和清洁工具，把藏在窝沟里的食物残渣、小细菌都清理得干干净净，就像给牙齿做了一次深度SPA！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3492500" y="2794000"/>
            <a:ext cx="2616200" cy="2095500"/>
          </a:xfrm>
          <a:prstGeom prst="roundRect">
            <a:avLst>
              <a:gd name="adj" fmla="val 0"/>
            </a:avLst>
          </a:prstGeom>
          <a:solidFill>
            <a:srgbClr val="C8EBFF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83000" y="2921000"/>
            <a:ext cx="355600" cy="3556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4127500" y="2921000"/>
            <a:ext cx="1841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D4ED8"/>
                </a:solidFill>
                <a:latin typeface="Noto Sans SC"/>
                <a:ea typeface="Noto Sans SC"/>
                <a:cs typeface="Noto Sans SC"/>
                <a:sym typeface="Noto Sans SC"/>
              </a:rPr>
              <a:t>吹干小缝隙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3644900" y="3429000"/>
            <a:ext cx="2311400" cy="1333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28325A"/>
                </a:solidFill>
                <a:latin typeface="Noto Sans SC"/>
                <a:ea typeface="Noto Sans SC"/>
                <a:cs typeface="Noto Sans SC"/>
                <a:sym typeface="Noto Sans SC"/>
              </a:rPr>
              <a:t>用温和的小气流把窝沟里的水吹干，让牙齿表面变得干干爽爽的。只有干燥的牙齿，才能让魔法材料牢牢粘住哦。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6223000" y="2794000"/>
            <a:ext cx="2616200" cy="2095500"/>
          </a:xfrm>
          <a:prstGeom prst="roundRect">
            <a:avLst>
              <a:gd name="adj" fmla="val 0"/>
            </a:avLst>
          </a:prstGeom>
          <a:solidFill>
            <a:srgbClr val="D2F5DC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13500" y="2921000"/>
            <a:ext cx="355600" cy="3556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6858000" y="2921000"/>
            <a:ext cx="1841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47857"/>
                </a:solidFill>
                <a:latin typeface="Noto Sans SC"/>
                <a:ea typeface="Noto Sans SC"/>
                <a:cs typeface="Noto Sans SC"/>
                <a:sym typeface="Noto Sans SC"/>
              </a:rPr>
              <a:t>涂上魔法液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375400" y="3429000"/>
            <a:ext cx="2311400" cy="1333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1E4632"/>
                </a:solidFill>
                <a:latin typeface="Noto Sans SC"/>
                <a:ea typeface="Noto Sans SC"/>
                <a:cs typeface="Noto Sans SC"/>
                <a:sym typeface="Noto Sans SC"/>
              </a:rPr>
              <a:t>刷上一层像蜂蜜一样流动的树脂材料，它可是安全无害的哦！这种材料会自己流进所有细小的沟沟里，把缝隙都填满。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8953500" y="2794000"/>
            <a:ext cx="2616200" cy="2095500"/>
          </a:xfrm>
          <a:prstGeom prst="roundRect">
            <a:avLst>
              <a:gd name="adj" fmla="val 0"/>
            </a:avLst>
          </a:prstGeom>
          <a:solidFill>
            <a:srgbClr val="FFF2BE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144000" y="2921000"/>
            <a:ext cx="355600" cy="3556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9588500" y="2921000"/>
            <a:ext cx="1841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D97706"/>
                </a:solidFill>
                <a:latin typeface="Noto Sans SC"/>
                <a:ea typeface="Noto Sans SC"/>
                <a:cs typeface="Noto Sans SC"/>
                <a:sym typeface="Noto Sans SC"/>
              </a:rPr>
              <a:t>蓝光变变变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9105900" y="3429000"/>
            <a:ext cx="2311400" cy="1333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503C1E"/>
                </a:solidFill>
                <a:latin typeface="Noto Sans SC"/>
                <a:ea typeface="Noto Sans SC"/>
                <a:cs typeface="Noto Sans SC"/>
                <a:sym typeface="Noto Sans SC"/>
              </a:rPr>
              <a:t>用特殊的蓝色魔法光一照，材料瞬间就变硬啦！就像给牙齿穿上了一件透明又坚固的铠甲，不怕细菌再来捣乱咯。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762000" y="5080000"/>
            <a:ext cx="10795000" cy="1270000"/>
          </a:xfrm>
          <a:prstGeom prst="roundRect">
            <a:avLst>
              <a:gd name="adj" fmla="val 0"/>
            </a:avLst>
          </a:prstGeom>
          <a:solidFill>
            <a:srgbClr val="FFF4AF">
              <a:alpha val="9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52500" y="5232400"/>
            <a:ext cx="406400" cy="4064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1524000" y="5207000"/>
            <a:ext cx="977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A16207"/>
                </a:solidFill>
                <a:latin typeface="Noto Sans SC"/>
                <a:ea typeface="Noto Sans SC"/>
                <a:cs typeface="Noto Sans SC"/>
                <a:sym typeface="Noto Sans SC"/>
              </a:rPr>
              <a:t>魔法生效！牙齿穿上“隐形保护衣”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200" b="0" i="0" u="none" strike="noStrike">
                <a:solidFill>
                  <a:srgbClr val="5A4614"/>
                </a:solidFill>
                <a:latin typeface="Noto Sans SC"/>
                <a:ea typeface="Noto Sans SC"/>
                <a:cs typeface="Noto Sans SC"/>
                <a:sym typeface="Noto Sans SC"/>
              </a:rPr>
              <a:t>做完窝沟封闭后，牙齿表面变得滑溜溜，细菌和食物残渣再也无处藏身。这是目前预防小朋友后牙蛀牙最有效的方法，而且全程一点都不疼哦，快让爸爸妈妈带你去体验这神奇的魔法吧！</a:t>
            </a:r>
            <a:endParaRPr lang="en-US" sz="11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889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神奇魔法第二招：局部用氟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1270000"/>
          </a:xfrm>
          <a:prstGeom prst="roundRect">
            <a:avLst>
              <a:gd name="adj" fmla="val 16000"/>
            </a:avLst>
          </a:prstGeom>
          <a:solidFill>
            <a:srgbClr val="FFFFFF">
              <a:alpha val="85000"/>
            </a:srgbClr>
          </a:solidFill>
          <a:ln w="25400" cap="flat" cmpd="sng">
            <a:solidFill>
              <a:srgbClr val="87CEEB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1549400"/>
            <a:ext cx="10160000" cy="965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6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氟，是一种能让牙釉质变坚固的“强化剂”！定期涂氟，就像给我们的牙齿城堡外墙进行“加固升级”，为稚嫩的恒牙穿上一层隐形的保护衣，让蛀牙小怪兽再也无法轻易攻破我们的牙齿防线啦。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984500"/>
            <a:ext cx="3429000" cy="3048000"/>
          </a:xfrm>
          <a:prstGeom prst="roundRect">
            <a:avLst>
              <a:gd name="adj" fmla="val 5000"/>
            </a:avLst>
          </a:prstGeom>
          <a:solidFill>
            <a:srgbClr val="FFEBEE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3149600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460500" y="3149600"/>
            <a:ext cx="2540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C2185B"/>
                </a:solidFill>
                <a:latin typeface="Noto Sans SC"/>
                <a:ea typeface="Noto Sans SC"/>
                <a:cs typeface="Noto Sans SC"/>
                <a:sym typeface="Noto Sans SC"/>
              </a:rPr>
              <a:t>坚固护盾魔法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952500" y="3746500"/>
            <a:ext cx="3048000" cy="12700"/>
          </a:xfrm>
          <a:prstGeom prst="roundRect">
            <a:avLst>
              <a:gd name="adj" fmla="val 0"/>
            </a:avLst>
          </a:prstGeom>
          <a:solidFill>
            <a:srgbClr val="EC407A">
              <a:alpha val="2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952500" y="3937000"/>
            <a:ext cx="3048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24242"/>
                </a:solidFill>
                <a:latin typeface="Noto Sans SC"/>
                <a:ea typeface="Noto Sans SC"/>
                <a:cs typeface="Noto Sans SC"/>
                <a:sym typeface="Noto Sans SC"/>
              </a:rPr>
              <a:t>能大大增强牙齿的抗酸能力，就像给牙齿穿上了坚硬的铠甲。还能帮助修复牙齿表面早期的微小龋坏，把蛀牙小怪兽扼杀在萌芽状态！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952500" y="5207000"/>
            <a:ext cx="3048000" cy="698500"/>
          </a:xfrm>
          <a:prstGeom prst="roundRect">
            <a:avLst>
              <a:gd name="adj" fmla="val 14545"/>
            </a:avLst>
          </a:prstGeom>
          <a:solidFill>
            <a:srgbClr val="FFCDD2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1079500" y="5270500"/>
            <a:ext cx="2794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C2185B"/>
                </a:solidFill>
                <a:latin typeface="Noto Sans SC"/>
                <a:ea typeface="Noto Sans SC"/>
                <a:cs typeface="Noto Sans SC"/>
                <a:sym typeface="Noto Sans SC"/>
              </a:rPr>
              <a:t>核心buff：</a:t>
            </a:r>
            <a:r>
              <a:rPr lang="en-US" sz="1300" b="0" i="0" u="none" strike="noStrike">
                <a:solidFill>
                  <a:srgbClr val="55253B"/>
                </a:solidFill>
                <a:latin typeface="Noto Sans SC"/>
                <a:ea typeface="Noto Sans SC"/>
                <a:cs typeface="Noto Sans SC"/>
                <a:sym typeface="Noto Sans SC"/>
              </a:rPr>
              <a:t>提升牙齿抵抗力，抵御酸液侵蚀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4381500" y="2984500"/>
            <a:ext cx="3429000" cy="3048000"/>
          </a:xfrm>
          <a:prstGeom prst="roundRect">
            <a:avLst>
              <a:gd name="adj" fmla="val 5000"/>
            </a:avLst>
          </a:prstGeom>
          <a:solidFill>
            <a:srgbClr val="E0F2F1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72000" y="3149600"/>
            <a:ext cx="406400" cy="4064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5080000" y="3149600"/>
            <a:ext cx="2540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4D40"/>
                </a:solidFill>
                <a:latin typeface="Noto Sans SC"/>
                <a:ea typeface="Noto Sans SC"/>
                <a:cs typeface="Noto Sans SC"/>
                <a:sym typeface="Noto Sans SC"/>
              </a:rPr>
              <a:t>魔法涂刷时刻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4572000" y="3746500"/>
            <a:ext cx="3048000" cy="12700"/>
          </a:xfrm>
          <a:prstGeom prst="roundRect">
            <a:avLst>
              <a:gd name="adj" fmla="val 0"/>
            </a:avLst>
          </a:prstGeom>
          <a:solidFill>
            <a:srgbClr val="00897B">
              <a:alpha val="2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4572000" y="3937000"/>
            <a:ext cx="3048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24242"/>
                </a:solidFill>
                <a:latin typeface="Noto Sans SC"/>
                <a:ea typeface="Noto Sans SC"/>
                <a:cs typeface="Noto Sans SC"/>
                <a:sym typeface="Noto Sans SC"/>
              </a:rPr>
              <a:t>牙医叔叔阿姨会用可爱的小棉球或小刷子，蘸取甜甜的草莓味或蜜瓜味氟保护漆，轻轻涂在每一颗小牙齿表面，整个过程就像给牙齿做SPA，又快又轻松！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4572000" y="5207000"/>
            <a:ext cx="3048000" cy="698500"/>
          </a:xfrm>
          <a:prstGeom prst="roundRect">
            <a:avLst>
              <a:gd name="adj" fmla="val 14545"/>
            </a:avLst>
          </a:prstGeom>
          <a:solidFill>
            <a:srgbClr val="B2DFDB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4699000" y="5270500"/>
            <a:ext cx="2794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004D40"/>
                </a:solidFill>
                <a:latin typeface="Noto Sans SC"/>
                <a:ea typeface="Noto Sans SC"/>
                <a:cs typeface="Noto Sans SC"/>
                <a:sym typeface="Noto Sans SC"/>
              </a:rPr>
              <a:t>体验感：</a:t>
            </a:r>
            <a:r>
              <a:rPr lang="en-US" sz="1300" b="0" i="0" u="none" strike="noStrike">
                <a:solidFill>
                  <a:srgbClr val="264653"/>
                </a:solidFill>
                <a:latin typeface="Noto Sans SC"/>
                <a:ea typeface="Noto Sans SC"/>
                <a:cs typeface="Noto Sans SC"/>
                <a:sym typeface="Noto Sans SC"/>
              </a:rPr>
              <a:t>无痛、无异味，小朋友超配合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8001000" y="2984500"/>
            <a:ext cx="3429000" cy="3048000"/>
          </a:xfrm>
          <a:prstGeom prst="roundRect">
            <a:avLst>
              <a:gd name="adj" fmla="val 5000"/>
            </a:avLst>
          </a:prstGeom>
          <a:solidFill>
            <a:srgbClr val="FFF3E0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91500" y="3149600"/>
            <a:ext cx="406400" cy="4064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8699500" y="3149600"/>
            <a:ext cx="2540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E65100"/>
                </a:solidFill>
                <a:latin typeface="Noto Sans SC"/>
                <a:ea typeface="Noto Sans SC"/>
                <a:cs typeface="Noto Sans SC"/>
                <a:sym typeface="Noto Sans SC"/>
              </a:rPr>
              <a:t>术后小约定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8191500" y="3746500"/>
            <a:ext cx="3048000" cy="12700"/>
          </a:xfrm>
          <a:prstGeom prst="roundRect">
            <a:avLst>
              <a:gd name="adj" fmla="val 0"/>
            </a:avLst>
          </a:prstGeom>
          <a:solidFill>
            <a:srgbClr val="EF6C00">
              <a:alpha val="2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8191500" y="3937000"/>
            <a:ext cx="3048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24242"/>
                </a:solidFill>
                <a:latin typeface="Noto Sans SC"/>
                <a:ea typeface="Noto Sans SC"/>
                <a:cs typeface="Noto Sans SC"/>
                <a:sym typeface="Noto Sans SC"/>
              </a:rPr>
              <a:t>为了让氟宝宝在牙齿上发挥最大魔力，涂氟后半小时内不要喝水、漱口，4小时内先不吃东西。耐心等待一下，保护力会更持久哦！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8191500" y="5207000"/>
            <a:ext cx="3048000" cy="698500"/>
          </a:xfrm>
          <a:prstGeom prst="roundRect">
            <a:avLst>
              <a:gd name="adj" fmla="val 14545"/>
            </a:avLst>
          </a:prstGeom>
          <a:solidFill>
            <a:srgbClr val="FFCC80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8318500" y="5270500"/>
            <a:ext cx="2794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E65100"/>
                </a:solidFill>
                <a:latin typeface="Noto Sans SC"/>
                <a:ea typeface="Noto Sans SC"/>
                <a:cs typeface="Noto Sans SC"/>
                <a:sym typeface="Noto Sans SC"/>
              </a:rPr>
              <a:t>关键守则：</a:t>
            </a:r>
            <a:r>
              <a:rPr lang="en-US" sz="1300" b="0" i="0" u="none" strike="noStrike">
                <a:solidFill>
                  <a:srgbClr val="795548"/>
                </a:solidFill>
                <a:latin typeface="Noto Sans SC"/>
                <a:ea typeface="Noto Sans SC"/>
                <a:cs typeface="Noto Sans SC"/>
                <a:sym typeface="Noto Sans SC"/>
              </a:rPr>
              <a:t>静待氟层固化，效果加倍</a:t>
            </a:r>
            <a:endParaRPr lang="en-US" sz="11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762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牙齿守护者宣誓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5207000" cy="2095500"/>
          </a:xfrm>
          <a:prstGeom prst="roundRect">
            <a:avLst>
              <a:gd name="adj" fmla="val 9696"/>
            </a:avLst>
          </a:prstGeom>
          <a:solidFill>
            <a:srgbClr val="FFEBEE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1714500"/>
            <a:ext cx="508000" cy="5080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651000" y="1714500"/>
            <a:ext cx="4064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DB2777"/>
                </a:solidFill>
                <a:latin typeface="Noto Sans SC"/>
                <a:ea typeface="Noto Sans SC"/>
                <a:cs typeface="Noto Sans SC"/>
                <a:sym typeface="Noto Sans SC"/>
              </a:rPr>
              <a:t>早晚认真刷牙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952500" y="2349500"/>
            <a:ext cx="4826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每天早晚都要刷够2分钟，记得用巴氏刷牙法哦！把牙齿王国的每一个小角落都彻底清洁，不给蛀牙菌留下任何“藏身之处”，让牙齿一直亮晶晶。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6223000" y="1524000"/>
            <a:ext cx="5207000" cy="2095500"/>
          </a:xfrm>
          <a:prstGeom prst="roundRect">
            <a:avLst>
              <a:gd name="adj" fmla="val 9696"/>
            </a:avLst>
          </a:prstGeom>
          <a:solidFill>
            <a:srgbClr val="E0F2FE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13500" y="1714500"/>
            <a:ext cx="508000" cy="5080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7112000" y="1714500"/>
            <a:ext cx="4064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284C7"/>
                </a:solidFill>
                <a:latin typeface="Noto Sans SC"/>
                <a:ea typeface="Noto Sans SC"/>
                <a:cs typeface="Noto Sans SC"/>
                <a:sym typeface="Noto Sans SC"/>
              </a:rPr>
              <a:t>牙缝清洁卫士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413500" y="2349500"/>
            <a:ext cx="4826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牙刷刷不到的牙缝里，会藏着很多食物残渣。每天使用牙线像小侦探一样，把这些“漏网之鱼”清理出来，让牙齿的每一条缝隙都干干净净。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762000" y="3810000"/>
            <a:ext cx="5207000" cy="2095500"/>
          </a:xfrm>
          <a:prstGeom prst="roundRect">
            <a:avLst>
              <a:gd name="adj" fmla="val 9696"/>
            </a:avLst>
          </a:prstGeom>
          <a:solidFill>
            <a:srgbClr val="DCFCE7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500" y="4000500"/>
            <a:ext cx="508000" cy="5080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1651000" y="4000500"/>
            <a:ext cx="4064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6A34A"/>
                </a:solidFill>
                <a:latin typeface="Noto Sans SC"/>
                <a:ea typeface="Noto Sans SC"/>
                <a:cs typeface="Noto Sans SC"/>
                <a:sym typeface="Noto Sans SC"/>
              </a:rPr>
              <a:t>吃对“能量食物”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952500" y="4635500"/>
            <a:ext cx="4826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多吃苹果、蔬菜这些健康的“绿灯食物”，给牙齿补充营养。要远离糖果、碳酸饮料这些“红灯食物”，它们可是蛀牙菌最喜欢的“能量补给站”哦！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223000" y="3810000"/>
            <a:ext cx="5207000" cy="2095500"/>
          </a:xfrm>
          <a:prstGeom prst="roundRect">
            <a:avLst>
              <a:gd name="adj" fmla="val 9696"/>
            </a:avLst>
          </a:prstGeom>
          <a:solidFill>
            <a:srgbClr val="FEF9C3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13500" y="4000500"/>
            <a:ext cx="508000" cy="5080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7112000" y="4000500"/>
            <a:ext cx="4064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CA8A04"/>
                </a:solidFill>
                <a:latin typeface="Noto Sans SC"/>
                <a:ea typeface="Noto Sans SC"/>
                <a:cs typeface="Noto Sans SC"/>
                <a:sym typeface="Noto Sans SC"/>
              </a:rPr>
              <a:t>定期牙齿体检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6413500" y="4635500"/>
            <a:ext cx="4826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每半年就去看一次牙医，做专业的检查。及时给牙齿做窝沟封闭和涂氟，就像给牙齿穿上了一件坚固的“黄金铠甲”，保护我们的牙齿王国更安全！</a:t>
            </a:r>
            <a:endParaRPr lang="en-US" sz="11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635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智慧小问答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1079500" y="2667000"/>
            <a:ext cx="2984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endParaRPr lang="en-US" sz="1200" b="0" i="0" u="none" strike="noStrike">
              <a:solidFill>
                <a:srgbClr val="646464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4832350" y="1651000"/>
            <a:ext cx="3175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4965700" y="2667000"/>
            <a:ext cx="2984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endParaRPr lang="en-US" sz="1200" b="0" i="0" u="none" strike="noStrike">
              <a:solidFill>
                <a:srgbClr val="646464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3738245" y="1333500"/>
            <a:ext cx="4622800" cy="2222500"/>
          </a:xfrm>
          <a:prstGeom prst="roundRect">
            <a:avLst>
              <a:gd name="adj" fmla="val 0"/>
            </a:avLst>
          </a:prstGeom>
          <a:solidFill>
            <a:srgbClr val="F0FFF0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3662045" y="1333500"/>
            <a:ext cx="76200" cy="2222500"/>
          </a:xfrm>
          <a:prstGeom prst="roundRect">
            <a:avLst>
              <a:gd name="adj" fmla="val 0"/>
            </a:avLst>
          </a:prstGeom>
          <a:solidFill>
            <a:srgbClr val="3CB37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4064000" y="1333500"/>
            <a:ext cx="3175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正确的刷牙方法叫什么？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3942715" y="2222500"/>
            <a:ext cx="4007485" cy="1016000"/>
          </a:xfrm>
          <a:prstGeom prst="roundRect">
            <a:avLst>
              <a:gd name="adj" fmla="val 0"/>
            </a:avLst>
          </a:prstGeom>
          <a:solidFill>
            <a:srgbClr val="90EE90">
              <a:alpha val="2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4064000" y="2222500"/>
            <a:ext cx="3664585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答案是：</a:t>
            </a:r>
            <a:r>
              <a:rPr lang="en-US" sz="2200" b="1" i="0" u="none" strike="noStrike">
                <a:solidFill>
                  <a:srgbClr val="228B22"/>
                </a:solidFill>
                <a:latin typeface="Noto Sans SC"/>
                <a:ea typeface="Noto Sans SC"/>
                <a:cs typeface="Noto Sans SC"/>
                <a:sym typeface="Noto Sans SC"/>
              </a:rPr>
              <a:t>巴氏刷牙法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46464"/>
                </a:solidFill>
                <a:latin typeface="Noto Sans SC"/>
                <a:ea typeface="Noto Sans SC"/>
                <a:cs typeface="Noto Sans SC"/>
                <a:sym typeface="Noto Sans SC"/>
              </a:rPr>
              <a:t>牙刷斜45度放在牙龈沟，轻轻震颤，每颗牙都要刷到！</a:t>
            </a:r>
            <a:endParaRPr lang="en-US" sz="1200" b="0" i="0" u="none" strike="noStrike">
              <a:solidFill>
                <a:srgbClr val="646464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1016000" y="4064000"/>
            <a:ext cx="4953000" cy="2222500"/>
          </a:xfrm>
          <a:prstGeom prst="roundRect">
            <a:avLst>
              <a:gd name="adj" fmla="val 0"/>
            </a:avLst>
          </a:prstGeom>
          <a:solidFill>
            <a:srgbClr val="FFF8E1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1016000" y="4064000"/>
            <a:ext cx="76200" cy="22225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1206500" y="4191000"/>
            <a:ext cx="4572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牙刷刷不到的牙缝，最好用什么工具清理？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1206500" y="4953000"/>
            <a:ext cx="4572000" cy="1206500"/>
          </a:xfrm>
          <a:prstGeom prst="roundRect">
            <a:avLst>
              <a:gd name="adj" fmla="val 0"/>
            </a:avLst>
          </a:prstGeom>
          <a:solidFill>
            <a:srgbClr val="FFDEAD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1333500" y="5016500"/>
            <a:ext cx="4318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答案是：</a:t>
            </a:r>
            <a:r>
              <a:rPr lang="en-US" sz="2200" b="1" i="0" u="none" strike="noStrike">
                <a:solidFill>
                  <a:srgbClr val="E67E22"/>
                </a:solidFill>
                <a:latin typeface="Noto Sans SC"/>
                <a:ea typeface="Noto Sans SC"/>
                <a:cs typeface="Noto Sans SC"/>
                <a:sym typeface="Noto Sans SC"/>
              </a:rPr>
              <a:t>牙线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46464"/>
                </a:solidFill>
                <a:latin typeface="Noto Sans SC"/>
                <a:ea typeface="Noto Sans SC"/>
                <a:cs typeface="Noto Sans SC"/>
                <a:sym typeface="Noto Sans SC"/>
              </a:rPr>
              <a:t>牙线能温柔地带走牙缝里的食物残渣，是牙刷的好搭档，能有效预防邻面龋坏。</a:t>
            </a:r>
            <a:endParaRPr lang="en-US" sz="1200" b="0" i="0" u="none" strike="noStrike">
              <a:solidFill>
                <a:srgbClr val="646464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6223000" y="4064000"/>
            <a:ext cx="4953000" cy="2222500"/>
          </a:xfrm>
          <a:prstGeom prst="roundRect">
            <a:avLst>
              <a:gd name="adj" fmla="val 0"/>
            </a:avLst>
          </a:prstGeom>
          <a:solidFill>
            <a:srgbClr val="F3E5F5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6223000" y="4064000"/>
            <a:ext cx="76200" cy="2222500"/>
          </a:xfrm>
          <a:prstGeom prst="roundRect">
            <a:avLst>
              <a:gd name="adj" fmla="val 0"/>
            </a:avLst>
          </a:prstGeom>
          <a:solidFill>
            <a:srgbClr val="BA55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6413500" y="4191000"/>
            <a:ext cx="4572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保护后牙咬合面的窝沟，最有效的方法是什么？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6413500" y="4953000"/>
            <a:ext cx="4572000" cy="1206500"/>
          </a:xfrm>
          <a:prstGeom prst="roundRect">
            <a:avLst>
              <a:gd name="adj" fmla="val 0"/>
            </a:avLst>
          </a:prstGeom>
          <a:solidFill>
            <a:srgbClr val="DDA0DD">
              <a:alpha val="2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8" name="AutoShape 28"/>
          <p:cNvSpPr/>
          <p:nvPr/>
        </p:nvSpPr>
        <p:spPr>
          <a:xfrm>
            <a:off x="6540500" y="5016500"/>
            <a:ext cx="4318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答案是：</a:t>
            </a:r>
            <a:r>
              <a:rPr lang="en-US" sz="2200" b="1" i="0" u="none" strike="noStrike">
                <a:solidFill>
                  <a:srgbClr val="9333A8"/>
                </a:solidFill>
                <a:latin typeface="Noto Sans SC"/>
                <a:ea typeface="Noto Sans SC"/>
                <a:cs typeface="Noto Sans SC"/>
                <a:sym typeface="Noto Sans SC"/>
              </a:rPr>
              <a:t>窝沟封闭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46464"/>
                </a:solidFill>
                <a:latin typeface="Noto Sans SC"/>
                <a:ea typeface="Noto Sans SC"/>
                <a:cs typeface="Noto Sans SC"/>
                <a:sym typeface="Noto Sans SC"/>
              </a:rPr>
              <a:t>就像给牙齿穿上了“保护衣”，把深的窝沟填平，细菌就进不去啦，是防蛀牙的好办法！</a:t>
            </a:r>
            <a:endParaRPr lang="en-US" sz="1200" b="0" i="0" u="none" strike="noStrike">
              <a:solidFill>
                <a:srgbClr val="646464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2286000"/>
            <a:ext cx="10160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祝大家拥有健康美丽的牙齿！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016000" y="4191000"/>
            <a:ext cx="4318000" cy="1143000"/>
          </a:xfrm>
          <a:prstGeom prst="roundRect">
            <a:avLst>
              <a:gd name="adj" fmla="val 0"/>
            </a:avLst>
          </a:prstGeom>
          <a:solidFill>
            <a:srgbClr val="FFB74D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206500" y="4254500"/>
            <a:ext cx="3937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谢谢大家！</a:t>
            </a:r>
            <a:endParaRPr lang="en-US" sz="1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16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今天的探险地图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3492500" cy="2349500"/>
          </a:xfrm>
          <a:prstGeom prst="roundRect">
            <a:avLst>
              <a:gd name="adj" fmla="val 0"/>
            </a:avLst>
          </a:prstGeom>
          <a:solidFill>
            <a:srgbClr val="FFB7C5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171450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460500" y="1714500"/>
            <a:ext cx="2667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9D174D"/>
                </a:solidFill>
                <a:latin typeface="Noto Sans SC"/>
                <a:ea typeface="Noto Sans SC"/>
                <a:cs typeface="Noto Sans SC"/>
                <a:sym typeface="Noto Sans SC"/>
              </a:rPr>
              <a:t>第一站：牙齿王国的居民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952500" y="2286000"/>
            <a:ext cx="31115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0A28">
                    <a:alpha val="94902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牙齿王国里住着哪些成员呢？它们长什么样？是方方的还是尖尖的？让我们一起来认识这些可爱的牙齿小精灵吧！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4445000" y="1524000"/>
            <a:ext cx="3492500" cy="2349500"/>
          </a:xfrm>
          <a:prstGeom prst="roundRect">
            <a:avLst>
              <a:gd name="adj" fmla="val 0"/>
            </a:avLst>
          </a:prstGeom>
          <a:solidFill>
            <a:srgbClr val="FDE68A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35500" y="17145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5143500" y="1714500"/>
            <a:ext cx="2667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B45309"/>
                </a:solidFill>
                <a:latin typeface="Noto Sans SC"/>
                <a:ea typeface="Noto Sans SC"/>
                <a:cs typeface="Noto Sans SC"/>
                <a:sym typeface="Noto Sans SC"/>
              </a:rPr>
              <a:t>第二站：警惕坏蛋军团！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4635500" y="2286000"/>
            <a:ext cx="31115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73403">
                    <a:alpha val="94902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谁是牙齿的头号敌人？它们就是可怕的蛀牙菌！这些坏蛋军团藏在哪里？它们又是怎么破坏我们的牙齿城堡的呢？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8128000" y="1524000"/>
            <a:ext cx="3492500" cy="2349500"/>
          </a:xfrm>
          <a:prstGeom prst="roundRect">
            <a:avLst>
              <a:gd name="adj" fmla="val 0"/>
            </a:avLst>
          </a:prstGeom>
          <a:solidFill>
            <a:srgbClr val="93C5FD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18500" y="1714500"/>
            <a:ext cx="406400" cy="4064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8826500" y="1714500"/>
            <a:ext cx="2667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E40AF"/>
                </a:solidFill>
                <a:latin typeface="Noto Sans SC"/>
                <a:ea typeface="Noto Sans SC"/>
                <a:cs typeface="Noto Sans SC"/>
                <a:sym typeface="Noto Sans SC"/>
              </a:rPr>
              <a:t>第三站：领取超级武器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8318500" y="2286000"/>
            <a:ext cx="31115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0A1E46">
                    <a:alpha val="94902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要打败坏蛋，我们需要厉害的武器！一把会跳舞的牙刷和魔法牙膏就是我们的秘密武器，学会正确使用它们就能赶走细菌啦！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762000" y="4064000"/>
            <a:ext cx="5207000" cy="2286000"/>
          </a:xfrm>
          <a:prstGeom prst="roundRect">
            <a:avLst>
              <a:gd name="adj" fmla="val 0"/>
            </a:avLst>
          </a:prstGeom>
          <a:solidFill>
            <a:srgbClr val="A7F3D0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2500" y="4254500"/>
            <a:ext cx="406400" cy="4064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1460500" y="4254500"/>
            <a:ext cx="4318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65F46"/>
                </a:solidFill>
                <a:latin typeface="Noto Sans SC"/>
                <a:ea typeface="Noto Sans SC"/>
                <a:cs typeface="Noto Sans SC"/>
                <a:sym typeface="Noto Sans SC"/>
              </a:rPr>
              <a:t>第四站：寻找能量加油站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952500" y="4826000"/>
            <a:ext cx="4826000" cy="1333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064E3B">
                    <a:alpha val="94902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牙齿城堡也需要能量补给！吃什么能让牙齿变得像钻石一样坚硬？是甜甜的糖果还是脆脆的苹果？让我们一起探索牙齿喜欢的健康美食吧！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6223000" y="4064000"/>
            <a:ext cx="5207000" cy="2286000"/>
          </a:xfrm>
          <a:prstGeom prst="roundRect">
            <a:avLst>
              <a:gd name="adj" fmla="val 0"/>
            </a:avLst>
          </a:prstGeom>
          <a:solidFill>
            <a:srgbClr val="F4C4F1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413500" y="4254500"/>
            <a:ext cx="406400" cy="4064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6921500" y="4254500"/>
            <a:ext cx="4318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831843"/>
                </a:solidFill>
                <a:latin typeface="Noto Sans SC"/>
                <a:ea typeface="Noto Sans SC"/>
                <a:cs typeface="Noto Sans SC"/>
                <a:sym typeface="Noto Sans SC"/>
              </a:rPr>
              <a:t>第五站：拜访守护者联盟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6413500" y="4826000"/>
            <a:ext cx="4826000" cy="1333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00A32">
                    <a:alpha val="94902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在牙齿王国里，有一群神秘的守护者在默默保护我们。他们穿着白大褂，拥有神奇的魔法镜，能发现藏起来的小坏蛋。猜猜他们是谁？</a:t>
            </a:r>
            <a:endParaRPr lang="en-US" sz="1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16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牙齿王国的“超级任务”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3492500" cy="4318000"/>
          </a:xfrm>
          <a:prstGeom prst="roundRect">
            <a:avLst>
              <a:gd name="adj" fmla="val 0"/>
            </a:avLst>
          </a:prstGeom>
          <a:solidFill>
            <a:srgbClr val="FFF7EB">
              <a:alpha val="95000"/>
            </a:srgbClr>
          </a:solidFill>
          <a:ln w="25400" cap="flat" cmpd="sng">
            <a:solidFill>
              <a:srgbClr val="FB923C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524000"/>
            <a:ext cx="3492500" cy="76200"/>
          </a:xfrm>
          <a:prstGeom prst="roundRect">
            <a:avLst>
              <a:gd name="adj" fmla="val 0"/>
            </a:avLst>
          </a:prstGeom>
          <a:solidFill>
            <a:srgbClr val="FB923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1016000" y="1841500"/>
            <a:ext cx="711200" cy="711200"/>
          </a:xfrm>
          <a:prstGeom prst="ellipse">
            <a:avLst/>
          </a:prstGeom>
          <a:solidFill>
            <a:srgbClr val="FB923C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2200" y="1917700"/>
            <a:ext cx="558800" cy="5588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841500" y="1854200"/>
            <a:ext cx="2286000" cy="685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EA580C"/>
                </a:solidFill>
                <a:latin typeface="Noto Sans SC"/>
                <a:ea typeface="Noto Sans SC"/>
                <a:cs typeface="Noto Sans SC"/>
                <a:sym typeface="Noto Sans SC"/>
              </a:rPr>
              <a:t>咀嚼小旋风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1016000" y="2794000"/>
            <a:ext cx="2984500" cy="12700"/>
          </a:xfrm>
          <a:prstGeom prst="roundRect">
            <a:avLst>
              <a:gd name="adj" fmla="val 0"/>
            </a:avLst>
          </a:prstGeom>
          <a:solidFill>
            <a:srgbClr val="FB923C">
              <a:alpha val="2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1016000" y="2984500"/>
            <a:ext cx="2984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切断食物，磨成碎末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1016000" y="3937000"/>
            <a:ext cx="2984500" cy="171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就像一个迷你食物粉碎机！把大块的苹果、排骨切成小块，磨成糊糊，这样肠胃就能轻松消化吸收。要是没有它，我们可能就只能天天喝白稀饭啦，多没意思～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4445000" y="1524000"/>
            <a:ext cx="3492500" cy="4318000"/>
          </a:xfrm>
          <a:prstGeom prst="roundRect">
            <a:avLst>
              <a:gd name="adj" fmla="val 0"/>
            </a:avLst>
          </a:prstGeom>
          <a:solidFill>
            <a:srgbClr val="FFECF2">
              <a:alpha val="95000"/>
            </a:srgbClr>
          </a:solidFill>
          <a:ln w="25400" cap="flat" cmpd="sng">
            <a:solidFill>
              <a:srgbClr val="EC4899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4445000" y="1524000"/>
            <a:ext cx="3492500" cy="76200"/>
          </a:xfrm>
          <a:prstGeom prst="roundRect">
            <a:avLst>
              <a:gd name="adj" fmla="val 0"/>
            </a:avLst>
          </a:prstGeom>
          <a:solidFill>
            <a:srgbClr val="EC489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4699000" y="1841500"/>
            <a:ext cx="711200" cy="711200"/>
          </a:xfrm>
          <a:prstGeom prst="ellipse">
            <a:avLst/>
          </a:prstGeom>
          <a:solidFill>
            <a:srgbClr val="EC4899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75200" y="1917700"/>
            <a:ext cx="558800" cy="5588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5524500" y="1854200"/>
            <a:ext cx="2286000" cy="685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DB2777"/>
                </a:solidFill>
                <a:latin typeface="Noto Sans SC"/>
                <a:ea typeface="Noto Sans SC"/>
                <a:cs typeface="Noto Sans SC"/>
                <a:sym typeface="Noto Sans SC"/>
              </a:rPr>
              <a:t>语言小翻译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4699000" y="2794000"/>
            <a:ext cx="2984500" cy="12700"/>
          </a:xfrm>
          <a:prstGeom prst="roundRect">
            <a:avLst>
              <a:gd name="adj" fmla="val 0"/>
            </a:avLst>
          </a:prstGeom>
          <a:solidFill>
            <a:srgbClr val="EC4899">
              <a:alpha val="2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4699000" y="2984500"/>
            <a:ext cx="2984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唇齿舌默契大合唱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699000" y="3937000"/>
            <a:ext cx="2984500" cy="171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牙齿、嘴唇和舌头是最好的搭档！少了牙齿的帮忙，说“d、t、n、l”都会含含糊糊。只有它们配合好，我们才能清晰地喊出“爸爸妈妈”，说出甜甜的悄悄话呀～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8128000" y="1524000"/>
            <a:ext cx="3492500" cy="4318000"/>
          </a:xfrm>
          <a:prstGeom prst="roundRect">
            <a:avLst>
              <a:gd name="adj" fmla="val 0"/>
            </a:avLst>
          </a:prstGeom>
          <a:solidFill>
            <a:srgbClr val="FFFBE6">
              <a:alpha val="95000"/>
            </a:srgbClr>
          </a:solidFill>
          <a:ln w="25400" cap="flat" cmpd="sng">
            <a:solidFill>
              <a:srgbClr val="EAB308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8128000" y="1524000"/>
            <a:ext cx="3492500" cy="76200"/>
          </a:xfrm>
          <a:prstGeom prst="roundRect">
            <a:avLst>
              <a:gd name="adj" fmla="val 0"/>
            </a:avLst>
          </a:prstGeom>
          <a:solidFill>
            <a:srgbClr val="EAB30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8382000" y="1841500"/>
            <a:ext cx="711200" cy="711200"/>
          </a:xfrm>
          <a:prstGeom prst="ellipse">
            <a:avLst/>
          </a:prstGeom>
          <a:solidFill>
            <a:srgbClr val="EAB308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58200" y="1917700"/>
            <a:ext cx="558800" cy="5588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9207500" y="1854200"/>
            <a:ext cx="2286000" cy="685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CA8A04"/>
                </a:solidFill>
                <a:latin typeface="Noto Sans SC"/>
                <a:ea typeface="Noto Sans SC"/>
                <a:cs typeface="Noto Sans SC"/>
                <a:sym typeface="Noto Sans SC"/>
              </a:rPr>
              <a:t>笑容小明星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8382000" y="2794000"/>
            <a:ext cx="2984500" cy="12700"/>
          </a:xfrm>
          <a:prstGeom prst="roundRect">
            <a:avLst>
              <a:gd name="adj" fmla="val 0"/>
            </a:avLst>
          </a:prstGeom>
          <a:solidFill>
            <a:srgbClr val="EAB308">
              <a:alpha val="2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8382000" y="2984500"/>
            <a:ext cx="2984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撑起颜值的小支架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8382000" y="3937000"/>
            <a:ext cx="2984500" cy="171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整齐健康的牙齿就像脸上的小支架，让我们的脸蛋看起来更饱满。笑起来露出白白亮亮的牙齿，就像小太阳一样闪闪发光，是我们最可爱的名片呢！</a:t>
            </a:r>
            <a:endParaRPr lang="en-US"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889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牙齿王国的“家庭成员”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3492500" cy="4445000"/>
          </a:xfrm>
          <a:prstGeom prst="roundRect">
            <a:avLst>
              <a:gd name="adj" fmla="val 0"/>
            </a:avLst>
          </a:prstGeom>
          <a:solidFill>
            <a:srgbClr val="FFF5F7">
              <a:alpha val="95000"/>
            </a:srgbClr>
          </a:solidFill>
          <a:ln w="25400" cap="flat" cmpd="sng">
            <a:solidFill>
              <a:srgbClr val="FFB6C1">
                <a:alpha val="8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3492500" cy="101600"/>
          </a:xfrm>
          <a:prstGeom prst="roundRect">
            <a:avLst>
              <a:gd name="adj" fmla="val 0"/>
            </a:avLst>
          </a:prstGeom>
          <a:solidFill>
            <a:srgbClr val="FFB6C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1016000" y="1968500"/>
            <a:ext cx="762000" cy="762000"/>
          </a:xfrm>
          <a:prstGeom prst="ellipse">
            <a:avLst/>
          </a:prstGeom>
          <a:solidFill>
            <a:srgbClr val="FFB6C1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7600" y="2070100"/>
            <a:ext cx="558800" cy="5588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968500" y="2006600"/>
            <a:ext cx="2095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E74C3C"/>
                </a:solidFill>
                <a:latin typeface="Noto Sans SC"/>
                <a:ea typeface="Noto Sans SC"/>
                <a:cs typeface="Noto Sans SC"/>
                <a:sym typeface="Noto Sans SC"/>
              </a:rPr>
              <a:t>门牙（切牙）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1016000" y="2921000"/>
            <a:ext cx="2984500" cy="1079500"/>
          </a:xfrm>
          <a:prstGeom prst="roundRect">
            <a:avLst>
              <a:gd name="adj" fmla="val 0"/>
            </a:avLst>
          </a:prstGeom>
          <a:solidFill>
            <a:srgbClr val="FFE4E1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1143000" y="2984500"/>
            <a:ext cx="2730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住在嘴巴最前面，长得扁扁的，就像一把可爱的小铲子，看起来平平无奇，其实作用可大啦！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1016000" y="4191000"/>
            <a:ext cx="2984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C3C3C"/>
                </a:solidFill>
                <a:latin typeface="Noto Sans SC"/>
                <a:ea typeface="Noto Sans SC"/>
                <a:cs typeface="Noto Sans SC"/>
                <a:sym typeface="Noto Sans SC"/>
              </a:rPr>
              <a:t>它们是“食物切断员”！当你咬一口苹果、啃一口黄瓜时，都是门牙“咔嚓”一下把食物切断的哦。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1016000" y="5334000"/>
            <a:ext cx="2984500" cy="571500"/>
          </a:xfrm>
          <a:prstGeom prst="roundRect">
            <a:avLst>
              <a:gd name="adj" fmla="val 0"/>
            </a:avLst>
          </a:prstGeom>
          <a:solidFill>
            <a:srgbClr val="FFB6C1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1079500" y="5372100"/>
            <a:ext cx="2857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C73C32"/>
                </a:solidFill>
                <a:latin typeface="Noto Sans SC"/>
                <a:ea typeface="Noto Sans SC"/>
                <a:cs typeface="Noto Sans SC"/>
                <a:sym typeface="Noto Sans SC"/>
              </a:rPr>
              <a:t>✨ 专属技能：咔嚓切断术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4470400" y="1651000"/>
            <a:ext cx="3492500" cy="4445000"/>
          </a:xfrm>
          <a:prstGeom prst="roundRect">
            <a:avLst>
              <a:gd name="adj" fmla="val 0"/>
            </a:avLst>
          </a:prstGeom>
          <a:solidFill>
            <a:srgbClr val="FFF8EB">
              <a:alpha val="95000"/>
            </a:srgbClr>
          </a:solidFill>
          <a:ln w="25400" cap="flat" cmpd="sng">
            <a:solidFill>
              <a:srgbClr val="FFDAB9">
                <a:alpha val="8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4470400" y="1651000"/>
            <a:ext cx="3492500" cy="101600"/>
          </a:xfrm>
          <a:prstGeom prst="roundRect">
            <a:avLst>
              <a:gd name="adj" fmla="val 0"/>
            </a:avLst>
          </a:prstGeom>
          <a:solidFill>
            <a:srgbClr val="FFA07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4724400" y="1968500"/>
            <a:ext cx="762000" cy="762000"/>
          </a:xfrm>
          <a:prstGeom prst="ellipse">
            <a:avLst/>
          </a:prstGeom>
          <a:solidFill>
            <a:srgbClr val="FFA07A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26000" y="2070100"/>
            <a:ext cx="558800" cy="5588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5676900" y="2006600"/>
            <a:ext cx="2095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E67E22"/>
                </a:solidFill>
                <a:latin typeface="Noto Sans SC"/>
                <a:ea typeface="Noto Sans SC"/>
                <a:cs typeface="Noto Sans SC"/>
                <a:sym typeface="Noto Sans SC"/>
              </a:rPr>
              <a:t>尖牙（犬齿）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724400" y="2921000"/>
            <a:ext cx="2984500" cy="1079500"/>
          </a:xfrm>
          <a:prstGeom prst="roundRect">
            <a:avLst>
              <a:gd name="adj" fmla="val 0"/>
            </a:avLst>
          </a:prstGeom>
          <a:solidFill>
            <a:srgbClr val="FFEBCD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4851400" y="2984500"/>
            <a:ext cx="2730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站在门牙旁边，个头尖尖的，就像小狗的牙齿一样，看起来很有力量，是牙齿里的“小勇士”！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4724400" y="4191000"/>
            <a:ext cx="2984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C3C3C"/>
                </a:solidFill>
                <a:latin typeface="Noto Sans SC"/>
                <a:ea typeface="Noto Sans SC"/>
                <a:cs typeface="Noto Sans SC"/>
                <a:sym typeface="Noto Sans SC"/>
              </a:rPr>
              <a:t>它们是“食物撕裂手”！吃肉肉、啃排骨或者咬下大块胡萝卜时，尖牙会用力把食物撕成小块。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4724400" y="5334000"/>
            <a:ext cx="2984500" cy="571500"/>
          </a:xfrm>
          <a:prstGeom prst="roundRect">
            <a:avLst>
              <a:gd name="adj" fmla="val 0"/>
            </a:avLst>
          </a:prstGeom>
          <a:solidFill>
            <a:srgbClr val="FFA07A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4787900" y="5372100"/>
            <a:ext cx="2857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D35400"/>
                </a:solidFill>
                <a:latin typeface="Noto Sans SC"/>
                <a:ea typeface="Noto Sans SC"/>
                <a:cs typeface="Noto Sans SC"/>
                <a:sym typeface="Noto Sans SC"/>
              </a:rPr>
              <a:t>✨ 专属技能：强力撕裂术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8153400" y="1651000"/>
            <a:ext cx="3492500" cy="4445000"/>
          </a:xfrm>
          <a:prstGeom prst="roundRect">
            <a:avLst>
              <a:gd name="adj" fmla="val 0"/>
            </a:avLst>
          </a:prstGeom>
          <a:solidFill>
            <a:srgbClr val="F0FDF4">
              <a:alpha val="95000"/>
            </a:srgbClr>
          </a:solidFill>
          <a:ln w="25400" cap="flat" cmpd="sng">
            <a:solidFill>
              <a:srgbClr val="A5D6A7">
                <a:alpha val="8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8153400" y="1651000"/>
            <a:ext cx="3492500" cy="101600"/>
          </a:xfrm>
          <a:prstGeom prst="roundRect">
            <a:avLst>
              <a:gd name="adj" fmla="val 0"/>
            </a:avLst>
          </a:prstGeom>
          <a:solidFill>
            <a:srgbClr val="66BB6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8407400" y="1968500"/>
            <a:ext cx="762000" cy="762000"/>
          </a:xfrm>
          <a:prstGeom prst="ellipse">
            <a:avLst/>
          </a:prstGeom>
          <a:solidFill>
            <a:srgbClr val="66BB6A">
              <a:alpha val="2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09000" y="2070100"/>
            <a:ext cx="558800" cy="558800"/>
          </a:xfrm>
          <a:prstGeom prst="rect">
            <a:avLst/>
          </a:prstGeom>
        </p:spPr>
      </p:pic>
      <p:sp>
        <p:nvSpPr>
          <p:cNvPr id="28" name="AutoShape 28"/>
          <p:cNvSpPr/>
          <p:nvPr/>
        </p:nvSpPr>
        <p:spPr>
          <a:xfrm>
            <a:off x="9359900" y="2006600"/>
            <a:ext cx="2095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2E8B57"/>
                </a:solidFill>
                <a:latin typeface="Noto Sans SC"/>
                <a:ea typeface="Noto Sans SC"/>
                <a:cs typeface="Noto Sans SC"/>
                <a:sym typeface="Noto Sans SC"/>
              </a:rPr>
              <a:t>大磨牙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8407400" y="2921000"/>
            <a:ext cx="2984500" cy="1079500"/>
          </a:xfrm>
          <a:prstGeom prst="roundRect">
            <a:avLst>
              <a:gd name="adj" fmla="val 0"/>
            </a:avLst>
          </a:prstGeom>
          <a:solidFill>
            <a:srgbClr val="C8E6C9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0" name="AutoShape 30"/>
          <p:cNvSpPr/>
          <p:nvPr/>
        </p:nvSpPr>
        <p:spPr>
          <a:xfrm>
            <a:off x="8534400" y="2984500"/>
            <a:ext cx="2730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藏在嘴巴最里面，长得方方厚厚的，表面坑坑洼洼的，就像家里磨豆子的小石磨一样结实。</a:t>
            </a:r>
            <a:endParaRPr lang="en-US" sz="1100"/>
          </a:p>
        </p:txBody>
      </p:sp>
      <p:sp>
        <p:nvSpPr>
          <p:cNvPr id="31" name="AutoShape 31"/>
          <p:cNvSpPr/>
          <p:nvPr/>
        </p:nvSpPr>
        <p:spPr>
          <a:xfrm>
            <a:off x="8407400" y="4191000"/>
            <a:ext cx="2984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C3C3C"/>
                </a:solidFill>
                <a:latin typeface="Noto Sans SC"/>
                <a:ea typeface="Noto Sans SC"/>
                <a:cs typeface="Noto Sans SC"/>
                <a:sym typeface="Noto Sans SC"/>
              </a:rPr>
              <a:t>它们是“食物研磨机”！所有食物到了这里，都会被反复磨碎，变成糊糊，方便我们咽下去哦。</a:t>
            </a:r>
            <a:endParaRPr lang="en-US" sz="1100"/>
          </a:p>
        </p:txBody>
      </p:sp>
      <p:sp>
        <p:nvSpPr>
          <p:cNvPr id="32" name="AutoShape 32"/>
          <p:cNvSpPr/>
          <p:nvPr/>
        </p:nvSpPr>
        <p:spPr>
          <a:xfrm>
            <a:off x="8407400" y="5334000"/>
            <a:ext cx="2984500" cy="571500"/>
          </a:xfrm>
          <a:prstGeom prst="roundRect">
            <a:avLst>
              <a:gd name="adj" fmla="val 0"/>
            </a:avLst>
          </a:prstGeom>
          <a:solidFill>
            <a:srgbClr val="81C784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33"/>
          <p:cNvSpPr/>
          <p:nvPr/>
        </p:nvSpPr>
        <p:spPr>
          <a:xfrm>
            <a:off x="8470900" y="5372100"/>
            <a:ext cx="2857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B5E20"/>
                </a:solidFill>
                <a:latin typeface="Noto Sans SC"/>
                <a:ea typeface="Noto Sans SC"/>
                <a:cs typeface="Noto Sans SC"/>
                <a:sym typeface="Noto Sans SC"/>
              </a:rPr>
              <a:t>✨ 专属技能：终极粉碎术</a:t>
            </a:r>
            <a:endParaRPr lang="en-US" sz="1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16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牙齿城堡的“三层结构”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3492500" cy="4064000"/>
          </a:xfrm>
          <a:prstGeom prst="roundRect">
            <a:avLst>
              <a:gd name="adj" fmla="val 7272"/>
            </a:avLst>
          </a:prstGeom>
          <a:solidFill>
            <a:srgbClr val="FFE4E6">
              <a:alpha val="90000"/>
            </a:srgbClr>
          </a:solidFill>
          <a:ln w="25400" cap="flat" cmpd="sng">
            <a:solidFill>
              <a:srgbClr val="F47281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3492500" cy="889000"/>
          </a:xfrm>
          <a:prstGeom prst="roundRect">
            <a:avLst>
              <a:gd name="adj" fmla="val 28571"/>
            </a:avLst>
          </a:prstGeom>
          <a:solidFill>
            <a:srgbClr val="FB92A3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952500" y="1714500"/>
            <a:ext cx="3111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BE185D"/>
                </a:solidFill>
                <a:latin typeface="Noto Sans SC"/>
                <a:ea typeface="Noto Sans SC"/>
                <a:cs typeface="Noto Sans SC"/>
                <a:sym typeface="Noto Sans SC"/>
              </a:rPr>
              <a:t>牙釉质 · 城堡外墙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952500" y="2667000"/>
            <a:ext cx="3111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E11D48"/>
                </a:solidFill>
                <a:latin typeface="Noto Sans SC"/>
                <a:ea typeface="Noto Sans SC"/>
                <a:cs typeface="Noto Sans SC"/>
                <a:sym typeface="Noto Sans SC"/>
              </a:rPr>
              <a:t>身体最坚硬的“盔甲”！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952500" y="3683000"/>
            <a:ext cx="31115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just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431407">
                    <a:alpha val="85098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这是牙齿最外面的一层防线，比骨头还要硬哦！它像厚厚的盾牌一样保护着牙齿内部。但是要小心，它最怕酸酸的食物和饮料的攻击，一旦被破坏就再也长不回来啦。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470400" y="1651000"/>
            <a:ext cx="3492500" cy="4064000"/>
          </a:xfrm>
          <a:prstGeom prst="roundRect">
            <a:avLst>
              <a:gd name="adj" fmla="val 7272"/>
            </a:avLst>
          </a:prstGeom>
          <a:solidFill>
            <a:srgbClr val="E0F2FE">
              <a:alpha val="90000"/>
            </a:srgbClr>
          </a:solidFill>
          <a:ln w="25400" cap="flat" cmpd="sng">
            <a:solidFill>
              <a:srgbClr val="38BDF8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4470400" y="1651000"/>
            <a:ext cx="3492500" cy="889000"/>
          </a:xfrm>
          <a:prstGeom prst="roundRect">
            <a:avLst>
              <a:gd name="adj" fmla="val 28571"/>
            </a:avLst>
          </a:prstGeom>
          <a:solidFill>
            <a:srgbClr val="67E8F9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4660900" y="1714500"/>
            <a:ext cx="3111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E7490"/>
                </a:solidFill>
                <a:latin typeface="Noto Sans SC"/>
                <a:ea typeface="Noto Sans SC"/>
                <a:cs typeface="Noto Sans SC"/>
                <a:sym typeface="Noto Sans SC"/>
              </a:rPr>
              <a:t>牙本质 · 城堡内墙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4660900" y="2667000"/>
            <a:ext cx="3111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0284C7"/>
                </a:solidFill>
                <a:latin typeface="Noto Sans SC"/>
                <a:ea typeface="Noto Sans SC"/>
                <a:cs typeface="Noto Sans SC"/>
                <a:sym typeface="Noto Sans SC"/>
              </a:rPr>
              <a:t>敏感的“中间夹层”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4660900" y="3683000"/>
            <a:ext cx="31115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just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164E63">
                    <a:alpha val="85098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藏在牙釉质里面，硬度稍弱。如果蛀牙突破了“外墙”，细菌就会进攻到这里，刺激到里面的神经末梢，这时候我们吃冷热酸甜的东西就会感觉到牙齿酸痛啦。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153400" y="1651000"/>
            <a:ext cx="3492500" cy="4064000"/>
          </a:xfrm>
          <a:prstGeom prst="roundRect">
            <a:avLst>
              <a:gd name="adj" fmla="val 7272"/>
            </a:avLst>
          </a:prstGeom>
          <a:solidFill>
            <a:srgbClr val="FEF3C7">
              <a:alpha val="90000"/>
            </a:srgbClr>
          </a:solidFill>
          <a:ln w="25400" cap="flat" cmpd="sng">
            <a:solidFill>
              <a:srgbClr val="FBBF24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8153400" y="1651000"/>
            <a:ext cx="3492500" cy="889000"/>
          </a:xfrm>
          <a:prstGeom prst="roundRect">
            <a:avLst>
              <a:gd name="adj" fmla="val 28571"/>
            </a:avLst>
          </a:prstGeom>
          <a:solidFill>
            <a:srgbClr val="FDD8A0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8343900" y="1714500"/>
            <a:ext cx="3111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B45309"/>
                </a:solidFill>
                <a:latin typeface="Noto Sans SC"/>
                <a:ea typeface="Noto Sans SC"/>
                <a:cs typeface="Noto Sans SC"/>
                <a:sym typeface="Noto Sans SC"/>
              </a:rPr>
              <a:t>牙髓 · 城堡控制室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343900" y="2667000"/>
            <a:ext cx="3111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D97706"/>
                </a:solidFill>
                <a:latin typeface="Noto Sans SC"/>
                <a:ea typeface="Noto Sans SC"/>
                <a:cs typeface="Noto Sans SC"/>
                <a:sym typeface="Noto Sans SC"/>
              </a:rPr>
              <a:t>牙齿的“生命中心”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8343900" y="3683000"/>
            <a:ext cx="31115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just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431407">
                    <a:alpha val="85098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在牙齿最最中心的位置，住着神经和血管，负责给牙齿提供营养。要是细菌攻到了这里，就会引起剧烈的疼痛，也就是我们常说的“牙髓炎”，这时候就需要赶紧找牙医帮忙啦！</a:t>
            </a:r>
            <a:endParaRPr lang="en-US"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79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坏蛋军团登场：黏糊糊的“牙菌斑”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1016000"/>
          </a:xfrm>
          <a:prstGeom prst="roundRect">
            <a:avLst>
              <a:gd name="adj" fmla="val 18750"/>
            </a:avLst>
          </a:prstGeom>
          <a:solidFill>
            <a:srgbClr val="FFFBEB">
              <a:alpha val="92000"/>
            </a:srgbClr>
          </a:solidFill>
          <a:ln w="25400" cap="flat" cmpd="sng">
            <a:solidFill>
              <a:srgbClr val="FBBF24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952500" y="1498600"/>
            <a:ext cx="10287000" cy="812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500" b="0" i="0" u="none" strike="noStrike">
                <a:solidFill>
                  <a:srgbClr val="434343"/>
                </a:solidFill>
                <a:latin typeface="Noto Sans SC"/>
                <a:ea typeface="Noto Sans SC"/>
                <a:cs typeface="Noto Sans SC"/>
                <a:sym typeface="Noto Sans SC"/>
              </a:rPr>
              <a:t>警报！警报！牙齿王国来了一群狡猾的不速之客——</a:t>
            </a:r>
            <a:r>
              <a:rPr lang="en-US" sz="1500" b="1" i="0" u="none" strike="noStrike">
                <a:solidFill>
                  <a:srgbClr val="EF4444"/>
                </a:solidFill>
                <a:latin typeface="Noto Sans SC"/>
                <a:ea typeface="Noto Sans SC"/>
                <a:cs typeface="Noto Sans SC"/>
                <a:sym typeface="Noto Sans SC"/>
              </a:rPr>
              <a:t>牙菌斑</a:t>
            </a:r>
            <a:r>
              <a:rPr lang="en-US" sz="1500" b="0" i="0" u="none" strike="noStrike">
                <a:solidFill>
                  <a:srgbClr val="434343"/>
                </a:solidFill>
                <a:latin typeface="Noto Sans SC"/>
                <a:ea typeface="Noto Sans SC"/>
                <a:cs typeface="Noto Sans SC"/>
                <a:sym typeface="Noto Sans SC"/>
              </a:rPr>
              <a:t>！它们像隐形的小怪兽，悄悄趴在牙齿表面，准备对我们的牙齿城堡发起攻击。快一起来揭开它们的真面目吧！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667000"/>
            <a:ext cx="3492500" cy="2476500"/>
          </a:xfrm>
          <a:prstGeom prst="roundRect">
            <a:avLst>
              <a:gd name="adj" fmla="val 6153"/>
            </a:avLst>
          </a:prstGeom>
          <a:solidFill>
            <a:srgbClr val="FFE4E6">
              <a:alpha val="93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2819400"/>
            <a:ext cx="355600" cy="3556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422400" y="2794000"/>
            <a:ext cx="2667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BE185D"/>
                </a:solidFill>
                <a:latin typeface="Noto Sans SC"/>
                <a:ea typeface="Noto Sans SC"/>
                <a:cs typeface="Noto Sans SC"/>
                <a:sym typeface="Noto Sans SC"/>
              </a:rPr>
              <a:t>它是什么？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952500" y="3302000"/>
            <a:ext cx="3111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9D174D"/>
                </a:solidFill>
                <a:latin typeface="Noto Sans SC"/>
                <a:ea typeface="Noto Sans SC"/>
                <a:cs typeface="Noto Sans SC"/>
                <a:sym typeface="Noto Sans SC"/>
              </a:rPr>
              <a:t>隐形的“细菌果冻”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952500" y="3937000"/>
            <a:ext cx="3111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52525A"/>
                </a:solidFill>
                <a:latin typeface="Noto Sans SC"/>
                <a:ea typeface="Noto Sans SC"/>
                <a:cs typeface="Noto Sans SC"/>
                <a:sym typeface="Noto Sans SC"/>
              </a:rPr>
              <a:t>这可不是普通的食物残渣哦！它是一层黏糊糊、无色透明的薄膜，就像给牙齿穿了件脏脏的隐形衣，我们用眼睛几乎看不见它，却藏着超多细菌！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4470400" y="2667000"/>
            <a:ext cx="3492500" cy="2476500"/>
          </a:xfrm>
          <a:prstGeom prst="roundRect">
            <a:avLst>
              <a:gd name="adj" fmla="val 6153"/>
            </a:avLst>
          </a:prstGeom>
          <a:solidFill>
            <a:srgbClr val="FEF3C7">
              <a:alpha val="93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60900" y="2819400"/>
            <a:ext cx="355600" cy="3556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5130800" y="2794000"/>
            <a:ext cx="2667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B45309"/>
                </a:solidFill>
                <a:latin typeface="Noto Sans SC"/>
                <a:ea typeface="Noto Sans SC"/>
                <a:cs typeface="Noto Sans SC"/>
                <a:sym typeface="Noto Sans SC"/>
              </a:rPr>
              <a:t>它从哪来？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4660900" y="3302000"/>
            <a:ext cx="3111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B45309"/>
                </a:solidFill>
                <a:latin typeface="Noto Sans SC"/>
                <a:ea typeface="Noto Sans SC"/>
                <a:cs typeface="Noto Sans SC"/>
                <a:sym typeface="Noto Sans SC"/>
              </a:rPr>
              <a:t>糖分的“狂欢派对”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4660900" y="3937000"/>
            <a:ext cx="3111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52525A"/>
                </a:solidFill>
                <a:latin typeface="Noto Sans SC"/>
                <a:ea typeface="Noto Sans SC"/>
                <a:cs typeface="Noto Sans SC"/>
                <a:sym typeface="Noto Sans SC"/>
              </a:rPr>
              <a:t>每次吃完甜甜的蛋糕、糖果，食物里的糖分就成了细菌的“大餐”。它们在牙齿上疯狂繁殖、拉帮结派，一眨眼就组成了庞大的“坏蛋军团”！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8166100" y="2667000"/>
            <a:ext cx="3492500" cy="2476500"/>
          </a:xfrm>
          <a:prstGeom prst="roundRect">
            <a:avLst>
              <a:gd name="adj" fmla="val 6153"/>
            </a:avLst>
          </a:prstGeom>
          <a:solidFill>
            <a:srgbClr val="FFEDD5">
              <a:alpha val="93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56600" y="2819400"/>
            <a:ext cx="355600" cy="3556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8826500" y="2794000"/>
            <a:ext cx="2667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2410C"/>
                </a:solidFill>
                <a:latin typeface="Noto Sans SC"/>
                <a:ea typeface="Noto Sans SC"/>
                <a:cs typeface="Noto Sans SC"/>
                <a:sym typeface="Noto Sans SC"/>
              </a:rPr>
              <a:t>它有多坏？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8356600" y="3302000"/>
            <a:ext cx="3111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C2410C"/>
                </a:solidFill>
                <a:latin typeface="Noto Sans SC"/>
                <a:ea typeface="Noto Sans SC"/>
                <a:cs typeface="Noto Sans SC"/>
                <a:sym typeface="Noto Sans SC"/>
              </a:rPr>
              <a:t>牙齿的“腐蚀酸弹”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8356600" y="3937000"/>
            <a:ext cx="3111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52525A"/>
                </a:solidFill>
                <a:latin typeface="Noto Sans SC"/>
                <a:ea typeface="Noto Sans SC"/>
                <a:cs typeface="Noto Sans SC"/>
                <a:sym typeface="Noto Sans SC"/>
              </a:rPr>
              <a:t>细菌在菌斑里吃喝玩乐，会排出可怕的</a:t>
            </a:r>
            <a:r>
              <a:rPr lang="en-US" sz="1200" b="1" i="0" u="none" strike="noStrike">
                <a:solidFill>
                  <a:srgbClr val="DC2626"/>
                </a:solidFill>
                <a:latin typeface="Noto Sans SC"/>
                <a:ea typeface="Noto Sans SC"/>
                <a:cs typeface="Noto Sans SC"/>
                <a:sym typeface="Noto Sans SC"/>
              </a:rPr>
              <a:t>酸</a:t>
            </a:r>
            <a:r>
              <a:rPr lang="en-US" sz="1200" b="0" i="0" u="none" strike="noStrike">
                <a:solidFill>
                  <a:srgbClr val="52525A"/>
                </a:solidFill>
                <a:latin typeface="Noto Sans SC"/>
                <a:ea typeface="Noto Sans SC"/>
                <a:cs typeface="Noto Sans SC"/>
                <a:sym typeface="Noto Sans SC"/>
              </a:rPr>
              <a:t>！这些酸会慢慢融化牙齿坚硬的“保护墙”（牙釉质），时间久了，牙齿就会被蛀出疼疼的小洞洞啦！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762000" y="5334000"/>
            <a:ext cx="10896600" cy="1143000"/>
          </a:xfrm>
          <a:prstGeom prst="roundRect">
            <a:avLst>
              <a:gd name="adj" fmla="val 22222"/>
            </a:avLst>
          </a:prstGeom>
          <a:solidFill>
            <a:srgbClr val="E0F2FE">
              <a:alpha val="94000"/>
            </a:srgbClr>
          </a:solidFill>
          <a:ln w="25400" cap="flat" cmpd="sng">
            <a:solidFill>
              <a:srgbClr val="38BDF8">
                <a:alpha val="70000"/>
              </a:srgbClr>
            </a:solidFill>
            <a:prstDash val="dash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6000" y="5499100"/>
            <a:ext cx="457200" cy="4572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1651000" y="5486400"/>
            <a:ext cx="9525000" cy="838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1" i="0" u="none" strike="noStrike">
                <a:solidFill>
                  <a:srgbClr val="0F172A"/>
                </a:solidFill>
                <a:latin typeface="Noto Sans SC"/>
                <a:ea typeface="Noto Sans SC"/>
                <a:cs typeface="Noto Sans SC"/>
                <a:sym typeface="Noto Sans SC"/>
              </a:rPr>
              <a:t>牙齿保卫队小妙招：</a:t>
            </a:r>
            <a:r>
              <a:rPr lang="en-US" sz="1300" b="0" i="0" u="none" strike="noStrike">
                <a:solidFill>
                  <a:srgbClr val="0F172A"/>
                </a:solidFill>
                <a:latin typeface="Noto Sans SC"/>
                <a:ea typeface="Noto Sans SC"/>
                <a:cs typeface="Noto Sans SC"/>
                <a:sym typeface="Noto Sans SC"/>
              </a:rPr>
              <a:t>想要赶跑黏糊糊的牙菌斑，最好的办法就是每次吃完东西都用小牙刷认真刷3分钟，把细菌和糖分都刷掉！还要记得少吃太甜的零食，不给坏蛋军团留“口粮”哦～</a:t>
            </a:r>
            <a:endParaRPr lang="en-US" sz="1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79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蛀牙是怎样“炼”成的？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2667000" cy="3492500"/>
          </a:xfrm>
          <a:prstGeom prst="roundRect">
            <a:avLst>
              <a:gd name="adj" fmla="val 0"/>
            </a:avLst>
          </a:prstGeom>
          <a:solidFill>
            <a:srgbClr val="FFFFFF">
              <a:alpha val="93000"/>
            </a:srgbClr>
          </a:solidFill>
          <a:ln w="12700" cap="flat" cmpd="sng">
            <a:solidFill>
              <a:srgbClr val="87CEEB">
                <a:alpha val="8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524000"/>
            <a:ext cx="2667000" cy="63500"/>
          </a:xfrm>
          <a:prstGeom prst="roundRect">
            <a:avLst>
              <a:gd name="adj" fmla="val 0"/>
            </a:avLst>
          </a:prstGeom>
          <a:solidFill>
            <a:srgbClr val="87CEE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914400" y="1752600"/>
            <a:ext cx="533400" cy="533400"/>
          </a:xfrm>
          <a:prstGeom prst="ellipse">
            <a:avLst/>
          </a:prstGeom>
          <a:solidFill>
            <a:srgbClr val="87CEEB">
              <a:alpha val="2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5200" y="1803400"/>
            <a:ext cx="355600" cy="3556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549400" y="1752600"/>
            <a:ext cx="177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敌人入侵</a:t>
            </a:r>
            <a:endParaRPr lang="en-US" sz="1100"/>
          </a:p>
        </p:txBody>
      </p:sp>
      <p:cxnSp>
        <p:nvCxnSpPr>
          <p:cNvPr id="9" name="Connector 9"/>
          <p:cNvCxnSpPr/>
          <p:nvPr/>
        </p:nvCxnSpPr>
        <p:spPr>
          <a:xfrm rot="-18482">
            <a:off x="914417" y="2406650"/>
            <a:ext cx="2362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87CEEB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/>
        </p:nvSpPr>
        <p:spPr>
          <a:xfrm>
            <a:off x="914400" y="2540000"/>
            <a:ext cx="23876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牙菌斑悄悄在牙齿表面“安家落户”，它们是破坏牙齿的“先头部队”。这时候牙齿表面看起来还很健康，我们几乎感觉不到它们的存在。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914400" y="3937000"/>
            <a:ext cx="2387600" cy="952500"/>
          </a:xfrm>
          <a:prstGeom prst="roundRect">
            <a:avLst>
              <a:gd name="adj" fmla="val 0"/>
            </a:avLst>
          </a:prstGeom>
          <a:solidFill>
            <a:srgbClr val="87CEEB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990600" y="4000500"/>
            <a:ext cx="22352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1" i="0" u="none" strike="noStrike">
                <a:solidFill>
                  <a:srgbClr val="2D8ACE"/>
                </a:solidFill>
                <a:latin typeface="Noto Sans SC"/>
                <a:ea typeface="Noto Sans SC"/>
                <a:cs typeface="Noto Sans SC"/>
                <a:sym typeface="Noto Sans SC"/>
              </a:rPr>
              <a:t>潜伏阶段：</a:t>
            </a:r>
            <a:r>
              <a:rPr lang="en-US" sz="1200" b="0" i="0" u="none" strike="noStrike">
                <a:solidFill>
                  <a:srgbClr val="3C5A78"/>
                </a:solidFill>
                <a:latin typeface="Noto Sans SC"/>
                <a:ea typeface="Noto Sans SC"/>
                <a:cs typeface="Noto Sans SC"/>
                <a:sym typeface="Noto Sans SC"/>
              </a:rPr>
              <a:t>无明显外观变化，日常刷牙不彻底就容易让它们扎根哦！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3556000" y="1524000"/>
            <a:ext cx="2667000" cy="3492500"/>
          </a:xfrm>
          <a:prstGeom prst="roundRect">
            <a:avLst>
              <a:gd name="adj" fmla="val 0"/>
            </a:avLst>
          </a:prstGeom>
          <a:solidFill>
            <a:srgbClr val="FFFFFF">
              <a:alpha val="93000"/>
            </a:srgbClr>
          </a:solidFill>
          <a:ln w="12700" cap="flat" cmpd="sng">
            <a:solidFill>
              <a:srgbClr val="FFB74D">
                <a:alpha val="8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3556000" y="1524000"/>
            <a:ext cx="2667000" cy="63500"/>
          </a:xfrm>
          <a:prstGeom prst="roundRect">
            <a:avLst>
              <a:gd name="adj" fmla="val 0"/>
            </a:avLst>
          </a:prstGeom>
          <a:solidFill>
            <a:srgbClr val="FFB74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3708400" y="1752600"/>
            <a:ext cx="533400" cy="533400"/>
          </a:xfrm>
          <a:prstGeom prst="ellipse">
            <a:avLst/>
          </a:prstGeom>
          <a:solidFill>
            <a:srgbClr val="FFB74D">
              <a:alpha val="1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59200" y="1803400"/>
            <a:ext cx="355600" cy="3556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4343400" y="1752600"/>
            <a:ext cx="177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发动攻击</a:t>
            </a:r>
            <a:endParaRPr lang="en-US" sz="1100"/>
          </a:p>
        </p:txBody>
      </p:sp>
      <p:cxnSp>
        <p:nvCxnSpPr>
          <p:cNvPr id="18" name="Connector 18"/>
          <p:cNvCxnSpPr/>
          <p:nvPr/>
        </p:nvCxnSpPr>
        <p:spPr>
          <a:xfrm rot="-18482">
            <a:off x="3708417" y="2406650"/>
            <a:ext cx="2362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B74D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9" name="AutoShape 19"/>
          <p:cNvSpPr/>
          <p:nvPr/>
        </p:nvSpPr>
        <p:spPr>
          <a:xfrm>
            <a:off x="3708400" y="2540000"/>
            <a:ext cx="23876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细菌吃掉食物残渣后产生酸性物质，像酸液一样溶解坚硬的牙釉质。牙齿表面开始出现小黑点，这是蛀牙的第一个“小伤口”。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3708400" y="3937000"/>
            <a:ext cx="2387600" cy="952500"/>
          </a:xfrm>
          <a:prstGeom prst="roundRect">
            <a:avLst>
              <a:gd name="adj" fmla="val 0"/>
            </a:avLst>
          </a:prstGeom>
          <a:solidFill>
            <a:srgbClr val="FFF3E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3784600" y="4000500"/>
            <a:ext cx="22352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1" i="0" u="none" strike="noStrike">
                <a:solidFill>
                  <a:srgbClr val="E65100"/>
                </a:solidFill>
                <a:latin typeface="Noto Sans SC"/>
                <a:ea typeface="Noto Sans SC"/>
                <a:cs typeface="Noto Sans SC"/>
                <a:sym typeface="Noto Sans SC"/>
              </a:rPr>
              <a:t>萌芽阶段：</a:t>
            </a:r>
            <a:r>
              <a:rPr lang="en-US" sz="1200" b="0" i="0" u="none" strike="noStrike">
                <a:solidFill>
                  <a:srgbClr val="5D4037"/>
                </a:solidFill>
                <a:latin typeface="Noto Sans SC"/>
                <a:ea typeface="Noto Sans SC"/>
                <a:cs typeface="Noto Sans SC"/>
                <a:sym typeface="Noto Sans SC"/>
              </a:rPr>
              <a:t>牙齿上出现小黑点，偶尔吃甜食会有轻微的敏感刺痛。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6350000" y="1524000"/>
            <a:ext cx="2667000" cy="3492500"/>
          </a:xfrm>
          <a:prstGeom prst="roundRect">
            <a:avLst>
              <a:gd name="adj" fmla="val 0"/>
            </a:avLst>
          </a:prstGeom>
          <a:solidFill>
            <a:srgbClr val="FFFFFF">
              <a:alpha val="93000"/>
            </a:srgbClr>
          </a:solidFill>
          <a:ln w="12700" cap="flat" cmpd="sng">
            <a:solidFill>
              <a:srgbClr val="F48FB1">
                <a:alpha val="8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6350000" y="1524000"/>
            <a:ext cx="2667000" cy="63500"/>
          </a:xfrm>
          <a:prstGeom prst="roundRect">
            <a:avLst>
              <a:gd name="adj" fmla="val 0"/>
            </a:avLst>
          </a:prstGeom>
          <a:solidFill>
            <a:srgbClr val="EC407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6502400" y="1752600"/>
            <a:ext cx="533400" cy="533400"/>
          </a:xfrm>
          <a:prstGeom prst="ellipse">
            <a:avLst/>
          </a:prstGeom>
          <a:solidFill>
            <a:srgbClr val="F48FB1">
              <a:alpha val="2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53200" y="1803400"/>
            <a:ext cx="355600" cy="3556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7137400" y="1752600"/>
            <a:ext cx="177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城堡沦陷</a:t>
            </a:r>
            <a:endParaRPr lang="en-US" sz="1100"/>
          </a:p>
        </p:txBody>
      </p:sp>
      <p:cxnSp>
        <p:nvCxnSpPr>
          <p:cNvPr id="27" name="Connector 27"/>
          <p:cNvCxnSpPr/>
          <p:nvPr/>
        </p:nvCxnSpPr>
        <p:spPr>
          <a:xfrm rot="-18482">
            <a:off x="6502417" y="2406650"/>
            <a:ext cx="2362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48FB1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8" name="AutoShape 28"/>
          <p:cNvSpPr/>
          <p:nvPr/>
        </p:nvSpPr>
        <p:spPr>
          <a:xfrm>
            <a:off x="6502400" y="2540000"/>
            <a:ext cx="23876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酸液突破了牙釉质防线，向内部的牙本质进攻。牙本质里有神经末梢，这时候吃冷、热、酸、甜的食物，牙齿就会感到明显的酸痛。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6502400" y="3937000"/>
            <a:ext cx="2387600" cy="952500"/>
          </a:xfrm>
          <a:prstGeom prst="roundRect">
            <a:avLst>
              <a:gd name="adj" fmla="val 0"/>
            </a:avLst>
          </a:prstGeom>
          <a:solidFill>
            <a:srgbClr val="FFE4E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0" name="AutoShape 30"/>
          <p:cNvSpPr/>
          <p:nvPr/>
        </p:nvSpPr>
        <p:spPr>
          <a:xfrm>
            <a:off x="6578600" y="4000500"/>
            <a:ext cx="22352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1" i="0" u="none" strike="noStrike">
                <a:solidFill>
                  <a:srgbClr val="C2185B"/>
                </a:solidFill>
                <a:latin typeface="Noto Sans SC"/>
                <a:ea typeface="Noto Sans SC"/>
                <a:cs typeface="Noto Sans SC"/>
                <a:sym typeface="Noto Sans SC"/>
              </a:rPr>
              <a:t>发展阶段：</a:t>
            </a:r>
            <a:r>
              <a:rPr lang="en-US" sz="1200" b="0" i="0" u="none" strike="noStrike">
                <a:solidFill>
                  <a:srgbClr val="503232"/>
                </a:solidFill>
                <a:latin typeface="Noto Sans SC"/>
                <a:ea typeface="Noto Sans SC"/>
                <a:cs typeface="Noto Sans SC"/>
                <a:sym typeface="Noto Sans SC"/>
              </a:rPr>
              <a:t>黑洞变大变深，遇刺激疼痛明显，这时候补牙还来得及！</a:t>
            </a:r>
            <a:endParaRPr lang="en-US" sz="1100"/>
          </a:p>
        </p:txBody>
      </p:sp>
      <p:sp>
        <p:nvSpPr>
          <p:cNvPr id="31" name="AutoShape 31"/>
          <p:cNvSpPr/>
          <p:nvPr/>
        </p:nvSpPr>
        <p:spPr>
          <a:xfrm>
            <a:off x="9144000" y="1524000"/>
            <a:ext cx="2667000" cy="3492500"/>
          </a:xfrm>
          <a:prstGeom prst="roundRect">
            <a:avLst>
              <a:gd name="adj" fmla="val 0"/>
            </a:avLst>
          </a:prstGeom>
          <a:solidFill>
            <a:srgbClr val="FFFFFF">
              <a:alpha val="93000"/>
            </a:srgbClr>
          </a:solidFill>
          <a:ln w="12700" cap="flat" cmpd="sng">
            <a:solidFill>
              <a:srgbClr val="EF5350">
                <a:alpha val="8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2" name="AutoShape 32"/>
          <p:cNvSpPr/>
          <p:nvPr/>
        </p:nvSpPr>
        <p:spPr>
          <a:xfrm>
            <a:off x="9144000" y="1524000"/>
            <a:ext cx="2667000" cy="63500"/>
          </a:xfrm>
          <a:prstGeom prst="roundRect">
            <a:avLst>
              <a:gd name="adj" fmla="val 0"/>
            </a:avLst>
          </a:prstGeom>
          <a:solidFill>
            <a:srgbClr val="E5393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33"/>
          <p:cNvSpPr/>
          <p:nvPr/>
        </p:nvSpPr>
        <p:spPr>
          <a:xfrm>
            <a:off x="9296400" y="1752600"/>
            <a:ext cx="533400" cy="533400"/>
          </a:xfrm>
          <a:prstGeom prst="ellipse">
            <a:avLst/>
          </a:prstGeom>
          <a:solidFill>
            <a:srgbClr val="EF5350">
              <a:alpha val="1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4" name="Picture 3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347200" y="1803400"/>
            <a:ext cx="355600" cy="355600"/>
          </a:xfrm>
          <a:prstGeom prst="rect">
            <a:avLst/>
          </a:prstGeom>
        </p:spPr>
      </p:pic>
      <p:sp>
        <p:nvSpPr>
          <p:cNvPr id="35" name="AutoShape 35"/>
          <p:cNvSpPr/>
          <p:nvPr/>
        </p:nvSpPr>
        <p:spPr>
          <a:xfrm>
            <a:off x="9931400" y="1752600"/>
            <a:ext cx="177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警报响起</a:t>
            </a:r>
            <a:endParaRPr lang="en-US" sz="1100"/>
          </a:p>
        </p:txBody>
      </p:sp>
      <p:cxnSp>
        <p:nvCxnSpPr>
          <p:cNvPr id="36" name="Connector 36"/>
          <p:cNvCxnSpPr/>
          <p:nvPr/>
        </p:nvCxnSpPr>
        <p:spPr>
          <a:xfrm rot="-18482">
            <a:off x="9296417" y="2406650"/>
            <a:ext cx="2362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F5350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7" name="AutoShape 37"/>
          <p:cNvSpPr/>
          <p:nvPr/>
        </p:nvSpPr>
        <p:spPr>
          <a:xfrm>
            <a:off x="9296400" y="2540000"/>
            <a:ext cx="23876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细菌彻底攻入牙髓“控制室”，引发牙髓炎。此时会出现剧烈的自发疼痛，晚上疼得睡不着，严重时还会导致牙根发炎、面部肿胀。</a:t>
            </a:r>
            <a:endParaRPr lang="en-US" sz="1100"/>
          </a:p>
        </p:txBody>
      </p:sp>
      <p:sp>
        <p:nvSpPr>
          <p:cNvPr id="38" name="AutoShape 38"/>
          <p:cNvSpPr/>
          <p:nvPr/>
        </p:nvSpPr>
        <p:spPr>
          <a:xfrm>
            <a:off x="9296400" y="3937000"/>
            <a:ext cx="2387600" cy="952500"/>
          </a:xfrm>
          <a:prstGeom prst="roundRect">
            <a:avLst>
              <a:gd name="adj" fmla="val 0"/>
            </a:avLst>
          </a:prstGeom>
          <a:solidFill>
            <a:srgbClr val="FFEBE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9" name="AutoShape 39"/>
          <p:cNvSpPr/>
          <p:nvPr/>
        </p:nvSpPr>
        <p:spPr>
          <a:xfrm>
            <a:off x="9372600" y="4000500"/>
            <a:ext cx="22352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1" i="0" u="none" strike="noStrike">
                <a:solidFill>
                  <a:srgbClr val="C62828"/>
                </a:solidFill>
                <a:latin typeface="Noto Sans SC"/>
                <a:ea typeface="Noto Sans SC"/>
                <a:cs typeface="Noto Sans SC"/>
                <a:sym typeface="Noto Sans SC"/>
              </a:rPr>
              <a:t>危急阶段：</a:t>
            </a:r>
            <a:r>
              <a:rPr lang="en-US" sz="1200" b="0" i="0" u="none" strike="noStrike">
                <a:solidFill>
                  <a:srgbClr val="501E1E"/>
                </a:solidFill>
                <a:latin typeface="Noto Sans SC"/>
                <a:ea typeface="Noto Sans SC"/>
                <a:cs typeface="Noto Sans SC"/>
                <a:sym typeface="Noto Sans SC"/>
              </a:rPr>
              <a:t>剧痛难忍，牙齿可能保不住，需要做根管治疗甚至拔牙。</a:t>
            </a:r>
            <a:endParaRPr lang="en-US" sz="1100"/>
          </a:p>
        </p:txBody>
      </p:sp>
      <p:sp>
        <p:nvSpPr>
          <p:cNvPr id="40" name="AutoShape 40"/>
          <p:cNvSpPr/>
          <p:nvPr/>
        </p:nvSpPr>
        <p:spPr>
          <a:xfrm>
            <a:off x="762000" y="5207000"/>
            <a:ext cx="11049000" cy="1206500"/>
          </a:xfrm>
          <a:prstGeom prst="roundRect">
            <a:avLst>
              <a:gd name="adj" fmla="val 0"/>
            </a:avLst>
          </a:prstGeom>
          <a:solidFill>
            <a:srgbClr val="FFFDE7">
              <a:alpha val="94000"/>
            </a:srgbClr>
          </a:solidFill>
          <a:ln w="25400" cap="flat" cmpd="sng">
            <a:solidFill>
              <a:srgbClr val="FFC107">
                <a:alpha val="70000"/>
              </a:srgbClr>
            </a:solidFill>
            <a:prstDash val="dash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1" name="Picture 4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52500" y="5334000"/>
            <a:ext cx="355600" cy="355600"/>
          </a:xfrm>
          <a:prstGeom prst="rect">
            <a:avLst/>
          </a:prstGeom>
        </p:spPr>
      </p:pic>
      <p:sp>
        <p:nvSpPr>
          <p:cNvPr id="42" name="AutoShape 42"/>
          <p:cNvSpPr/>
          <p:nvPr/>
        </p:nvSpPr>
        <p:spPr>
          <a:xfrm>
            <a:off x="1460500" y="5359400"/>
            <a:ext cx="10033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3E2723"/>
                </a:solidFill>
                <a:latin typeface="Noto Sans SC"/>
                <a:ea typeface="Noto Sans SC"/>
                <a:cs typeface="Noto Sans SC"/>
                <a:sym typeface="Noto Sans SC"/>
              </a:rPr>
              <a:t>护牙小贴士：</a:t>
            </a:r>
            <a:r>
              <a:rPr lang="en-US" sz="1400" b="0" i="0" u="none" strike="noStrike">
                <a:solidFill>
                  <a:srgbClr val="3E2723"/>
                </a:solidFill>
                <a:latin typeface="Noto Sans SC"/>
                <a:ea typeface="Noto Sans SC"/>
                <a:cs typeface="Noto Sans SC"/>
                <a:sym typeface="Noto Sans SC"/>
              </a:rPr>
              <a:t>蛀牙是个“循序渐进”的破坏过程，从小黑点到剧痛往往需要很长时间。定期看牙医，及时发现并修补小黑点，就能轻松保住我们的牙齿城堡，避免遭受痛苦的治疗哦！</a:t>
            </a:r>
            <a:endParaRPr lang="en-US" sz="1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16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保卫牙齿王国的“超级武器”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5207000" cy="27940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solidFill>
              <a:srgbClr val="87CEEB">
                <a:alpha val="7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524000"/>
            <a:ext cx="5207000" cy="76200"/>
          </a:xfrm>
          <a:prstGeom prst="roundRect">
            <a:avLst>
              <a:gd name="adj" fmla="val 0"/>
            </a:avLst>
          </a:prstGeom>
          <a:solidFill>
            <a:srgbClr val="87CEE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1016000" y="1841500"/>
            <a:ext cx="812800" cy="812800"/>
          </a:xfrm>
          <a:prstGeom prst="ellipse">
            <a:avLst/>
          </a:prstGeom>
          <a:solidFill>
            <a:srgbClr val="87CEEB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7600" y="1943100"/>
            <a:ext cx="609600" cy="6096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2032000" y="1841500"/>
            <a:ext cx="3556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2563EB"/>
                </a:solidFill>
                <a:latin typeface="Noto Sans SC"/>
                <a:ea typeface="Noto Sans SC"/>
                <a:cs typeface="Noto Sans SC"/>
                <a:sym typeface="Noto Sans SC"/>
              </a:rPr>
              <a:t>牙刷骑士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1016000" y="2794000"/>
            <a:ext cx="4699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他是牙齿王国的先锋大将军！手持超软毛长枪，负责大面积清扫牙齿表面。不管是顽固的牙菌斑还是残留的食物残渣，只要骑士出马，就能横扫每一寸牙面，把大块的“坏蛋军团”统统赶跑！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6223000" y="1524000"/>
            <a:ext cx="5207000" cy="27940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solidFill>
              <a:srgbClr val="FB923C">
                <a:alpha val="7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6223000" y="1524000"/>
            <a:ext cx="5207000" cy="76200"/>
          </a:xfrm>
          <a:prstGeom prst="roundRect">
            <a:avLst>
              <a:gd name="adj" fmla="val 0"/>
            </a:avLst>
          </a:prstGeom>
          <a:solidFill>
            <a:srgbClr val="FB923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6477000" y="1841500"/>
            <a:ext cx="812800" cy="812800"/>
          </a:xfrm>
          <a:prstGeom prst="ellipse">
            <a:avLst/>
          </a:prstGeom>
          <a:solidFill>
            <a:srgbClr val="FED7AA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78600" y="1943100"/>
            <a:ext cx="609600" cy="6096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7493000" y="1841500"/>
            <a:ext cx="3556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EA580C"/>
                </a:solidFill>
                <a:latin typeface="Noto Sans SC"/>
                <a:ea typeface="Noto Sans SC"/>
                <a:cs typeface="Noto Sans SC"/>
                <a:sym typeface="Noto Sans SC"/>
              </a:rPr>
              <a:t>牙线特工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6477000" y="2794000"/>
            <a:ext cx="4699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他是隐秘行动的侦察兵！身材纤细灵活，专门潜入牙刷骑士够不到的牙齿缝隙。这些狭小的角落是蛀牙细菌最爱的“秘密基地”，特工用精准的身法，把藏在深处的“小喽啰”一个不剩地揪出来！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762000" y="4572000"/>
            <a:ext cx="10668000" cy="1651000"/>
          </a:xfrm>
          <a:prstGeom prst="roundRect">
            <a:avLst>
              <a:gd name="adj" fmla="val 0"/>
            </a:avLst>
          </a:prstGeom>
          <a:solidFill>
            <a:srgbClr val="FEF3C7">
              <a:alpha val="94000"/>
            </a:srgbClr>
          </a:solidFill>
          <a:ln w="25400" cap="flat" cmpd="sng">
            <a:solidFill>
              <a:srgbClr val="F59E0B">
                <a:alpha val="60000"/>
              </a:srgbClr>
            </a:solidFill>
            <a:prstDash val="dash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1016000" y="4762500"/>
            <a:ext cx="914400" cy="914400"/>
          </a:xfrm>
          <a:prstGeom prst="ellipse">
            <a:avLst/>
          </a:prstGeom>
          <a:solidFill>
            <a:srgbClr val="FBBF24">
              <a:alpha val="2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43000" y="4889500"/>
            <a:ext cx="660400" cy="6604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2159000" y="4762500"/>
            <a:ext cx="8636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D97706"/>
                </a:solidFill>
                <a:latin typeface="Noto Sans SC"/>
                <a:ea typeface="Noto Sans SC"/>
                <a:cs typeface="Noto Sans SC"/>
                <a:sym typeface="Noto Sans SC"/>
              </a:rPr>
              <a:t>牙齿王国必胜法则！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2159000" y="5270500"/>
            <a:ext cx="9017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单打独斗可不行哦！只有让勇猛的牙刷骑士负责“正面战场”，加上聪明的牙线特工搞定“敌后渗透”，二者紧密配合，才能把所有的细菌坏蛋一网打尽，让牙齿王国永远保持亮晶晶、健康康的最佳状态！</a:t>
            </a:r>
            <a:endParaRPr lang="en-US" sz="1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79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刷牙秘籍第一式：巴氏刷牙法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922000" cy="889000"/>
          </a:xfrm>
          <a:prstGeom prst="roundRect">
            <a:avLst>
              <a:gd name="adj" fmla="val 21428"/>
            </a:avLst>
          </a:prstGeom>
          <a:solidFill>
            <a:srgbClr val="FFFFFF">
              <a:alpha val="92000"/>
            </a:srgbClr>
          </a:solidFill>
          <a:ln w="25400" cap="flat" cmpd="sng">
            <a:solidFill>
              <a:srgbClr val="FFB6C1">
                <a:alpha val="8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1498600"/>
            <a:ext cx="10414000" cy="685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不是随便刷刷就可以哦！我们要用最厉害的“巴氏刷牙法”，这可是牙医叔叔阿姨都推荐的方法呢。掌握这几个小步骤，就能把牙齿刷得干干净净，让蛀牙君再也不敢来捣乱啦！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476500"/>
            <a:ext cx="3467100" cy="1841500"/>
          </a:xfrm>
          <a:prstGeom prst="roundRect">
            <a:avLst>
              <a:gd name="adj" fmla="val 8275"/>
            </a:avLst>
          </a:prstGeom>
          <a:solidFill>
            <a:srgbClr val="FFF0F5">
              <a:alpha val="95000"/>
            </a:srgbClr>
          </a:solidFill>
          <a:ln w="12700" cap="flat" cmpd="sng">
            <a:solidFill>
              <a:srgbClr val="FFB6C1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762000" y="2476500"/>
            <a:ext cx="698500" cy="1841500"/>
          </a:xfrm>
          <a:prstGeom prst="roundRect">
            <a:avLst>
              <a:gd name="adj" fmla="val 0"/>
            </a:avLst>
          </a:prstGeom>
          <a:solidFill>
            <a:srgbClr val="FFB6C1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762000" y="2603500"/>
            <a:ext cx="698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01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1587500" y="2565400"/>
            <a:ext cx="2540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DB2777"/>
                </a:solidFill>
                <a:latin typeface="Noto Sans SC"/>
                <a:ea typeface="Noto Sans SC"/>
                <a:cs typeface="Noto Sans SC"/>
                <a:sym typeface="Noto Sans SC"/>
              </a:rPr>
              <a:t>握好牙刷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1587500" y="3048000"/>
            <a:ext cx="2603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像平时握笔写字一样握住牙刷，手指轻轻搭在刷柄上，不要攥得太紧哦，这样手腕活动起来才更灵活。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4381500" y="2476500"/>
            <a:ext cx="3467100" cy="1841500"/>
          </a:xfrm>
          <a:prstGeom prst="roundRect">
            <a:avLst>
              <a:gd name="adj" fmla="val 8275"/>
            </a:avLst>
          </a:prstGeom>
          <a:solidFill>
            <a:srgbClr val="ECFDF5">
              <a:alpha val="95000"/>
            </a:srgbClr>
          </a:solidFill>
          <a:ln w="12700" cap="flat" cmpd="sng">
            <a:solidFill>
              <a:srgbClr val="6EE7B7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4381500" y="2476500"/>
            <a:ext cx="698500" cy="1841500"/>
          </a:xfrm>
          <a:prstGeom prst="roundRect">
            <a:avLst>
              <a:gd name="adj" fmla="val 0"/>
            </a:avLst>
          </a:prstGeom>
          <a:solidFill>
            <a:srgbClr val="6EE7B7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4381500" y="2603500"/>
            <a:ext cx="698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02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5207000" y="2565400"/>
            <a:ext cx="2540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0B981"/>
                </a:solidFill>
                <a:latin typeface="Noto Sans SC"/>
                <a:ea typeface="Noto Sans SC"/>
                <a:cs typeface="Noto Sans SC"/>
                <a:sym typeface="Noto Sans SC"/>
              </a:rPr>
              <a:t>找准角度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5207000" y="3048000"/>
            <a:ext cx="2603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把牙刷毛倾斜45度，轻轻地放在牙齿和牙龈的交界处。这里是脏东西最爱藏起来的地方，一定要对准啦！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8001000" y="2476500"/>
            <a:ext cx="3467100" cy="1841500"/>
          </a:xfrm>
          <a:prstGeom prst="roundRect">
            <a:avLst>
              <a:gd name="adj" fmla="val 8275"/>
            </a:avLst>
          </a:prstGeom>
          <a:solidFill>
            <a:srgbClr val="EFF6FF">
              <a:alpha val="95000"/>
            </a:srgbClr>
          </a:solidFill>
          <a:ln w="12700" cap="flat" cmpd="sng">
            <a:solidFill>
              <a:srgbClr val="93C5FD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8001000" y="2476500"/>
            <a:ext cx="698500" cy="1841500"/>
          </a:xfrm>
          <a:prstGeom prst="roundRect">
            <a:avLst>
              <a:gd name="adj" fmla="val 0"/>
            </a:avLst>
          </a:prstGeom>
          <a:solidFill>
            <a:srgbClr val="93C5FD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8001000" y="2603500"/>
            <a:ext cx="698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03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8826500" y="2565400"/>
            <a:ext cx="2540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563EB"/>
                </a:solidFill>
                <a:latin typeface="Noto Sans SC"/>
                <a:ea typeface="Noto Sans SC"/>
                <a:cs typeface="Noto Sans SC"/>
                <a:sym typeface="Noto Sans SC"/>
              </a:rPr>
              <a:t>小力震颤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8826500" y="3048000"/>
            <a:ext cx="2603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用手腕的力量带动牙刷，小范围、轻轻地来回震颤，就像在给牙龈做温柔的按摩，把牙缝里的细菌震出来。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762000" y="4445000"/>
            <a:ext cx="5283200" cy="1905000"/>
          </a:xfrm>
          <a:prstGeom prst="roundRect">
            <a:avLst>
              <a:gd name="adj" fmla="val 8000"/>
            </a:avLst>
          </a:prstGeom>
          <a:solidFill>
            <a:srgbClr val="FFFBEB">
              <a:alpha val="95000"/>
            </a:srgbClr>
          </a:solidFill>
          <a:ln w="12700" cap="flat" cmpd="sng">
            <a:solidFill>
              <a:srgbClr val="FCD34D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762000" y="4445000"/>
            <a:ext cx="698500" cy="1905000"/>
          </a:xfrm>
          <a:prstGeom prst="roundRect">
            <a:avLst>
              <a:gd name="adj" fmla="val 0"/>
            </a:avLst>
          </a:prstGeom>
          <a:solidFill>
            <a:srgbClr val="FCD34D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762000" y="4546600"/>
            <a:ext cx="698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04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1587500" y="4546600"/>
            <a:ext cx="4191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D97706"/>
                </a:solidFill>
                <a:latin typeface="Noto Sans SC"/>
                <a:ea typeface="Noto Sans SC"/>
                <a:cs typeface="Noto Sans SC"/>
                <a:sym typeface="Noto Sans SC"/>
              </a:rPr>
              <a:t>逐个清扫，不遗漏！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1587500" y="5080000"/>
            <a:ext cx="42545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要有耐心，一颗一颗牙齿认真刷，里面、外面、咬合面都要照顾到。每个小区域刷够10-15次，就像扫地一样，把每个角落的垃圾都扫干净。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6223000" y="4445000"/>
            <a:ext cx="5283200" cy="1905000"/>
          </a:xfrm>
          <a:prstGeom prst="roundRect">
            <a:avLst>
              <a:gd name="adj" fmla="val 8000"/>
            </a:avLst>
          </a:prstGeom>
          <a:solidFill>
            <a:srgbClr val="F5F3FF">
              <a:alpha val="95000"/>
            </a:srgbClr>
          </a:solidFill>
          <a:ln w="12700" cap="flat" cmpd="sng">
            <a:solidFill>
              <a:srgbClr val="A78BFA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27"/>
          <p:cNvSpPr/>
          <p:nvPr/>
        </p:nvSpPr>
        <p:spPr>
          <a:xfrm>
            <a:off x="6223000" y="4445000"/>
            <a:ext cx="698500" cy="1905000"/>
          </a:xfrm>
          <a:prstGeom prst="roundRect">
            <a:avLst>
              <a:gd name="adj" fmla="val 0"/>
            </a:avLst>
          </a:prstGeom>
          <a:solidFill>
            <a:srgbClr val="A78BFA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8" name="AutoShape 28"/>
          <p:cNvSpPr/>
          <p:nvPr/>
        </p:nvSpPr>
        <p:spPr>
          <a:xfrm>
            <a:off x="6223000" y="4546600"/>
            <a:ext cx="698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05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7048500" y="4546600"/>
            <a:ext cx="4191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7C3AED"/>
                </a:solidFill>
                <a:latin typeface="Noto Sans SC"/>
                <a:ea typeface="Noto Sans SC"/>
                <a:cs typeface="Noto Sans SC"/>
                <a:sym typeface="Noto Sans SC"/>
              </a:rPr>
              <a:t>刷够时间，唱首歌吧！</a:t>
            </a:r>
            <a:endParaRPr lang="en-US" sz="1100"/>
          </a:p>
        </p:txBody>
      </p:sp>
      <p:sp>
        <p:nvSpPr>
          <p:cNvPr id="30" name="AutoShape 30"/>
          <p:cNvSpPr/>
          <p:nvPr/>
        </p:nvSpPr>
        <p:spPr>
          <a:xfrm>
            <a:off x="7048500" y="5080000"/>
            <a:ext cx="42545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每天早晚都要刷，每次至少2-3分钟哦！可以边刷边在心里唱两遍《小星星》，等唱完了，牙齿也就刷得亮晶晶，像小珍珠一样白啦！</a:t>
            </a:r>
            <a:endParaRPr lang="en-US" sz="1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5435</Words>
  <Application>WPS 演示</Application>
  <PresentationFormat/>
  <Paragraphs>377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18</vt:i4>
      </vt:variant>
    </vt:vector>
  </HeadingPairs>
  <TitlesOfParts>
    <vt:vector size="28" baseType="lpstr">
      <vt:lpstr>Arial</vt:lpstr>
      <vt:lpstr>宋体</vt:lpstr>
      <vt:lpstr>Wingdings</vt:lpstr>
      <vt:lpstr>Arial</vt:lpstr>
      <vt:lpstr>Noto Sans SC</vt:lpstr>
      <vt:lpstr>Segoe Print</vt:lpstr>
      <vt:lpstr>微软雅黑</vt:lpstr>
      <vt:lpstr>Arial Unicode MS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九之之</cp:lastModifiedBy>
  <cp:revision>7</cp:revision>
  <dcterms:created xsi:type="dcterms:W3CDTF">2026-06-02T07:58:00Z</dcterms:created>
  <dcterms:modified xsi:type="dcterms:W3CDTF">2026-06-03T06:24:49Z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{"Label":"1","ContentProducer":"001191110102MACQD9K64010000","ProduceID":"7646702610519854028","ReservedCode1":"","ContentPropagator":"","PropagateID":"","ReservedCode2":""}</vt:lpwstr>
  </property>
  <property fmtid="{D5CDD505-2E9C-101B-9397-08002B2CF9AE}" pid="3" name="KSOProductBuildVer">
    <vt:lpwstr>2052-12.1.0.26375</vt:lpwstr>
  </property>
  <property fmtid="{D5CDD505-2E9C-101B-9397-08002B2CF9AE}" pid="4" name="ICV">
    <vt:lpwstr>27BC342FFD874D4EA0BD8090C5451D1F_12</vt:lpwstr>
  </property>
</Properties>
</file>