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8.svg" ContentType="image/svg+xml"/>
  <Override PartName="/ppt/media/image46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media/image57.svg" ContentType="image/svg+xml"/>
  <Override PartName="/ppt/media/image59.svg" ContentType="image/svg+xml"/>
  <Override PartName="/ppt/media/image6.svg" ContentType="image/svg+xml"/>
  <Override PartName="/ppt/media/image61.svg" ContentType="image/svg+xml"/>
  <Override PartName="/ppt/media/image65.svg" ContentType="image/svg+xml"/>
  <Override PartName="/ppt/media/image67.svg" ContentType="image/svg+xml"/>
  <Override PartName="/ppt/media/image69.svg" ContentType="image/svg+xml"/>
  <Override PartName="/ppt/media/image71.svg" ContentType="image/svg+xml"/>
  <Override PartName="/ppt/media/image73.svg" ContentType="image/svg+xml"/>
  <Override PartName="/ppt/media/image75.svg" ContentType="image/svg+xml"/>
  <Override PartName="/ppt/media/image77.svg" ContentType="image/svg+xml"/>
  <Override PartName="/ppt/media/image79.svg" ContentType="image/svg+xml"/>
  <Override PartName="/ppt/media/image8.svg" ContentType="image/svg+xml"/>
  <Override PartName="/ppt/media/image81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6"/>
  </p:notesMasterIdLst>
  <p:sldIdLst>
    <p:sldId id="281" r:id="rId4"/>
    <p:sldId id="256" r:id="rId5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！今天我们共同探讨一个与我们每个人健康息息相关的话题——高血压。或许您觉得它离自己很远，但数据告诉我们，它可能就在我们身边。本次分享的主题是“携手同行，控制血压”，希望通过今天的交流，能为大家提供实用、科学的防治知识，让我们一起行动起来，守护自己和家人的健康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首先是前三部曲：限盐、减重、多运动。减盐是成本效益最高的降压措施，目标是每天不超过5克。控制体重也非常重要，减重10公斤，血压就能明显下降。同时，每周坚持规律运动，也能有效降低血压。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接下来是戒烟、限酒和保持心态平和。吸烟对血管的伤害是直接且巨大的，必须戒除。同时，要限制饮酒，最好不喝。长期的精神压力也是高血压的重要诱因，学会给自己的情绪减压至关重要。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最后两部曲是营养平衡和充足睡眠。均衡的饮食是控制血压的基础，我们稍后会详细讲解。同时，保证充足的睡眠也非常重要，长期熬夜会扰乱血压的正常规律。这八点，共同构成了我们健康生活的基石。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现在我们进入第二部分，详细探讨如何通过科学的饮食来打造我们的“降压餐桌”。膳食干预是高血压防治最核心、最有效的手段之一。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帮助大家更好地实践健康饮食，中国居民膳食指南提出了八条核心准则。从食物多样、吃动平衡，到少盐少油、杜绝浪费，这八条准则涵盖了我们日常饮食的方方面面，是我们打造健康“降压餐桌”的行动指南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膳食干预的核心原则非常简单，就是“减钠增钾”。减钠，除了少放盐，更要警惕各种加工食品里的“隐形盐”，比如火腿、方便面、咸菜等。增钾，则要多吃富含钾的蔬菜水果和豆类，比如香蕉、菠菜、黄豆等，钾可以帮助我们把多余的钠排出去，还能帮助舒张血管，对心血管非常有益。但大家要注意，对于肾功能不全的患者，因为肾脏排钾能力弱，摄入过多的钾会导致高钾血症，所以补钾要特别谨慎，务必遵从医嘱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具体到我们的餐桌上，应该这样安排：主食要增加全谷物，比如把白米饭换成糙米饭。蛋白质要选择鱼、鸡、豆腐这些优质蛋白，少吃红肉。蔬菜要保证足量，特别是深色蔬菜。烹饪用油也要选择健康的植物油，并控制用量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餐盘的另外两个重要组成部分。首先是蔬菜和水果，我们每天需要吃够一斤蔬菜，半斤水果，尤其是深色蔬菜要占一半以上。最后是油脂，我们要选择健康的植物油，比如橄榄油，并且严格控制每天的用油量，远离油炸食品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里为大家提供一个简单的一日食谱示例。从早餐的燕麦粥，到午餐的清蒸鱼和西兰花，再到晚餐的鸡胸肉和杂粮馒头，都体现了我们刚才提到的膳食原则。大家可以参考这个模式，为自己和家人制定健康的饮食计划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如果已经被诊断为高血压，也不必恐慌。高血压是一种可控制的慢性病。接下来，我们进入第三部分，学习如何做自己健康的CEO，有效控制血压。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我们来看一组触目惊心的数据。根据最新的指南，我国成人高血压患病率高达27.9%，这意味着我们身边每四个人中就有一个高血压患者。全国总患病人数已经达到了2.45亿。然而，与此形成鲜明对比的是，我们的血压控制率却只有16.8%。这说明，高血压的防治工作依然任重道远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药物治疗是控制高血压的重要手段。我们需要遵循小剂量开始、优先长效制剂、必要时联合用药和个体化治疗的基本原则。理想的降压药应该能有效、平稳地降压，同时安全性好，能保护我们的心脑肾等重要器官。常用的一线降压药主要有四大类，包括“地平”类、“普利/沙坦”类、利尿剂和“洛尔”类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常用的一线降压药主要有四大类。“地平”类药物通过扩张血管来降压，非常适合老年患者。“普利”或“沙坦”类药物不仅能降压，还能保护我们的心和肾，尤其适合糖尿病患者。利尿剂通过排钠排水来降压，适合吃得比较咸的患者。而“洛尔”类药物则通过减慢心率来降压，适合同时有冠心病的患者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除了吃药，自我监测和定期随访也至关重要。我们建议高血压患者在家自备一个上臂式电子血压计，每天早晚测量并记录。这样能更全面地了解血压变化，而不是只看偶尔的医院测量值。同时，要遵医嘱定期去医院复诊，初诊或调整药物期间建议1-2个月一次，稳定后可以放宽到3-6个月一次。医生会通过复诊评估您的治疗效果，及时调整方案，并筛查可能出现的靶器官损害，确保血压管理的长期安全有效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最后，我们来辟几个常见的谣言。比如，凭感觉吃药、血压正常就停药、用保健品代替降压药，这些都是非常危险的做法。大家一定要记住，高血压需要长期、规范的治疗，不能心存侥幸。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除了科学治疗，我们还要警惕日常生活中的一些危险行为。比如情绪的剧烈波动、突然停药、过度劳累、暴饮暴食、寒冷刺激，甚至是用力排便，都可能导致血压突然升高，诱发心脑血管意外。因此，保持平稳的心态和规律的生活，对控制血压至关重要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高血压的防治是一场持久战，它关乎我们每个人的生命质量和家庭幸福。让我们从今天做起，从改变一个小习惯开始，携手同行，积极控制血压，为自己和家人的健康未来共同努力！谢谢大家！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高血压被称为“无声的杀手”，因为它在早期可能没有任何症状，但它对身体的损害却在悄然发生。它会攻击我们的心脏、大脑、肾脏等重要器官。好消息是，控制血压的获益是巨大的。研究表明，收缩压每降低10毫米汞柱，脑卒中风险就能降低35%，冠心病风险降低20%。因此，控制血压就是保护我们的心脑肾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很多人以为高血压一定会有感觉，但事实并非如此。高血压最大的特点就是“无症状”，很多患者直到出现严重并发症才发现自己患病。当然，也有部分人会出现头疼、头晕、失眠等症状。但请大家记住，不能凭感觉来判断自己的血压，定期测量才是唯一可靠的方法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了解了高血压的危害，我们更要重视预防。接下来，我们进入第一部分，学习如何通过健康的生活方式，构筑预防高血压的第一道防线。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那么，到底血压多高才算高血压呢？根据最新的指南，在医院测量，非同日三次血压都超过140/90毫米汞柱，就可以诊断为高血压。如果在家自己测量，标准是135/85毫米汞柱。大家可以对照这个标准，了解自己的血压状况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高血压可以分为两大类。绝大多数是原发性高血压，病因不明确，需要长期管理。而少数是继发性高血压，是由其他疾病引起的，比如肾脏或内分泌问题。如果能找到并去除病因，这部分患者的血压有可能恢复正常。因此，明确高血压的类型非常重要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了解了高血压的定义，我们还需要知道它的严重程度。根据血压数值，高血压可以分为1级、2级和3级，级别越高，风险越大。此外，医生还会结合患者的其他危险因素，比如年龄、是否吸烟、有没有糖尿病等，进行危险分层，分为低危、中危、高危和很高危。危险分层直接关系到我们的治疗方案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预防高血压的关键，就是践行这“健康生活方式八部曲”。这不仅是预防的关键，也是所有高血压患者治疗的基础。接下来，我们将逐一解读这八条黄金法则。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41.jpeg"/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image" Target="../media/image43.jpeg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42.jpe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1" Type="http://schemas.openxmlformats.org/officeDocument/2006/relationships/notesSlide" Target="../notesSlides/notesSlide12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3" Type="http://schemas.openxmlformats.org/officeDocument/2006/relationships/image" Target="../media/image44.jpeg"/><Relationship Id="rId2" Type="http://schemas.openxmlformats.org/officeDocument/2006/relationships/image" Target="../media/image42.jpeg"/><Relationship Id="rId1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49.jpeg"/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5" Type="http://schemas.openxmlformats.org/officeDocument/2006/relationships/notesSlide" Target="../notesSlides/notesSlide18.xml"/><Relationship Id="rId14" Type="http://schemas.openxmlformats.org/officeDocument/2006/relationships/slideLayout" Target="../slideLayouts/slideLayout12.xml"/><Relationship Id="rId13" Type="http://schemas.openxmlformats.org/officeDocument/2006/relationships/tags" Target="../tags/tag18.xml"/><Relationship Id="rId12" Type="http://schemas.openxmlformats.org/officeDocument/2006/relationships/tags" Target="../tags/tag17.xml"/><Relationship Id="rId11" Type="http://schemas.openxmlformats.org/officeDocument/2006/relationships/tags" Target="../tags/tag16.xml"/><Relationship Id="rId10" Type="http://schemas.openxmlformats.org/officeDocument/2006/relationships/tags" Target="../tags/tag15.xml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0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1.svg"/><Relationship Id="rId8" Type="http://schemas.openxmlformats.org/officeDocument/2006/relationships/image" Target="../media/image60.png"/><Relationship Id="rId7" Type="http://schemas.openxmlformats.org/officeDocument/2006/relationships/image" Target="../media/image59.svg"/><Relationship Id="rId6" Type="http://schemas.openxmlformats.org/officeDocument/2006/relationships/image" Target="../media/image58.png"/><Relationship Id="rId5" Type="http://schemas.openxmlformats.org/officeDocument/2006/relationships/image" Target="../media/image57.svg"/><Relationship Id="rId4" Type="http://schemas.openxmlformats.org/officeDocument/2006/relationships/image" Target="../media/image56.png"/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1" Type="http://schemas.openxmlformats.org/officeDocument/2006/relationships/notesSlide" Target="../notesSlides/notesSlide21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2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4" Type="http://schemas.openxmlformats.org/officeDocument/2006/relationships/image" Target="../media/image28.svg"/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5" Type="http://schemas.openxmlformats.org/officeDocument/2006/relationships/notesSlide" Target="../notesSlides/notesSlide23.xml"/><Relationship Id="rId14" Type="http://schemas.openxmlformats.org/officeDocument/2006/relationships/slideLayout" Target="../slideLayouts/slideLayout12.xml"/><Relationship Id="rId13" Type="http://schemas.openxmlformats.org/officeDocument/2006/relationships/tags" Target="../tags/tag30.xml"/><Relationship Id="rId12" Type="http://schemas.openxmlformats.org/officeDocument/2006/relationships/tags" Target="../tags/tag29.xml"/><Relationship Id="rId11" Type="http://schemas.openxmlformats.org/officeDocument/2006/relationships/tags" Target="../tags/tag28.xml"/><Relationship Id="rId10" Type="http://schemas.openxmlformats.org/officeDocument/2006/relationships/tags" Target="../tags/tag27.xml"/><Relationship Id="rId1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73.svg"/><Relationship Id="rId8" Type="http://schemas.openxmlformats.org/officeDocument/2006/relationships/image" Target="../media/image72.png"/><Relationship Id="rId7" Type="http://schemas.openxmlformats.org/officeDocument/2006/relationships/image" Target="../media/image71.svg"/><Relationship Id="rId6" Type="http://schemas.openxmlformats.org/officeDocument/2006/relationships/image" Target="../media/image70.png"/><Relationship Id="rId5" Type="http://schemas.openxmlformats.org/officeDocument/2006/relationships/image" Target="../media/image69.svg"/><Relationship Id="rId4" Type="http://schemas.openxmlformats.org/officeDocument/2006/relationships/image" Target="../media/image68.png"/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5" Type="http://schemas.openxmlformats.org/officeDocument/2006/relationships/notesSlide" Target="../notesSlides/notesSlide24.xml"/><Relationship Id="rId14" Type="http://schemas.openxmlformats.org/officeDocument/2006/relationships/slideLayout" Target="../slideLayouts/slideLayout12.xml"/><Relationship Id="rId13" Type="http://schemas.openxmlformats.org/officeDocument/2006/relationships/image" Target="../media/image77.svg"/><Relationship Id="rId12" Type="http://schemas.openxmlformats.org/officeDocument/2006/relationships/image" Target="../media/image76.png"/><Relationship Id="rId11" Type="http://schemas.openxmlformats.org/officeDocument/2006/relationships/image" Target="../media/image75.svg"/><Relationship Id="rId10" Type="http://schemas.openxmlformats.org/officeDocument/2006/relationships/image" Target="../media/image74.png"/><Relationship Id="rId1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61.svg"/><Relationship Id="rId7" Type="http://schemas.openxmlformats.org/officeDocument/2006/relationships/image" Target="../media/image60.png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81.svg"/><Relationship Id="rId3" Type="http://schemas.openxmlformats.org/officeDocument/2006/relationships/image" Target="../media/image80.png"/><Relationship Id="rId2" Type="http://schemas.openxmlformats.org/officeDocument/2006/relationships/image" Target="../media/image79.svg"/><Relationship Id="rId10" Type="http://schemas.openxmlformats.org/officeDocument/2006/relationships/notesSlide" Target="../notesSlides/notesSlide25.xml"/><Relationship Id="rId1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10.svg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17.svg"/><Relationship Id="rId7" Type="http://schemas.openxmlformats.org/officeDocument/2006/relationships/image" Target="../media/image16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19.sv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25.svg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中心图标横版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060" y="165100"/>
            <a:ext cx="4867910" cy="487045"/>
          </a:xfrm>
          <a:prstGeom prst="rect">
            <a:avLst/>
          </a:prstGeom>
        </p:spPr>
      </p:pic>
      <p:pic>
        <p:nvPicPr>
          <p:cNvPr id="3" name="图片占位符 2" descr="万场讲座封面图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5" y="657860"/>
            <a:ext cx="11943715" cy="62007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预防核心：健康生活方式八部曲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预防高血压，核心在于建立并坚持健康的生活方式。《国家基层高血压防治管理指南2025版》将其总结为简单易记的“健康生活方式八部曲”，是所有高血压患者预防和治疗的基础。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413000"/>
            <a:ext cx="2476500" cy="1778000"/>
          </a:xfrm>
          <a:prstGeom prst="roundRect">
            <a:avLst>
              <a:gd name="adj" fmla="val 571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2413000"/>
            <a:ext cx="76200" cy="1778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016000" y="2667000"/>
            <a:ext cx="203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限盐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打响“减盐保卫战”</a:t>
            </a:r>
            <a:endParaRPr lang="en-US" sz="13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3492500" y="2413000"/>
            <a:ext cx="2476500" cy="1778000"/>
          </a:xfrm>
          <a:prstGeom prst="roundRect">
            <a:avLst>
              <a:gd name="adj" fmla="val 571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3492500" y="2413000"/>
            <a:ext cx="76200" cy="1778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746500" y="2667000"/>
            <a:ext cx="203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减重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为你的心脏减负</a:t>
            </a:r>
            <a:endParaRPr lang="en-US" sz="13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223000" y="2413000"/>
            <a:ext cx="2476500" cy="1778000"/>
          </a:xfrm>
          <a:prstGeom prst="roundRect">
            <a:avLst>
              <a:gd name="adj" fmla="val 571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223000" y="2413000"/>
            <a:ext cx="76200" cy="1778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477000" y="2667000"/>
            <a:ext cx="203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多运动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让血管“动”起来</a:t>
            </a:r>
            <a:endParaRPr lang="en-US" sz="13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8953500" y="2413000"/>
            <a:ext cx="2476500" cy="1778000"/>
          </a:xfrm>
          <a:prstGeom prst="roundRect">
            <a:avLst>
              <a:gd name="adj" fmla="val 571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953500" y="2413000"/>
            <a:ext cx="76200" cy="1778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9207500" y="2667000"/>
            <a:ext cx="203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戒烟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远离血管的“毒药”</a:t>
            </a:r>
            <a:endParaRPr lang="en-US" sz="13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762000" y="4572000"/>
            <a:ext cx="2476500" cy="1778000"/>
          </a:xfrm>
          <a:prstGeom prst="roundRect">
            <a:avLst>
              <a:gd name="adj" fmla="val 571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762000" y="4572000"/>
            <a:ext cx="76200" cy="1778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1016000" y="4826000"/>
            <a:ext cx="203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05</a:t>
            </a: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限酒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滴酒未必能“活血”</a:t>
            </a:r>
            <a:endParaRPr lang="en-US" sz="13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3492500" y="4572000"/>
            <a:ext cx="2476500" cy="1778000"/>
          </a:xfrm>
          <a:prstGeom prst="roundRect">
            <a:avLst>
              <a:gd name="adj" fmla="val 571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3492500" y="4572000"/>
            <a:ext cx="76200" cy="1778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3746500" y="4826000"/>
            <a:ext cx="203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06</a:t>
            </a: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心态平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给情绪装上“减压阀”</a:t>
            </a:r>
            <a:endParaRPr lang="en-US" sz="13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6223000" y="4572000"/>
            <a:ext cx="2476500" cy="1778000"/>
          </a:xfrm>
          <a:prstGeom prst="roundRect">
            <a:avLst>
              <a:gd name="adj" fmla="val 571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6223000" y="4572000"/>
            <a:ext cx="76200" cy="1778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6477000" y="4826000"/>
            <a:ext cx="203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07</a:t>
            </a: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营养平衡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吃出健康好血压</a:t>
            </a:r>
            <a:endParaRPr lang="en-US" sz="13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8953500" y="4572000"/>
            <a:ext cx="2476500" cy="1778000"/>
          </a:xfrm>
          <a:prstGeom prst="roundRect">
            <a:avLst>
              <a:gd name="adj" fmla="val 571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8953500" y="4572000"/>
            <a:ext cx="76200" cy="1778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9207500" y="4826000"/>
            <a:ext cx="203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08</a:t>
            </a: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睡得香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给身体充足的修复时间</a:t>
            </a:r>
            <a:endParaRPr lang="en-US" sz="13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健康生活方式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3302000" cy="4572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14102" b="14102"/>
          <a:stretch>
            <a:fillRect/>
          </a:stretch>
        </p:blipFill>
        <p:spPr>
          <a:xfrm>
            <a:off x="762000" y="1778000"/>
            <a:ext cx="3302000" cy="1778000"/>
          </a:xfrm>
          <a:prstGeom prst="roundRect">
            <a:avLst>
              <a:gd name="adj" fmla="val 8571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952500" y="3810000"/>
            <a:ext cx="2921000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01 限盐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🎯 目标：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每日食盐摄入量</a:t>
            </a:r>
            <a:r>
              <a:rPr lang="en-US" sz="14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&lt; 5克</a:t>
            </a: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（约一个啤酒瓶盖）。</a:t>
            </a:r>
            <a:endParaRPr lang="en-US" sz="12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🏃 行动：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烹饪时使用限盐勺定量添加；警惕酱油、蚝油、咸菜、火腿等“隐形盐”。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4445000" y="1778000"/>
            <a:ext cx="3302000" cy="4572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t="6151" b="6151"/>
          <a:stretch>
            <a:fillRect/>
          </a:stretch>
        </p:blipFill>
        <p:spPr>
          <a:xfrm>
            <a:off x="4445000" y="1778000"/>
            <a:ext cx="3302000" cy="1778000"/>
          </a:xfrm>
          <a:prstGeom prst="roundRect">
            <a:avLst>
              <a:gd name="adj" fmla="val 8571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8" name="AutoShape 8"/>
          <p:cNvSpPr/>
          <p:nvPr/>
        </p:nvSpPr>
        <p:spPr>
          <a:xfrm>
            <a:off x="4635500" y="3810000"/>
            <a:ext cx="2921000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02 减重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🎯 目标：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保持 BMI &lt; 24 kg/m²；男性腰围 &lt; 85cm，女性腰围 &lt; 80cm。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💡 效果：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体重每降低</a:t>
            </a:r>
            <a:r>
              <a:rPr lang="en-US" sz="1400" b="1" i="0" u="none" strike="noStrike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10公斤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，收缩压可显著下降</a:t>
            </a:r>
            <a:r>
              <a:rPr lang="en-US" sz="14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5-20 mmHg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8128000" y="1778000"/>
            <a:ext cx="3302000" cy="4572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8128000" y="1778000"/>
            <a:ext cx="3302000" cy="1778000"/>
          </a:xfrm>
          <a:prstGeom prst="roundRect">
            <a:avLst>
              <a:gd name="adj" fmla="val 8571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94800" y="2159000"/>
            <a:ext cx="914400" cy="914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8318500" y="3810000"/>
            <a:ext cx="2921000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03 多运动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🎯 目标：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建议每周坚持</a:t>
            </a:r>
            <a:r>
              <a:rPr lang="en-US" sz="14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5-7次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，每次</a:t>
            </a:r>
            <a:r>
              <a:rPr lang="en-US" sz="14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30-60分钟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的中等强度有氧运动（如快走、慢跑、游泳）。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💡 效果：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长期规律运动，可使收缩压下降</a:t>
            </a:r>
            <a:r>
              <a:rPr lang="en-US" sz="1400" b="1" i="0" u="none" strike="noStrike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4-9 mmHg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，并改善心肺功能。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健康生活方式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3302000" cy="4572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6752" b="6752"/>
          <a:stretch>
            <a:fillRect/>
          </a:stretch>
        </p:blipFill>
        <p:spPr>
          <a:xfrm>
            <a:off x="762000" y="1778000"/>
            <a:ext cx="3302000" cy="1905000"/>
          </a:xfrm>
          <a:prstGeom prst="roundRect">
            <a:avLst>
              <a:gd name="adj" fmla="val 800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952500" y="3937000"/>
            <a:ext cx="2921000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第四部：戒烟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危害：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尼古丁刺激交感神经，导致心率加快、血管收缩，直接损伤血管内皮细胞，是心脑血管疾病的重要诱因。</a:t>
            </a:r>
            <a:endParaRPr lang="en-US" sz="13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行动：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下定决心立即戒烟，并主动远离吸烟环境，避免吸入有害的二手烟。</a:t>
            </a:r>
            <a:endParaRPr lang="en-US" sz="13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4445000" y="1778000"/>
            <a:ext cx="3302000" cy="4572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 t="7871" b="7871"/>
          <a:stretch>
            <a:fillRect/>
          </a:stretch>
        </p:blipFill>
        <p:spPr>
          <a:xfrm>
            <a:off x="4445000" y="1778000"/>
            <a:ext cx="3302000" cy="1905000"/>
          </a:xfrm>
          <a:prstGeom prst="roundRect">
            <a:avLst>
              <a:gd name="adj" fmla="val 800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9" name="AutoShape 9"/>
          <p:cNvSpPr/>
          <p:nvPr/>
        </p:nvSpPr>
        <p:spPr>
          <a:xfrm>
            <a:off x="4635500" y="3937000"/>
            <a:ext cx="2921000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第五部：限酒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目标：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不饮酒对健康最有益。如必须饮酒，需严格控制量：男性每日酒精摄入量不超过</a:t>
            </a:r>
            <a:r>
              <a:rPr lang="en-US" sz="13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25克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，女性不超过</a:t>
            </a:r>
            <a:r>
              <a:rPr lang="en-US" sz="13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15克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3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危害：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酒精会使血压升高，过量饮酒会显著增加高血压、中风及多种癌症的发病风险。</a:t>
            </a:r>
            <a:endParaRPr lang="en-US" sz="13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8128000" y="1778000"/>
            <a:ext cx="3302000" cy="4572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 t="6752" b="6752"/>
          <a:stretch>
            <a:fillRect/>
          </a:stretch>
        </p:blipFill>
        <p:spPr>
          <a:xfrm>
            <a:off x="8128000" y="1778000"/>
            <a:ext cx="3302000" cy="1905000"/>
          </a:xfrm>
          <a:prstGeom prst="roundRect">
            <a:avLst>
              <a:gd name="adj" fmla="val 800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2" name="AutoShape 12"/>
          <p:cNvSpPr/>
          <p:nvPr/>
        </p:nvSpPr>
        <p:spPr>
          <a:xfrm>
            <a:off x="8318500" y="3937000"/>
            <a:ext cx="2921000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第六部：心态平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危害：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长期精神紧张、焦虑或情绪激动会持续激活交感神经系统，导致血管收缩，从而使血压持续升高。</a:t>
            </a:r>
            <a:endParaRPr lang="en-US" sz="13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行动：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学会给自己减压，培养一项爱好，或通过冥想、深呼吸来放松身心，始终保持乐观平和的心态。</a:t>
            </a:r>
            <a:endParaRPr lang="en-US" sz="13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健康生活方式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62000" y="1778000"/>
            <a:ext cx="5207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13284" r="13284"/>
          <a:stretch>
            <a:fillRect/>
          </a:stretch>
        </p:blipFill>
        <p:spPr>
          <a:xfrm>
            <a:off x="1016000" y="2032000"/>
            <a:ext cx="4699000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>
            <p:custDataLst>
              <p:tags r:id="rId5"/>
            </p:custDataLst>
          </p:nvPr>
        </p:nvSpPr>
        <p:spPr>
          <a:xfrm>
            <a:off x="1016000" y="3937000"/>
            <a:ext cx="4699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2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第七部：营养平衡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3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核心：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多吃蔬菜水果、全谷物、优质蛋白，减少红肉和加工食品的摄入。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3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重要性：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合理的膳食结构是控制血压的基石，直接关系到心血管健康的维护。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>
            <p:custDataLst>
              <p:tags r:id="rId6"/>
            </p:custDataLst>
          </p:nvPr>
        </p:nvSpPr>
        <p:spPr>
          <a:xfrm>
            <a:off x="6223000" y="1778000"/>
            <a:ext cx="5207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23607" b="23607"/>
          <a:stretch>
            <a:fillRect/>
          </a:stretch>
        </p:blipFill>
        <p:spPr>
          <a:xfrm>
            <a:off x="6477000" y="2032000"/>
            <a:ext cx="4699000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9" name="AutoShape 9"/>
          <p:cNvSpPr/>
          <p:nvPr>
            <p:custDataLst>
              <p:tags r:id="rId9"/>
            </p:custDataLst>
          </p:nvPr>
        </p:nvSpPr>
        <p:spPr>
          <a:xfrm>
            <a:off x="6477000" y="3937000"/>
            <a:ext cx="4699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2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第八部：睡得香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3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目标：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保证每晚</a:t>
            </a:r>
            <a:r>
              <a:rPr lang="en-US" sz="13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7-8小时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的高质量充足睡眠。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  <a:spcBef>
                <a:spcPts val="600"/>
              </a:spcBef>
            </a:pPr>
            <a:r>
              <a:rPr lang="en-US" sz="13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危害：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长期睡眠不足会导致交感神经兴奋，扰乱血压正常节律，增加患病风险。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  <a:spcBef>
                <a:spcPts val="600"/>
              </a:spcBef>
            </a:pPr>
            <a:r>
              <a:rPr lang="en-US" sz="13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行动：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建立规律的作息时间，改善睡眠环境，减少睡前电子产品使用。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651000"/>
            <a:ext cx="1219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90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第二部分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5588000" y="3302000"/>
            <a:ext cx="1016000" cy="76200"/>
          </a:xfrm>
          <a:prstGeom prst="roundRect">
            <a:avLst>
              <a:gd name="adj" fmla="val 5000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0" y="3937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高血压的营养膳食建议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0" y="5207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0" i="0" u="none" strike="noStrike" spc="1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—— 打造你的“降压餐桌” ——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合理膳食八准则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《中国居民膳食指南》提出的八项核心准则，是实现健康饮食的基石。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159000"/>
            <a:ext cx="2603500" cy="1841500"/>
          </a:xfrm>
          <a:prstGeom prst="roundRect">
            <a:avLst>
              <a:gd name="adj" fmla="val 551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2159000"/>
            <a:ext cx="26035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952500" y="2413000"/>
            <a:ext cx="2222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食物多样，谷类为主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每天摄入12种以上食物，每周25种以上，主食以全谷物和杂豆为主。</a:t>
            </a:r>
            <a:endParaRPr lang="en-US" sz="12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3619500" y="2159000"/>
            <a:ext cx="2603500" cy="1841500"/>
          </a:xfrm>
          <a:prstGeom prst="roundRect">
            <a:avLst>
              <a:gd name="adj" fmla="val 551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3619500" y="2159000"/>
            <a:ext cx="26035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10000" y="2413000"/>
            <a:ext cx="2222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吃动平衡，健康体重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保持每日能量摄入与消耗平衡，坚持日常身体活动，维持健康体重。</a:t>
            </a:r>
            <a:endParaRPr lang="en-US" sz="12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477000" y="2159000"/>
            <a:ext cx="2603500" cy="1841500"/>
          </a:xfrm>
          <a:prstGeom prst="roundRect">
            <a:avLst>
              <a:gd name="adj" fmla="val 551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477000" y="2159000"/>
            <a:ext cx="26035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667500" y="2413000"/>
            <a:ext cx="2222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多吃蔬果、奶豆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餐餐有蔬菜，天天吃水果，常吃奶类、全谷物和大豆，补充营养素。</a:t>
            </a:r>
            <a:endParaRPr lang="en-US" sz="12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9334500" y="2159000"/>
            <a:ext cx="2603500" cy="1841500"/>
          </a:xfrm>
          <a:prstGeom prst="roundRect">
            <a:avLst>
              <a:gd name="adj" fmla="val 551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9334500" y="2159000"/>
            <a:ext cx="26035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9525000" y="2413000"/>
            <a:ext cx="2222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适量吃鱼、禽、蛋、瘦肉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优先选择鱼和禽类，减少畜肉摄入，吃鸡蛋不弃蛋黄，控制总量。</a:t>
            </a:r>
            <a:endParaRPr lang="en-US" sz="12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762000" y="4318000"/>
            <a:ext cx="2603500" cy="1841500"/>
          </a:xfrm>
          <a:prstGeom prst="roundRect">
            <a:avLst>
              <a:gd name="adj" fmla="val 551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762000" y="4318000"/>
            <a:ext cx="26035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952500" y="4572000"/>
            <a:ext cx="2222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05</a:t>
            </a: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少盐少油，控糖限酒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每日食盐&lt;5g，油25-30g，添加糖&lt;50g，不喝含糖饮料，成年男性酒精摄入量不超过25g。</a:t>
            </a:r>
            <a:endParaRPr lang="en-US" sz="12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3619500" y="4318000"/>
            <a:ext cx="2603500" cy="1841500"/>
          </a:xfrm>
          <a:prstGeom prst="roundRect">
            <a:avLst>
              <a:gd name="adj" fmla="val 551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3619500" y="4318000"/>
            <a:ext cx="26035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3810000" y="4572000"/>
            <a:ext cx="2222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06</a:t>
            </a: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规律进餐，足量饮水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合理安排三餐，不暴饮暴食。每天喝足量的白开水，约1500-1700ml。</a:t>
            </a:r>
            <a:endParaRPr lang="en-US" sz="12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6477000" y="4318000"/>
            <a:ext cx="2603500" cy="1841500"/>
          </a:xfrm>
          <a:prstGeom prst="roundRect">
            <a:avLst>
              <a:gd name="adj" fmla="val 551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6477000" y="4318000"/>
            <a:ext cx="26035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6667500" y="4572000"/>
            <a:ext cx="2222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07</a:t>
            </a: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会烹会选，会看标签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学习健康烹饪模式，减少高油高盐。购买预包装食品学会阅读营养标签。</a:t>
            </a:r>
            <a:endParaRPr lang="en-US" sz="12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9334500" y="4318000"/>
            <a:ext cx="2603500" cy="1841500"/>
          </a:xfrm>
          <a:prstGeom prst="roundRect">
            <a:avLst>
              <a:gd name="adj" fmla="val 5517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9334500" y="4318000"/>
            <a:ext cx="26035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9525000" y="4572000"/>
            <a:ext cx="2222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08</a:t>
            </a: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公筷公勺，杜绝浪费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000"/>
              </a:spcBef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在外用餐主动使用公筷公勺，传承优良饮食文化，按需点餐，珍惜食物。</a:t>
            </a:r>
            <a:endParaRPr lang="en-US" sz="12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核心原则：减钠增钾，食物多样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膳食干预的核心逻辑，是通过平衡体内矿物质水平，维护心血管健康。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159000"/>
            <a:ext cx="5207000" cy="2413000"/>
          </a:xfrm>
          <a:prstGeom prst="roundRect">
            <a:avLst>
              <a:gd name="adj" fmla="val 63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l="38820" r="38820"/>
          <a:stretch>
            <a:fillRect/>
          </a:stretch>
        </p:blipFill>
        <p:spPr>
          <a:xfrm>
            <a:off x="1016000" y="2413000"/>
            <a:ext cx="1651000" cy="1905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921000" y="2413000"/>
            <a:ext cx="2794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减钠</a:t>
            </a:r>
            <a:r>
              <a:rPr lang="en-US" sz="14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(每日摄入量 &lt; 5g)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⚠️ 警惕“隐形盐”：</a:t>
            </a:r>
            <a:endParaRPr lang="en-US" sz="1300" b="1" i="0" u="none" strike="noStrike">
              <a:solidFill>
                <a:srgbClr val="374151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酱油、蚝油、咸菜、火腿、方便面、速冻食品等加工制品中往往含有大量的钠，需要严格控制食用量。</a:t>
            </a:r>
            <a:endParaRPr lang="en-US" sz="12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223000" y="2159000"/>
            <a:ext cx="5207000" cy="2413000"/>
          </a:xfrm>
          <a:prstGeom prst="roundRect">
            <a:avLst>
              <a:gd name="adj" fmla="val 63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 l="21096" r="21096"/>
          <a:stretch>
            <a:fillRect/>
          </a:stretch>
        </p:blipFill>
        <p:spPr>
          <a:xfrm>
            <a:off x="6477000" y="2413000"/>
            <a:ext cx="1651000" cy="1905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8382000" y="2413000"/>
            <a:ext cx="2794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增钾</a:t>
            </a:r>
            <a:r>
              <a:rPr lang="en-US" sz="14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(促进钠排出，舒张血管)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🥗 高钾食物推荐：</a:t>
            </a:r>
            <a:endParaRPr lang="en-US" sz="1300" b="1" i="0" u="none" strike="noStrike">
              <a:solidFill>
                <a:srgbClr val="374151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蔬菜：菠菜、苋菜、空心菜、口蘑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水果：香蕉、猕猴桃、橙子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豆类：黄豆、绿豆</a:t>
            </a:r>
            <a:endParaRPr lang="en-US" sz="12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762000" y="4953000"/>
            <a:ext cx="10668000" cy="1397000"/>
          </a:xfrm>
          <a:prstGeom prst="roundRect">
            <a:avLst>
              <a:gd name="adj" fmla="val 10909"/>
            </a:avLst>
          </a:prstGeom>
          <a:solidFill>
            <a:srgbClr val="F0FDF4">
              <a:alpha val="100000"/>
            </a:srgbClr>
          </a:solidFill>
          <a:ln w="12700" cap="flat" cmpd="sng">
            <a:solidFill>
              <a:srgbClr val="BBF7D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5270500"/>
            <a:ext cx="609600" cy="6096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905000" y="5143500"/>
            <a:ext cx="927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/>
                <a:ea typeface="Noto Sans SC"/>
                <a:cs typeface="Noto Sans SC"/>
                <a:sym typeface="Noto Sans SC"/>
              </a:rPr>
              <a:t>特别提醒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对于肾功能不全患者，肾脏排钾能力下降，盲目大量摄入高钾食物可能引发高钾血症，危害健康。请务必在医生或临床营养师的指导下进行个性化的膳食调整。</a:t>
            </a:r>
            <a:endParaRPr lang="en-US" sz="1300" b="0" i="0" u="none" strike="noStrike">
              <a:solidFill>
                <a:srgbClr val="37415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381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构建平衡的“降压餐盘”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9124" b="9124"/>
          <a:stretch>
            <a:fillRect/>
          </a:stretch>
        </p:blipFill>
        <p:spPr>
          <a:xfrm>
            <a:off x="1016000" y="1524000"/>
            <a:ext cx="1778000" cy="1778000"/>
          </a:xfrm>
          <a:prstGeom prst="roundRect">
            <a:avLst>
              <a:gd name="adj" fmla="val 5714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3175000" y="2095500"/>
            <a:ext cx="381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中国居民平衡膳食宝塔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3810000"/>
            <a:ext cx="5207000" cy="2921000"/>
          </a:xfrm>
          <a:prstGeom prst="roundRect">
            <a:avLst>
              <a:gd name="adj" fmla="val 521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16000" y="4318000"/>
            <a:ext cx="1651000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8" name="AutoShape 8"/>
          <p:cNvSpPr/>
          <p:nvPr/>
        </p:nvSpPr>
        <p:spPr>
          <a:xfrm>
            <a:off x="2921000" y="4318000"/>
            <a:ext cx="292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01 主食 · 增加全谷物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2921000" y="4953000"/>
            <a:ext cx="2921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用糙米、燕麦、全麦面包等全谷物，替代部分精米白面，增加膳食纤维摄入。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23000" y="3810000"/>
            <a:ext cx="5207000" cy="2921000"/>
          </a:xfrm>
          <a:prstGeom prst="roundRect">
            <a:avLst>
              <a:gd name="adj" fmla="val 521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 l="10999" r="10999"/>
          <a:stretch>
            <a:fillRect/>
          </a:stretch>
        </p:blipFill>
        <p:spPr>
          <a:xfrm>
            <a:off x="6477000" y="4318000"/>
            <a:ext cx="1651000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2" name="AutoShape 12"/>
          <p:cNvSpPr/>
          <p:nvPr/>
        </p:nvSpPr>
        <p:spPr>
          <a:xfrm>
            <a:off x="8382000" y="4318000"/>
            <a:ext cx="292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02 蛋白质 · 优选优质蛋白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382000" y="4953000"/>
            <a:ext cx="2921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多选择鱼类、去皮禽类、豆类和低脂奶制品，适量减少红肉摄入。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构建平衡的“降压餐盘”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5207000" cy="4064000"/>
          </a:xfrm>
          <a:prstGeom prst="roundRect">
            <a:avLst>
              <a:gd name="adj" fmla="val 375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2336800"/>
            <a:ext cx="76200" cy="508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92200" y="22225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4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r>
              <a:rPr lang="en-US" sz="2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蔬果 · 保证足量多样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92200" y="3429000"/>
            <a:ext cx="4572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spcBef>
                <a:spcPts val="1000"/>
              </a:spcBef>
              <a:defRPr/>
            </a:pPr>
            <a:r>
              <a:rPr lang="en-US" sz="15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🥦</a:t>
            </a:r>
            <a:r>
              <a:rPr lang="en-US" sz="1500" b="1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每日摄入不少于 500g 蔬菜，且深色蔬菜应占总量的一半以上，以获取丰富的膳食纤维和钾元素。</a:t>
            </a:r>
            <a:endParaRPr lang="en-US" sz="1100"/>
          </a:p>
          <a:p>
            <a:pPr indent="0" algn="l">
              <a:lnSpc>
                <a:spcPct val="133000"/>
              </a:lnSpc>
              <a:spcBef>
                <a:spcPts val="2000"/>
              </a:spcBef>
            </a:pPr>
            <a:r>
              <a:rPr lang="en-US" sz="15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🍎</a:t>
            </a:r>
            <a:r>
              <a:rPr lang="en-US" sz="1500" b="1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水果每日摄入 200-350g。</a:t>
            </a:r>
            <a:r>
              <a:rPr lang="en-US" sz="15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建议在两餐之间食用，避免一次性摄入过多引起血糖剧烈波动。</a:t>
            </a:r>
            <a:endParaRPr lang="en-US" sz="15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223000" y="2032000"/>
            <a:ext cx="5207000" cy="4064000"/>
          </a:xfrm>
          <a:prstGeom prst="roundRect">
            <a:avLst>
              <a:gd name="adj" fmla="val 375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6223000" y="2336800"/>
            <a:ext cx="76200" cy="508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553200" y="22225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4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r>
              <a:rPr lang="en-US" sz="2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油脂 · 选择健康脂肪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553200" y="3429000"/>
            <a:ext cx="4572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spcBef>
                <a:spcPts val="1000"/>
              </a:spcBef>
              <a:defRPr/>
            </a:pPr>
            <a:r>
              <a:rPr lang="en-US" sz="15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🥑</a:t>
            </a:r>
            <a:r>
              <a:rPr lang="en-US" sz="1500" b="1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烹饪优先选择橄榄油、茶籽油、亚麻籽油等富含不饱和脂肪酸的植物油，</a:t>
            </a:r>
            <a:r>
              <a:rPr lang="en-US" sz="15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并严格控制每日食用油总量不超过25-30g。</a:t>
            </a:r>
            <a:endParaRPr lang="en-US" sz="1100"/>
          </a:p>
          <a:p>
            <a:pPr indent="0" algn="l">
              <a:lnSpc>
                <a:spcPct val="133000"/>
              </a:lnSpc>
              <a:spcBef>
                <a:spcPts val="2000"/>
              </a:spcBef>
            </a:pPr>
            <a:r>
              <a:rPr lang="en-US" sz="15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🍟 减少食用油炸食品、肥肉及动物内脏，降低饱和脂肪和反式脂肪的摄入，减轻血管负担。</a:t>
            </a:r>
            <a:endParaRPr lang="en-US" sz="15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实用食谱示例</a:t>
            </a:r>
            <a:endParaRPr lang="en-US" sz="3200" b="1" i="0" u="none" strike="noStrike">
              <a:solidFill>
                <a:srgbClr val="1F2937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参考《成人高血压食养指南》</a:t>
            </a:r>
            <a:endParaRPr lang="en-US" sz="1800"/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62000" y="1778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>
            <p:custDataLst>
              <p:tags r:id="rId3"/>
            </p:custDataLst>
          </p:nvPr>
        </p:nvSpPr>
        <p:spPr>
          <a:xfrm>
            <a:off x="1016000" y="2095500"/>
            <a:ext cx="76200" cy="1524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>
            <p:custDataLst>
              <p:tags r:id="rId4"/>
            </p:custDataLst>
          </p:nvPr>
        </p:nvSpPr>
        <p:spPr>
          <a:xfrm>
            <a:off x="1397000" y="1968500"/>
            <a:ext cx="4318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20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早餐 · 营养充足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000"/>
              </a:spcBef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• 燕麦粥（燕麦 50g）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• 蒸蛋羹（鸡蛋 1个）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• 凉拌菠菜（菠菜 100g）</a:t>
            </a:r>
            <a:endParaRPr lang="en-US" sz="14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>
            <p:custDataLst>
              <p:tags r:id="rId5"/>
            </p:custDataLst>
          </p:nvPr>
        </p:nvSpPr>
        <p:spPr>
          <a:xfrm>
            <a:off x="6223000" y="1778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6477000" y="2095500"/>
            <a:ext cx="76200" cy="1524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6858000" y="1968500"/>
            <a:ext cx="4318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20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午餐 · 高纤优质蛋白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000"/>
              </a:spcBef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• 糙米饭（糙米 75g）｜ 清蒸鲈鱼（鲈鱼 100g）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• 蒜蓉西兰花（西兰花 200g）｜ 冬瓜汤（冬瓜 100g）</a:t>
            </a:r>
            <a:endParaRPr lang="en-US" sz="14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762000" y="4191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>
            <p:custDataLst>
              <p:tags r:id="rId9"/>
            </p:custDataLst>
          </p:nvPr>
        </p:nvSpPr>
        <p:spPr>
          <a:xfrm>
            <a:off x="1016000" y="4508500"/>
            <a:ext cx="76200" cy="1524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>
            <p:custDataLst>
              <p:tags r:id="rId10"/>
            </p:custDataLst>
          </p:nvPr>
        </p:nvSpPr>
        <p:spPr>
          <a:xfrm>
            <a:off x="1397000" y="4381500"/>
            <a:ext cx="4318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20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晚餐 · 清淡易消化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000"/>
              </a:spcBef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• 杂粮馒头（面粉+玉米面 75g）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• 鸡胸肉炒芹菜（鸡胸肉 50g，芹菜 150g）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• 番茄豆腐汤（番茄 100g，豆腐 100g）</a:t>
            </a:r>
            <a:endParaRPr lang="en-US" sz="14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>
            <p:custDataLst>
              <p:tags r:id="rId11"/>
            </p:custDataLst>
          </p:nvPr>
        </p:nvSpPr>
        <p:spPr>
          <a:xfrm>
            <a:off x="6223000" y="4191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>
            <p:custDataLst>
              <p:tags r:id="rId12"/>
            </p:custDataLst>
          </p:nvPr>
        </p:nvSpPr>
        <p:spPr>
          <a:xfrm>
            <a:off x="6477000" y="4508500"/>
            <a:ext cx="76200" cy="1524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>
            <p:custDataLst>
              <p:tags r:id="rId13"/>
            </p:custDataLst>
          </p:nvPr>
        </p:nvSpPr>
        <p:spPr>
          <a:xfrm>
            <a:off x="6858000" y="4381500"/>
            <a:ext cx="4318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20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加餐 · 低钠低糖</a:t>
            </a:r>
            <a:endParaRPr lang="en-US" sz="1100"/>
          </a:p>
          <a:p>
            <a:pPr indent="0" algn="l">
              <a:lnSpc>
                <a:spcPct val="133000"/>
              </a:lnSpc>
              <a:spcBef>
                <a:spcPts val="1500"/>
              </a:spcBef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• 苹果 1个（约 200g）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• 或 原味核桃 2个</a:t>
            </a:r>
            <a:endParaRPr lang="en-US" sz="14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11827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2032000"/>
            <a:ext cx="1219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5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携手同行，控制血压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5461000" y="3429000"/>
            <a:ext cx="1270000" cy="76200"/>
          </a:xfrm>
          <a:prstGeom prst="roundRect">
            <a:avLst>
              <a:gd name="adj" fmla="val 5000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0" y="3937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FFFF">
                    <a:alpha val="9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高血压防治全攻略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0" y="5461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FFFFFF">
                    <a:alpha val="7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科学防治 · 守护健康 · 共享生活</a:t>
            </a:r>
            <a:endParaRPr lang="en-US" sz="11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651000"/>
            <a:ext cx="1219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96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第三部分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302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得了高血压以后如何控制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0" y="4826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0" i="0" u="none" strike="noStrike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—— 做自己健康的CEO ——</a:t>
            </a:r>
            <a:endParaRPr lang="en-US" sz="11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药物治疗：科学武器 精准打击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4572000"/>
          </a:xfrm>
          <a:prstGeom prst="roundRect">
            <a:avLst>
              <a:gd name="adj" fmla="val 333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500" y="20955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87500" y="2057400"/>
            <a:ext cx="406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1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药物治疗的基本原则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2794000"/>
            <a:ext cx="4699000" cy="355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spcBef>
                <a:spcPts val="1000"/>
              </a:spcBef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• 小剂量开始：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初始治疗时通常采用较小的有效剂量，根据需要逐步增加剂量。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000"/>
              </a:spcBef>
            </a:pPr>
            <a:r>
              <a:rPr lang="en-US" sz="15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• 优先长效制剂：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尽可能使用一天一次给药，且有持续24小时降压作用的长效药物。</a:t>
            </a:r>
            <a:endParaRPr lang="en-US" sz="14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25000"/>
              </a:lnSpc>
              <a:spcBef>
                <a:spcPts val="1000"/>
              </a:spcBef>
            </a:pPr>
            <a:r>
              <a:rPr lang="en-US" sz="15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• 联合用药：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对血压≥160/100mmHg或单药治疗未达标的患者应进行联合降压治疗。</a:t>
            </a:r>
            <a:endParaRPr lang="en-US" sz="14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25000"/>
              </a:lnSpc>
              <a:spcBef>
                <a:spcPts val="1000"/>
              </a:spcBef>
            </a:pPr>
            <a:r>
              <a:rPr lang="en-US" sz="15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• 个体化治疗：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根据患者具体情况、耐受性、个人意愿选择适合的降压药物。</a:t>
            </a:r>
            <a:endParaRPr lang="en-US" sz="14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223000" y="1778000"/>
            <a:ext cx="5207000" cy="4572000"/>
          </a:xfrm>
          <a:prstGeom prst="roundRect">
            <a:avLst>
              <a:gd name="adj" fmla="val 333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40500" y="2095500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7048500" y="2057400"/>
            <a:ext cx="406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理想降压药的国际公认9项标准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477000" y="2730500"/>
            <a:ext cx="4699000" cy="368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spcBef>
                <a:spcPts val="600"/>
              </a:spcBef>
              <a:defRPr/>
            </a:pPr>
            <a:r>
              <a:rPr lang="en-US" sz="1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1. 有效降压：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能有效降低血压，达到目标值。</a:t>
            </a:r>
            <a:endParaRPr lang="en-US" sz="1100"/>
          </a:p>
          <a:p>
            <a:pPr indent="0" algn="l">
              <a:lnSpc>
                <a:spcPct val="100000"/>
              </a:lnSpc>
              <a:spcBef>
                <a:spcPts val="600"/>
              </a:spcBef>
            </a:pPr>
            <a:r>
              <a:rPr lang="en-US" sz="1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2. 长效平稳：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每日一次服药，能24小时平稳降压。</a:t>
            </a:r>
            <a:endParaRPr lang="en-US" sz="12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0000"/>
              </a:lnSpc>
              <a:spcBef>
                <a:spcPts val="600"/>
              </a:spcBef>
            </a:pPr>
            <a:r>
              <a:rPr lang="en-US" sz="1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3. 安全性好：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不良反应少，患者耐受性好。</a:t>
            </a:r>
            <a:endParaRPr lang="en-US" sz="12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0000"/>
              </a:lnSpc>
              <a:spcBef>
                <a:spcPts val="600"/>
              </a:spcBef>
            </a:pPr>
            <a:r>
              <a:rPr lang="en-US" sz="1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4. 靶器官保护：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预防或逆转心、脑、肾等靶器官损害。</a:t>
            </a:r>
            <a:endParaRPr lang="en-US" sz="12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0000"/>
              </a:lnSpc>
              <a:spcBef>
                <a:spcPts val="600"/>
              </a:spcBef>
            </a:pPr>
            <a:r>
              <a:rPr lang="en-US" sz="1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5. 改善预后：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降低心脑血管事件风险。</a:t>
            </a:r>
            <a:endParaRPr lang="en-US" sz="12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0000"/>
              </a:lnSpc>
              <a:spcBef>
                <a:spcPts val="600"/>
              </a:spcBef>
            </a:pPr>
            <a:r>
              <a:rPr lang="en-US" sz="1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6. 改善生活质量：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不影响日常生活和工作。</a:t>
            </a:r>
            <a:endParaRPr lang="en-US" sz="12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0000"/>
              </a:lnSpc>
              <a:spcBef>
                <a:spcPts val="600"/>
              </a:spcBef>
            </a:pPr>
            <a:r>
              <a:rPr lang="en-US" sz="1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7. 对代谢无不良影响：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不影响血糖、血脂等代谢指标。</a:t>
            </a:r>
            <a:endParaRPr lang="en-US" sz="12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0000"/>
              </a:lnSpc>
              <a:spcBef>
                <a:spcPts val="600"/>
              </a:spcBef>
            </a:pPr>
            <a:r>
              <a:rPr lang="en-US" sz="1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8. 服用简便：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每日一次，依从性好。</a:t>
            </a:r>
            <a:endParaRPr lang="en-US" sz="12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0000"/>
              </a:lnSpc>
              <a:spcBef>
                <a:spcPts val="600"/>
              </a:spcBef>
            </a:pPr>
            <a:r>
              <a:rPr lang="en-US" sz="1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9. 价格可及：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性价比高，适合长期使用。</a:t>
            </a:r>
            <a:endParaRPr lang="en-US" sz="12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药物治疗：常用一线降压药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76200" cy="2159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2200" y="20320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651000" y="1968500"/>
            <a:ext cx="406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“地平”类 (CCB)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92200" y="2667000"/>
            <a:ext cx="457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代表药：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如氨氯地平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作用机制：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通过扩张血管降低血压，尤其适合老年高血压患者。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223000" y="1778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223000" y="1778000"/>
            <a:ext cx="76200" cy="2159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53200" y="20320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7112000" y="1968500"/>
            <a:ext cx="406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“普利”/“沙坦”类 (ACEI/ARB)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553200" y="2667000"/>
            <a:ext cx="457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代表药：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如贝那普利、缬沙坦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作用机制：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具有降压和保护心、肾等重要靶器官的功能，适合合并糖尿病的患者。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62000" y="4191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762000" y="4191000"/>
            <a:ext cx="76200" cy="2159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2200" y="4445000"/>
            <a:ext cx="406400" cy="4064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1651000" y="4381500"/>
            <a:ext cx="406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利尿剂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1092200" y="5080000"/>
            <a:ext cx="457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代表药：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如氢氯噻嗪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作用机制：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通过排钠排水发挥作用，适合盐敏感型高血压患者。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6223000" y="4191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6223000" y="4191000"/>
            <a:ext cx="76200" cy="2159000"/>
          </a:xfrm>
          <a:prstGeom prst="roundRect">
            <a:avLst>
              <a:gd name="adj" fmla="val 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53200" y="4445000"/>
            <a:ext cx="406400" cy="4064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7112000" y="4381500"/>
            <a:ext cx="406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“洛尔”类 (β受体阻滞剂)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553200" y="5080000"/>
            <a:ext cx="457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代表药：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如美托洛尔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作用机制：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通过减慢心率、降低心肌耗氧来降压，适合同时合并冠心病的患者。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血压监测与定期随访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9979" b="9979"/>
          <a:stretch>
            <a:fillRect/>
          </a:stretch>
        </p:blipFill>
        <p:spPr>
          <a:xfrm>
            <a:off x="762000" y="1778000"/>
            <a:ext cx="3810000" cy="4572000"/>
          </a:xfrm>
          <a:prstGeom prst="roundRect">
            <a:avLst>
              <a:gd name="adj" fmla="val 4000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4953000" y="1778000"/>
            <a:ext cx="6477000" cy="2222500"/>
          </a:xfrm>
          <a:prstGeom prst="roundRect">
            <a:avLst>
              <a:gd name="adj" fmla="val 685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7000" y="2095500"/>
            <a:ext cx="609600" cy="609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6096000" y="1968500"/>
            <a:ext cx="508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家庭血压监测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096000" y="2476500"/>
            <a:ext cx="5080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100" b="1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📏 仪器：</a:t>
            </a:r>
            <a:r>
              <a:rPr lang="en-US" sz="11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建议使用上臂式电子血压计，测量结果更准确。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100" b="1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📋 科学测量：</a:t>
            </a:r>
            <a:r>
              <a:rPr lang="en-US" sz="11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测前静息5分钟，避免烟酒咖啡；测中取坐位、上臂与心脏同高；测后每次2-3遍取均值。</a:t>
            </a:r>
            <a:endParaRPr lang="en-US" sz="11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0000"/>
              </a:lnSpc>
            </a:pPr>
            <a:r>
              <a:rPr lang="en-US" sz="1100" b="1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📅 频率：</a:t>
            </a:r>
            <a:r>
              <a:rPr lang="en-US" sz="11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每天早晚各1次，长期坚持记录。</a:t>
            </a:r>
            <a:endParaRPr lang="en-US" sz="11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00000"/>
              </a:lnSpc>
            </a:pPr>
            <a:r>
              <a:rPr lang="en-US" sz="1100" b="1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🎯 目标：</a:t>
            </a:r>
            <a:r>
              <a:rPr lang="en-US" sz="11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控制在</a:t>
            </a:r>
            <a:r>
              <a:rPr lang="en-US" sz="11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&lt; 135/85 mmHg</a:t>
            </a:r>
            <a:r>
              <a:rPr lang="en-US" sz="11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953000" y="4254500"/>
            <a:ext cx="6477000" cy="2222500"/>
          </a:xfrm>
          <a:prstGeom prst="roundRect">
            <a:avLst>
              <a:gd name="adj" fmla="val 685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7000" y="4572000"/>
            <a:ext cx="609600" cy="609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6096000" y="4445000"/>
            <a:ext cx="508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定期随访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096000" y="5016500"/>
            <a:ext cx="5080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🔄 初诊/调整期：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每1-2个月复诊一次，及时评估药物疗效与耐受性。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✅ 血压稳定后：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可延长至每3-6个月复诊一次，监测各项指标。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🎯 目的：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评估降压效果、调整治疗方案，同时筛查心、脑、肾等靶器官损害。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澄清认识误区 科学治疗高血压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762000" y="13970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92000"/>
              </a:lnSpc>
              <a:defRPr/>
            </a:pPr>
            <a:r>
              <a:rPr lang="en-US" sz="16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❌</a:t>
            </a:r>
            <a:r>
              <a:rPr lang="en-US" sz="1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凭感觉用药，估测血压</a:t>
            </a:r>
            <a:endParaRPr lang="en-US" sz="1100"/>
          </a:p>
          <a:p>
            <a:pPr indent="0" algn="l">
              <a:lnSpc>
                <a:spcPct val="92000"/>
              </a:lnSpc>
            </a:pPr>
            <a:r>
              <a:rPr lang="en-US" sz="16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✅</a:t>
            </a:r>
            <a:r>
              <a:rPr lang="en-US" sz="1100" b="0" i="0" u="none" strike="noStrike">
                <a:solidFill>
                  <a:srgbClr val="16A34A"/>
                </a:solidFill>
                <a:latin typeface="Noto Sans SC"/>
                <a:ea typeface="Noto Sans SC"/>
                <a:cs typeface="Noto Sans SC"/>
                <a:sym typeface="Noto Sans SC"/>
              </a:rPr>
              <a:t>高血压通常无症状，必须依靠测量。</a:t>
            </a:r>
            <a:endParaRPr lang="en-US" sz="1100" b="0" i="0" u="none" strike="noStrike">
              <a:solidFill>
                <a:srgbClr val="16A34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>
            <p:custDataLst>
              <p:tags r:id="rId3"/>
            </p:custDataLst>
          </p:nvPr>
        </p:nvSpPr>
        <p:spPr>
          <a:xfrm>
            <a:off x="762000" y="23495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92000"/>
              </a:lnSpc>
              <a:defRPr/>
            </a:pPr>
            <a:r>
              <a:rPr lang="en-US" sz="16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❌</a:t>
            </a:r>
            <a:r>
              <a:rPr lang="en-US" sz="1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血压正常后擅自停药</a:t>
            </a:r>
            <a:endParaRPr lang="en-US" sz="1100"/>
          </a:p>
          <a:p>
            <a:pPr indent="0" algn="l">
              <a:lnSpc>
                <a:spcPct val="92000"/>
              </a:lnSpc>
            </a:pPr>
            <a:r>
              <a:rPr lang="en-US" sz="16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✅</a:t>
            </a:r>
            <a:r>
              <a:rPr lang="en-US" sz="1100" b="0" i="0" u="none" strike="noStrike">
                <a:solidFill>
                  <a:srgbClr val="16A34A"/>
                </a:solidFill>
                <a:latin typeface="Noto Sans SC"/>
                <a:ea typeface="Noto Sans SC"/>
                <a:cs typeface="Noto Sans SC"/>
                <a:sym typeface="Noto Sans SC"/>
              </a:rPr>
              <a:t>血压正常是药物作用，停药会反弹。</a:t>
            </a:r>
            <a:endParaRPr lang="en-US" sz="1100" b="0" i="0" u="none" strike="noStrike">
              <a:solidFill>
                <a:srgbClr val="16A34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5" name="AutoShape 5"/>
          <p:cNvSpPr/>
          <p:nvPr>
            <p:custDataLst>
              <p:tags r:id="rId4"/>
            </p:custDataLst>
          </p:nvPr>
        </p:nvSpPr>
        <p:spPr>
          <a:xfrm>
            <a:off x="762000" y="33020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92000"/>
              </a:lnSpc>
              <a:defRPr/>
            </a:pPr>
            <a:r>
              <a:rPr lang="en-US" sz="16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❌</a:t>
            </a:r>
            <a:r>
              <a:rPr lang="en-US" sz="1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只服药、不监测效果</a:t>
            </a:r>
            <a:endParaRPr lang="en-US" sz="1100"/>
          </a:p>
          <a:p>
            <a:pPr indent="0" algn="l">
              <a:lnSpc>
                <a:spcPct val="92000"/>
              </a:lnSpc>
            </a:pPr>
            <a:r>
              <a:rPr lang="en-US" sz="16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✅</a:t>
            </a:r>
            <a:r>
              <a:rPr lang="en-US" sz="1100" b="0" i="0" u="none" strike="noStrike">
                <a:solidFill>
                  <a:srgbClr val="16A34A"/>
                </a:solidFill>
                <a:latin typeface="Noto Sans SC"/>
                <a:ea typeface="Noto Sans SC"/>
                <a:cs typeface="Noto Sans SC"/>
                <a:sym typeface="Noto Sans SC"/>
              </a:rPr>
              <a:t>需定期监测并复诊，及时调整方案。</a:t>
            </a:r>
            <a:endParaRPr lang="en-US" sz="1100" b="0" i="0" u="none" strike="noStrike">
              <a:solidFill>
                <a:srgbClr val="16A34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6" name="AutoShape 6"/>
          <p:cNvSpPr/>
          <p:nvPr>
            <p:custDataLst>
              <p:tags r:id="rId5"/>
            </p:custDataLst>
          </p:nvPr>
        </p:nvSpPr>
        <p:spPr>
          <a:xfrm>
            <a:off x="762000" y="42545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92000"/>
              </a:lnSpc>
              <a:defRPr/>
            </a:pPr>
            <a:r>
              <a:rPr lang="en-US" sz="16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❌</a:t>
            </a:r>
            <a:r>
              <a:rPr lang="en-US" sz="1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不看医生自行购药</a:t>
            </a:r>
            <a:endParaRPr lang="en-US" sz="1100"/>
          </a:p>
          <a:p>
            <a:pPr indent="0" algn="l">
              <a:lnSpc>
                <a:spcPct val="92000"/>
              </a:lnSpc>
            </a:pPr>
            <a:r>
              <a:rPr lang="en-US" sz="16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✅</a:t>
            </a:r>
            <a:r>
              <a:rPr lang="en-US" sz="1100" b="0" i="0" u="none" strike="noStrike">
                <a:solidFill>
                  <a:srgbClr val="16A34A"/>
                </a:solidFill>
                <a:latin typeface="Noto Sans SC"/>
                <a:ea typeface="Noto Sans SC"/>
                <a:cs typeface="Noto Sans SC"/>
                <a:sym typeface="Noto Sans SC"/>
              </a:rPr>
              <a:t>降压药需个体化，自行用药风险高。</a:t>
            </a:r>
            <a:endParaRPr lang="en-US" sz="1100" b="0" i="0" u="none" strike="noStrike">
              <a:solidFill>
                <a:srgbClr val="16A34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>
            <p:custDataLst>
              <p:tags r:id="rId6"/>
            </p:custDataLst>
          </p:nvPr>
        </p:nvSpPr>
        <p:spPr>
          <a:xfrm>
            <a:off x="762000" y="52070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92000"/>
              </a:lnSpc>
              <a:defRPr/>
            </a:pPr>
            <a:r>
              <a:rPr lang="en-US" sz="16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❌</a:t>
            </a:r>
            <a:r>
              <a:rPr lang="en-US" sz="1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担心过早用药耐药</a:t>
            </a:r>
            <a:endParaRPr lang="en-US" sz="1100"/>
          </a:p>
          <a:p>
            <a:pPr indent="0" algn="l">
              <a:lnSpc>
                <a:spcPct val="92000"/>
              </a:lnSpc>
            </a:pPr>
            <a:r>
              <a:rPr lang="en-US" sz="16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✅</a:t>
            </a:r>
            <a:r>
              <a:rPr lang="en-US" sz="1100" b="0" i="0" u="none" strike="noStrike">
                <a:solidFill>
                  <a:srgbClr val="16A34A"/>
                </a:solidFill>
                <a:latin typeface="Noto Sans SC"/>
                <a:ea typeface="Noto Sans SC"/>
                <a:cs typeface="Noto Sans SC"/>
                <a:sym typeface="Noto Sans SC"/>
              </a:rPr>
              <a:t>无耐药性，早治疗早获益，拖延伤身。</a:t>
            </a:r>
            <a:endParaRPr lang="en-US" sz="1100" b="0" i="0" u="none" strike="noStrike">
              <a:solidFill>
                <a:srgbClr val="16A34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762000" y="61595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92000"/>
              </a:lnSpc>
              <a:defRPr/>
            </a:pPr>
            <a:r>
              <a:rPr lang="en-US" sz="16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❌</a:t>
            </a:r>
            <a:r>
              <a:rPr lang="en-US" sz="1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仅靠药物，忽视生活</a:t>
            </a:r>
            <a:endParaRPr lang="en-US" sz="1100"/>
          </a:p>
          <a:p>
            <a:pPr indent="0" algn="l">
              <a:lnSpc>
                <a:spcPct val="92000"/>
              </a:lnSpc>
            </a:pPr>
            <a:r>
              <a:rPr lang="en-US" sz="16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✅</a:t>
            </a:r>
            <a:r>
              <a:rPr lang="en-US" sz="1100" b="0" i="0" u="none" strike="noStrike">
                <a:solidFill>
                  <a:srgbClr val="16A34A"/>
                </a:solidFill>
                <a:latin typeface="Noto Sans SC"/>
                <a:ea typeface="Noto Sans SC"/>
                <a:cs typeface="Noto Sans SC"/>
                <a:sym typeface="Noto Sans SC"/>
              </a:rPr>
              <a:t>健康生活是基础，与药物相辅相成。</a:t>
            </a:r>
            <a:endParaRPr lang="en-US" sz="1100" b="0" i="0" u="none" strike="noStrike">
              <a:solidFill>
                <a:srgbClr val="16A34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5969000" y="13970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92000"/>
              </a:lnSpc>
              <a:defRPr/>
            </a:pPr>
            <a:r>
              <a:rPr lang="en-US" sz="16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❌</a:t>
            </a:r>
            <a:r>
              <a:rPr lang="en-US" sz="1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靠输液治疗高血压</a:t>
            </a:r>
            <a:endParaRPr lang="en-US" sz="1100"/>
          </a:p>
          <a:p>
            <a:pPr indent="0" algn="l">
              <a:lnSpc>
                <a:spcPct val="92000"/>
              </a:lnSpc>
            </a:pPr>
            <a:r>
              <a:rPr lang="en-US" sz="16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✅</a:t>
            </a:r>
            <a:r>
              <a:rPr lang="en-US" sz="1100" b="0" i="0" u="none" strike="noStrike">
                <a:solidFill>
                  <a:srgbClr val="16A34A"/>
                </a:solidFill>
                <a:latin typeface="Noto Sans SC"/>
                <a:ea typeface="Noto Sans SC"/>
                <a:cs typeface="Noto Sans SC"/>
                <a:sym typeface="Noto Sans SC"/>
              </a:rPr>
              <a:t>输液仅用于急症，长期靠口服和生活。</a:t>
            </a:r>
            <a:endParaRPr lang="en-US" sz="1100" b="0" i="0" u="none" strike="noStrike">
              <a:solidFill>
                <a:srgbClr val="16A34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0" name="AutoShape 10"/>
          <p:cNvSpPr/>
          <p:nvPr>
            <p:custDataLst>
              <p:tags r:id="rId9"/>
            </p:custDataLst>
          </p:nvPr>
        </p:nvSpPr>
        <p:spPr>
          <a:xfrm>
            <a:off x="5969000" y="23495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92000"/>
              </a:lnSpc>
              <a:defRPr/>
            </a:pPr>
            <a:r>
              <a:rPr lang="en-US" sz="16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❌</a:t>
            </a:r>
            <a:r>
              <a:rPr lang="en-US" sz="1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间断服药或频繁换药</a:t>
            </a:r>
            <a:endParaRPr lang="en-US" sz="1100"/>
          </a:p>
          <a:p>
            <a:pPr indent="0" algn="l">
              <a:lnSpc>
                <a:spcPct val="92000"/>
              </a:lnSpc>
            </a:pPr>
            <a:r>
              <a:rPr lang="en-US" sz="16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✅</a:t>
            </a:r>
            <a:r>
              <a:rPr lang="en-US" sz="1100" b="0" i="0" u="none" strike="noStrike">
                <a:solidFill>
                  <a:srgbClr val="16A34A"/>
                </a:solidFill>
                <a:latin typeface="Noto Sans SC"/>
                <a:ea typeface="Noto Sans SC"/>
                <a:cs typeface="Noto Sans SC"/>
                <a:sym typeface="Noto Sans SC"/>
              </a:rPr>
              <a:t>导致血压波动，增加心脑血管风险。</a:t>
            </a:r>
            <a:endParaRPr lang="en-US" sz="1100" b="0" i="0" u="none" strike="noStrike">
              <a:solidFill>
                <a:srgbClr val="16A34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>
            <p:custDataLst>
              <p:tags r:id="rId10"/>
            </p:custDataLst>
          </p:nvPr>
        </p:nvSpPr>
        <p:spPr>
          <a:xfrm>
            <a:off x="5969000" y="33020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92000"/>
              </a:lnSpc>
              <a:defRPr/>
            </a:pPr>
            <a:r>
              <a:rPr lang="en-US" sz="16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❌</a:t>
            </a:r>
            <a:r>
              <a:rPr lang="en-US" sz="1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血压降得越快越低越好</a:t>
            </a:r>
            <a:endParaRPr lang="en-US" sz="1100"/>
          </a:p>
          <a:p>
            <a:pPr indent="0" algn="l">
              <a:lnSpc>
                <a:spcPct val="92000"/>
              </a:lnSpc>
            </a:pPr>
            <a:r>
              <a:rPr lang="en-US" sz="16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✅</a:t>
            </a:r>
            <a:r>
              <a:rPr lang="en-US" sz="1100" b="0" i="0" u="none" strike="noStrike">
                <a:solidFill>
                  <a:srgbClr val="16A34A"/>
                </a:solidFill>
                <a:latin typeface="Noto Sans SC"/>
                <a:ea typeface="Noto Sans SC"/>
                <a:cs typeface="Noto Sans SC"/>
                <a:sym typeface="Noto Sans SC"/>
              </a:rPr>
              <a:t>需平稳下降，过快可能致脑供血不足。</a:t>
            </a:r>
            <a:endParaRPr lang="en-US" sz="1100" b="0" i="0" u="none" strike="noStrike">
              <a:solidFill>
                <a:srgbClr val="16A34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" name="AutoShape 12"/>
          <p:cNvSpPr/>
          <p:nvPr>
            <p:custDataLst>
              <p:tags r:id="rId11"/>
            </p:custDataLst>
          </p:nvPr>
        </p:nvSpPr>
        <p:spPr>
          <a:xfrm>
            <a:off x="5969000" y="42545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92000"/>
              </a:lnSpc>
              <a:defRPr/>
            </a:pPr>
            <a:r>
              <a:rPr lang="en-US" sz="16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❌</a:t>
            </a:r>
            <a:r>
              <a:rPr lang="en-US" sz="1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怕西药副作用不敢用</a:t>
            </a:r>
            <a:endParaRPr lang="en-US" sz="1100"/>
          </a:p>
          <a:p>
            <a:pPr indent="0" algn="l">
              <a:lnSpc>
                <a:spcPct val="92000"/>
              </a:lnSpc>
            </a:pPr>
            <a:r>
              <a:rPr lang="en-US" sz="16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✅</a:t>
            </a:r>
            <a:r>
              <a:rPr lang="en-US" sz="1100" b="0" i="0" u="none" strike="noStrike">
                <a:solidFill>
                  <a:srgbClr val="16A34A"/>
                </a:solidFill>
                <a:latin typeface="Noto Sans SC"/>
                <a:ea typeface="Noto Sans SC"/>
                <a:cs typeface="Noto Sans SC"/>
                <a:sym typeface="Noto Sans SC"/>
              </a:rPr>
              <a:t>规范用药风险远小于高血压危害。</a:t>
            </a:r>
            <a:endParaRPr lang="en-US" sz="1100" b="0" i="0" u="none" strike="noStrike">
              <a:solidFill>
                <a:srgbClr val="16A34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>
            <p:custDataLst>
              <p:tags r:id="rId12"/>
            </p:custDataLst>
          </p:nvPr>
        </p:nvSpPr>
        <p:spPr>
          <a:xfrm>
            <a:off x="5969000" y="52070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92000"/>
              </a:lnSpc>
              <a:defRPr/>
            </a:pPr>
            <a:r>
              <a:rPr lang="en-US" sz="16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❌</a:t>
            </a:r>
            <a:r>
              <a:rPr lang="en-US" sz="1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迷信保健品/仪器降压</a:t>
            </a:r>
            <a:endParaRPr lang="en-US" sz="1100"/>
          </a:p>
          <a:p>
            <a:pPr indent="0" algn="l">
              <a:lnSpc>
                <a:spcPct val="92000"/>
              </a:lnSpc>
            </a:pPr>
            <a:r>
              <a:rPr lang="en-US" sz="16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✅</a:t>
            </a:r>
            <a:r>
              <a:rPr lang="en-US" sz="1100" b="0" i="0" u="none" strike="noStrike">
                <a:solidFill>
                  <a:srgbClr val="16A34A"/>
                </a:solidFill>
                <a:latin typeface="Noto Sans SC"/>
                <a:ea typeface="Noto Sans SC"/>
                <a:cs typeface="Noto Sans SC"/>
                <a:sym typeface="Noto Sans SC"/>
              </a:rPr>
              <a:t>不能替代降压药，切勿本末倒置。</a:t>
            </a:r>
            <a:endParaRPr lang="en-US" sz="1100" b="0" i="0" u="none" strike="noStrike">
              <a:solidFill>
                <a:srgbClr val="16A34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>
            <p:custDataLst>
              <p:tags r:id="rId13"/>
            </p:custDataLst>
          </p:nvPr>
        </p:nvSpPr>
        <p:spPr>
          <a:xfrm>
            <a:off x="5969000" y="61595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92000"/>
              </a:lnSpc>
              <a:defRPr/>
            </a:pPr>
            <a:r>
              <a:rPr lang="en-US" sz="16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❌</a:t>
            </a:r>
            <a:r>
              <a:rPr lang="en-US" sz="1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追求灵丹妙药根治</a:t>
            </a:r>
            <a:endParaRPr lang="en-US" sz="1100"/>
          </a:p>
          <a:p>
            <a:pPr indent="0" algn="l">
              <a:lnSpc>
                <a:spcPct val="92000"/>
              </a:lnSpc>
            </a:pPr>
            <a:r>
              <a:rPr lang="en-US" sz="16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✅</a:t>
            </a:r>
            <a:r>
              <a:rPr lang="en-US" sz="1100" b="0" i="0" u="none" strike="noStrike">
                <a:solidFill>
                  <a:srgbClr val="16A34A"/>
                </a:solidFill>
                <a:latin typeface="Noto Sans SC"/>
                <a:ea typeface="Noto Sans SC"/>
                <a:cs typeface="Noto Sans SC"/>
                <a:sym typeface="Noto Sans SC"/>
              </a:rPr>
              <a:t>高血压是慢性病，需长期管理。</a:t>
            </a:r>
            <a:endParaRPr lang="en-US" sz="1100" b="0" i="0" u="none" strike="noStrike">
              <a:solidFill>
                <a:srgbClr val="16A34A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警惕危险行为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524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高血压患者除了遵医嘱治疗，还需警惕日常生活中的一些危险行为，它们可能诱发血压骤升，导致心脑血管意外，务必时刻注意。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413000"/>
            <a:ext cx="5207000" cy="1397000"/>
          </a:xfrm>
          <a:prstGeom prst="roundRect">
            <a:avLst>
              <a:gd name="adj" fmla="val 7272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2413000"/>
            <a:ext cx="1016000" cy="1397000"/>
          </a:xfrm>
          <a:prstGeom prst="roundRect">
            <a:avLst>
              <a:gd name="adj" fmla="val 10000"/>
            </a:avLst>
          </a:prstGeom>
          <a:solidFill>
            <a:srgbClr val="EF444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806700"/>
            <a:ext cx="508000" cy="508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2032000" y="2603500"/>
            <a:ext cx="3683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情绪剧烈波动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暴怒、极度兴奋或悲伤，会使血压在短时间内急剧升高，诱发风险。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223000" y="2413000"/>
            <a:ext cx="5207000" cy="1397000"/>
          </a:xfrm>
          <a:prstGeom prst="roundRect">
            <a:avLst>
              <a:gd name="adj" fmla="val 7272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6223000" y="2413000"/>
            <a:ext cx="1016000" cy="1397000"/>
          </a:xfrm>
          <a:prstGeom prst="roundRect">
            <a:avLst>
              <a:gd name="adj" fmla="val 10000"/>
            </a:avLst>
          </a:prstGeom>
          <a:solidFill>
            <a:srgbClr val="EF444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2806700"/>
            <a:ext cx="508000" cy="5080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493000" y="2603500"/>
            <a:ext cx="3683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突然停药或减药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切勿自行停药，这会导致血压出现反跳性升高，显著增加心脑血管事件风险。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62000" y="3937000"/>
            <a:ext cx="5207000" cy="1397000"/>
          </a:xfrm>
          <a:prstGeom prst="roundRect">
            <a:avLst>
              <a:gd name="adj" fmla="val 7272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762000" y="3937000"/>
            <a:ext cx="1016000" cy="1397000"/>
          </a:xfrm>
          <a:prstGeom prst="roundRect">
            <a:avLst>
              <a:gd name="adj" fmla="val 10000"/>
            </a:avLst>
          </a:prstGeom>
          <a:solidFill>
            <a:srgbClr val="EF444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4330700"/>
            <a:ext cx="508000" cy="5080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2032000" y="4127500"/>
            <a:ext cx="3683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过度劳累与熬夜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长期睡眠不足和过度疲劳会导致交感神经兴奋，血管收缩，从而使血压升高。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223000" y="3937000"/>
            <a:ext cx="5207000" cy="1397000"/>
          </a:xfrm>
          <a:prstGeom prst="roundRect">
            <a:avLst>
              <a:gd name="adj" fmla="val 7272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223000" y="3937000"/>
            <a:ext cx="1016000" cy="1397000"/>
          </a:xfrm>
          <a:prstGeom prst="roundRect">
            <a:avLst>
              <a:gd name="adj" fmla="val 10000"/>
            </a:avLst>
          </a:prstGeom>
          <a:solidFill>
            <a:srgbClr val="EF444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77000" y="4330700"/>
            <a:ext cx="508000" cy="5080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7493000" y="4127500"/>
            <a:ext cx="3683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暴饮暴食与酗酒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大量饮酒、摄入高盐或高脂饮食会加重心脏与血管负担，极易诱发血压飙升。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762000" y="5207000"/>
            <a:ext cx="5207000" cy="1397000"/>
          </a:xfrm>
          <a:prstGeom prst="roundRect">
            <a:avLst>
              <a:gd name="adj" fmla="val 7272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762000" y="5207000"/>
            <a:ext cx="1016000" cy="1397000"/>
          </a:xfrm>
          <a:prstGeom prst="roundRect">
            <a:avLst>
              <a:gd name="adj" fmla="val 10000"/>
            </a:avLst>
          </a:prstGeom>
          <a:solidFill>
            <a:srgbClr val="EF444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6000" y="5600700"/>
            <a:ext cx="508000" cy="5080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2032000" y="5397500"/>
            <a:ext cx="3683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寒冷刺激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突然的寒冷环境会使血管急剧收缩，外周阻力增加，导致血压在短时间内急剧升高。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6223000" y="5207000"/>
            <a:ext cx="5207000" cy="1397000"/>
          </a:xfrm>
          <a:prstGeom prst="roundRect">
            <a:avLst>
              <a:gd name="adj" fmla="val 7272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6223000" y="5207000"/>
            <a:ext cx="1016000" cy="1397000"/>
          </a:xfrm>
          <a:prstGeom prst="roundRect">
            <a:avLst>
              <a:gd name="adj" fmla="val 10000"/>
            </a:avLst>
          </a:prstGeom>
          <a:solidFill>
            <a:srgbClr val="EF444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477000" y="5600700"/>
            <a:ext cx="508000" cy="5080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7493000" y="5397500"/>
            <a:ext cx="3683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用力排便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排便时过度用力会瞬间增加腹压和胸压，引起血压急剧上升，尤其需预防便秘。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762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携手同行，拥抱健康未来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889000" y="2159000"/>
            <a:ext cx="5080000" cy="1397000"/>
          </a:xfrm>
          <a:prstGeom prst="roundRect">
            <a:avLst>
              <a:gd name="adj" fmla="val 10909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06500" y="2476500"/>
            <a:ext cx="762000" cy="762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159000" y="2349500"/>
            <a:ext cx="355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预防是最好的治疗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早发现、早诊断、早干预，将风险扼杀在摇篮里</a:t>
            </a:r>
            <a:endParaRPr lang="en-US" sz="14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223000" y="2159000"/>
            <a:ext cx="5080000" cy="1397000"/>
          </a:xfrm>
          <a:prstGeom prst="roundRect">
            <a:avLst>
              <a:gd name="adj" fmla="val 10909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0500" y="2476500"/>
            <a:ext cx="762000" cy="762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7493000" y="2349500"/>
            <a:ext cx="355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健康生活方式是基石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合理膳食、规律运动、戒烟限酒、心态平和</a:t>
            </a:r>
            <a:endParaRPr lang="en-US" sz="14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889000" y="3810000"/>
            <a:ext cx="5080000" cy="1397000"/>
          </a:xfrm>
          <a:prstGeom prst="roundRect">
            <a:avLst>
              <a:gd name="adj" fmla="val 10909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6500" y="4127500"/>
            <a:ext cx="762000" cy="762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2159000" y="4000500"/>
            <a:ext cx="355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科学用药是关键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遵医嘱服药，不擅自停药或调整剂量，定期复查</a:t>
            </a:r>
            <a:endParaRPr lang="en-US" sz="14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223000" y="3810000"/>
            <a:ext cx="5080000" cy="1397000"/>
          </a:xfrm>
          <a:prstGeom prst="roundRect">
            <a:avLst>
              <a:gd name="adj" fmla="val 10909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40500" y="4127500"/>
            <a:ext cx="762000" cy="7620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7493000" y="4000500"/>
            <a:ext cx="355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自我管理是保障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学会监测指标，积极与医生沟通，长期坚持</a:t>
            </a:r>
            <a:endParaRPr lang="en-US" sz="14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0" y="5461000"/>
            <a:ext cx="1219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谢谢大家！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严峻的现状：高血压就在我们身边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数据来源：《中国高血压防治指南(2025年修订版)》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159000"/>
            <a:ext cx="3302000" cy="3937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476500"/>
            <a:ext cx="457200" cy="4572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600200" y="2489200"/>
            <a:ext cx="2159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高患病率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889000" y="3302000"/>
            <a:ext cx="304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52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27.9%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16000" y="4699000"/>
            <a:ext cx="279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我国成人高血压患病率，意味着每不到4个成年人中，就有1位是高血压患者。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445000" y="2159000"/>
            <a:ext cx="3302000" cy="3937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99000" y="2476500"/>
            <a:ext cx="457200" cy="457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283200" y="2489200"/>
            <a:ext cx="2159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庞大的患病人群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572000" y="3302000"/>
            <a:ext cx="304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52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2.45亿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4699000" y="4699000"/>
            <a:ext cx="279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全国高血压患病人数估算，庞大的基数背后是不容忽视的健康隐患。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128000" y="2159000"/>
            <a:ext cx="3302000" cy="3937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2000" y="2476500"/>
            <a:ext cx="457200" cy="4572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8966200" y="2489200"/>
            <a:ext cx="2159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低控制率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255000" y="3302000"/>
            <a:ext cx="304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5200" b="1" i="0" u="none" strike="noStrike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16.8%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382000" y="4699000"/>
            <a:ext cx="279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绝大多数高血压患者的血压并未得到有效管理，疾病防治仍有很长的路要走。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无声的杀手：高血压的巨大危害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高血压通常没有明显症状，却会持续、缓慢地损害心脏、大脑、肾脏和血管，是心脑血管疾病的首要危险因素。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6730" b="6730"/>
          <a:stretch>
            <a:fillRect/>
          </a:stretch>
        </p:blipFill>
        <p:spPr>
          <a:xfrm>
            <a:off x="762000" y="2286000"/>
            <a:ext cx="3302000" cy="3810000"/>
          </a:xfrm>
          <a:prstGeom prst="roundRect">
            <a:avLst>
              <a:gd name="adj" fmla="val 4615"/>
            </a:avLst>
          </a:prstGeom>
          <a:noFill/>
          <a:ln w="508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4445000" y="2222500"/>
            <a:ext cx="6985000" cy="1778000"/>
          </a:xfrm>
          <a:prstGeom prst="roundRect">
            <a:avLst>
              <a:gd name="adj" fmla="val 8571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4699000" y="23495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💊 降压获益显著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699000" y="2857500"/>
            <a:ext cx="2032000" cy="952500"/>
          </a:xfrm>
          <a:prstGeom prst="roundRect">
            <a:avLst>
              <a:gd name="adj" fmla="val 10666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762500" y="2984500"/>
            <a:ext cx="190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↓ 35%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脑卒中风险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收缩压每降低 10 mmHg</a:t>
            </a:r>
            <a:endParaRPr lang="en-US" sz="11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921500" y="2857500"/>
            <a:ext cx="2032000" cy="952500"/>
          </a:xfrm>
          <a:prstGeom prst="roundRect">
            <a:avLst>
              <a:gd name="adj" fmla="val 10666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6985000" y="2984500"/>
            <a:ext cx="190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↓ 20%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冠心病风险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有效保护心脏血管</a:t>
            </a:r>
            <a:endParaRPr lang="en-US" sz="11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9144000" y="2857500"/>
            <a:ext cx="2032000" cy="952500"/>
          </a:xfrm>
          <a:prstGeom prst="roundRect">
            <a:avLst>
              <a:gd name="adj" fmla="val 10666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9207500" y="2984500"/>
            <a:ext cx="190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↓ 40%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心衰风险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显著降低心脏负荷</a:t>
            </a:r>
            <a:endParaRPr lang="en-US" sz="11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4445000" y="4318000"/>
            <a:ext cx="6985000" cy="2095500"/>
          </a:xfrm>
          <a:prstGeom prst="roundRect">
            <a:avLst>
              <a:gd name="adj" fmla="val 7272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4635500" y="4445000"/>
            <a:ext cx="228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⚠️ 核心靶器官损害</a:t>
            </a:r>
            <a:endParaRPr lang="en-US" sz="1100"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99000" y="4953000"/>
            <a:ext cx="406400" cy="4064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5207000" y="4889500"/>
            <a:ext cx="1143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心脏受损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左心室肥厚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冠心病、心力衰竭</a:t>
            </a:r>
            <a:endParaRPr lang="en-US" sz="11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0000" y="49530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858000" y="4889500"/>
            <a:ext cx="1143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大脑受损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缺血/出血性脑卒中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血管性痴呆</a:t>
            </a:r>
            <a:endParaRPr lang="en-US" sz="11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01000" y="4953000"/>
            <a:ext cx="406400" cy="4064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8509000" y="4889500"/>
            <a:ext cx="1143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肾脏受损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慢性肾功能减退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终末期肾衰竭</a:t>
            </a:r>
            <a:endParaRPr lang="en-US" sz="11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52000" y="4953000"/>
            <a:ext cx="406400" cy="4064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10160000" y="4889500"/>
            <a:ext cx="1143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血管受损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全身动脉粥样硬化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1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主动脉夹层(猝死)</a:t>
            </a:r>
            <a:endParaRPr lang="en-US" sz="11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高血压的主要症状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高血压常被称为“无声的杀手”，因为大多数患者在早期没有任何明显症状。但也有部分患者可能会出现以下不适，需提高警惕：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540000"/>
            <a:ext cx="3302000" cy="3048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794000"/>
            <a:ext cx="355600" cy="355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276860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9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常见症状表现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16000" y="3429000"/>
            <a:ext cx="2794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头疼头晕：</a:t>
            </a: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多为后脑胀痛，可能伴随恶心呕吐。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睡眠问题：</a:t>
            </a: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入睡困难、易早醒或睡眠质量差。</a:t>
            </a:r>
            <a:endParaRPr lang="en-US" sz="12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</a:pPr>
            <a:r>
              <a:rPr lang="en-US" sz="1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其他不适：</a:t>
            </a: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持续的双耳耳鸣；手指脚趾麻木或颈背肌肉酸痛。</a:t>
            </a:r>
            <a:endParaRPr lang="en-US" sz="12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445000" y="2540000"/>
            <a:ext cx="3302000" cy="3048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99000" y="27940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207000" y="276860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900" b="1" i="0" u="none" strike="noStrike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警惕严重危象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699000" y="3429000"/>
            <a:ext cx="2794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高血压危象：</a:t>
            </a: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当血压突然急剧升高时，可能引发剧烈头痛、视力模糊、心悸、呼吸困难等症状。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200" b="1" i="0" u="none" strike="noStrike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⚠️ 紧急提示：出现此类情况需立即就医！</a:t>
            </a:r>
            <a:endParaRPr lang="en-US" sz="1200" b="1" i="0" u="none" strike="noStrike">
              <a:solidFill>
                <a:srgbClr val="EF444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128000" y="2540000"/>
            <a:ext cx="3302000" cy="3048000"/>
          </a:xfrm>
          <a:prstGeom prst="roundRect">
            <a:avLst>
              <a:gd name="adj" fmla="val 5000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2000" y="27940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890000" y="276860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9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核心健康提示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382000" y="3429000"/>
            <a:ext cx="2794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300" b="0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“无症状”是高血压最大的特点之一。</a:t>
            </a:r>
            <a:endParaRPr lang="en-US" sz="1100"/>
          </a:p>
          <a:p>
            <a:pPr indent="0" algn="l">
              <a:lnSpc>
                <a:spcPct val="133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有无头晕、头痛等身体不适，</a:t>
            </a:r>
            <a:r>
              <a:rPr lang="en-US" sz="13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不能作为判断血压高低的标准。</a:t>
            </a:r>
            <a:endParaRPr lang="en-US" sz="1300" b="1" i="0" u="none" strike="noStrike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33000"/>
              </a:lnSpc>
              <a:spcBef>
                <a:spcPts val="1200"/>
              </a:spcBef>
            </a:pPr>
            <a:r>
              <a:rPr lang="en-US" sz="13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定期监测血压才是发现和控制高血压的关键！</a:t>
            </a:r>
            <a:endParaRPr lang="en-US" sz="1300" b="1" i="0" u="none" strike="noStrike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762000" y="5969000"/>
            <a:ext cx="10668000" cy="50800"/>
          </a:xfrm>
          <a:prstGeom prst="roundRect">
            <a:avLst>
              <a:gd name="adj" fmla="val 0"/>
            </a:avLst>
          </a:prstGeom>
          <a:solidFill>
            <a:srgbClr val="22C55E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524000"/>
            <a:ext cx="1219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80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PART 01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048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0" i="0" u="none" strike="noStrike">
                <a:solidFill>
                  <a:srgbClr val="FFFFFF">
                    <a:alpha val="9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第一部分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0" y="4191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如何预防高血压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0" y="5334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构筑坚实的第一道防线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核心概念：什么是高血压？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在开始预防之前，我们首先要明确什么是高血压，以及目前通用的诊断标准。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794000"/>
            <a:ext cx="5207000" cy="3048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0" y="31750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778000" y="3149600"/>
            <a:ext cx="406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诊室血压 (医院/诊所)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143000" y="3937000"/>
            <a:ext cx="4445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需满足</a:t>
            </a:r>
            <a:r>
              <a:rPr lang="en-US" sz="15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非同日3次</a:t>
            </a:r>
            <a:r>
              <a:rPr lang="en-US" sz="15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测量。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5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标准：收缩压≥</a:t>
            </a:r>
            <a:r>
              <a:rPr lang="en-US" sz="18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140</a:t>
            </a:r>
            <a:r>
              <a:rPr lang="en-US" sz="15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或 舒张压≥</a:t>
            </a:r>
            <a:r>
              <a:rPr lang="en-US" sz="18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90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mmHg</a:t>
            </a:r>
            <a:endParaRPr lang="en-US" sz="1400" b="0" i="0" u="none" strike="noStrike">
              <a:solidFill>
                <a:srgbClr val="37415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223000" y="2794000"/>
            <a:ext cx="5207000" cy="3048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4000" y="31750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239000" y="3149600"/>
            <a:ext cx="406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家庭自测血压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604000" y="3937000"/>
            <a:ext cx="4445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规范测量后计算平均值。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5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• 标准：平均值 ≥</a:t>
            </a:r>
            <a:r>
              <a:rPr lang="en-US" sz="1800" b="1" i="0" u="none" strike="noStrike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135 / 85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mmHg</a:t>
            </a:r>
            <a:endParaRPr lang="en-US" sz="1400" b="0" i="0" u="none" strike="noStrike">
              <a:solidFill>
                <a:srgbClr val="374151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高血压的分类：原发性 vs 继发性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4445000"/>
          </a:xfrm>
          <a:prstGeom prst="roundRect">
            <a:avLst>
              <a:gd name="adj" fmla="val 342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5207000" cy="889000"/>
          </a:xfrm>
          <a:prstGeom prst="roundRect">
            <a:avLst>
              <a:gd name="adj" fmla="val 17142"/>
            </a:avLst>
          </a:prstGeom>
          <a:solidFill>
            <a:srgbClr val="22C55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968500"/>
            <a:ext cx="508000" cy="508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714500" y="1930400"/>
            <a:ext cx="393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原发性高血压</a:t>
            </a:r>
            <a:r>
              <a:rPr lang="en-US" sz="1600" b="0" i="0" u="none" strike="noStrike">
                <a:solidFill>
                  <a:srgbClr val="F0FDF4"/>
                </a:solidFill>
                <a:latin typeface="Noto Sans SC"/>
                <a:ea typeface="Noto Sans SC"/>
                <a:cs typeface="Noto Sans SC"/>
                <a:sym typeface="Noto Sans SC"/>
              </a:rPr>
              <a:t>Essential Hypertension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16000" y="2921000"/>
            <a:ext cx="4699000" cy="304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spcBef>
                <a:spcPts val="800"/>
              </a:spcBef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📌 定义：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病因不明，由遗传、环境、生活方式等多种因素综合作用导致。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📊 占比：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占所有高血压患者的</a:t>
            </a:r>
            <a:r>
              <a:rPr lang="en-US" sz="16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90% - 95%</a:t>
            </a:r>
            <a:endParaRPr lang="en-US" sz="1600" b="1" i="0" u="none" strike="noStrike">
              <a:solidFill>
                <a:srgbClr val="22C55E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⚡ 特点：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通常起病隐匿，进展缓慢，病程较长，需长期服药和生活方式干预控制。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🔗 常见诱因：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高盐饮食、肥胖超重、久坐少动、长期精神紧张、吸烟饮酒等。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223000" y="1778000"/>
            <a:ext cx="5207000" cy="4445000"/>
          </a:xfrm>
          <a:prstGeom prst="roundRect">
            <a:avLst>
              <a:gd name="adj" fmla="val 3428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223000" y="1778000"/>
            <a:ext cx="5207000" cy="889000"/>
          </a:xfrm>
          <a:prstGeom prst="roundRect">
            <a:avLst>
              <a:gd name="adj" fmla="val 17142"/>
            </a:avLst>
          </a:prstGeom>
          <a:solidFill>
            <a:srgbClr val="1E3A8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1968500"/>
            <a:ext cx="508000" cy="508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7175500" y="1930400"/>
            <a:ext cx="393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继发性高血压</a:t>
            </a:r>
            <a:r>
              <a:rPr lang="en-US" sz="1600" b="0" i="0" u="none" strike="noStrike">
                <a:solidFill>
                  <a:srgbClr val="DBEAFE"/>
                </a:solidFill>
                <a:latin typeface="Noto Sans SC"/>
                <a:ea typeface="Noto Sans SC"/>
                <a:cs typeface="Noto Sans SC"/>
                <a:sym typeface="Noto Sans SC"/>
              </a:rPr>
              <a:t>Secondary Hypertension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477000" y="2921000"/>
            <a:ext cx="4699000" cy="304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spcBef>
                <a:spcPts val="800"/>
              </a:spcBef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📌 定义：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由确定的基础疾病或特定病因引发的血压升高，血压升高是该疾病的症状之一。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📊 占比：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占所有高血压患者的</a:t>
            </a:r>
            <a:r>
              <a:rPr lang="en-US" sz="1600" b="1" i="0" u="none" strike="noStrike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5% - 10%</a:t>
            </a:r>
            <a:endParaRPr lang="en-US" sz="1600" b="1" i="0" u="none" strike="noStrike">
              <a:solidFill>
                <a:srgbClr val="EF4444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⚡ 特点：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血压通常显著升高，常规降压药效果往往不佳。若能去除病因，血压可能恢复正常。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🏥 常见病因：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肾脏疾病、内分泌疾病（如甲亢、原发性醛固酮增多症）、睡眠呼吸暂停综合征等。</a:t>
            </a:r>
            <a:endParaRPr lang="en-US" sz="1300" b="0" i="0" u="none" strike="noStrike">
              <a:solidFill>
                <a:srgbClr val="4B556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高血压的分级与危险分层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4445000"/>
          </a:xfrm>
          <a:prstGeom prst="roundRect">
            <a:avLst>
              <a:gd name="adj" fmla="val 3428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20320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血压水平的定义和分级 (mmHg)</a:t>
            </a:r>
            <a:endParaRPr lang="en-US" sz="1100"/>
          </a:p>
        </p:txBody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1016000" y="2667000"/>
          <a:ext cx="4699000" cy="32512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397000"/>
                <a:gridCol w="1651000"/>
                <a:gridCol w="1651000"/>
              </a:tblGrid>
              <a:tr h="5080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1" i="0" u="none" strike="noStrike">
                          <a:solidFill>
                            <a:srgbClr val="1F2937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分类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1" i="0" u="none" strike="noStrike">
                          <a:solidFill>
                            <a:srgbClr val="1F2937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收缩压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300" b="1" i="0" u="none" strike="noStrike">
                          <a:solidFill>
                            <a:srgbClr val="1F2937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舒张压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理想血压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&lt; 120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&lt; 80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正常血压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120 - 129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80 - 84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B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正常高值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130 - 139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4B5563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85 - 89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15803D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高血压 1级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FDF5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15803D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140 - 159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FDF5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15803D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90 - 99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FDF5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B91C1C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高血压 2级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F2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B91C1C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160 - 179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F2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B91C1C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100 - 109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F2F2">
                        <a:alpha val="100000"/>
                      </a:srgbClr>
                    </a:solidFill>
                  </a:tcPr>
                </a:tc>
              </a:tr>
              <a:tr h="457200"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B91C1C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高血压 3级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2E2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B91C1C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≥ 180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2E2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B91C1C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≥ 110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2E2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7" name="AutoShape 7"/>
          <p:cNvSpPr/>
          <p:nvPr/>
        </p:nvSpPr>
        <p:spPr>
          <a:xfrm>
            <a:off x="6223000" y="1778000"/>
            <a:ext cx="5207000" cy="4445000"/>
          </a:xfrm>
          <a:prstGeom prst="roundRect">
            <a:avLst>
              <a:gd name="adj" fmla="val 3428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7000" y="20320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985000" y="2032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2C55E"/>
                </a:solidFill>
                <a:latin typeface="Noto Sans SC"/>
                <a:ea typeface="Noto Sans SC"/>
                <a:cs typeface="Noto Sans SC"/>
                <a:sym typeface="Noto Sans SC"/>
              </a:rPr>
              <a:t>危险分层评估体系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477000" y="27940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医生结合患者的</a:t>
            </a:r>
            <a:r>
              <a:rPr lang="en-US" sz="1300" b="1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血压水平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及其他临床指标进行综合评估，主要依据包括：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• 心血管危险因素（如年龄、吸烟、肥胖、血脂异常等）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• 靶器官损害（心、脑、肾、血管的损伤）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• 临床并发症及糖尿病</a:t>
            </a:r>
            <a:endParaRPr lang="en-US" sz="1200" b="0" i="0" u="none" strike="noStrike">
              <a:solidFill>
                <a:srgbClr val="6B72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477000" y="4064000"/>
            <a:ext cx="2222500" cy="889000"/>
          </a:xfrm>
          <a:prstGeom prst="roundRect">
            <a:avLst>
              <a:gd name="adj" fmla="val 8571"/>
            </a:avLst>
          </a:prstGeom>
          <a:solidFill>
            <a:srgbClr val="ECFDF5">
              <a:alpha val="100000"/>
            </a:srgbClr>
          </a:solidFill>
          <a:ln w="12700" cap="flat" cmpd="sng">
            <a:solidFill>
              <a:srgbClr val="BBF7D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604000" y="4191000"/>
            <a:ext cx="1968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/>
                <a:ea typeface="Noto Sans SC"/>
                <a:cs typeface="Noto Sans SC"/>
                <a:sym typeface="Noto Sans SC"/>
              </a:rPr>
              <a:t>低 / 中危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166534"/>
                </a:solidFill>
                <a:latin typeface="Noto Sans SC"/>
                <a:ea typeface="Noto Sans SC"/>
                <a:cs typeface="Noto Sans SC"/>
                <a:sym typeface="Noto Sans SC"/>
              </a:rPr>
              <a:t>早期干预，改善生活方式为主</a:t>
            </a:r>
            <a:endParaRPr lang="en-US" sz="1100" b="0" i="0" u="none" strike="noStrike">
              <a:solidFill>
                <a:srgbClr val="16653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953500" y="4064000"/>
            <a:ext cx="2222500" cy="889000"/>
          </a:xfrm>
          <a:prstGeom prst="roundRect">
            <a:avLst>
              <a:gd name="adj" fmla="val 8571"/>
            </a:avLst>
          </a:prstGeom>
          <a:solidFill>
            <a:srgbClr val="FEF2F2">
              <a:alpha val="100000"/>
            </a:srgbClr>
          </a:solidFill>
          <a:ln w="12700" cap="flat" cmpd="sng">
            <a:solidFill>
              <a:srgbClr val="FECACA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9080500" y="4191000"/>
            <a:ext cx="1968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91C1C"/>
                </a:solidFill>
                <a:latin typeface="Noto Sans SC"/>
                <a:ea typeface="Noto Sans SC"/>
                <a:cs typeface="Noto Sans SC"/>
                <a:sym typeface="Noto Sans SC"/>
              </a:rPr>
              <a:t>高 / 很高危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991B1B"/>
                </a:solidFill>
                <a:latin typeface="Noto Sans SC"/>
                <a:ea typeface="Noto Sans SC"/>
                <a:cs typeface="Noto Sans SC"/>
                <a:sym typeface="Noto Sans SC"/>
              </a:rPr>
              <a:t>立即启动药物治疗，严格控制</a:t>
            </a:r>
            <a:endParaRPr lang="en-US" sz="1100" b="0" i="0" u="none" strike="noStrike">
              <a:solidFill>
                <a:srgbClr val="991B1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6477000" y="52070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重要性：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危险分层是制定个性化治疗策略、判断预后和确定随访频率的关键依据。</a:t>
            </a:r>
            <a:endParaRPr lang="en-US" sz="11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40,&quot;left&quot;:60,&quot;top&quot;:140,&quot;width&quot;:840}"/>
</p:tagLst>
</file>

<file path=ppt/tags/tag10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1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2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3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4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5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6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7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8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19.xml><?xml version="1.0" encoding="utf-8"?>
<p:tagLst xmlns:p="http://schemas.openxmlformats.org/presentationml/2006/main">
  <p:tag name="KSO_WM_DIAGRAM_VIRTUALLY_FRAME" val="{&quot;height&quot;:435,&quot;left&quot;:60,&quot;top&quot;:110,&quot;width&quot;:790}"/>
</p:tagLst>
</file>

<file path=ppt/tags/tag2.xml><?xml version="1.0" encoding="utf-8"?>
<p:tagLst xmlns:p="http://schemas.openxmlformats.org/presentationml/2006/main">
  <p:tag name="KSO_WM_DIAGRAM_VIRTUALLY_FRAME" val="{&quot;height&quot;:340,&quot;left&quot;:60,&quot;top&quot;:140,&quot;width&quot;:840}"/>
</p:tagLst>
</file>

<file path=ppt/tags/tag20.xml><?xml version="1.0" encoding="utf-8"?>
<p:tagLst xmlns:p="http://schemas.openxmlformats.org/presentationml/2006/main">
  <p:tag name="KSO_WM_DIAGRAM_VIRTUALLY_FRAME" val="{&quot;height&quot;:435,&quot;left&quot;:60,&quot;top&quot;:110,&quot;width&quot;:790}"/>
</p:tagLst>
</file>

<file path=ppt/tags/tag21.xml><?xml version="1.0" encoding="utf-8"?>
<p:tagLst xmlns:p="http://schemas.openxmlformats.org/presentationml/2006/main">
  <p:tag name="KSO_WM_DIAGRAM_VIRTUALLY_FRAME" val="{&quot;height&quot;:435,&quot;left&quot;:60,&quot;top&quot;:110,&quot;width&quot;:790}"/>
</p:tagLst>
</file>

<file path=ppt/tags/tag22.xml><?xml version="1.0" encoding="utf-8"?>
<p:tagLst xmlns:p="http://schemas.openxmlformats.org/presentationml/2006/main">
  <p:tag name="KSO_WM_DIAGRAM_VIRTUALLY_FRAME" val="{&quot;height&quot;:435,&quot;left&quot;:60,&quot;top&quot;:110,&quot;width&quot;:790}"/>
</p:tagLst>
</file>

<file path=ppt/tags/tag23.xml><?xml version="1.0" encoding="utf-8"?>
<p:tagLst xmlns:p="http://schemas.openxmlformats.org/presentationml/2006/main">
  <p:tag name="KSO_WM_DIAGRAM_VIRTUALLY_FRAME" val="{&quot;height&quot;:435,&quot;left&quot;:60,&quot;top&quot;:110,&quot;width&quot;:790}"/>
</p:tagLst>
</file>

<file path=ppt/tags/tag24.xml><?xml version="1.0" encoding="utf-8"?>
<p:tagLst xmlns:p="http://schemas.openxmlformats.org/presentationml/2006/main">
  <p:tag name="KSO_WM_DIAGRAM_VIRTUALLY_FRAME" val="{&quot;height&quot;:435,&quot;left&quot;:60,&quot;top&quot;:110,&quot;width&quot;:790}"/>
</p:tagLst>
</file>

<file path=ppt/tags/tag25.xml><?xml version="1.0" encoding="utf-8"?>
<p:tagLst xmlns:p="http://schemas.openxmlformats.org/presentationml/2006/main">
  <p:tag name="KSO_WM_DIAGRAM_VIRTUALLY_FRAME" val="{&quot;height&quot;:435,&quot;left&quot;:60,&quot;top&quot;:110,&quot;width&quot;:790}"/>
</p:tagLst>
</file>

<file path=ppt/tags/tag26.xml><?xml version="1.0" encoding="utf-8"?>
<p:tagLst xmlns:p="http://schemas.openxmlformats.org/presentationml/2006/main">
  <p:tag name="KSO_WM_DIAGRAM_VIRTUALLY_FRAME" val="{&quot;height&quot;:435,&quot;left&quot;:60,&quot;top&quot;:110,&quot;width&quot;:790}"/>
</p:tagLst>
</file>

<file path=ppt/tags/tag27.xml><?xml version="1.0" encoding="utf-8"?>
<p:tagLst xmlns:p="http://schemas.openxmlformats.org/presentationml/2006/main">
  <p:tag name="KSO_WM_DIAGRAM_VIRTUALLY_FRAME" val="{&quot;height&quot;:435,&quot;left&quot;:60,&quot;top&quot;:110,&quot;width&quot;:790}"/>
</p:tagLst>
</file>

<file path=ppt/tags/tag28.xml><?xml version="1.0" encoding="utf-8"?>
<p:tagLst xmlns:p="http://schemas.openxmlformats.org/presentationml/2006/main">
  <p:tag name="KSO_WM_DIAGRAM_VIRTUALLY_FRAME" val="{&quot;height&quot;:435,&quot;left&quot;:60,&quot;top&quot;:110,&quot;width&quot;:790}"/>
</p:tagLst>
</file>

<file path=ppt/tags/tag29.xml><?xml version="1.0" encoding="utf-8"?>
<p:tagLst xmlns:p="http://schemas.openxmlformats.org/presentationml/2006/main">
  <p:tag name="KSO_WM_DIAGRAM_VIRTUALLY_FRAME" val="{&quot;height&quot;:435,&quot;left&quot;:60,&quot;top&quot;:110,&quot;width&quot;:790}"/>
</p:tagLst>
</file>

<file path=ppt/tags/tag3.xml><?xml version="1.0" encoding="utf-8"?>
<p:tagLst xmlns:p="http://schemas.openxmlformats.org/presentationml/2006/main">
  <p:tag name="KSO_WM_DIAGRAM_VIRTUALLY_FRAME" val="{&quot;height&quot;:340,&quot;left&quot;:60,&quot;top&quot;:140,&quot;width&quot;:840}"/>
</p:tagLst>
</file>

<file path=ppt/tags/tag30.xml><?xml version="1.0" encoding="utf-8"?>
<p:tagLst xmlns:p="http://schemas.openxmlformats.org/presentationml/2006/main">
  <p:tag name="KSO_WM_DIAGRAM_VIRTUALLY_FRAME" val="{&quot;height&quot;:435,&quot;left&quot;:60,&quot;top&quot;:110,&quot;width&quot;:790}"/>
</p:tagLst>
</file>

<file path=ppt/tags/tag4.xml><?xml version="1.0" encoding="utf-8"?>
<p:tagLst xmlns:p="http://schemas.openxmlformats.org/presentationml/2006/main">
  <p:tag name="KSO_WM_DIAGRAM_VIRTUALLY_FRAME" val="{&quot;height&quot;:340,&quot;left&quot;:60,&quot;top&quot;:140,&quot;width&quot;:840}"/>
</p:tagLst>
</file>

<file path=ppt/tags/tag5.xml><?xml version="1.0" encoding="utf-8"?>
<p:tagLst xmlns:p="http://schemas.openxmlformats.org/presentationml/2006/main">
  <p:tag name="KSO_WM_DIAGRAM_VIRTUALLY_FRAME" val="{&quot;height&quot;:340,&quot;left&quot;:60,&quot;top&quot;:140,&quot;width&quot;:840}"/>
</p:tagLst>
</file>

<file path=ppt/tags/tag6.xml><?xml version="1.0" encoding="utf-8"?>
<p:tagLst xmlns:p="http://schemas.openxmlformats.org/presentationml/2006/main">
  <p:tag name="KSO_WM_DIAGRAM_VIRTUALLY_FRAME" val="{&quot;height&quot;:340,&quot;left&quot;:60,&quot;top&quot;:140,&quot;width&quot;:840}"/>
</p:tagLst>
</file>

<file path=ppt/tags/tag7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8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9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5388</Words>
  <Application>WPS 演示</Application>
  <PresentationFormat/>
  <Paragraphs>470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38" baseType="lpstr">
      <vt:lpstr>Arial</vt:lpstr>
      <vt:lpstr>宋体</vt:lpstr>
      <vt:lpstr>Wingdings</vt:lpstr>
      <vt:lpstr>Arial</vt:lpstr>
      <vt:lpstr>Noto Sans SC</vt:lpstr>
      <vt:lpstr>Segoe Print</vt:lpstr>
      <vt:lpstr>微软雅黑</vt:lpstr>
      <vt:lpstr>Arial Unicode MS</vt:lpstr>
      <vt:lpstr>Noto Sans SC</vt:lpstr>
      <vt:lpstr>Saturday Sans Regular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MII</cp:lastModifiedBy>
  <cp:revision>4</cp:revision>
  <dcterms:created xsi:type="dcterms:W3CDTF">2026-05-15T05:52:00Z</dcterms:created>
  <dcterms:modified xsi:type="dcterms:W3CDTF">2026-05-15T06:12:52Z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993A0B0F6CEF413DAEBE5FD29A81F717_13</vt:lpwstr>
  </property>
  <property fmtid="{D5CDD505-2E9C-101B-9397-08002B2CF9AE}" pid="3" name="KSOProductBuildVer">
    <vt:lpwstr>2052-12.1.0.26375</vt:lpwstr>
  </property>
</Properties>
</file>