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0.svg" ContentType="image/svg+xml"/>
  <Override PartName="/ppt/media/image101.svg" ContentType="image/svg+xml"/>
  <Override PartName="/ppt/media/image103.svg" ContentType="image/svg+xml"/>
  <Override PartName="/ppt/media/image105.svg" ContentType="image/svg+xml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0.svg" ContentType="image/svg+xml"/>
  <Override PartName="/ppt/media/image22.svg" ContentType="image/svg+xml"/>
  <Override PartName="/ppt/media/image28.svg" ContentType="image/svg+xml"/>
  <Override PartName="/ppt/media/image30.svg" ContentType="image/svg+xml"/>
  <Override PartName="/ppt/media/image32.svg" ContentType="image/svg+xml"/>
  <Override PartName="/ppt/media/image34.svg" ContentType="image/svg+xml"/>
  <Override PartName="/ppt/media/image37.svg" ContentType="image/svg+xml"/>
  <Override PartName="/ppt/media/image39.svg" ContentType="image/svg+xml"/>
  <Override PartName="/ppt/media/image41.svg" ContentType="image/svg+xml"/>
  <Override PartName="/ppt/media/image43.svg" ContentType="image/svg+xml"/>
  <Override PartName="/ppt/media/image47.svg" ContentType="image/svg+xml"/>
  <Override PartName="/ppt/media/image49.svg" ContentType="image/svg+xml"/>
  <Override PartName="/ppt/media/image51.svg" ContentType="image/svg+xml"/>
  <Override PartName="/ppt/media/image53.svg" ContentType="image/svg+xml"/>
  <Override PartName="/ppt/media/image55.svg" ContentType="image/svg+xml"/>
  <Override PartName="/ppt/media/image57.svg" ContentType="image/svg+xml"/>
  <Override PartName="/ppt/media/image59.svg" ContentType="image/svg+xml"/>
  <Override PartName="/ppt/media/image6.svg" ContentType="image/svg+xml"/>
  <Override PartName="/ppt/media/image62.svg" ContentType="image/svg+xml"/>
  <Override PartName="/ppt/media/image64.svg" ContentType="image/svg+xml"/>
  <Override PartName="/ppt/media/image66.svg" ContentType="image/svg+xml"/>
  <Override PartName="/ppt/media/image68.svg" ContentType="image/svg+xml"/>
  <Override PartName="/ppt/media/image70.svg" ContentType="image/svg+xml"/>
  <Override PartName="/ppt/media/image72.svg" ContentType="image/svg+xml"/>
  <Override PartName="/ppt/media/image74.svg" ContentType="image/svg+xml"/>
  <Override PartName="/ppt/media/image77.svg" ContentType="image/svg+xml"/>
  <Override PartName="/ppt/media/image79.svg" ContentType="image/svg+xml"/>
  <Override PartName="/ppt/media/image8.svg" ContentType="image/svg+xml"/>
  <Override PartName="/ppt/media/image81.svg" ContentType="image/svg+xml"/>
  <Override PartName="/ppt/media/image83.svg" ContentType="image/svg+xml"/>
  <Override PartName="/ppt/media/image85.svg" ContentType="image/svg+xml"/>
  <Override PartName="/ppt/media/image87.svg" ContentType="image/svg+xml"/>
  <Override PartName="/ppt/media/image89.svg" ContentType="image/svg+xml"/>
  <Override PartName="/ppt/media/image91.svg" ContentType="image/svg+xml"/>
  <Override PartName="/ppt/media/image93.svg" ContentType="image/svg+xml"/>
  <Override PartName="/ppt/media/image95.svg" ContentType="image/svg+xml"/>
  <Override PartName="/ppt/media/image97.svg" ContentType="image/svg+xml"/>
  <Override PartName="/ppt/media/image9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3"/>
  </p:sldMasterIdLst>
  <p:notesMasterIdLst>
    <p:notesMasterId r:id="rId6"/>
  </p:notesMasterIdLst>
  <p:sldIdLst>
    <p:sldId id="282" r:id="rId4"/>
    <p:sldId id="256" r:id="rId5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ng, Li" initials="FL" lastIdx="0" clrIdx="0"/>
  <p:cmAuthor id="2" name="Jasmine Weng" initials="JW" lastIdx="0" clrIdx="1"/>
  <p:cmAuthor id="3" name="Think" initials="T" lastIdx="0" clrIdx="2"/>
  <p:cmAuthor id="4" name="nello" initials="n" lastIdx="0" clrIdx="3"/>
  <p:cmAuthor id="5" name="作者" initials="A" lastIdx="0" clrIdx="4"/>
  <p:cmAuthor id="6" name="Yan, Fucheng /CN" initials="YF/" lastIdx="0" clrIdx="5"/>
  <p:cmAuthor id="7" name="lenovo" initials="l" lastIdx="0" clrIdx="6"/>
  <p:cmAuthor id="8" name="力 赵" initials="力" lastIdx="0" clrIdx="7"/>
  <p:cmAuthor id="9" name="User" initials="U" lastIdx="0" clrIdx="8"/>
  <p:cmAuthor id="10" name="user" initials="u" lastIdx="0" clrIdx="9"/>
  <p:cmAuthor id="11" name="幸全" initials="幸全" lastIdx="0" clrIdx="10"/>
  <p:cmAuthor id="12" name="Jiao Liu" initials="J" lastIdx="0" clrIdx="11"/>
  <p:cmAuthor id="13" name="Qingqing Peng" initials="Q" lastIdx="0" clrIdx="12"/>
  <p:cmAuthor id="14" name="XiaoHan Li" initials="X" lastIdx="0" clrIdx="13"/>
  <p:cmAuthor id="15" name="Yanfei Yuan" initials="Y" lastIdx="0" clrIdx="14"/>
  <p:cmAuthor id="16" name="Keruo LIU" initials="K" lastIdx="0" clrIdx="15"/>
  <p:cmAuthor id="17" name="Edward Wu" initials="E" lastIdx="0" clrIdx="16"/>
  <p:cmAuthor id="18" name="wang" initials="w" lastIdx="0" clrIdx="17"/>
  <p:cmAuthor id="19" name="Marilyn Stearns" initials="MS" lastIdx="0" clrIdx="18"/>
  <p:cmAuthor id="20" name="Julie Miller" initials="JM" lastIdx="0" clrIdx="19"/>
  <p:cmAuthor id="21" name="zhang qianyun" initials="zq" lastIdx="0" clrIdx="20"/>
  <p:cmAuthor id="22" name="宋祎凡" initials="宋祎凡" lastIdx="0" clrIdx="21"/>
  <p:cmAuthor id="23" name="马鑫 Xin Ma" initials="马鑫" lastIdx="0" clrIdx="22"/>
  <p:cmAuthor id="24" name="王富珍" initials="王富珍" lastIdx="0" clrIdx="23"/>
  <p:cmAuthor id="25" name="Lenovo" initials="L" lastIdx="0" clrIdx="24"/>
  <p:cmAuthor id="26" name="yuwenzhou" initials="yuwenzhou" lastIdx="0" clrIdx="25"/>
  <p:cmAuthor id="27" name="Aimin Hui" initials="AH" lastIdx="0" clrIdx="26"/>
  <p:cmAuthor id="28" name="Li, Yongwen /CN" initials="LY/" lastIdx="0" clrIdx="27"/>
  <p:cmAuthor id="29" name="Lan Terrry" initials="LT" lastIdx="0" clrIdx="28"/>
  <p:cmAuthor id="30" name="余文周" initials="余文周" lastIdx="0" clrIdx="29"/>
  <p:cmAuthor id="31" name="admin" initials="a" lastIdx="0" clrIdx="30"/>
  <p:cmAuthor id="32" name="临床 研究部" initials="临床" lastIdx="0" clrIdx="31"/>
  <p:cmAuthor id="33" name="6443" initials="6" lastIdx="0" clrIdx="32"/>
  <p:cmAuthor id="34" name="Vyas, Alok /IN" initials="VA/" lastIdx="0" clrIdx="33"/>
  <p:cmAuthor id="35" name="SENIGOUT-ext, Arthur /FR/EXT" initials="S/" lastIdx="0" clrIdx="34"/>
  <p:cmAuthor id="36" name="Moghe, Atharva /IN" initials="MA" lastIdx="0" clrIdx="35"/>
  <p:cmAuthor id="37" name="Yin, Kevin /SG" initials="YK/" lastIdx="0" clrIdx="36"/>
  <p:cmAuthor id="38" name="Chatterjee, Sudipta /IN" initials="CS/" lastIdx="0" clrIdx="37"/>
  <p:cmAuthor id="39" name="王锐" initials="" lastIdx="0" clrIdx="38"/>
  <p:cmAuthor id="40" name="侯婧_m2Qfra2m" initials="authorId_452874003" lastIdx="0" clrIdx="39"/>
  <p:cmAuthor id="41" name="侯婧 Jing Hou" initials="侯婧" lastIdx="0" clrIdx="40"/>
  <p:cmAuthor id="42" name="韩金秀" initials="韩金秀" lastIdx="0" clrIdx="41"/>
  <p:cmAuthor id="43" name="WPS_1679281038" initials="W" lastIdx="0" clrIdx="42"/>
  <p:cmAuthor id="44" name="Cai, Kan" initials="CK" lastIdx="0" clrIdx="43"/>
  <p:cmAuthor id="45" name="Wu Xiaoyu" initials="WX" lastIdx="0" clrIdx="44"/>
  <p:cmAuthor id="46" name="弥生" initials="弥" lastIdx="0" clrIdx="45"/>
  <p:cmAuthor id="47" name="祝 文莉" initials="祝" lastIdx="0" clrIdx="46"/>
  <p:cmAuthor id="48" name="喻欢" initials="喻欢" lastIdx="0" clrIdx="47"/>
  <p:cmAuthor id="49" name="Lydia" initials="s" lastIdx="0" clrIdx="48"/>
  <p:cmAuthor id="50" name="jie zheng" initials="jz" lastIdx="0" clrIdx="49"/>
  <p:cmAuthor id="51" name="8618327013392" initials="8" lastIdx="0" clrIdx="50"/>
  <p:cmAuthor id="52" name="Shang-Ying Hu" initials="S" lastIdx="0" clrIdx="51"/>
  <p:cmAuthor id="53" name=" " initials=" " lastIdx="0" clrIdx="52"/>
  <p:cmAuthor id="54" name="Christina Madison" initials="C" lastIdx="0" clrIdx="53"/>
  <p:cmAuthor id="55" name="julia7405" initials="j" lastIdx="0" clrIdx="54"/>
  <p:cmAuthor id="56" name="fy" initials="f" lastIdx="0" clrIdx="55"/>
  <p:cmAuthor id="57" name="豆传娜" initials="豆传娜" lastIdx="0" clrIdx="56"/>
  <p:cmAuthor id="58" name="赵" initials="赵" lastIdx="0" clrIdx="57"/>
  <p:cmAuthor id="59" name="江宁" initials="江宁" lastIdx="0" clrIdx="58"/>
  <p:cmAuthor id="60" name="innovax" initials="i" lastIdx="0" clrIdx="59"/>
  <p:cmAuthor id="61" name="Donahue, Andrea" initials="DA" lastIdx="0" clrIdx="60"/>
  <p:cmAuthor id="62" name="Brown, Jody" initials="BJ" lastIdx="0" clrIdx="61"/>
  <p:cmAuthor id="63" name="Ivanow, Tatiana" initials="IT" lastIdx="0" clrIdx="62"/>
  <p:cmAuthor id="64" name="eveyoung99@sina.com" initials="e [41]" lastIdx="0" clrIdx="63"/>
  <p:cmAuthor id="65" name="zhang shuai" initials="zs" lastIdx="0" clrIdx="64"/>
  <p:cmAuthor id="66" name="李玲玲" initials="李" lastIdx="0" clrIdx="65"/>
  <p:cmAuthor id="67" name="zhangkangkang" initials="z" lastIdx="0" clrIdx="66"/>
  <p:cmAuthor id="68" name="You Tingting" initials="YT" lastIdx="0" clrIdx="67"/>
  <p:cmAuthor id="69" name="杨雪娜" initials="杨雪娜" lastIdx="0" clrIdx="68"/>
  <p:cmAuthor id="70" name="Ryan Ko" initials="R" lastIdx="0" clrIdx="69"/>
  <p:cmAuthor id="71" name="Wang, Yang" initials="WY" lastIdx="0" clrIdx="70"/>
  <p:cmAuthor id="72" name="叶菁菁" initials="叶菁菁" lastIdx="0" clrIdx="71"/>
  <p:cmAuthor id="73" name="Ashley" initials="XQ" lastIdx="0" clrIdx="72"/>
  <p:cmAuthor id="74" name="周思琪" initials="周思琪" lastIdx="0" clrIdx="73"/>
  <p:cmAuthor id="75" name="Weber, Mariko" initials="WM" lastIdx="0" clrIdx="74"/>
  <p:cmAuthor id="76" name="施 燕珊" initials="施" lastIdx="0" clrIdx="75"/>
  <p:cmAuthor id="77" name="Harry Pan" initials="H. Pan" lastIdx="0" clrIdx="76"/>
  <p:cmAuthor id="78" name="Dan Zhou" initials="DZ" lastIdx="0" clrIdx="77"/>
  <p:cmAuthor id="79" name="宋洁然" initials="宋" lastIdx="0" clrIdx="78"/>
  <p:cmAuthor id="80" name="Yuan Jifang" initials="YJF" lastIdx="0" clrIdx="79"/>
  <p:cmAuthor id="81" name="ming qiu" initials="m" lastIdx="0" clrIdx="80"/>
  <p:cmAuthor id="82" name="27706" initials="2" lastIdx="0" clrIdx="81"/>
  <p:cmAuthor id="83" name="think" initials="t" lastIdx="0" clrIdx="82"/>
  <p:cmAuthor id="84" name="1206988966@qq.com" initials="1" lastIdx="0" clrIdx="83"/>
  <p:cmAuthor id="85" name="姜伟光" initials="姜" lastIdx="0" clrIdx="84"/>
  <p:cmAuthor id="86" name="冯亚平" initials="冯" lastIdx="0" clrIdx="85"/>
  <p:cmAuthor id="87" name="孙洁瑜" initials="孙洁瑜" lastIdx="0" clrIdx="86"/>
  <p:cmAuthor id="88" name="赵婵-Chan Zhao" initials="CZ" lastIdx="0" clrIdx="87"/>
  <p:cmAuthor id="89" name="guomeng" initials="GM" lastIdx="0" clrIdx="88"/>
  <p:cmAuthor id="90" name="Wei Chen" initials="Microsof" lastIdx="0" clrIdx="8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亲爱的同学们，老师们，大家好！欢迎来到今天的“阳光心灵，快乐成长”小学生心理健康专题讲座。在接下来的时间里，让我们一起开启一段奇妙的心灵之旅，学会如何更好地认识自己，关爱自己，成为一个内心充满阳光的快乐少年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，请大家跟我一起念这三句魔法咒语！第一句：“我不完美，但我一直在进步！”第二句：“我可以犯错，但我会及时改正！”第三句：“我接纳自己，我喜欢独一无二的自己！”非常好！请把这三句话记在心里，每天都告诉自己，你是最棒的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接下来，我们来谈谈如何与朋友相处。朋友是我们最珍贵的宝藏，但再好的朋友也会有小矛盾。这节课，我们就来学习几个交友秘籍，让我们的友谊小船能够乘风破浪，永远不翻！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交友秘籍第一招：尊重。尊重是什么呢？就是不嘲笑别人，不给别人乱起外号，不排挤同学，不小肚鸡肠。记住，你怎样对待别人，别人就会怎样对待你。学会尊重，是交到好朋友的第一步。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第二招，是学会包容和沟通。当和朋友有分歧时，先别急着生气，试着站在对方的角度想一想。吵架了也没关系，不要冷战，要主动沟通，有错就道歉。真正的友谊，是经得起考验，能够共同成长的。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里，老师要特别强调一点：如果有人欺负你、孤立你，或者向你索要东西，这就是校园欺凌。遇到这种情况，绝对不要默默忍受！一定要第一时间告诉老师和家长，向信任的人求助。保护好自己，才是最重要的勇敢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我们来谈谈学习。很多同学会为考试和作业感到焦虑。但我们要明白，学习的真正意义不是为了和别人比输赢，而是为了增长知识，开阔眼界，成为更好的自己。一次的失误并不可怕，它只是帮我们找到需要努力的地方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很多时候，我们的烦恼来自于“拖延”。这个小怪兽会让我们越来越焦虑。怎么打败它呢？很简单，把大任务分解成一个个小目标，完成一个就给自己一点奖励。每天进步一点点，你会发现自己越来越棒！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当遇到困难时，我们心里会有两个小人在打架。一个消极，一个积极。请大家一定要选择相信积极的小人！学会给自己加油打气，多说“我可以试试”，少说“我不行”。这种积极的心理暗示，会让我们变得更强大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那么，当坏情绪来敲门时，我们该怎么办呢？别担心，就像我们感冒了要吃药一样，我们的心灵“感冒”了也有急救小妙招。接下来，老师就教大家几个简单又好用的方法。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这里是我们的情绪调节工具箱。有四个法宝：第一，深呼吸，通过调节呼吸让身体平静；第二，找人倾诉，把烦恼说出来；第三，转移注意力，去做自己喜欢的事，暂时离开糟糕的情绪环境；第四，特别生气的时候，先暂停10秒钟，给自己冷静的时间。这些方法都能帮助我们快速平静下来，做情绪的小主人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开始之前，我想先问大家一个问题。大家觉得什么样的人才算是健康的呢？是不生病吗？还是跑得快？大家说得都非常有道理。但今天，我们要探讨一个同样重要的话题——心理健康。它就像我们心灵的健康操，让我们每天都开心，能轻松交到朋友，勇敢面对困难，并且学会好好爱自己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，让我们一起来练习一下深呼吸。请大家坐直，闭上眼睛。跟着我做：慢慢地吸气……很好，感觉小肚子鼓起来了。然后，缓缓地呼气……小肚子瘪下去了。再来一次。感觉是不是平静多了？这个方法非常管用，大家一定要记住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我们再来聊聊家人。是不是有时候觉得爸爸妈妈太唠叨了？让我们换个角度想想，他们的唠叨和严格，其实都是希望我们能养成好习惯，能更好地成长。他们的每一句话里，都藏着满满的爱。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所以，让我们学会用爱和家人沟通。多理解他们的辛苦，多体谅他们的不容易，有想法就主动说出来。在一个温暖的家庭里，我们才能更健康、更快乐地成长。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，老师送给大家五条“心灵安全带”，请大家一定要牢记在心。第一，不伤害自己和别人，守住行为的边界。第二，遇到困难一定要求助，不要独自承受。第三，不攀比、不内耗，专注自己的成长。第四，待人真诚善良，传递温暖。第五，保持乐观心态，相信未来。这五条安全带会保护我们的心灵健康成长，让我们在成长的道路上走得更稳、更远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同学们，今天的讲座即将结束。请记住，成长是一场慢慢变好的旅程。比成绩更重要的是心态，比优秀更可贵的是阳光。希望大家都能学会关爱自己、善待他人、热爱生活，带着自信和善良，快乐成长，向阳而生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今天的讲座到此结束，谢谢同学们的认真聆听！祝愿每一位同学都能拥有阳光般的心灵，在成长的道路上快乐前行！谢谢大家！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在我们成长的道路上，就像小树苗一样，总会遇到一些风雨。比如学习的压力、和朋友的小矛盾、被爸爸妈妈批评等等。这些都是非常正常的“小烦恼”。大家千万不要觉得是自己的错，更不要害怕或者藏在心里。今天，我们就来学习如何应对这些烦恼，让自己的内心充满阳光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，让我们来认识一下住在我们心里的四位好朋友——情绪小精灵！它们分别是开心、生气、难过和害怕。大家看，它们是不是很可爱？记住，它们没有好坏之分，都是我们情绪的一部分，都是来帮助我们了解自己内心感受的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首先来看“开心小精灵”！当我们考得好、和朋友玩得开心、学会新本领的时候，它就会出现。它让我们心里甜甜的，充满活力。我们要学会抓住这些快乐的瞬间，并且把它分享给身边的人，这样快乐就会加倍哦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接下来是“生气”和“难过”小精灵。当我们被误会、愿望没满足时，会生气；当考试失利、和朋友吵架时，会难过。这些都非常正常。生气时，我们要知道它是在提醒我们不舒服了，但不能乱发脾气。难过时，也不用假装坚强，可以哭，可以说出来，这会让我们更勇敢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最后是“害怕小精灵”。我们害怕考试、害怕发言，这些都很正常。但老师想告诉大家，勇敢不是不害怕，而是心里害怕，却依然选择去尝试。第一次举手，第一次上台，都是勇敢的证明。记住，所有情绪都是我们的朋友，不要压抑它们哦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现在，让我们进入下一个话题：接纳自己。同学们，你们会不会有时觉得自己不够好，不如别人？如果有，现在就请把这些想法扔掉！就像夜空中的星星，每一颗都独一无二，都在发光。我们也是一样，不需要和别人比较，做好自己就是最棒的！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 smtClean="0"/>
              <a:t>1.7.2013</a:t>
            </a:r>
            <a:endParaRPr lang="cs-CZ" smtClean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400" b="0" i="0" u="none" strike="noStrike">
                <a:solidFill>
                  <a:srgbClr val="000000"/>
                </a:solidFill>
              </a:rPr>
              <a:t>我们每个人都有自己的闪光点。有的人爱读书，有的人体育好，有的人会画画唱歌，还有的人非常善良。这些都是非常棒的优点！请大家记住，成绩绝对不是衡量一个人是否优秀的唯一标准。你的善良、努力和坚持，才是最宝贵的财富。</a:t>
            </a:r>
            <a:endParaRPr lang="en-US" sz="1400" b="0" i="0" u="none" strike="noStrike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 smtClean="0"/>
              <a:t>‹#›</a:t>
            </a:r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标题幻灯片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标题和竖排文字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竖排标题与文本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and Content">
    <p:spTree>
      <p:nvGrpSpPr>
        <p:cNvPr id="2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图片占位符 1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标题和内容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节标题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matchingName="两栏内容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比较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39" name="Shape 37"/>
          <p:cNvSpPr txBox="1"/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/>
        </p:txBody>
      </p:sp>
      <p:sp>
        <p:nvSpPr>
          <p:cNvPr id="41" name="Shape 39"/>
          <p:cNvSpPr txBox="1"/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仅标题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空白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内容与标题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图片与标题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Shape 3"/>
          <p:cNvSpPr txBox="1"/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9" name="Shape 4"/>
          <p:cNvSpPr txBox="1"/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0" name="Shape 5"/>
          <p:cNvSpPr txBox="1"/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3.svg"/><Relationship Id="rId8" Type="http://schemas.openxmlformats.org/officeDocument/2006/relationships/image" Target="../media/image42.png"/><Relationship Id="rId7" Type="http://schemas.openxmlformats.org/officeDocument/2006/relationships/image" Target="../media/image41.svg"/><Relationship Id="rId6" Type="http://schemas.openxmlformats.org/officeDocument/2006/relationships/image" Target="../media/image40.png"/><Relationship Id="rId5" Type="http://schemas.openxmlformats.org/officeDocument/2006/relationships/image" Target="../media/image39.svg"/><Relationship Id="rId4" Type="http://schemas.openxmlformats.org/officeDocument/2006/relationships/image" Target="../media/image38.png"/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1" Type="http://schemas.openxmlformats.org/officeDocument/2006/relationships/notesSlide" Target="../notesSlides/notesSlide9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4.jpe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5.jpeg"/><Relationship Id="rId1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53.svg"/><Relationship Id="rId8" Type="http://schemas.openxmlformats.org/officeDocument/2006/relationships/image" Target="../media/image52.png"/><Relationship Id="rId7" Type="http://schemas.openxmlformats.org/officeDocument/2006/relationships/image" Target="../media/image51.svg"/><Relationship Id="rId6" Type="http://schemas.openxmlformats.org/officeDocument/2006/relationships/image" Target="../media/image50.png"/><Relationship Id="rId5" Type="http://schemas.openxmlformats.org/officeDocument/2006/relationships/image" Target="../media/image49.svg"/><Relationship Id="rId4" Type="http://schemas.openxmlformats.org/officeDocument/2006/relationships/image" Target="../media/image48.png"/><Relationship Id="rId3" Type="http://schemas.openxmlformats.org/officeDocument/2006/relationships/image" Target="../media/image47.svg"/><Relationship Id="rId2" Type="http://schemas.openxmlformats.org/officeDocument/2006/relationships/image" Target="../media/image46.png"/><Relationship Id="rId17" Type="http://schemas.openxmlformats.org/officeDocument/2006/relationships/notesSlide" Target="../notesSlides/notesSlide14.xml"/><Relationship Id="rId16" Type="http://schemas.openxmlformats.org/officeDocument/2006/relationships/slideLayout" Target="../slideLayouts/slideLayout12.xml"/><Relationship Id="rId15" Type="http://schemas.openxmlformats.org/officeDocument/2006/relationships/image" Target="../media/image59.svg"/><Relationship Id="rId14" Type="http://schemas.openxmlformats.org/officeDocument/2006/relationships/image" Target="../media/image58.png"/><Relationship Id="rId13" Type="http://schemas.openxmlformats.org/officeDocument/2006/relationships/image" Target="../media/image57.svg"/><Relationship Id="rId12" Type="http://schemas.openxmlformats.org/officeDocument/2006/relationships/image" Target="../media/image56.png"/><Relationship Id="rId11" Type="http://schemas.openxmlformats.org/officeDocument/2006/relationships/image" Target="../media/image55.svg"/><Relationship Id="rId10" Type="http://schemas.openxmlformats.org/officeDocument/2006/relationships/image" Target="../media/image54.png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67.png"/><Relationship Id="rId8" Type="http://schemas.openxmlformats.org/officeDocument/2006/relationships/image" Target="../media/image66.svg"/><Relationship Id="rId7" Type="http://schemas.openxmlformats.org/officeDocument/2006/relationships/image" Target="../media/image65.png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image" Target="../media/image62.svg"/><Relationship Id="rId3" Type="http://schemas.openxmlformats.org/officeDocument/2006/relationships/image" Target="../media/image61.png"/><Relationship Id="rId2" Type="http://schemas.openxmlformats.org/officeDocument/2006/relationships/image" Target="../media/image60.jpeg"/><Relationship Id="rId12" Type="http://schemas.openxmlformats.org/officeDocument/2006/relationships/notesSlide" Target="../notesSlides/notesSlide15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68.svg"/><Relationship Id="rId1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2.xml"/><Relationship Id="rId8" Type="http://schemas.openxmlformats.org/officeDocument/2006/relationships/image" Target="../media/image75.jpeg"/><Relationship Id="rId7" Type="http://schemas.openxmlformats.org/officeDocument/2006/relationships/image" Target="../media/image74.svg"/><Relationship Id="rId6" Type="http://schemas.openxmlformats.org/officeDocument/2006/relationships/image" Target="../media/image73.png"/><Relationship Id="rId5" Type="http://schemas.openxmlformats.org/officeDocument/2006/relationships/image" Target="../media/image72.svg"/><Relationship Id="rId4" Type="http://schemas.openxmlformats.org/officeDocument/2006/relationships/image" Target="../media/image71.png"/><Relationship Id="rId3" Type="http://schemas.openxmlformats.org/officeDocument/2006/relationships/image" Target="../media/image70.svg"/><Relationship Id="rId2" Type="http://schemas.openxmlformats.org/officeDocument/2006/relationships/image" Target="../media/image69.png"/><Relationship Id="rId10" Type="http://schemas.openxmlformats.org/officeDocument/2006/relationships/notesSlide" Target="../notesSlides/notesSlide16.xml"/><Relationship Id="rId1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82.png"/><Relationship Id="rId8" Type="http://schemas.openxmlformats.org/officeDocument/2006/relationships/image" Target="../media/image29.png"/><Relationship Id="rId7" Type="http://schemas.openxmlformats.org/officeDocument/2006/relationships/image" Target="../media/image81.svg"/><Relationship Id="rId6" Type="http://schemas.openxmlformats.org/officeDocument/2006/relationships/image" Target="../media/image80.png"/><Relationship Id="rId5" Type="http://schemas.openxmlformats.org/officeDocument/2006/relationships/image" Target="../media/image79.svg"/><Relationship Id="rId4" Type="http://schemas.openxmlformats.org/officeDocument/2006/relationships/image" Target="../media/image78.png"/><Relationship Id="rId3" Type="http://schemas.openxmlformats.org/officeDocument/2006/relationships/image" Target="../media/image77.svg"/><Relationship Id="rId2" Type="http://schemas.openxmlformats.org/officeDocument/2006/relationships/image" Target="../media/image76.png"/><Relationship Id="rId12" Type="http://schemas.openxmlformats.org/officeDocument/2006/relationships/notesSlide" Target="../notesSlides/notesSlide17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83.svg"/><Relationship Id="rId1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91.svg"/><Relationship Id="rId8" Type="http://schemas.openxmlformats.org/officeDocument/2006/relationships/image" Target="../media/image90.png"/><Relationship Id="rId7" Type="http://schemas.openxmlformats.org/officeDocument/2006/relationships/image" Target="../media/image89.svg"/><Relationship Id="rId6" Type="http://schemas.openxmlformats.org/officeDocument/2006/relationships/image" Target="../media/image88.png"/><Relationship Id="rId5" Type="http://schemas.openxmlformats.org/officeDocument/2006/relationships/image" Target="../media/image87.svg"/><Relationship Id="rId4" Type="http://schemas.openxmlformats.org/officeDocument/2006/relationships/image" Target="../media/image86.png"/><Relationship Id="rId3" Type="http://schemas.openxmlformats.org/officeDocument/2006/relationships/image" Target="../media/image85.svg"/><Relationship Id="rId2" Type="http://schemas.openxmlformats.org/officeDocument/2006/relationships/image" Target="../media/image84.png"/><Relationship Id="rId11" Type="http://schemas.openxmlformats.org/officeDocument/2006/relationships/notesSlide" Target="../notesSlides/notesSlide19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99.svg"/><Relationship Id="rId8" Type="http://schemas.openxmlformats.org/officeDocument/2006/relationships/image" Target="../media/image98.png"/><Relationship Id="rId7" Type="http://schemas.openxmlformats.org/officeDocument/2006/relationships/image" Target="../media/image97.svg"/><Relationship Id="rId6" Type="http://schemas.openxmlformats.org/officeDocument/2006/relationships/image" Target="../media/image96.png"/><Relationship Id="rId5" Type="http://schemas.openxmlformats.org/officeDocument/2006/relationships/image" Target="../media/image95.svg"/><Relationship Id="rId4" Type="http://schemas.openxmlformats.org/officeDocument/2006/relationships/image" Target="../media/image94.png"/><Relationship Id="rId3" Type="http://schemas.openxmlformats.org/officeDocument/2006/relationships/image" Target="../media/image93.svg"/><Relationship Id="rId2" Type="http://schemas.openxmlformats.org/officeDocument/2006/relationships/image" Target="../media/image92.png"/><Relationship Id="rId11" Type="http://schemas.openxmlformats.org/officeDocument/2006/relationships/notesSlide" Target="../notesSlides/notesSlide22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4.xml"/><Relationship Id="rId8" Type="http://schemas.openxmlformats.org/officeDocument/2006/relationships/slideLayout" Target="../slideLayouts/slideLayout12.xml"/><Relationship Id="rId7" Type="http://schemas.openxmlformats.org/officeDocument/2006/relationships/image" Target="../media/image105.svg"/><Relationship Id="rId6" Type="http://schemas.openxmlformats.org/officeDocument/2006/relationships/image" Target="../media/image104.png"/><Relationship Id="rId5" Type="http://schemas.openxmlformats.org/officeDocument/2006/relationships/image" Target="../media/image103.svg"/><Relationship Id="rId4" Type="http://schemas.openxmlformats.org/officeDocument/2006/relationships/image" Target="../media/image102.png"/><Relationship Id="rId3" Type="http://schemas.openxmlformats.org/officeDocument/2006/relationships/image" Target="../media/image101.svg"/><Relationship Id="rId2" Type="http://schemas.openxmlformats.org/officeDocument/2006/relationships/image" Target="../media/image100.png"/><Relationship Id="rId1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06.jpeg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svg"/><Relationship Id="rId8" Type="http://schemas.openxmlformats.org/officeDocument/2006/relationships/image" Target="../media/image11.png"/><Relationship Id="rId7" Type="http://schemas.openxmlformats.org/officeDocument/2006/relationships/image" Target="../media/image10.svg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3" Type="http://schemas.openxmlformats.org/officeDocument/2006/relationships/notesSlide" Target="../notesSlides/notesSlide2.xml"/><Relationship Id="rId12" Type="http://schemas.openxmlformats.org/officeDocument/2006/relationships/slideLayout" Target="../slideLayouts/slideLayout12.xml"/><Relationship Id="rId11" Type="http://schemas.openxmlformats.org/officeDocument/2006/relationships/image" Target="../media/image14.svg"/><Relationship Id="rId10" Type="http://schemas.openxmlformats.org/officeDocument/2006/relationships/image" Target="../media/image13.pn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22.svg"/><Relationship Id="rId8" Type="http://schemas.openxmlformats.org/officeDocument/2006/relationships/image" Target="../media/image21.png"/><Relationship Id="rId7" Type="http://schemas.openxmlformats.org/officeDocument/2006/relationships/image" Target="../media/image20.svg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1" Type="http://schemas.openxmlformats.org/officeDocument/2006/relationships/notesSlide" Target="../notesSlides/notesSlide3.xml"/><Relationship Id="rId10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4.xml"/><Relationship Id="rId6" Type="http://schemas.openxmlformats.org/officeDocument/2006/relationships/slideLayout" Target="../slideLayouts/slideLayout1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4.svg"/><Relationship Id="rId8" Type="http://schemas.openxmlformats.org/officeDocument/2006/relationships/image" Target="../media/image33.png"/><Relationship Id="rId7" Type="http://schemas.openxmlformats.org/officeDocument/2006/relationships/image" Target="../media/image32.svg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12.xml"/><Relationship Id="rId10" Type="http://schemas.openxmlformats.org/officeDocument/2006/relationships/image" Target="../media/image26.jpeg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占位符 2" descr="万场讲座封面图片"/>
          <p:cNvPicPr>
            <a:picLocks noChangeAspect="1"/>
          </p:cNvPicPr>
          <p:nvPr>
            <p:ph type="pic" sz="quarter" idx="10"/>
          </p:nvPr>
        </p:nvPicPr>
        <p:blipFill>
          <a:blip r:embed="rId1"/>
          <a:stretch>
            <a:fillRect/>
          </a:stretch>
        </p:blipFill>
        <p:spPr>
          <a:xfrm>
            <a:off x="146685" y="657860"/>
            <a:ext cx="11943715" cy="6200775"/>
          </a:xfrm>
          <a:prstGeom prst="rect">
            <a:avLst/>
          </a:prstGeom>
        </p:spPr>
      </p:pic>
      <p:pic>
        <p:nvPicPr>
          <p:cNvPr id="5" name="图片 4" descr="中心图标横版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060" y="165100"/>
            <a:ext cx="4867910" cy="4870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889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我的闪光点在哪里？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我们来玩个游戏，一起找找自己和身边同学们身上那些闪闪发光的地方吧！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2286000"/>
            <a:ext cx="2667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84CC16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762000" y="2286000"/>
            <a:ext cx="2667000" cy="76200"/>
          </a:xfrm>
          <a:prstGeom prst="roundRect">
            <a:avLst>
              <a:gd name="adj" fmla="val 0"/>
            </a:avLst>
          </a:prstGeom>
          <a:solidFill>
            <a:srgbClr val="84CC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24765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97000" y="24638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爱读书的小书虫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14400" y="3048000"/>
            <a:ext cx="23622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喜欢在书的海洋里遨游，写字工工整整，脑袋里装着超多有趣的知识。认真阅读的样子，就是最棒的闪光点呀！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3556000" y="2286000"/>
            <a:ext cx="2667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F97316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3556000" y="2286000"/>
            <a:ext cx="2667000" cy="762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46500" y="2476500"/>
            <a:ext cx="355600" cy="3556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4191000" y="24638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活力运动健将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3708400" y="3048000"/>
            <a:ext cx="23622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跑起步来像风一样快，跳绳也不在话下！永远充满活力，在阳光下尽情奔跑，健康快乐的样子超有感染力。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350000" y="2286000"/>
            <a:ext cx="2667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EC4899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6350000" y="2286000"/>
            <a:ext cx="2667000" cy="76200"/>
          </a:xfrm>
          <a:prstGeom prst="roundRect">
            <a:avLst>
              <a:gd name="adj" fmla="val 0"/>
            </a:avLst>
          </a:prstGeom>
          <a:solidFill>
            <a:srgbClr val="EC4899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40500" y="2476500"/>
            <a:ext cx="355600" cy="3556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6985000" y="24638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创意小艺术家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502400" y="3048000"/>
            <a:ext cx="23622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能用画笔描绘美好，能用歌声传递快乐，还能跳出优美的舞蹈。心灵手巧的你，总能创造出独一无二的惊喜！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9144000" y="2286000"/>
            <a:ext cx="2667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EF4444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9144000" y="2286000"/>
            <a:ext cx="2667000" cy="76200"/>
          </a:xfrm>
          <a:prstGeom prst="roundRect">
            <a:avLst>
              <a:gd name="adj" fmla="val 0"/>
            </a:avLst>
          </a:prstGeom>
          <a:solidFill>
            <a:srgbClr val="EF444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34500" y="2476500"/>
            <a:ext cx="355600" cy="3556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9779000" y="24638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温暖小太阳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9296400" y="3048000"/>
            <a:ext cx="23622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性格像小太阳一样温暖，总是乐于助人，关心身边的伙伴。你的善良和温柔，是能照亮别人的最美好品质！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762000" y="4699000"/>
            <a:ext cx="11049000" cy="1651000"/>
          </a:xfrm>
          <a:prstGeom prst="roundRect">
            <a:avLst>
              <a:gd name="adj" fmla="val 0"/>
            </a:avLst>
          </a:prstGeom>
          <a:solidFill>
            <a:srgbClr val="84CC16">
              <a:alpha val="2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6" name="AutoShape 26"/>
          <p:cNvSpPr/>
          <p:nvPr/>
        </p:nvSpPr>
        <p:spPr>
          <a:xfrm>
            <a:off x="762000" y="4699000"/>
            <a:ext cx="76200" cy="1651000"/>
          </a:xfrm>
          <a:prstGeom prst="roundRect">
            <a:avLst>
              <a:gd name="adj" fmla="val 0"/>
            </a:avLst>
          </a:prstGeom>
          <a:solidFill>
            <a:srgbClr val="EAB30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7" name="AutoShape 27"/>
          <p:cNvSpPr/>
          <p:nvPr/>
        </p:nvSpPr>
        <p:spPr>
          <a:xfrm>
            <a:off x="1079500" y="4826000"/>
            <a:ext cx="10287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成绩从来不是衡量优秀的唯一标准！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1079500" y="5461000"/>
            <a:ext cx="1028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你的善良、你的努力、你的坚持，还有那些独一无二的小特长，都是成长路上最耀眼、最宝贵的闪光点。每个小朋友都是独一无二的星星，都有属于自己的光芒！</a:t>
            </a:r>
            <a:endParaRPr lang="en-US"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我喜欢独一无二的自己！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651000"/>
            <a:ext cx="3556000" cy="2857500"/>
          </a:xfrm>
          <a:prstGeom prst="roundRect">
            <a:avLst>
              <a:gd name="adj" fmla="val 0"/>
            </a:avLst>
          </a:prstGeom>
          <a:solidFill>
            <a:srgbClr val="38BDF8">
              <a:alpha val="8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952500" y="1778000"/>
            <a:ext cx="317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“我不完美，但我一直在进步！”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952500" y="2667000"/>
            <a:ext cx="3175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8039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考试失误不代表你笨，只是暂时还没掌握方法；不敢举手发言也不代表胆小，只是需要更多练习的勇气。每一次小小的尝试，都是你悄悄变厉害的足迹哦！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508500" y="1651000"/>
            <a:ext cx="3556000" cy="2857500"/>
          </a:xfrm>
          <a:prstGeom prst="roundRect">
            <a:avLst>
              <a:gd name="adj" fmla="val 0"/>
            </a:avLst>
          </a:prstGeom>
          <a:solidFill>
            <a:srgbClr val="F472B6">
              <a:alpha val="8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4699000" y="1778000"/>
            <a:ext cx="317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“我可以犯错，但我会及时改正！”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4699000" y="2667000"/>
            <a:ext cx="3175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8039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人不是天生就什么都会的，犯错是成长的必经之路呀！就像小树苗会长歪，只要及时扶正就好。重要的是从错误里学到新东西，下次我们就能做得更好啦。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8255000" y="1651000"/>
            <a:ext cx="3556000" cy="2857500"/>
          </a:xfrm>
          <a:prstGeom prst="roundRect">
            <a:avLst>
              <a:gd name="adj" fmla="val 0"/>
            </a:avLst>
          </a:prstGeom>
          <a:solidFill>
            <a:srgbClr val="FBBF24">
              <a:alpha val="8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8445500" y="1778000"/>
            <a:ext cx="317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“我喜欢独一无二的自己！”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8445500" y="2667000"/>
            <a:ext cx="3175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8039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世界上没有两片一模一样的叶子，也没有第二个你！也许你有点小缺点，但这才是最特别的你。请你大声告诉自己：我就是我，一个虽然不完美，但超棒、超值得被爱的我！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4699000"/>
            <a:ext cx="11049000" cy="1778000"/>
          </a:xfrm>
          <a:prstGeom prst="roundRect">
            <a:avLst>
              <a:gd name="adj" fmla="val 0"/>
            </a:avLst>
          </a:prstGeom>
          <a:solidFill>
            <a:srgbClr val="FFFCEB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1016000" y="4826000"/>
            <a:ext cx="10541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59E0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✨ 现在，让我们一起大声念出这三句魔法咒语！ ✨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1016000" y="5397500"/>
            <a:ext cx="1054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老师希望这三句话能成为大家心里的小太阳。不管遇到什么不开心的事，都要记得给自己鼓鼓劲：你一直在努力进步，你有改正错误的勇气，你更是独一无二、闪闪发光的！现在，请全体同学起立，用最响亮的声音告诉自己——你是最棒的！</a:t>
            </a:r>
            <a:endParaRPr lang="en-US"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79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友谊的小船，如何才能不翻？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429000" cy="2413000"/>
          </a:xfrm>
          <a:prstGeom prst="roundRect">
            <a:avLst>
              <a:gd name="adj" fmla="val 0"/>
            </a:avLst>
          </a:prstGeom>
          <a:solidFill>
            <a:srgbClr val="FFFFFF">
              <a:alpha val="95000"/>
            </a:srgbClr>
          </a:solidFill>
          <a:ln w="38100" cap="flat" cmpd="sng">
            <a:solidFill>
              <a:srgbClr val="FFC72C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11062" r="11062"/>
          <a:stretch>
            <a:fillRect/>
          </a:stretch>
        </p:blipFill>
        <p:spPr>
          <a:xfrm>
            <a:off x="889000" y="1714500"/>
            <a:ext cx="3175000" cy="2286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4445000" y="1651000"/>
            <a:ext cx="7048500" cy="2413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FFC72C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4445000" y="1651000"/>
            <a:ext cx="101600" cy="2413000"/>
          </a:xfrm>
          <a:prstGeom prst="roundRect">
            <a:avLst>
              <a:gd name="adj" fmla="val 0"/>
            </a:avLst>
          </a:prstGeom>
          <a:solidFill>
            <a:srgbClr val="FFC72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4699000" y="1841500"/>
            <a:ext cx="6604000" cy="203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朋友是校园里最温暖的宝藏！</a:t>
            </a:r>
            <a:endParaRPr lang="en-US" sz="1100"/>
          </a:p>
          <a:p>
            <a:pPr marL="0" indent="0" algn="l">
              <a:lnSpc>
                <a:spcPct val="117000"/>
              </a:lnSpc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在朝夕相处的校园生活里，朋友是陪你分享快乐、分担烦恼的最佳伙伴。但就像航行的小船偶尔会遇到微风，再好的朋友之间，也难免会出现小摩擦、小误会——这并不是友谊的“裂痕”，而是我们学习如何更好相处的小小考验哦！</a:t>
            </a:r>
            <a:endParaRPr lang="en-US" sz="1400" b="0" i="0" u="none" strike="noStrike">
              <a:solidFill>
                <a:srgbClr val="505050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762000" y="4254500"/>
            <a:ext cx="10731500" cy="2095500"/>
          </a:xfrm>
          <a:prstGeom prst="roundRect">
            <a:avLst>
              <a:gd name="adj" fmla="val 0"/>
            </a:avLst>
          </a:prstGeom>
          <a:solidFill>
            <a:srgbClr val="FFF9E4">
              <a:alpha val="96000"/>
            </a:srgbClr>
          </a:solidFill>
          <a:ln w="25400" cap="flat" cmpd="sng">
            <a:solidFill>
              <a:srgbClr val="FFD987">
                <a:alpha val="10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952500" y="4445000"/>
            <a:ext cx="5207000" cy="1714500"/>
          </a:xfrm>
          <a:prstGeom prst="roundRect">
            <a:avLst>
              <a:gd name="adj" fmla="val 0"/>
            </a:avLst>
          </a:prstGeom>
          <a:solidFill>
            <a:srgbClr val="FFFFFF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1143000" y="4572000"/>
            <a:ext cx="48895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59E0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你是不是也有这样的小烦恼？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1143000" y="5080000"/>
            <a:ext cx="4889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“为什么好朋友突然不理我了？”“不小心说错话怎么补救？”很多时候，我们不是不爱惜友谊，只是还没找到正确的沟通方式。这些藏在心里的小纠结，其实都有简单又温暖的解决办法！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5373556">
            <a:off x="5524500" y="5264174"/>
            <a:ext cx="165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FFC72C">
                <a:alpha val="40000"/>
              </a:srgbClr>
            </a:solidFill>
            <a:prstDash val="dash"/>
            <a:round/>
            <a:headEnd type="none" w="lg" len="lg"/>
            <a:tailEnd type="none" w="lg" len="lg"/>
          </a:ln>
        </p:spPr>
      </p:cxnSp>
      <p:sp>
        <p:nvSpPr>
          <p:cNvPr id="14" name="AutoShape 14"/>
          <p:cNvSpPr/>
          <p:nvPr/>
        </p:nvSpPr>
        <p:spPr>
          <a:xfrm>
            <a:off x="6540500" y="4445000"/>
            <a:ext cx="4762500" cy="1714500"/>
          </a:xfrm>
          <a:prstGeom prst="roundRect">
            <a:avLst>
              <a:gd name="adj" fmla="val 0"/>
            </a:avLst>
          </a:prstGeom>
          <a:solidFill>
            <a:srgbClr val="FFC72C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6731000" y="4572000"/>
            <a:ext cx="4445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一起解锁「友谊保鲜秘籍」！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731000" y="5080000"/>
            <a:ext cx="4445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这节课，我们将一起学习如何倾听、如何道歉、如何换位思考。掌握这些小技巧，让我们的友谊小船不仅不会翻，还能在成长的海洋里乘风破浪，驶向更快乐的远方！</a:t>
            </a:r>
            <a:endParaRPr lang="en-US"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79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尊重是友谊的“魔法钥匙”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2667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84CC16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2667000" cy="63500"/>
          </a:xfrm>
          <a:prstGeom prst="roundRect">
            <a:avLst>
              <a:gd name="adj" fmla="val 0"/>
            </a:avLst>
          </a:prstGeom>
          <a:solidFill>
            <a:srgbClr val="84CC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889000" y="1841500"/>
            <a:ext cx="2413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不嘲笑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889000" y="2413000"/>
            <a:ext cx="2413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不嘲笑同学的缺点或外貌，每个人都有独特的闪光点，不要总盯着别人的不足，多发现身边人的可爱之处。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3619500" y="1651000"/>
            <a:ext cx="2667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84CC16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3619500" y="1651000"/>
            <a:ext cx="2667000" cy="63500"/>
          </a:xfrm>
          <a:prstGeom prst="roundRect">
            <a:avLst>
              <a:gd name="adj" fmla="val 0"/>
            </a:avLst>
          </a:prstGeom>
          <a:solidFill>
            <a:srgbClr val="84CC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746500" y="1841500"/>
            <a:ext cx="2413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不贴标签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3746500" y="2413000"/>
            <a:ext cx="2413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坚决不给别人起侮辱性的外号。伤人的外号就像一根小刺，会悄悄扎在小伙伴的心上，尊重他人的名字就是尊重他人的开始。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477000" y="1651000"/>
            <a:ext cx="2667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84CC16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6477000" y="1651000"/>
            <a:ext cx="2667000" cy="63500"/>
          </a:xfrm>
          <a:prstGeom prst="roundRect">
            <a:avLst>
              <a:gd name="adj" fmla="val 0"/>
            </a:avLst>
          </a:prstGeom>
          <a:solidFill>
            <a:srgbClr val="84CC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4" name="AutoShape 14"/>
          <p:cNvSpPr/>
          <p:nvPr/>
        </p:nvSpPr>
        <p:spPr>
          <a:xfrm>
            <a:off x="6604000" y="1841500"/>
            <a:ext cx="2413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不孤立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604000" y="2413000"/>
            <a:ext cx="2413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不孤立、不排挤任何一个同学。大家一起学习玩耍才是最快乐的事情，主动伸出友谊之手，让每个小伙伴都感受到集体的温暖。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9207500" y="1651000"/>
            <a:ext cx="2667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84CC16">
                <a:alpha val="6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9207500" y="1651000"/>
            <a:ext cx="2667000" cy="63500"/>
          </a:xfrm>
          <a:prstGeom prst="roundRect">
            <a:avLst>
              <a:gd name="adj" fmla="val 0"/>
            </a:avLst>
          </a:prstGeom>
          <a:solidFill>
            <a:srgbClr val="84CC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9334500" y="1841500"/>
            <a:ext cx="2413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4CC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不小气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9334500" y="2413000"/>
            <a:ext cx="2413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不因为小事就斤斤计较。朋友之间难免有小摩擦，学会包容和体谅，用微笑化解小矛盾，友谊之花才能开得更长久。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4064000"/>
            <a:ext cx="7493000" cy="2286000"/>
          </a:xfrm>
          <a:prstGeom prst="roundRect">
            <a:avLst>
              <a:gd name="adj" fmla="val 0"/>
            </a:avLst>
          </a:prstGeom>
          <a:solidFill>
            <a:srgbClr val="FFF7E6">
              <a:alpha val="96000"/>
            </a:srgbClr>
          </a:solidFill>
          <a:ln w="25400" cap="flat" cmpd="sng">
            <a:solidFill>
              <a:srgbClr val="FB923C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1016000" y="4254500"/>
            <a:ext cx="6985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EA58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你善待别人，别人才会善待你。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1016000" y="5080000"/>
            <a:ext cx="6985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3434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尊重是交到好朋友的第一步！它就像一把充满魔力的钥匙，轻轻打开友谊的大门。当你用尊重和善意对待身边的人时，也一定会收获同样温暖、真诚的伙伴，一起在成长的路上快乐同行。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8509000" y="4064000"/>
            <a:ext cx="25400" cy="2286000"/>
          </a:xfrm>
          <a:prstGeom prst="roundRect">
            <a:avLst>
              <a:gd name="adj" fmla="val 0"/>
            </a:avLst>
          </a:prstGeom>
          <a:solidFill>
            <a:srgbClr val="84CC16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2"/>
          <a:srcRect t="13428" b="13428"/>
          <a:stretch>
            <a:fillRect/>
          </a:stretch>
        </p:blipFill>
        <p:spPr>
          <a:xfrm>
            <a:off x="8699500" y="4191000"/>
            <a:ext cx="2222500" cy="2159000"/>
          </a:xfrm>
          <a:prstGeom prst="rect">
            <a:avLst/>
          </a:prstGeom>
          <a:noFill/>
          <a:ln w="38100" cap="flat" cmpd="sng">
            <a:solidFill>
              <a:srgbClr val="FFFFFF">
                <a:alpha val="100000"/>
              </a:srgbClr>
            </a:solidFill>
            <a:prstDash val="solid"/>
            <a:rou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79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换位思考，退一步海阔天空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2984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38BDF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5207000" cy="63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16000" y="18415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8BDF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学会包容和换位思考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1016000" y="2540000"/>
            <a:ext cx="4699000" cy="184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个人的想法和习惯都是独一无二的。当与同学产生分歧时，先别急着生气或反驳。试着切换视角，站在对方的立场上想一想：“如果我是他，遇到这件事会怎么想？为什么会这样做？”也许你会发现，对方并非故意针对，一切可能只是一场小小的误会，多一份理解就多一份和谐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223000" y="1651000"/>
            <a:ext cx="5207000" cy="2984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FB923C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6223000" y="1651000"/>
            <a:ext cx="5207000" cy="63500"/>
          </a:xfrm>
          <a:prstGeom prst="roundRect">
            <a:avLst>
              <a:gd name="adj" fmla="val 0"/>
            </a:avLst>
          </a:prstGeom>
          <a:solidFill>
            <a:srgbClr val="FB923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6477000" y="18415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B92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学会正确处理矛盾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477000" y="2540000"/>
            <a:ext cx="4699000" cy="184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和同学发生争吵在所难免，但冷战、记仇和报复只会让关系越来越远。不如主动迈出一步，好好沟通。如果是自己的错，就勇敢地说一声“对不起”；如果是误会，就心平气和地解释清楚。坦诚的交流，是化解矛盾最好的良药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4826000"/>
            <a:ext cx="10668000" cy="1524000"/>
          </a:xfrm>
          <a:prstGeom prst="roundRect">
            <a:avLst>
              <a:gd name="adj" fmla="val 0"/>
            </a:avLst>
          </a:prstGeom>
          <a:solidFill>
            <a:srgbClr val="FFF0E6">
              <a:alpha val="95000"/>
            </a:srgbClr>
          </a:solidFill>
          <a:ln w="12700" cap="flat" cmpd="sng">
            <a:solidFill>
              <a:srgbClr val="FB923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1016000" y="5016500"/>
            <a:ext cx="10160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真正的友谊，从来不是永远不吵架，而是吵不散、打不乱。在相处中学会</a:t>
            </a:r>
            <a:r>
              <a:rPr lang="en-US" sz="1600" b="1" i="0" u="none" strike="noStrike">
                <a:solidFill>
                  <a:srgbClr val="EA58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包容彼此的不同</a:t>
            </a:r>
            <a:r>
              <a:rPr lang="en-US" sz="16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，在摩擦中</a:t>
            </a:r>
            <a:r>
              <a:rPr lang="en-US" sz="1600" b="1" i="0" u="none" strike="noStrike">
                <a:solidFill>
                  <a:srgbClr val="EA58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学会共同成长</a:t>
            </a:r>
            <a:r>
              <a:rPr lang="en-US" sz="16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。用一颗柔软的心去理解，用真诚的话去沟通，这样的友谊才会像阳光一样温暖而长久。</a:t>
            </a:r>
            <a:endParaRPr lang="en-US" sz="11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保护自己，是最重要的勇敢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87500"/>
            <a:ext cx="10668000" cy="1587500"/>
          </a:xfrm>
          <a:prstGeom prst="roundRect">
            <a:avLst>
              <a:gd name="adj" fmla="val 0"/>
            </a:avLst>
          </a:prstGeom>
          <a:solidFill>
            <a:srgbClr val="FFFBEB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1714500"/>
            <a:ext cx="3302000" cy="1333500"/>
          </a:xfrm>
          <a:prstGeom prst="roundRect">
            <a:avLst>
              <a:gd name="adj" fmla="val 0"/>
            </a:avLst>
          </a:prstGeom>
          <a:solidFill>
            <a:srgbClr val="FEE2E2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9500" y="18034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460500" y="1803400"/>
            <a:ext cx="2667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被欺负、打骂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79500" y="2222500"/>
            <a:ext cx="3048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50A0A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如果有人故意推搡你、打你，或者强迫你做不愿意的事，这是绝对不可以的！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445000" y="1714500"/>
            <a:ext cx="3302000" cy="1333500"/>
          </a:xfrm>
          <a:prstGeom prst="roundRect">
            <a:avLst>
              <a:gd name="adj" fmla="val 0"/>
            </a:avLst>
          </a:prstGeom>
          <a:solidFill>
            <a:srgbClr val="FEF3C7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0" y="18034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953000" y="1803400"/>
            <a:ext cx="2667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被孤立、排挤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572000" y="2222500"/>
            <a:ext cx="3048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431407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故意不和你说话、不让你一起玩，或者到处说你的坏话，这也是一种伤害。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937500" y="1714500"/>
            <a:ext cx="3302000" cy="1333500"/>
          </a:xfrm>
          <a:prstGeom prst="roundRect">
            <a:avLst>
              <a:gd name="adj" fmla="val 0"/>
            </a:avLst>
          </a:prstGeom>
          <a:solidFill>
            <a:srgbClr val="DBEAFE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64500" y="1803400"/>
            <a:ext cx="304800" cy="3048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445500" y="1803400"/>
            <a:ext cx="2667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D4ED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被索要财物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064500" y="2222500"/>
            <a:ext cx="3048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1E3A8A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威胁你交出零花钱、文具，或者强迫你替他做事，这都是不对的行为。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62000" y="3302000"/>
            <a:ext cx="1066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59E0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遇到欺凌，我该怎么做？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62000" y="3937000"/>
            <a:ext cx="3492500" cy="1524000"/>
          </a:xfrm>
          <a:prstGeom prst="roundRect">
            <a:avLst>
              <a:gd name="adj" fmla="val 0"/>
            </a:avLst>
          </a:prstGeom>
          <a:solidFill>
            <a:srgbClr val="FEF9C3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2500" y="4064000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1460500" y="4089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立刻告诉老师家长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952500" y="4572000"/>
            <a:ext cx="3111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52525A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不要觉得不好意思，更不要害怕！爸爸妈妈和老师是你最坚强的后盾，第一时间说出来是最好的办法。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4381500" y="3937000"/>
            <a:ext cx="3492500" cy="1524000"/>
          </a:xfrm>
          <a:prstGeom prst="roundRect">
            <a:avLst>
              <a:gd name="adj" fmla="val 0"/>
            </a:avLst>
          </a:prstGeom>
          <a:solidFill>
            <a:srgbClr val="BFDBFE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508500" y="4064000"/>
            <a:ext cx="406400" cy="4064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5080000" y="4089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E40A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向信任的人求助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4508500" y="4572000"/>
            <a:ext cx="3111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52525A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如果身边有好朋友、其他老师或者学校保安，一定要大声喊出来，请他们来帮助你。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8001000" y="3937000"/>
            <a:ext cx="3492500" cy="1524000"/>
          </a:xfrm>
          <a:prstGeom prst="roundRect">
            <a:avLst>
              <a:gd name="adj" fmla="val 0"/>
            </a:avLst>
          </a:prstGeom>
          <a:solidFill>
            <a:srgbClr val="FCE7F3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28000" y="4064000"/>
            <a:ext cx="406400" cy="4064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8699500" y="40894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9D174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优先保护身体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8128000" y="4572000"/>
            <a:ext cx="3111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52525A">
                    <a:alpha val="94902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不要和对方硬拼，把自己的安全放在第一位。可以先跑开，或者用手臂护住头脸，等待救援。</a:t>
            </a:r>
            <a:endParaRPr lang="en-US" sz="1100"/>
          </a:p>
        </p:txBody>
      </p:sp>
      <p:sp>
        <p:nvSpPr>
          <p:cNvPr id="30" name="AutoShape 30"/>
          <p:cNvSpPr/>
          <p:nvPr/>
        </p:nvSpPr>
        <p:spPr>
          <a:xfrm>
            <a:off x="762000" y="5588000"/>
            <a:ext cx="10668000" cy="1079500"/>
          </a:xfrm>
          <a:prstGeom prst="roundRect">
            <a:avLst>
              <a:gd name="adj" fmla="val 0"/>
            </a:avLst>
          </a:prstGeom>
          <a:solidFill>
            <a:srgbClr val="FFEDD5">
              <a:alpha val="9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31" name="Picture 3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52500" y="5740400"/>
            <a:ext cx="457200" cy="457200"/>
          </a:xfrm>
          <a:prstGeom prst="rect">
            <a:avLst/>
          </a:prstGeom>
        </p:spPr>
      </p:pic>
      <p:sp>
        <p:nvSpPr>
          <p:cNvPr id="32" name="AutoShape 32"/>
          <p:cNvSpPr/>
          <p:nvPr/>
        </p:nvSpPr>
        <p:spPr>
          <a:xfrm>
            <a:off x="1587500" y="5689600"/>
            <a:ext cx="965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500" b="1" i="0" u="none" strike="noStrike">
                <a:solidFill>
                  <a:srgbClr val="C241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记住：保护好自己，不是胆小，而是我们成长路上最重要的勇敢！遇到危险，一定要第一时间寻求帮助，不要独自承受。</a:t>
            </a:r>
            <a:endParaRPr lang="en-US"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79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学习不是为了“比输赢”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7112000" cy="1270000"/>
          </a:xfrm>
          <a:prstGeom prst="roundRect">
            <a:avLst>
              <a:gd name="adj" fmla="val 0"/>
            </a:avLst>
          </a:prstGeom>
          <a:solidFill>
            <a:srgbClr val="FFFBEB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1625600"/>
            <a:ext cx="6731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很多同学一听到“考试”“作业”就忍不住紧张、手心冒汗，甚至偷偷不想学习。其实这是咱们小学生超常见的小烦恼啦！不如先放下担心，我们一起换个角度想一想：我们每天努力学习，到底是为了什么呢？</a:t>
            </a:r>
            <a:endParaRPr lang="en-US" sz="1100"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 t="5900" b="5900"/>
          <a:stretch>
            <a:fillRect/>
          </a:stretch>
        </p:blipFill>
        <p:spPr>
          <a:xfrm>
            <a:off x="8255000" y="1524000"/>
            <a:ext cx="2159000" cy="2159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7" name="AutoShape 7"/>
          <p:cNvSpPr/>
          <p:nvPr/>
        </p:nvSpPr>
        <p:spPr>
          <a:xfrm>
            <a:off x="762000" y="2984500"/>
            <a:ext cx="7112000" cy="825500"/>
          </a:xfrm>
          <a:prstGeom prst="roundRect">
            <a:avLst>
              <a:gd name="adj" fmla="val 0"/>
            </a:avLst>
          </a:prstGeom>
          <a:solidFill>
            <a:srgbClr val="84CC16">
              <a:alpha val="2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952500" y="3048000"/>
            <a:ext cx="6731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F620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🤔 我们为什么要学习？这可是成长路上的“灵魂拷问”哦！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4000500"/>
            <a:ext cx="3556000" cy="1460500"/>
          </a:xfrm>
          <a:prstGeom prst="roundRect">
            <a:avLst>
              <a:gd name="adj" fmla="val 0"/>
            </a:avLst>
          </a:prstGeom>
          <a:solidFill>
            <a:srgbClr val="FEE2E2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000" y="4127500"/>
            <a:ext cx="355600" cy="3556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397000" y="41021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为了增长知识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889000" y="4572000"/>
            <a:ext cx="330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252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去探索这个奇妙又有趣的世界，从课本里发现星星为什么会亮、恐龙为什么会消失的小秘密！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508500" y="4000500"/>
            <a:ext cx="3556000" cy="1460500"/>
          </a:xfrm>
          <a:prstGeom prst="roundRect">
            <a:avLst>
              <a:gd name="adj" fmla="val 0"/>
            </a:avLst>
          </a:prstGeom>
          <a:solidFill>
            <a:srgbClr val="DBEAFE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35500" y="4127500"/>
            <a:ext cx="355600" cy="3556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5143500" y="4102100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D4ED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为了开阔眼界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4635500" y="4572000"/>
            <a:ext cx="330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252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站得高才能看得远，学得越多，未来我们面对人生选择时，就会有更多的底气和方向。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62000" y="5524500"/>
            <a:ext cx="7302500" cy="1079500"/>
          </a:xfrm>
          <a:prstGeom prst="roundRect">
            <a:avLst>
              <a:gd name="adj" fmla="val 0"/>
            </a:avLst>
          </a:prstGeom>
          <a:solidFill>
            <a:srgbClr val="FEF3C7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9000" y="5626100"/>
            <a:ext cx="355600" cy="3556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397000" y="5626100"/>
            <a:ext cx="647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为了成为更棒的自己：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每天进步一点点，让努力变成照亮自己的光，做独一无二、闪闪发光的你呀！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255000" y="4064000"/>
            <a:ext cx="3683000" cy="2476500"/>
          </a:xfrm>
          <a:prstGeom prst="roundRect">
            <a:avLst>
              <a:gd name="adj" fmla="val 0"/>
            </a:avLst>
          </a:prstGeom>
          <a:solidFill>
            <a:srgbClr val="84CC16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82000" y="4216400"/>
            <a:ext cx="304800" cy="3048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8826500" y="4191000"/>
            <a:ext cx="292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暖心小侦探提示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8382000" y="4699000"/>
            <a:ext cx="3429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一次作业写错、一次考试失利，并不能定义你！它们其实是贴心的“小侦探”，悄悄帮我们找到知识的小漏洞，只要补好漏洞，下一次我们就会变得更厉害啦～</a:t>
            </a:r>
            <a:endParaRPr lang="en-US" sz="11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告别拖延，行动起来！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1143000"/>
          </a:xfrm>
          <a:prstGeom prst="roundRect">
            <a:avLst>
              <a:gd name="adj" fmla="val 13333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1625600"/>
            <a:ext cx="1028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很多烦恼不是因为题目太难，而是因为“拖延小怪兽”在悄悄作怪！它会让你陷入“越拖越焦虑，越焦虑越不想学”的怪圈，最后让任务堆积如山。别害怕，下面这三个超实用的小妙招，能帮你轻松打败它！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857500"/>
            <a:ext cx="3429000" cy="2095500"/>
          </a:xfrm>
          <a:prstGeom prst="roundRect">
            <a:avLst>
              <a:gd name="adj" fmla="val 9090"/>
            </a:avLst>
          </a:prstGeom>
          <a:solidFill>
            <a:srgbClr val="38BDF8">
              <a:alpha val="2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30226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460500" y="3009900"/>
            <a:ext cx="2476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0C4A6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拆解大任务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52500" y="3556000"/>
            <a:ext cx="3048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不要想着“我要写完所有作业”，而是把它变成“先写一页数学题”。把遥不可及的大目标拆成踮脚就能够到的小步骤，起步就不会那么难啦！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381500" y="2857500"/>
            <a:ext cx="3429000" cy="2095500"/>
          </a:xfrm>
          <a:prstGeom prst="roundRect">
            <a:avLst>
              <a:gd name="adj" fmla="val 9090"/>
            </a:avLst>
          </a:prstGeom>
          <a:solidFill>
            <a:srgbClr val="F472B6">
              <a:alpha val="2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72000" y="30226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080000" y="3009900"/>
            <a:ext cx="2476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3184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设定小奖励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572000" y="3556000"/>
            <a:ext cx="3048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每攻克一个小目标，就奖励自己休息5分钟，或者吃一颗甜甜的糖果。这种即时的快乐，会成为你坚持下去的超级动力哦！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01000" y="2857500"/>
            <a:ext cx="3429000" cy="2095500"/>
          </a:xfrm>
          <a:prstGeom prst="roundRect">
            <a:avLst>
              <a:gd name="adj" fmla="val 9090"/>
            </a:avLst>
          </a:prstGeom>
          <a:solidFill>
            <a:srgbClr val="FBBF24">
              <a:alpha val="2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91500" y="30226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8699500" y="3009900"/>
            <a:ext cx="2476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每天进步一点点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191500" y="3556000"/>
            <a:ext cx="30480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不用追求一步到位的完美，只要每天比昨天多做一点点。就像种子慢慢发芽，日积月累，这些小小的进步会变成巨大的成长惊喜！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62000" y="5143500"/>
            <a:ext cx="10668000" cy="1397000"/>
          </a:xfrm>
          <a:prstGeom prst="roundRect">
            <a:avLst>
              <a:gd name="adj" fmla="val 13636"/>
            </a:avLst>
          </a:prstGeom>
          <a:solidFill>
            <a:srgbClr val="FFF7ED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952500" y="5232400"/>
            <a:ext cx="1143000" cy="1143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0" name="AutoShape 20"/>
          <p:cNvSpPr/>
          <p:nvPr/>
        </p:nvSpPr>
        <p:spPr>
          <a:xfrm>
            <a:off x="2349500" y="5232400"/>
            <a:ext cx="8509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1F232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现在就行动起来吧！</a:t>
            </a: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打败拖延小怪兽，从当下的一件小事开始。当你迈出第一步，就会发现学习其实也可以很轻松，完成任务后的成就感更是满满当当的哦～</a:t>
            </a:r>
            <a:endParaRPr lang="en-US" sz="11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79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你是自己最好的啦啦队长！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70500" cy="1714500"/>
          </a:xfrm>
          <a:prstGeom prst="roundRect">
            <a:avLst>
              <a:gd name="adj" fmla="val 0"/>
            </a:avLst>
          </a:prstGeom>
          <a:solidFill>
            <a:srgbClr val="FFEBED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1803400"/>
            <a:ext cx="457200" cy="4572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524000" y="1778000"/>
            <a:ext cx="431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消极小人的“退堂鼓”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52500" y="2349500"/>
            <a:ext cx="4889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“这也太难了吧，我肯定学不会的！这点小事都做不好，我真是太没用了，还是放弃算了……”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6159500" y="1651000"/>
            <a:ext cx="5270500" cy="1714500"/>
          </a:xfrm>
          <a:prstGeom prst="roundRect">
            <a:avLst>
              <a:gd name="adj" fmla="val 0"/>
            </a:avLst>
          </a:prstGeom>
          <a:solidFill>
            <a:srgbClr val="FFF7D6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50000" y="1803400"/>
            <a:ext cx="457200" cy="4572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6921500" y="1778000"/>
            <a:ext cx="431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9770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积极小人的“加油歌”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350000" y="2349500"/>
            <a:ext cx="4889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“虽然有点挑战，但我可以先试试！就算做错了也没关系，这是学习的必经之路，再努力一下就会了～”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62000" y="3556000"/>
            <a:ext cx="10668000" cy="952500"/>
          </a:xfrm>
          <a:prstGeom prst="roundRect">
            <a:avLst>
              <a:gd name="adj" fmla="val 0"/>
            </a:avLst>
          </a:prstGeom>
          <a:solidFill>
            <a:srgbClr val="FFC72C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3657600"/>
            <a:ext cx="533400" cy="533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778000" y="3632200"/>
            <a:ext cx="9398000" cy="787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8B451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请一定选择相信积极小人！把内心的自我否定，变成温暖的自我肯定，你就已经赢了一半！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762000" y="4635500"/>
            <a:ext cx="5270500" cy="1206500"/>
          </a:xfrm>
          <a:prstGeom prst="roundRect">
            <a:avLst>
              <a:gd name="adj" fmla="val 0"/>
            </a:avLst>
          </a:prstGeom>
          <a:solidFill>
            <a:srgbClr val="E0F2FE">
              <a:alpha val="9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4762500"/>
            <a:ext cx="381000" cy="3810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1524000" y="4724400"/>
            <a:ext cx="438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0C4A6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把“我不会”变成“我能学”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952500" y="5207000"/>
            <a:ext cx="4889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技能都是从无到有的，给自己一点耐心和时间，每一个“暂时不会”的背后，都藏着成长的潜力。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159500" y="4635500"/>
            <a:ext cx="5270500" cy="1206500"/>
          </a:xfrm>
          <a:prstGeom prst="roundRect">
            <a:avLst>
              <a:gd name="adj" fmla="val 0"/>
            </a:avLst>
          </a:prstGeom>
          <a:solidFill>
            <a:srgbClr val="DCFCE7">
              <a:alpha val="9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0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350000" y="4762500"/>
            <a:ext cx="381000" cy="3810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6921500" y="4724400"/>
            <a:ext cx="43815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14532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把“我好笨”变成“下次来”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350000" y="5207000"/>
            <a:ext cx="48895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成长本来就是不断试错的过程，一次没做好不代表能力不行，调整方法再来一次，进步就在其中。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762000" y="5905500"/>
            <a:ext cx="10668000" cy="825500"/>
          </a:xfrm>
          <a:prstGeom prst="roundRect">
            <a:avLst>
              <a:gd name="adj" fmla="val 0"/>
            </a:avLst>
          </a:prstGeom>
          <a:solidFill>
            <a:srgbClr val="FFF8E1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952500" y="5943600"/>
            <a:ext cx="1028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积极的心理暗示就像一束温暖的阳光，不仅能驱散当下的沮丧，更会让我们积蓄力量，一步步成为闪闪发光的自己！</a:t>
            </a:r>
            <a:endParaRPr lang="en-US" sz="11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62000" y="635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当坏情绪来敲门，怎么办？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762000" y="1778000"/>
            <a:ext cx="10668000" cy="4318000"/>
          </a:xfrm>
          <a:prstGeom prst="roundRect">
            <a:avLst>
              <a:gd name="adj" fmla="val 5882"/>
            </a:avLst>
          </a:prstGeom>
          <a:solidFill>
            <a:srgbClr val="FFFCF0">
              <a:alpha val="95000"/>
            </a:srgbClr>
          </a:solidFill>
          <a:ln w="25400" cap="flat" cmpd="sng">
            <a:solidFill>
              <a:srgbClr val="84CC16">
                <a:alpha val="4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762000" y="1778000"/>
            <a:ext cx="127000" cy="4318000"/>
          </a:xfrm>
          <a:prstGeom prst="roundRect">
            <a:avLst>
              <a:gd name="adj" fmla="val 0"/>
            </a:avLst>
          </a:prstGeom>
          <a:solidFill>
            <a:srgbClr val="84CC16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143000" y="2032000"/>
            <a:ext cx="9906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33000"/>
              </a:lnSpc>
              <a:defRPr/>
            </a:pPr>
            <a:r>
              <a:rPr lang="en-US" sz="16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当我们感到生气、委屈、难过或者莫名烦躁的时候，就好像我们的心灵不小心“感冒”了一样。心里闷闷的、堵堵的，做什么事情都提不起劲儿，甚至还会忍不住掉眼泪。其实这不是你的错，只是我们的小情绪在提醒我们：该给自己一点温暖的关照啦！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143000" y="3556000"/>
            <a:ext cx="9906000" cy="1206500"/>
          </a:xfrm>
          <a:prstGeom prst="roundRect">
            <a:avLst>
              <a:gd name="adj" fmla="val 15789"/>
            </a:avLst>
          </a:prstGeom>
          <a:solidFill>
            <a:srgbClr val="84CC16">
              <a:alpha val="1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1397000" y="3657600"/>
            <a:ext cx="939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0" i="0" u="none" strike="noStrike">
                <a:solidFill>
                  <a:srgbClr val="28282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别担心！老师为大家准备了几个</a:t>
            </a:r>
            <a:r>
              <a:rPr lang="en-US" sz="1500" b="1" i="0" u="none" strike="noStrike">
                <a:solidFill>
                  <a:srgbClr val="65A30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超简单又好用的“情绪急救小妙招”</a:t>
            </a:r>
            <a:r>
              <a:rPr lang="en-US" sz="1500" b="0" i="0" u="none" strike="noStrike">
                <a:solidFill>
                  <a:srgbClr val="28282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！它们就像神奇的创可贴，能轻轻抚平心里的小褶皱；又像温暖的小太阳，帮我们赶走坏心情的乌云，重新找回属于自己的快乐能量哦！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143000" y="4889500"/>
            <a:ext cx="9906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5A5A5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现在，就让我们一起打开这份专属的“心灵急救包”，看看里面都藏着哪些有趣又有效的方法，让我们一起学会和坏情绪说“拜拜”，做自己情绪的小主人吧！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2286000"/>
            <a:ext cx="12192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5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阳光心灵，快乐成长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2921000" y="4191000"/>
            <a:ext cx="6350000" cy="1016000"/>
          </a:xfrm>
          <a:prstGeom prst="roundRect">
            <a:avLst>
              <a:gd name="adj" fmla="val 25000"/>
            </a:avLst>
          </a:prstGeom>
          <a:solidFill>
            <a:srgbClr val="FFC72C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2921000" y="4254500"/>
            <a:ext cx="635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小学生心理健康教育专题讲座</a:t>
            </a:r>
            <a:endParaRPr lang="en-US" sz="1100"/>
          </a:p>
        </p:txBody>
      </p:sp>
      <p:sp>
        <p:nvSpPr>
          <p:cNvPr id="5" name="AutoShape 3"/>
          <p:cNvSpPr/>
          <p:nvPr/>
        </p:nvSpPr>
        <p:spPr>
          <a:xfrm>
            <a:off x="2921000" y="5445125"/>
            <a:ext cx="6350000" cy="1016000"/>
          </a:xfrm>
          <a:prstGeom prst="roundRect">
            <a:avLst>
              <a:gd name="adj" fmla="val 25000"/>
            </a:avLst>
          </a:prstGeom>
          <a:solidFill>
            <a:srgbClr val="FFC72C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p>
            <a:pPr algn="ctr">
              <a:defRPr/>
            </a:pPr>
          </a:p>
        </p:txBody>
      </p:sp>
      <p:sp>
        <p:nvSpPr>
          <p:cNvPr id="6" name="AutoShape 4"/>
          <p:cNvSpPr/>
          <p:nvPr/>
        </p:nvSpPr>
        <p:spPr>
          <a:xfrm>
            <a:off x="2921000" y="5508625"/>
            <a:ext cx="635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p>
            <a:pPr marL="0" indent="0" algn="ctr">
              <a:lnSpc>
                <a:spcPct val="125000"/>
              </a:lnSpc>
              <a:defRPr/>
            </a:pPr>
            <a:r>
              <a:rPr lang="zh-CN" alt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红卫路社区卫生服务中心</a:t>
            </a:r>
            <a:endParaRPr lang="zh-CN" altLang="en-US" sz="2000" b="1" i="0" u="none" strike="noStrike">
              <a:solidFill>
                <a:srgbClr val="FFFFF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  <a:sym typeface="Noto Sans SC" panose="020B0200000000000000" charset="-122"/>
            </a:endParaRPr>
          </a:p>
          <a:p>
            <a:pPr marL="0" indent="0" algn="ctr">
              <a:lnSpc>
                <a:spcPct val="125000"/>
              </a:lnSpc>
              <a:defRPr/>
            </a:pPr>
            <a:r>
              <a:rPr lang="zh-CN" altLang="en-US" sz="2000" b="1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</a:rPr>
              <a:t>2026-05</a:t>
            </a:r>
            <a:endParaRPr lang="zh-CN" altLang="en-US" sz="2000" b="1">
              <a:solidFill>
                <a:srgbClr val="FFFFFF"/>
              </a:solidFill>
              <a:latin typeface="Noto Sans SC" panose="020B0200000000000000" charset="-122"/>
              <a:ea typeface="Noto Sans SC" panose="020B0200000000000000" charset="-122"/>
              <a:cs typeface="Noto Sans SC" panose="020B0200000000000000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我的情绪调节工具箱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207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38BDF8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76200" cy="22225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1016000" y="1841500"/>
            <a:ext cx="609600" cy="609600"/>
          </a:xfrm>
          <a:prstGeom prst="ellipse">
            <a:avLst/>
          </a:prstGeom>
          <a:solidFill>
            <a:srgbClr val="38BDF8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2200" y="1917700"/>
            <a:ext cx="457200" cy="4572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841500" y="1841500"/>
            <a:ext cx="3746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深呼吸放松法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016000" y="2603500"/>
            <a:ext cx="4699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心里感到烦躁不安时，试着闭上眼睛，慢慢吸气心里默数4秒，再缓缓呼气心里默数6秒。重复做三五次，你会发现心跳逐渐变平稳，烦躁的情绪也会悄悄溜走哦。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23000" y="1651000"/>
            <a:ext cx="5207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F472B6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6223000" y="1651000"/>
            <a:ext cx="76200" cy="2222500"/>
          </a:xfrm>
          <a:prstGeom prst="roundRect">
            <a:avLst>
              <a:gd name="adj" fmla="val 0"/>
            </a:avLst>
          </a:prstGeom>
          <a:solidFill>
            <a:srgbClr val="F472B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477000" y="1841500"/>
            <a:ext cx="609600" cy="609600"/>
          </a:xfrm>
          <a:prstGeom prst="ellipse">
            <a:avLst/>
          </a:prstGeom>
          <a:solidFill>
            <a:srgbClr val="F472B6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53200" y="1917700"/>
            <a:ext cx="457200" cy="4572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302500" y="1841500"/>
            <a:ext cx="3746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合理倾诉解压法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477000" y="2603500"/>
            <a:ext cx="4699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烦恼憋在心里会像气球一样越吹越大！不要独自承受，可以告诉爸爸妈妈、班主任或者好朋友。把不开心的事说出来，不仅会得到安慰，烦恼也会瞬间减半呢。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62000" y="4064000"/>
            <a:ext cx="5207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FACC15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762000" y="4064000"/>
            <a:ext cx="76200" cy="2222500"/>
          </a:xfrm>
          <a:prstGeom prst="roundRect">
            <a:avLst>
              <a:gd name="adj" fmla="val 0"/>
            </a:avLst>
          </a:prstGeom>
          <a:solidFill>
            <a:srgbClr val="FACC15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1016000" y="4254500"/>
            <a:ext cx="609600" cy="609600"/>
          </a:xfrm>
          <a:prstGeom prst="ellipse">
            <a:avLst/>
          </a:prstGeom>
          <a:solidFill>
            <a:srgbClr val="FACC15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2200" y="4330700"/>
            <a:ext cx="457200" cy="4572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1841500" y="4254500"/>
            <a:ext cx="3746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转移注意力法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1016000" y="5016500"/>
            <a:ext cx="4699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当心情跌入谷底时，立刻去做一件让自己开心的事！去操场跑跑步、看看窗外的绿植、听听喜欢的音乐，或者拿起画笔涂鸦。当你专注于喜欢的事情，坏情绪就会慢慢被赶跑啦。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223000" y="4064000"/>
            <a:ext cx="5207000" cy="2222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solidFill>
              <a:srgbClr val="10B981">
                <a:alpha val="4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6223000" y="4064000"/>
            <a:ext cx="76200" cy="22225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6477000" y="4254500"/>
            <a:ext cx="609600" cy="609600"/>
          </a:xfrm>
          <a:prstGeom prst="ellipse">
            <a:avLst/>
          </a:prstGeom>
          <a:solidFill>
            <a:srgbClr val="10B981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53200" y="4330700"/>
            <a:ext cx="457200" cy="4572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7302500" y="4254500"/>
            <a:ext cx="3746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冷静暂停法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6477000" y="5016500"/>
            <a:ext cx="4699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特别生气要爆发时，这招最管用！立刻停下所有动作，在心里默数10个数：1、2、3……10。这短短的10秒就像按下了暂停键，让我们有时间冷静下来，避免说出或做出让自己后悔的事情。</a:t>
            </a:r>
            <a:endParaRPr lang="en-US" sz="11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016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一起来做个深呼吸吧！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1143000" y="2032000"/>
            <a:ext cx="9906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397000" y="2133600"/>
            <a:ext cx="9398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0" i="0" u="none" strike="noStrike">
                <a:solidFill>
                  <a:srgbClr val="4A4A4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现在，请所有同学坐直身体，闭上眼睛，放松你的小肩膀。跟着老师的口令，我们一起感受空气在身体里的旅行，把所有的小紧张都暂时放一边吧～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143000" y="3302000"/>
            <a:ext cx="4826000" cy="1714500"/>
          </a:xfrm>
          <a:prstGeom prst="roundRect">
            <a:avLst>
              <a:gd name="adj" fmla="val 0"/>
            </a:avLst>
          </a:prstGeom>
          <a:solidFill>
            <a:srgbClr val="FFEBEE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1143000" y="3302000"/>
            <a:ext cx="76200" cy="1714500"/>
          </a:xfrm>
          <a:prstGeom prst="roundRect">
            <a:avLst>
              <a:gd name="adj" fmla="val 0"/>
            </a:avLst>
          </a:prstGeom>
          <a:solidFill>
            <a:srgbClr val="FF7887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1460500" y="3403600"/>
            <a:ext cx="4318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D81B6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第一步：慢慢吸气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1460500" y="3937000"/>
            <a:ext cx="438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2424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用小鼻子深深地吸一口气，感觉新鲜的空气跑进了肚子里，小肚子就像充满气的小气球一样，慢慢鼓起来啦！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6223000" y="3302000"/>
            <a:ext cx="4826000" cy="1714500"/>
          </a:xfrm>
          <a:prstGeom prst="roundRect">
            <a:avLst>
              <a:gd name="adj" fmla="val 0"/>
            </a:avLst>
          </a:prstGeom>
          <a:solidFill>
            <a:srgbClr val="E1F5FE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6223000" y="3302000"/>
            <a:ext cx="76200" cy="1714500"/>
          </a:xfrm>
          <a:prstGeom prst="roundRect">
            <a:avLst>
              <a:gd name="adj" fmla="val 0"/>
            </a:avLst>
          </a:prstGeom>
          <a:solidFill>
            <a:srgbClr val="4DB6A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6540500" y="3403600"/>
            <a:ext cx="4318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0897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第二步：缓缓呼气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540500" y="3937000"/>
            <a:ext cx="43815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42424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嘴巴嘟成小喇叭，把气慢慢地吐出来，感觉心里的小烦恼也跟着飞走了，小肚子也像放了气的气球一样，慢慢瘪下去咯。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1143000" y="5207000"/>
            <a:ext cx="9906000" cy="1206500"/>
          </a:xfrm>
          <a:prstGeom prst="roundRect">
            <a:avLst>
              <a:gd name="adj" fmla="val 0"/>
            </a:avLst>
          </a:prstGeom>
          <a:solidFill>
            <a:srgbClr val="FFF8E1">
              <a:alpha val="9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1143000" y="5207000"/>
            <a:ext cx="76200" cy="1206500"/>
          </a:xfrm>
          <a:prstGeom prst="roundRect">
            <a:avLst>
              <a:gd name="adj" fmla="val 0"/>
            </a:avLst>
          </a:prstGeom>
          <a:solidFill>
            <a:srgbClr val="FFC72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1524000" y="5283200"/>
            <a:ext cx="9144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1" i="0" u="none" strike="noStrike">
                <a:solidFill>
                  <a:srgbClr val="3E272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做完感觉怎么样？</a:t>
            </a:r>
            <a:r>
              <a:rPr lang="en-US" sz="1400" b="0" i="0" u="none" strike="noStrike">
                <a:solidFill>
                  <a:srgbClr val="3E2723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是不是心里的小乌云散开了，平静了很多？这个魔法深呼吸随时随地都能用哦，下次不开心的时候，记得试一试这个小妙招！😌</a:t>
            </a:r>
            <a:endParaRPr lang="en-US" sz="11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爸爸妈妈的“唠叨”里藏着什么？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87500"/>
            <a:ext cx="10668000" cy="1079500"/>
          </a:xfrm>
          <a:prstGeom prst="roundRect">
            <a:avLst>
              <a:gd name="adj" fmla="val 0"/>
            </a:avLst>
          </a:prstGeom>
          <a:solidFill>
            <a:srgbClr val="FFF7ED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714500"/>
            <a:ext cx="10160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很多同学都会觉得，爸爸妈妈有时候太唠叨、管得太严了，好像一点都不理解我们。但如果我们试着换个角度，站在他们的位置想一想，会不会发现不一样的答案呢？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921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FEE2E2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762000" y="2921000"/>
            <a:ext cx="3429000" cy="50800"/>
          </a:xfrm>
          <a:prstGeom prst="roundRect">
            <a:avLst>
              <a:gd name="adj" fmla="val 0"/>
            </a:avLst>
          </a:prstGeom>
          <a:solidFill>
            <a:srgbClr val="F8717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952500" y="3111500"/>
            <a:ext cx="304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E12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催你写作业的背后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52500" y="3683000"/>
            <a:ext cx="304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50A0A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他们一遍遍地提醒，其实不是想让你变成“书呆子”，而是希望你从小养成自律的好习惯，懂得今日事今日毕，在学习中找到属于自己的节奏。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381500" y="2921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DBEAFE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4381500" y="2921000"/>
            <a:ext cx="3429000" cy="508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4572000" y="3111500"/>
            <a:ext cx="304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1D4ED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严格要求的心意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572000" y="3683000"/>
            <a:ext cx="304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1E3A8A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对你的高标准严要求，源于他们对成长的珍视。他们知道时间宝贵，希望你能抓住当下，在该努力的年纪好好沉淀，未来能拥有更多选择的底气。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001000" y="2921000"/>
            <a:ext cx="3429000" cy="2032000"/>
          </a:xfrm>
          <a:prstGeom prst="roundRect">
            <a:avLst>
              <a:gd name="adj" fmla="val 0"/>
            </a:avLst>
          </a:prstGeom>
          <a:solidFill>
            <a:srgbClr val="FEF3C7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001000" y="2921000"/>
            <a:ext cx="3429000" cy="50800"/>
          </a:xfrm>
          <a:prstGeom prst="roundRect">
            <a:avLst>
              <a:gd name="adj" fmla="val 0"/>
            </a:avLst>
          </a:prstGeom>
          <a:solidFill>
            <a:srgbClr val="F59E0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8191500" y="3111500"/>
            <a:ext cx="3048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偶尔生气的真相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191500" y="3683000"/>
            <a:ext cx="3048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31407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爸爸妈妈也会有工作的疲惫和生活的压力。偶尔没控制住情绪，并不是因为不爱你，而是他们也是第一次做父母，也需要被理解，他们只是用错了表达关心的方式。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762000" y="5207000"/>
            <a:ext cx="10668000" cy="1206500"/>
          </a:xfrm>
          <a:prstGeom prst="roundRect">
            <a:avLst>
              <a:gd name="adj" fmla="val 0"/>
            </a:avLst>
          </a:prstGeom>
          <a:solidFill>
            <a:srgbClr val="84CC16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1016000" y="5359400"/>
            <a:ext cx="1016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其实，那些听着“烦”的唠叨，那些看似“不近人情”的批评，那些藏在细节里的叮嘱，剥开外壳，里面都包裹着爸爸妈妈对我们最纯粹、最温暖、也最不求回报的爱呀。</a:t>
            </a:r>
            <a:endParaRPr lang="en-US" sz="11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795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用爱和家人沟通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1016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625600"/>
            <a:ext cx="10160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成长的路上，父母是最默默守护我们的人。在忙碌的生活里，他们用无声的爱为我们撑起一片天。希望我们能学会回应这份深情，让每一次交流都成为温暖彼此的光，拉近心与心的距离。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794000"/>
            <a:ext cx="2603500" cy="1968500"/>
          </a:xfrm>
          <a:prstGeom prst="roundRect">
            <a:avLst>
              <a:gd name="adj" fmla="val 0"/>
            </a:avLst>
          </a:prstGeom>
          <a:solidFill>
            <a:srgbClr val="E0F2FE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4400" y="29464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97000" y="2921000"/>
            <a:ext cx="1841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E749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多一点理解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14400" y="3454400"/>
            <a:ext cx="23114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试着读懂爸爸妈妈忙碌背后的辛苦，那些早出晚归的奔波与默默的付出，其实都是为了给我们一个安稳幸福的生活呀。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3492500" y="2794000"/>
            <a:ext cx="2603500" cy="1968500"/>
          </a:xfrm>
          <a:prstGeom prst="roundRect">
            <a:avLst>
              <a:gd name="adj" fmla="val 0"/>
            </a:avLst>
          </a:prstGeom>
          <a:solidFill>
            <a:srgbClr val="FEE2E2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44900" y="29464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4127500" y="2921000"/>
            <a:ext cx="1841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E12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多一点体谅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3644900" y="3454400"/>
            <a:ext cx="23114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当他们偶尔疲惫、急躁或忘记我们的小愿望时，多一份包容。体谅他们也是第一次做父母，也会有力不从心的不容易。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223000" y="2794000"/>
            <a:ext cx="2603500" cy="1968500"/>
          </a:xfrm>
          <a:prstGeom prst="roundRect">
            <a:avLst>
              <a:gd name="adj" fmla="val 0"/>
            </a:avLst>
          </a:prstGeom>
          <a:solidFill>
            <a:srgbClr val="FEF9C3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75400" y="29464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6858000" y="2921000"/>
            <a:ext cx="1841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45309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多一点沟通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375400" y="3454400"/>
            <a:ext cx="23114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心里的想法别憋着，学校的趣事要分享，遇到的委屈更要好好倾诉。把心里话温柔地说给爸妈听，让沟通成为爱的桥梁。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953500" y="2794000"/>
            <a:ext cx="2603500" cy="1968500"/>
          </a:xfrm>
          <a:prstGeom prst="roundRect">
            <a:avLst>
              <a:gd name="adj" fmla="val 0"/>
            </a:avLst>
          </a:prstGeom>
          <a:solidFill>
            <a:srgbClr val="D1FAE5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05900" y="2946400"/>
            <a:ext cx="355600" cy="3556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9588500" y="2921000"/>
            <a:ext cx="1841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4785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少一点任性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9105900" y="3454400"/>
            <a:ext cx="23114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慢慢收起小脾气，学着做个懂事的小大人。主动分担一些力所能及的小事，用行动告诉他们：我们也可以成为他们的小依靠。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62000" y="4953000"/>
            <a:ext cx="10795000" cy="1397000"/>
          </a:xfrm>
          <a:prstGeom prst="roundRect">
            <a:avLst>
              <a:gd name="adj" fmla="val 0"/>
            </a:avLst>
          </a:prstGeom>
          <a:solidFill>
            <a:srgbClr val="FFF7ED">
              <a:alpha val="96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762000" y="4953000"/>
            <a:ext cx="76200" cy="1397000"/>
          </a:xfrm>
          <a:prstGeom prst="roundRect">
            <a:avLst>
              <a:gd name="adj" fmla="val 0"/>
            </a:avLst>
          </a:prstGeom>
          <a:solidFill>
            <a:srgbClr val="F9731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1016000" y="5080000"/>
            <a:ext cx="10287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9A341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家是永远的避风港，而沟通就是让港湾更温暖的阳光。当我们用理解化解隔阂，用体谅温暖彼此，用沟通架起桥梁，我们就能在充满爱的氛围里，无忧无虑、健康快乐地茁壮成长！愿每一个家庭都充满欢声笑语，愿我们与父母的爱永远双向奔赴。</a:t>
            </a:r>
            <a:endParaRPr lang="en-US" sz="11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79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请牢记这五条“心灵安全带”！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429000" cy="2222500"/>
          </a:xfrm>
          <a:prstGeom prst="roundRect">
            <a:avLst>
              <a:gd name="adj" fmla="val 0"/>
            </a:avLst>
          </a:prstGeom>
          <a:solidFill>
            <a:srgbClr val="FFEBEE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76200" cy="2222500"/>
          </a:xfrm>
          <a:prstGeom prst="roundRect">
            <a:avLst>
              <a:gd name="adj" fmla="val 0"/>
            </a:avLst>
          </a:prstGeom>
          <a:solidFill>
            <a:srgbClr val="FFC72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6" name="AutoShape 6"/>
          <p:cNvSpPr/>
          <p:nvPr/>
        </p:nvSpPr>
        <p:spPr>
          <a:xfrm>
            <a:off x="952500" y="1803400"/>
            <a:ext cx="406400" cy="406400"/>
          </a:xfrm>
          <a:prstGeom prst="ellipse">
            <a:avLst/>
          </a:prstGeom>
          <a:solidFill>
            <a:srgbClr val="FFC72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952500" y="1803400"/>
            <a:ext cx="4064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1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524000" y="1778000"/>
            <a:ext cx="254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拒绝伤害，守住边界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52500" y="2413000"/>
            <a:ext cx="3111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任何时候都不要伤害自己、不要伤害别人。情绪可以有，但行为要有边界，做情绪的主人，不被冲动左右。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445000" y="1651000"/>
            <a:ext cx="3429000" cy="2222500"/>
          </a:xfrm>
          <a:prstGeom prst="roundRect">
            <a:avLst>
              <a:gd name="adj" fmla="val 0"/>
            </a:avLst>
          </a:prstGeom>
          <a:solidFill>
            <a:srgbClr val="E3F2FD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1" name="AutoShape 11"/>
          <p:cNvSpPr/>
          <p:nvPr/>
        </p:nvSpPr>
        <p:spPr>
          <a:xfrm>
            <a:off x="4445000" y="1651000"/>
            <a:ext cx="76200" cy="2222500"/>
          </a:xfrm>
          <a:prstGeom prst="roundRect">
            <a:avLst>
              <a:gd name="adj" fmla="val 0"/>
            </a:avLst>
          </a:prstGeom>
          <a:solidFill>
            <a:srgbClr val="FFC72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4635500" y="1803400"/>
            <a:ext cx="406400" cy="406400"/>
          </a:xfrm>
          <a:prstGeom prst="ellipse">
            <a:avLst/>
          </a:prstGeom>
          <a:solidFill>
            <a:srgbClr val="FFC72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4635500" y="1803400"/>
            <a:ext cx="4064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2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5207000" y="1778000"/>
            <a:ext cx="254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遇到烦恼，主动求助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4635500" y="2413000"/>
            <a:ext cx="3111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遇到解决不了的困难别硬扛，一定要求助！老师和家长永远是你最坚实的后盾，勇敢开口，问题就解决了一半。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128000" y="1651000"/>
            <a:ext cx="3429000" cy="2222500"/>
          </a:xfrm>
          <a:prstGeom prst="roundRect">
            <a:avLst>
              <a:gd name="adj" fmla="val 0"/>
            </a:avLst>
          </a:prstGeom>
          <a:solidFill>
            <a:srgbClr val="E8F5E9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7" name="AutoShape 17"/>
          <p:cNvSpPr/>
          <p:nvPr/>
        </p:nvSpPr>
        <p:spPr>
          <a:xfrm>
            <a:off x="8128000" y="1651000"/>
            <a:ext cx="76200" cy="2222500"/>
          </a:xfrm>
          <a:prstGeom prst="roundRect">
            <a:avLst>
              <a:gd name="adj" fmla="val 0"/>
            </a:avLst>
          </a:prstGeom>
          <a:solidFill>
            <a:srgbClr val="FFC72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8318500" y="1803400"/>
            <a:ext cx="406400" cy="406400"/>
          </a:xfrm>
          <a:prstGeom prst="ellipse">
            <a:avLst/>
          </a:prstGeom>
          <a:solidFill>
            <a:srgbClr val="FFC72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9" name="AutoShape 19"/>
          <p:cNvSpPr/>
          <p:nvPr/>
        </p:nvSpPr>
        <p:spPr>
          <a:xfrm>
            <a:off x="8318500" y="1803400"/>
            <a:ext cx="4064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3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890000" y="1778000"/>
            <a:ext cx="254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向内探索，专注成长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318500" y="2413000"/>
            <a:ext cx="3111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不盲目攀比，不自我否定，拒绝精神内耗。把目光聚焦在自己身上，每天进步一点点，你就是独一无二的自己。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1968500" y="4127500"/>
            <a:ext cx="4191000" cy="2095500"/>
          </a:xfrm>
          <a:prstGeom prst="roundRect">
            <a:avLst>
              <a:gd name="adj" fmla="val 0"/>
            </a:avLst>
          </a:prstGeom>
          <a:solidFill>
            <a:srgbClr val="F3E5F5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1968500" y="4127500"/>
            <a:ext cx="76200" cy="2095500"/>
          </a:xfrm>
          <a:prstGeom prst="roundRect">
            <a:avLst>
              <a:gd name="adj" fmla="val 0"/>
            </a:avLst>
          </a:prstGeom>
          <a:solidFill>
            <a:srgbClr val="FFC72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4" name="AutoShape 24"/>
          <p:cNvSpPr/>
          <p:nvPr/>
        </p:nvSpPr>
        <p:spPr>
          <a:xfrm>
            <a:off x="2159000" y="4254500"/>
            <a:ext cx="406400" cy="406400"/>
          </a:xfrm>
          <a:prstGeom prst="ellipse">
            <a:avLst/>
          </a:prstGeom>
          <a:solidFill>
            <a:srgbClr val="FFC72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2159000" y="4254500"/>
            <a:ext cx="4064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4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2730500" y="4254500"/>
            <a:ext cx="317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心怀善良，温暖同行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2159000" y="4889500"/>
            <a:ext cx="3873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真诚地对待身边的每一个人，珍惜珍贵的同学情谊。在校园里，一句温暖的话、一个善意的举动，都能让彼此的成长之路充满阳光。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6540500" y="4127500"/>
            <a:ext cx="4191000" cy="2095500"/>
          </a:xfrm>
          <a:prstGeom prst="roundRect">
            <a:avLst>
              <a:gd name="adj" fmla="val 0"/>
            </a:avLst>
          </a:prstGeom>
          <a:solidFill>
            <a:srgbClr val="FFF3E0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9" name="AutoShape 29"/>
          <p:cNvSpPr/>
          <p:nvPr/>
        </p:nvSpPr>
        <p:spPr>
          <a:xfrm>
            <a:off x="6540500" y="4127500"/>
            <a:ext cx="76200" cy="2095500"/>
          </a:xfrm>
          <a:prstGeom prst="roundRect">
            <a:avLst>
              <a:gd name="adj" fmla="val 0"/>
            </a:avLst>
          </a:prstGeom>
          <a:solidFill>
            <a:srgbClr val="FFC72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/>
        </p:nvSpPr>
        <p:spPr>
          <a:xfrm>
            <a:off x="6731000" y="4254500"/>
            <a:ext cx="406400" cy="406400"/>
          </a:xfrm>
          <a:prstGeom prst="ellipse">
            <a:avLst/>
          </a:prstGeom>
          <a:solidFill>
            <a:srgbClr val="FFC72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31"/>
          <p:cNvSpPr/>
          <p:nvPr/>
        </p:nvSpPr>
        <p:spPr>
          <a:xfrm>
            <a:off x="6731000" y="4254500"/>
            <a:ext cx="4064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5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7302500" y="4254500"/>
            <a:ext cx="3175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笑对生活，拥抱美好</a:t>
            </a:r>
            <a:endParaRPr lang="en-US" sz="1100"/>
          </a:p>
        </p:txBody>
      </p:sp>
      <p:sp>
        <p:nvSpPr>
          <p:cNvPr id="33" name="AutoShape 33"/>
          <p:cNvSpPr/>
          <p:nvPr/>
        </p:nvSpPr>
        <p:spPr>
          <a:xfrm>
            <a:off x="6731000" y="4889500"/>
            <a:ext cx="3873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保持乐观积极的心态，相信所有的困难都是暂时的。风雨过后总有彩虹，只要心中有光，美好的未来永远值得我们期待。</a:t>
            </a:r>
            <a:endParaRPr lang="en-US" sz="11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381000" y="1016000"/>
            <a:ext cx="1143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成长，是一场慢慢变好的旅程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10668000" cy="1143000"/>
          </a:xfrm>
          <a:prstGeom prst="roundRect">
            <a:avLst>
              <a:gd name="adj" fmla="val 0"/>
            </a:avLst>
          </a:prstGeom>
          <a:solidFill>
            <a:srgbClr val="FFFCEB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2133600"/>
            <a:ext cx="1016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同学们，心理健康是我们成长的基石。成长本来就是一场慢慢变好的过程，没有一蹴而就的完美。我们要学会允许自己犯错，允许自己暂时不够优秀，因为每一次跌倒后的爬起，都是我们走向更好自己的必经之路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3302000"/>
            <a:ext cx="10668000" cy="952500"/>
          </a:xfrm>
          <a:prstGeom prst="roundRect">
            <a:avLst>
              <a:gd name="adj" fmla="val 0"/>
            </a:avLst>
          </a:prstGeom>
          <a:solidFill>
            <a:srgbClr val="FDE047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889000" y="3403600"/>
            <a:ext cx="10414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D9770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比成绩更重要的是心态，比优秀更可贵的是阳光。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4381500"/>
            <a:ext cx="3365500" cy="1524000"/>
          </a:xfrm>
          <a:prstGeom prst="roundRect">
            <a:avLst>
              <a:gd name="adj" fmla="val 0"/>
            </a:avLst>
          </a:prstGeom>
          <a:solidFill>
            <a:srgbClr val="84CC16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45085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397000" y="4483100"/>
            <a:ext cx="2476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学会关爱自己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952500" y="4953000"/>
            <a:ext cx="304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接纳不完美的自己，给心灵多一点温柔与呵护，做自己最温暖的后盾。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381500" y="4381500"/>
            <a:ext cx="3365500" cy="1524000"/>
          </a:xfrm>
          <a:prstGeom prst="roundRect">
            <a:avLst>
              <a:gd name="adj" fmla="val 0"/>
            </a:avLst>
          </a:prstGeom>
          <a:solidFill>
            <a:srgbClr val="FB923C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46600" y="45085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4991100" y="4483100"/>
            <a:ext cx="2476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C241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学会善待他人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4546600" y="4953000"/>
            <a:ext cx="304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用友善传递温暖，在互助中感受成长的力量，让友谊之花在彼此心间绽放。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001000" y="4381500"/>
            <a:ext cx="3365500" cy="1524000"/>
          </a:xfrm>
          <a:prstGeom prst="roundRect">
            <a:avLst>
              <a:gd name="adj" fmla="val 0"/>
            </a:avLst>
          </a:prstGeom>
          <a:solidFill>
            <a:srgbClr val="F472B6">
              <a:alpha val="2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53400" y="45085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8597900" y="4483100"/>
            <a:ext cx="2476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E185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学会热爱生活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153400" y="4953000"/>
            <a:ext cx="304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334155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发现日常的小美好，永远保持对世界的好奇心，把每一天都过得闪闪发光。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762000" y="5969000"/>
            <a:ext cx="10668000" cy="635000"/>
          </a:xfrm>
          <a:prstGeom prst="roundRect">
            <a:avLst>
              <a:gd name="adj" fmla="val 0"/>
            </a:avLst>
          </a:prstGeom>
          <a:solidFill>
            <a:srgbClr val="FFF1F2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1" name="AutoShape 21"/>
          <p:cNvSpPr/>
          <p:nvPr/>
        </p:nvSpPr>
        <p:spPr>
          <a:xfrm>
            <a:off x="762000" y="6007100"/>
            <a:ext cx="10668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BE185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愿你们带着自信和善良，快乐成长、向阳而生！在美好的小学时光里，成为更好的自己。</a:t>
            </a:r>
            <a:endParaRPr lang="en-US" sz="11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3048000"/>
            <a:ext cx="121920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5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谢谢大家！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2286000" y="4445000"/>
            <a:ext cx="7620000" cy="1016000"/>
          </a:xfrm>
          <a:prstGeom prst="roundRect">
            <a:avLst>
              <a:gd name="adj" fmla="val 0"/>
            </a:avLst>
          </a:prstGeom>
          <a:solidFill>
            <a:srgbClr val="000000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4" name="AutoShape 4"/>
          <p:cNvSpPr/>
          <p:nvPr/>
        </p:nvSpPr>
        <p:spPr>
          <a:xfrm>
            <a:off x="2286000" y="4508500"/>
            <a:ext cx="7620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22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愿我们都拥有阳光心灵，快乐成长！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795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嗨，同学们，我们来聊聊天！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1270000"/>
          </a:xfrm>
          <a:prstGeom prst="roundRect">
            <a:avLst>
              <a:gd name="adj" fmla="val 0"/>
            </a:avLst>
          </a:prstGeom>
          <a:solidFill>
            <a:srgbClr val="FFFDF5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1016000" y="1625600"/>
            <a:ext cx="10160000" cy="1066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5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亲爱的同学们，今天我们不上课、不做题，就像好朋友一样轻松聊聊天！大家觉得什么样的人才算是健康的呢？是不生病、跑得快吗？没错，但今天我们要认识一位新朋友——</a:t>
            </a:r>
            <a:r>
              <a:rPr lang="en-US" sz="1500" b="1" i="0" u="none" strike="noStrike">
                <a:solidFill>
                  <a:srgbClr val="FFA0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心理健康</a:t>
            </a:r>
            <a:r>
              <a:rPr lang="en-US" sz="15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，它就藏在我们每天的快乐和成长里，是我们心灵的“健康操”哦！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3048000"/>
            <a:ext cx="2565400" cy="1968500"/>
          </a:xfrm>
          <a:prstGeom prst="roundRect">
            <a:avLst>
              <a:gd name="adj" fmla="val 0"/>
            </a:avLst>
          </a:prstGeom>
          <a:solidFill>
            <a:srgbClr val="FFECB3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9000" y="31496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71600" y="3149600"/>
            <a:ext cx="184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E651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开心学习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889000" y="3657600"/>
            <a:ext cx="23114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把学习变成有趣的探险，每天都能开开心心地吸收新知识。不再觉得学习是负担，而是像发现宝藏一样快乐！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3429000" y="3048000"/>
            <a:ext cx="2565400" cy="1968500"/>
          </a:xfrm>
          <a:prstGeom prst="roundRect">
            <a:avLst>
              <a:gd name="adj" fmla="val 0"/>
            </a:avLst>
          </a:prstGeom>
          <a:solidFill>
            <a:srgbClr val="B3E5FC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56000" y="31496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4038600" y="3149600"/>
            <a:ext cx="184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1579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轻松交友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3556000" y="3657600"/>
            <a:ext cx="23114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愿意分享，也乐于倾听。敞开心扉和同学相处，轻轻松松就能收获温暖的友谊，一起玩耍，一起进步！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096000" y="3048000"/>
            <a:ext cx="2565400" cy="1968500"/>
          </a:xfrm>
          <a:prstGeom prst="roundRect">
            <a:avLst>
              <a:gd name="adj" fmla="val 0"/>
            </a:avLst>
          </a:prstGeom>
          <a:solidFill>
            <a:srgbClr val="A5D6A7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23000" y="31496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6705600" y="3149600"/>
            <a:ext cx="184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E7D3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勇敢面对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223000" y="3657600"/>
            <a:ext cx="23114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遇到难题不害怕，面对挫折不逃避。就像小勇士一样，相信办法总比困难多，勇敢迈出解决问题的第一步！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763000" y="3048000"/>
            <a:ext cx="2565400" cy="1968500"/>
          </a:xfrm>
          <a:prstGeom prst="roundRect">
            <a:avLst>
              <a:gd name="adj" fmla="val 0"/>
            </a:avLst>
          </a:prstGeom>
          <a:solidFill>
            <a:srgbClr val="F4C4F5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90000" y="3149600"/>
            <a:ext cx="355600" cy="3556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9372600" y="3149600"/>
            <a:ext cx="1841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7B1FA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好好爱自己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8890000" y="3657600"/>
            <a:ext cx="2311400" cy="1206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接纳自己的小缺点，照顾好自己的小情绪。不因为犯错而难过太久，给自己加油打气，这才是最棒的！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62000" y="5207000"/>
            <a:ext cx="10668000" cy="1206500"/>
          </a:xfrm>
          <a:prstGeom prst="roundRect">
            <a:avLst>
              <a:gd name="adj" fmla="val 0"/>
            </a:avLst>
          </a:prstGeom>
          <a:solidFill>
            <a:srgbClr val="FFF9C4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52500" y="5334000"/>
            <a:ext cx="457200" cy="457200"/>
          </a:xfrm>
          <a:prstGeom prst="rect">
            <a:avLst/>
          </a:prstGeom>
        </p:spPr>
      </p:pic>
      <p:sp>
        <p:nvSpPr>
          <p:cNvPr id="24" name="AutoShape 24"/>
          <p:cNvSpPr/>
          <p:nvPr/>
        </p:nvSpPr>
        <p:spPr>
          <a:xfrm>
            <a:off x="1587500" y="5334000"/>
            <a:ext cx="9525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2424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心理健康就像我们心灵的小太阳，温暖又明亮！希望大家都能拥有这份特殊的健康，在成长的路上每天都开开心心，既能勇敢前行，也能温柔地对待自己，成为闪闪发光的小少年～</a:t>
            </a:r>
            <a:endParaRPr lang="en-US" sz="1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成长路上的“小烦恼”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10668000" cy="952500"/>
          </a:xfrm>
          <a:prstGeom prst="roundRect">
            <a:avLst>
              <a:gd name="adj" fmla="val 0"/>
            </a:avLst>
          </a:prstGeom>
          <a:solidFill>
            <a:srgbClr val="FFFDF5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1587500"/>
            <a:ext cx="10287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4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小学阶段是我们成长的“黄金时期”，我们像小树苗一样，在阳光雨露下一天天长大。可在长大的过程中，我们偶尔也会遇到一些“小烦恼”，就像天空飘过的小乌云，让我们的心情暂时变阴。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667000"/>
            <a:ext cx="2641600" cy="1714500"/>
          </a:xfrm>
          <a:prstGeom prst="roundRect">
            <a:avLst>
              <a:gd name="adj" fmla="val 0"/>
            </a:avLst>
          </a:prstGeom>
          <a:solidFill>
            <a:srgbClr val="FFECEF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4400" y="2794000"/>
            <a:ext cx="355600" cy="3556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397000" y="2794000"/>
            <a:ext cx="190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43F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学习小压力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14400" y="3302000"/>
            <a:ext cx="2349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考试前心里砰砰跳，总担心考不好；复习时看着那么多作业，觉得手忙脚乱。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3505200" y="2667000"/>
            <a:ext cx="2641600" cy="1714500"/>
          </a:xfrm>
          <a:prstGeom prst="roundRect">
            <a:avLst>
              <a:gd name="adj" fmla="val 0"/>
            </a:avLst>
          </a:prstGeom>
          <a:solidFill>
            <a:srgbClr val="EFF6FF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657600" y="2794000"/>
            <a:ext cx="355600" cy="355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4140200" y="2794000"/>
            <a:ext cx="190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3B82F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朋友小误会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3657600" y="3302000"/>
            <a:ext cx="2349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和小伙伴闹了小别扭，心里又气又难过，想和好却又拉不下面子，不知道怎么办才好。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248400" y="2667000"/>
            <a:ext cx="2641600" cy="1714500"/>
          </a:xfrm>
          <a:prstGeom prst="roundRect">
            <a:avLst>
              <a:gd name="adj" fmla="val 0"/>
            </a:avLst>
          </a:prstGeom>
          <a:solidFill>
            <a:srgbClr val="FFF7ED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00800" y="2794000"/>
            <a:ext cx="355600" cy="3556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6883400" y="2794000"/>
            <a:ext cx="190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9731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委屈小瞬间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400800" y="3302000"/>
            <a:ext cx="2349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不小心做错事被爸爸妈妈批评，明明不是故意的，心里特别委屈，鼻子酸酸的。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991600" y="2667000"/>
            <a:ext cx="2641600" cy="1714500"/>
          </a:xfrm>
          <a:prstGeom prst="roundRect">
            <a:avLst>
              <a:gd name="adj" fmla="val 0"/>
            </a:avLst>
          </a:prstGeom>
          <a:solidFill>
            <a:srgbClr val="F0FDF4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144000" y="2794000"/>
            <a:ext cx="355600" cy="3556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9626600" y="2794000"/>
            <a:ext cx="1905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22C55E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莫名小情绪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9144000" y="3302000"/>
            <a:ext cx="2349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200" b="0" i="0" u="none" strike="noStrike">
                <a:solidFill>
                  <a:srgbClr val="52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有时候心里乱糟糟的，莫名觉得烦躁难过，看什么都不顺眼，却又说不出原因。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762000" y="4572000"/>
            <a:ext cx="10871200" cy="1714500"/>
          </a:xfrm>
          <a:prstGeom prst="roundRect">
            <a:avLst>
              <a:gd name="adj" fmla="val 0"/>
            </a:avLst>
          </a:prstGeom>
          <a:solidFill>
            <a:srgbClr val="84CC16">
              <a:alpha val="94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3" name="AutoShape 23"/>
          <p:cNvSpPr/>
          <p:nvPr/>
        </p:nvSpPr>
        <p:spPr>
          <a:xfrm>
            <a:off x="952500" y="4699000"/>
            <a:ext cx="10414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老师想告诉大家：这些感受都是完全正常的！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952500" y="5334000"/>
            <a:ext cx="10414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98039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它们不是你的错，也不用害怕，更不用藏在心里。今天，就让我们一起学会怎么面对这些小烦恼，把它们变成成长的小脚印，做一个内心永远充满阳光、无忧无虑的快乐小学生！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889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你好，情绪小精灵！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460500"/>
            <a:ext cx="10922000" cy="10795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1524000"/>
            <a:ext cx="10541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3C3C3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同学们，其实我们每个人的心里，都住着四位可爱的“情绪小精灵”。它们每天都陪着我们，没有好坏之分，都是我们的好朋友。不管是开心大笑，还是偶尔生气难过，这些小精灵都是我们内心最真实的表达，现在就让我们一起来认识它们吧！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2794000"/>
            <a:ext cx="2603500" cy="3556000"/>
          </a:xfrm>
          <a:prstGeom prst="roundRect">
            <a:avLst>
              <a:gd name="adj" fmla="val 0"/>
            </a:avLst>
          </a:prstGeom>
          <a:solidFill>
            <a:srgbClr val="FEF3C7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89000" y="2984500"/>
            <a:ext cx="1270000" cy="1270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8" name="AutoShape 8"/>
          <p:cNvSpPr/>
          <p:nvPr/>
        </p:nvSpPr>
        <p:spPr>
          <a:xfrm>
            <a:off x="889000" y="4381500"/>
            <a:ext cx="2349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59E0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开心小精灵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889000" y="4889500"/>
            <a:ext cx="2349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它是个爱笑的小太阳！当我们收到礼物、和朋友玩耍或者完成了一件事时，它就会蹦蹦跳跳地出现，让我们心里暖洋洋的。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3530600" y="2794000"/>
            <a:ext cx="2603500" cy="3556000"/>
          </a:xfrm>
          <a:prstGeom prst="roundRect">
            <a:avLst>
              <a:gd name="adj" fmla="val 0"/>
            </a:avLst>
          </a:prstGeom>
          <a:solidFill>
            <a:srgbClr val="FEE2E2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 l="12345" r="12345"/>
          <a:stretch>
            <a:fillRect/>
          </a:stretch>
        </p:blipFill>
        <p:spPr>
          <a:xfrm>
            <a:off x="3657600" y="2984500"/>
            <a:ext cx="1270000" cy="1270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2" name="AutoShape 12"/>
          <p:cNvSpPr/>
          <p:nvPr/>
        </p:nvSpPr>
        <p:spPr>
          <a:xfrm>
            <a:off x="3657600" y="4381500"/>
            <a:ext cx="2349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EF444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生气小精灵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3657600" y="4889500"/>
            <a:ext cx="2349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它像个小火山，偶尔会冒泡泡。当我们被欺负、愿望落空时，它就会跑出来。别担心，深呼吸，告诉它你为什么不开心就好啦。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6299200" y="2794000"/>
            <a:ext cx="2603500" cy="3556000"/>
          </a:xfrm>
          <a:prstGeom prst="roundRect">
            <a:avLst>
              <a:gd name="adj" fmla="val 0"/>
            </a:avLst>
          </a:prstGeom>
          <a:solidFill>
            <a:srgbClr val="EDE9FE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4"/>
          <a:srcRect l="7226" r="7226"/>
          <a:stretch>
            <a:fillRect/>
          </a:stretch>
        </p:blipFill>
        <p:spPr>
          <a:xfrm>
            <a:off x="6426200" y="2984500"/>
            <a:ext cx="1270000" cy="1270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6426200" y="4381500"/>
            <a:ext cx="2349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8B5CF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难过小精灵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426200" y="4889500"/>
            <a:ext cx="2349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它是个爱哭的小云朵。当我们失去心爱的东西、和家人分开时，它会悄悄流泪。给它一个温暖的拥抱，难过就会慢慢飞走啦。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9067800" y="2794000"/>
            <a:ext cx="2603500" cy="3556000"/>
          </a:xfrm>
          <a:prstGeom prst="roundRect">
            <a:avLst>
              <a:gd name="adj" fmla="val 0"/>
            </a:avLst>
          </a:prstGeom>
          <a:solidFill>
            <a:srgbClr val="CFFAFE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5"/>
          <a:srcRect l="18115" r="18115"/>
          <a:stretch>
            <a:fillRect/>
          </a:stretch>
        </p:blipFill>
        <p:spPr>
          <a:xfrm>
            <a:off x="9194800" y="2984500"/>
            <a:ext cx="1270000" cy="1270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0" name="AutoShape 20"/>
          <p:cNvSpPr/>
          <p:nvPr/>
        </p:nvSpPr>
        <p:spPr>
          <a:xfrm>
            <a:off x="9194800" y="4381500"/>
            <a:ext cx="2349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06B6D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害怕小精灵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9194800" y="4889500"/>
            <a:ext cx="2349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它是个胆小的小雷达。在黑暗里、遇到陌生事物时，它会吓得发抖。其实它是在保护我们，只要牵着大人的手，勇气就回来啦。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762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捕捉快乐瞬间！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588000" cy="2921000"/>
          </a:xfrm>
          <a:prstGeom prst="roundRect">
            <a:avLst>
              <a:gd name="adj" fmla="val 0"/>
            </a:avLst>
          </a:prstGeom>
          <a:solidFill>
            <a:srgbClr val="FFF8E1">
              <a:alpha val="9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952500" y="1752600"/>
            <a:ext cx="508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E651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✨ 什么时候“开心小精灵”会悄悄出现？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952500" y="2286000"/>
            <a:ext cx="26035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1079500" y="2311400"/>
            <a:ext cx="2349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8F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🏆 学业闪光时刻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79500" y="2692400"/>
            <a:ext cx="2349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考了理想的好成绩，得到老师大大的表扬，那一刻努力都变成了甜甜的果实。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3683000" y="2286000"/>
            <a:ext cx="26035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3810000" y="2311400"/>
            <a:ext cx="2349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EC407A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🤝 友谊升温时刻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3810000" y="2692400"/>
            <a:ext cx="2349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交到志同道合的新朋友，一起奔跑玩耍，笑声就是最好的见面礼呀。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952500" y="3556000"/>
            <a:ext cx="26035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3" name="AutoShape 13"/>
          <p:cNvSpPr/>
          <p:nvPr/>
        </p:nvSpPr>
        <p:spPr>
          <a:xfrm>
            <a:off x="1079500" y="3581400"/>
            <a:ext cx="2349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06B6D4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🎓 解锁新成就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1079500" y="3962400"/>
            <a:ext cx="2349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攻克了超难的小任务，或者学会了新本领，成就感让心儿怦怦跳！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3683000" y="3556000"/>
            <a:ext cx="2603500" cy="11430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6" name="AutoShape 16"/>
          <p:cNvSpPr/>
          <p:nvPr/>
        </p:nvSpPr>
        <p:spPr>
          <a:xfrm>
            <a:off x="3810000" y="3581400"/>
            <a:ext cx="2349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673AB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🎁 生活小确幸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3810000" y="3962400"/>
            <a:ext cx="23495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收到期待的生日礼物，或者吃到心心念念的零食，简单的快乐最治愈啦。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5386777">
            <a:off x="4953000" y="3359162"/>
            <a:ext cx="330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FFC72C">
                <a:alpha val="50000"/>
              </a:srgbClr>
            </a:solidFill>
            <a:prstDash val="dash"/>
            <a:round/>
            <a:headEnd type="none" w="lg" len="lg"/>
            <a:tailEnd type="none" w="lg" len="lg"/>
          </a:ln>
        </p:spPr>
      </p:cxnSp>
      <p:sp>
        <p:nvSpPr>
          <p:cNvPr id="19" name="AutoShape 19"/>
          <p:cNvSpPr/>
          <p:nvPr/>
        </p:nvSpPr>
        <p:spPr>
          <a:xfrm>
            <a:off x="6731000" y="1651000"/>
            <a:ext cx="5143500" cy="2921000"/>
          </a:xfrm>
          <a:prstGeom prst="roundRect">
            <a:avLst>
              <a:gd name="adj" fmla="val 0"/>
            </a:avLst>
          </a:prstGeom>
          <a:solidFill>
            <a:srgbClr val="FFEBF0">
              <a:alpha val="9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6921500" y="1752600"/>
            <a:ext cx="4699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D81B6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💖 小精灵带来的神奇魔法！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921500" y="2286000"/>
            <a:ext cx="2387600" cy="1460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7048500" y="2311400"/>
            <a:ext cx="2159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F525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😊 蜜糖般的心情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7048500" y="2730500"/>
            <a:ext cx="2159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嘴角会不自觉地上扬，心里像被云朵轻轻托着，比吃了蜂蜜还要甜滋滋。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9398000" y="2286000"/>
            <a:ext cx="2387600" cy="1460500"/>
          </a:xfrm>
          <a:prstGeom prst="roundRect">
            <a:avLst>
              <a:gd name="adj" fmla="val 0"/>
            </a:avLst>
          </a:prstGeom>
          <a:solidFill>
            <a:srgbClr val="FFFFF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5" name="AutoShape 25"/>
          <p:cNvSpPr/>
          <p:nvPr/>
        </p:nvSpPr>
        <p:spPr>
          <a:xfrm>
            <a:off x="9525000" y="2311400"/>
            <a:ext cx="2159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500" b="1" i="0" u="none" strike="noStrike">
                <a:solidFill>
                  <a:srgbClr val="FB8C0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⚡ 满格活力能量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9525000" y="2730500"/>
            <a:ext cx="2159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0" i="0" u="none" strike="noStrike">
                <a:solidFill>
                  <a:srgbClr val="505050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浑身充满了用不完的劲儿，想大声唱歌、想快乐跳舞，把快乐传递给所有人！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6921500" y="3873500"/>
            <a:ext cx="4889500" cy="889000"/>
          </a:xfrm>
          <a:prstGeom prst="roundRect">
            <a:avLst>
              <a:gd name="adj" fmla="val 0"/>
            </a:avLst>
          </a:prstGeom>
          <a:solidFill>
            <a:srgbClr val="FFFFFF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8" name="AutoShape 28"/>
          <p:cNvSpPr/>
          <p:nvPr/>
        </p:nvSpPr>
        <p:spPr>
          <a:xfrm>
            <a:off x="7048500" y="3937000"/>
            <a:ext cx="4635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24242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当快乐小精灵出现时，记得闭上眼睛感受一下这份美好，让它住进你的心里哦～</a:t>
            </a:r>
            <a:endParaRPr lang="en-US" sz="1100"/>
          </a:p>
        </p:txBody>
      </p:sp>
      <p:sp>
        <p:nvSpPr>
          <p:cNvPr id="29" name="AutoShape 29"/>
          <p:cNvSpPr/>
          <p:nvPr/>
        </p:nvSpPr>
        <p:spPr>
          <a:xfrm>
            <a:off x="762000" y="5334000"/>
            <a:ext cx="11112500" cy="1270000"/>
          </a:xfrm>
          <a:prstGeom prst="roundRect">
            <a:avLst>
              <a:gd name="adj" fmla="val 0"/>
            </a:avLst>
          </a:prstGeom>
          <a:solidFill>
            <a:srgbClr val="FFC72C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0" name="AutoShape 30"/>
          <p:cNvSpPr/>
          <p:nvPr/>
        </p:nvSpPr>
        <p:spPr>
          <a:xfrm>
            <a:off x="952500" y="5486400"/>
            <a:ext cx="889000" cy="889000"/>
          </a:xfrm>
          <a:prstGeom prst="ellipse">
            <a:avLst/>
          </a:prstGeom>
          <a:solidFill>
            <a:srgbClr val="FFFFFF">
              <a:alpha val="5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1" name="AutoShape 31"/>
          <p:cNvSpPr/>
          <p:nvPr/>
        </p:nvSpPr>
        <p:spPr>
          <a:xfrm>
            <a:off x="952500" y="5613400"/>
            <a:ext cx="889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🎉</a:t>
            </a:r>
            <a:endParaRPr lang="en-US" sz="1100"/>
          </a:p>
        </p:txBody>
      </p:sp>
      <p:sp>
        <p:nvSpPr>
          <p:cNvPr id="32" name="AutoShape 32"/>
          <p:cNvSpPr/>
          <p:nvPr/>
        </p:nvSpPr>
        <p:spPr>
          <a:xfrm>
            <a:off x="2032000" y="5461000"/>
            <a:ext cx="431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留住快乐，分享快乐！</a:t>
            </a:r>
            <a:endParaRPr lang="en-US" sz="1100"/>
          </a:p>
        </p:txBody>
      </p:sp>
      <p:cxnSp>
        <p:nvCxnSpPr>
          <p:cNvPr id="33" name="Connector 33"/>
          <p:cNvCxnSpPr/>
          <p:nvPr/>
        </p:nvCxnSpPr>
        <p:spPr>
          <a:xfrm rot="5342709">
            <a:off x="6223000" y="5899203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FFFFFF">
                <a:alpha val="7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sp>
        <p:nvSpPr>
          <p:cNvPr id="34" name="AutoShape 34"/>
          <p:cNvSpPr/>
          <p:nvPr/>
        </p:nvSpPr>
        <p:spPr>
          <a:xfrm>
            <a:off x="6794500" y="5499100"/>
            <a:ext cx="49530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把你的快乐告诉家人和好朋友吧！一个人的快乐分享出去，就会变成双份、甚至好多份快乐，让我们一起让世界充满欢声笑语～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没关系，我懂你的感受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270500" cy="4699000"/>
          </a:xfrm>
          <a:prstGeom prst="roundRect">
            <a:avLst>
              <a:gd name="adj" fmla="val 0"/>
            </a:avLst>
          </a:prstGeom>
          <a:solidFill>
            <a:srgbClr val="FFF1F2">
              <a:alpha val="94000"/>
            </a:srgbClr>
          </a:solidFill>
          <a:ln w="25400" cap="flat" cmpd="sng">
            <a:solidFill>
              <a:srgbClr val="F87171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l="12345" r="12345"/>
          <a:stretch>
            <a:fillRect/>
          </a:stretch>
        </p:blipFill>
        <p:spPr>
          <a:xfrm>
            <a:off x="952500" y="1714500"/>
            <a:ext cx="1143000" cy="1143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2286000" y="1714500"/>
            <a:ext cx="3556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DC262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生气小精灵来访时！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952500" y="2984500"/>
            <a:ext cx="4889500" cy="1079500"/>
          </a:xfrm>
          <a:prstGeom prst="roundRect">
            <a:avLst>
              <a:gd name="adj" fmla="val 0"/>
            </a:avLst>
          </a:prstGeom>
          <a:solidFill>
            <a:srgbClr val="FFE4E6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8" name="AutoShape 8"/>
          <p:cNvSpPr/>
          <p:nvPr/>
        </p:nvSpPr>
        <p:spPr>
          <a:xfrm>
            <a:off x="1079500" y="3048000"/>
            <a:ext cx="4635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为什么会生气？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可能是被别人误会了，心爱的玩具被弄坏了，愿望没有被满足，或者看到有人插队捣乱，心里瞬间就燃起了小火苗。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952500" y="4191000"/>
            <a:ext cx="4889500" cy="952500"/>
          </a:xfrm>
          <a:prstGeom prst="roundRect">
            <a:avLst>
              <a:gd name="adj" fmla="val 0"/>
            </a:avLst>
          </a:prstGeom>
          <a:solidFill>
            <a:srgbClr val="FECDD3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1079500" y="4254500"/>
            <a:ext cx="4635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身体的小信号：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小脸会涨得红彤彤的，忍不住想大喊大叫，小手也会不自觉地握得紧紧的，感觉有一股力量要冲出来。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952500" y="5334000"/>
            <a:ext cx="4889500" cy="825500"/>
          </a:xfrm>
          <a:prstGeom prst="roundRect">
            <a:avLst>
              <a:gd name="adj" fmla="val 0"/>
            </a:avLst>
          </a:prstGeom>
          <a:solidFill>
            <a:srgbClr val="F87171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1079500" y="5372100"/>
            <a:ext cx="4635500" cy="736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1" i="0" u="none" strike="noStrike">
                <a:solidFill>
                  <a:srgbClr val="B91C1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小妙招：</a:t>
            </a:r>
            <a:r>
              <a:rPr lang="en-US" sz="1200" b="0" i="0" u="none" strike="noStrike">
                <a:solidFill>
                  <a:srgbClr val="450A0A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生气很正常，但别乱发脾气哦！它其实在提醒你“不舒服”，试着深呼吸，告诉大家你的感受吧。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5390316">
            <a:off x="3905250" y="3898909"/>
            <a:ext cx="4508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84CC16">
                <a:alpha val="40000"/>
              </a:srgbClr>
            </a:solidFill>
            <a:prstDash val="dash"/>
            <a:round/>
            <a:headEnd type="none" w="lg" len="lg"/>
            <a:tailEnd type="none" w="lg" len="lg"/>
          </a:ln>
        </p:spPr>
      </p:cxnSp>
      <p:sp>
        <p:nvSpPr>
          <p:cNvPr id="14" name="AutoShape 14"/>
          <p:cNvSpPr/>
          <p:nvPr/>
        </p:nvSpPr>
        <p:spPr>
          <a:xfrm>
            <a:off x="6286500" y="1524000"/>
            <a:ext cx="5270500" cy="4699000"/>
          </a:xfrm>
          <a:prstGeom prst="roundRect">
            <a:avLst>
              <a:gd name="adj" fmla="val 0"/>
            </a:avLst>
          </a:prstGeom>
          <a:solidFill>
            <a:srgbClr val="EFF6FF">
              <a:alpha val="94000"/>
            </a:srgbClr>
          </a:solidFill>
          <a:ln w="25400" cap="flat" cmpd="sng">
            <a:solidFill>
              <a:srgbClr val="60A5FA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3"/>
          <a:srcRect l="7226" r="7226"/>
          <a:stretch>
            <a:fillRect/>
          </a:stretch>
        </p:blipFill>
        <p:spPr>
          <a:xfrm>
            <a:off x="6477000" y="1714500"/>
            <a:ext cx="1143000" cy="1143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16" name="AutoShape 16"/>
          <p:cNvSpPr/>
          <p:nvPr/>
        </p:nvSpPr>
        <p:spPr>
          <a:xfrm>
            <a:off x="7810500" y="1714500"/>
            <a:ext cx="355600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2200" b="1" i="0" u="none" strike="noStrike">
                <a:solidFill>
                  <a:srgbClr val="2563EB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难过小精灵来敲门啦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477000" y="2984500"/>
            <a:ext cx="4889500" cy="1079500"/>
          </a:xfrm>
          <a:prstGeom prst="roundRect">
            <a:avLst>
              <a:gd name="adj" fmla="val 0"/>
            </a:avLst>
          </a:prstGeom>
          <a:solidFill>
            <a:srgbClr val="DBEAFE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8" name="AutoShape 18"/>
          <p:cNvSpPr/>
          <p:nvPr/>
        </p:nvSpPr>
        <p:spPr>
          <a:xfrm>
            <a:off x="6604000" y="3048000"/>
            <a:ext cx="4635500" cy="952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为什么会难过？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考试没考好、和好朋友吵架了、被爸爸妈妈批评，或者养的小宠物离开了，心里就会变得酸酸的，空落落的。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477000" y="4191000"/>
            <a:ext cx="4889500" cy="952500"/>
          </a:xfrm>
          <a:prstGeom prst="roundRect">
            <a:avLst>
              <a:gd name="adj" fmla="val 0"/>
            </a:avLst>
          </a:prstGeom>
          <a:solidFill>
            <a:srgbClr val="BFDBFE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6604000" y="4254500"/>
            <a:ext cx="46355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1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心里的小乌云：</a:t>
            </a:r>
            <a:r>
              <a:rPr lang="en-US" sz="12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提不起精神，眼泪在眼眶里打转，做什么事都没兴趣，好像心里装了一块重重的小石头。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477000" y="5334000"/>
            <a:ext cx="4889500" cy="825500"/>
          </a:xfrm>
          <a:prstGeom prst="roundRect">
            <a:avLst>
              <a:gd name="adj" fmla="val 0"/>
            </a:avLst>
          </a:prstGeom>
          <a:solidFill>
            <a:srgbClr val="3B82F6">
              <a:alpha val="1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2" name="AutoShape 22"/>
          <p:cNvSpPr/>
          <p:nvPr/>
        </p:nvSpPr>
        <p:spPr>
          <a:xfrm>
            <a:off x="6604000" y="5372100"/>
            <a:ext cx="4635500" cy="736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200" b="1" i="0" u="none" strike="noStrike">
                <a:solidFill>
                  <a:srgbClr val="1D4ED8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💡 小妙招：</a:t>
            </a:r>
            <a:r>
              <a:rPr lang="en-US" sz="1200" b="0" i="0" u="none" strike="noStrike">
                <a:solidFill>
                  <a:srgbClr val="0A1E50">
                    <a:alpha val="90196"/>
                  </a:srgbClr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不用假装坚强！难过时可以哭出来，找个人说说，或安静待一会儿。雨过天晴，你会更勇敢的！</a:t>
            </a:r>
            <a:endParaRPr lang="en-US" sz="1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FFFFFF">
              <a:alpha val="4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762000" y="635000"/>
            <a:ext cx="1079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勇敢不是不害怕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3492500" cy="2540000"/>
          </a:xfrm>
          <a:prstGeom prst="roundRect">
            <a:avLst>
              <a:gd name="adj" fmla="val 0"/>
            </a:avLst>
          </a:prstGeom>
          <a:solidFill>
            <a:srgbClr val="FFECEF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76200" cy="2540000"/>
          </a:xfrm>
          <a:prstGeom prst="roundRect">
            <a:avLst>
              <a:gd name="adj" fmla="val 0"/>
            </a:avLst>
          </a:prstGeom>
          <a:solidFill>
            <a:srgbClr val="F472B6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500" y="18034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7780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BE185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“害怕小精灵”来啦！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952500" y="2286000"/>
            <a:ext cx="3175000" cy="171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它总是在我们遇到挑战时悄悄出现：担心考试不理想、一个人走夜路心里发慌、要在全班面前说话时心跳加速，或者不敢主动和陌生人打招呼。这些时候，我们心里都像揣了只小兔子一样怦怦跳！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445000" y="1651000"/>
            <a:ext cx="3492500" cy="2540000"/>
          </a:xfrm>
          <a:prstGeom prst="roundRect">
            <a:avLst>
              <a:gd name="adj" fmla="val 0"/>
            </a:avLst>
          </a:prstGeom>
          <a:solidFill>
            <a:srgbClr val="E0F2FE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0" name="AutoShape 10"/>
          <p:cNvSpPr/>
          <p:nvPr/>
        </p:nvSpPr>
        <p:spPr>
          <a:xfrm>
            <a:off x="4445000" y="1651000"/>
            <a:ext cx="76200" cy="2540000"/>
          </a:xfrm>
          <a:prstGeom prst="roundRect">
            <a:avLst>
              <a:gd name="adj" fmla="val 0"/>
            </a:avLst>
          </a:prstGeom>
          <a:solidFill>
            <a:srgbClr val="38BDF8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35500" y="18034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5080000" y="17780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0369A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老师的暖心话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635500" y="2286000"/>
            <a:ext cx="3175000" cy="171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其实呀，感到害怕和胆怯是每个人都会有的正常情绪，就连老师也有害怕的时候呢！这并不是我们的弱点，而是我们对未知事物的一种小心试探，也是我们心灵在慢慢成长的信号哦。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8128000" y="1651000"/>
            <a:ext cx="3492500" cy="2540000"/>
          </a:xfrm>
          <a:prstGeom prst="roundRect">
            <a:avLst>
              <a:gd name="adj" fmla="val 0"/>
            </a:avLst>
          </a:prstGeom>
          <a:solidFill>
            <a:srgbClr val="FEF9C3">
              <a:alpha val="92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5" name="AutoShape 15"/>
          <p:cNvSpPr/>
          <p:nvPr/>
        </p:nvSpPr>
        <p:spPr>
          <a:xfrm>
            <a:off x="8128000" y="1651000"/>
            <a:ext cx="76200" cy="2540000"/>
          </a:xfrm>
          <a:prstGeom prst="roundRect">
            <a:avLst>
              <a:gd name="adj" fmla="val 0"/>
            </a:avLst>
          </a:prstGeom>
          <a:solidFill>
            <a:srgbClr val="FACC15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18500" y="18034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8763000" y="17780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A162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勇敢的魔法定义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318500" y="2286000"/>
            <a:ext cx="3175000" cy="171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17000"/>
              </a:lnSpc>
              <a:defRPr/>
            </a:pP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真正的勇敢，不是心里完全没有恐惧，而是</a:t>
            </a:r>
            <a:r>
              <a:rPr lang="en-US" sz="1300" b="1" i="0" u="none" strike="noStrike">
                <a:solidFill>
                  <a:srgbClr val="EA580C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就算心里很害怕，也愿意鼓起勇气去尝试、去面对！</a:t>
            </a:r>
            <a:r>
              <a:rPr lang="en-US" sz="1300" b="0" i="0" u="none" strike="noStrike">
                <a:solidFill>
                  <a:srgbClr val="4B556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哪怕只是第一次举手发言，第一次上台表演，哪怕声音会抖、手心会出汗，只要你做了，这就是最勇敢的表现！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762000" y="4445000"/>
            <a:ext cx="7175500" cy="1905000"/>
          </a:xfrm>
          <a:prstGeom prst="roundRect">
            <a:avLst>
              <a:gd name="adj" fmla="val 0"/>
            </a:avLst>
          </a:prstGeom>
          <a:solidFill>
            <a:srgbClr val="DCFCE7">
              <a:alpha val="9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20" name="AutoShape 20"/>
          <p:cNvSpPr/>
          <p:nvPr/>
        </p:nvSpPr>
        <p:spPr>
          <a:xfrm>
            <a:off x="762000" y="4445000"/>
            <a:ext cx="76200" cy="1905000"/>
          </a:xfrm>
          <a:prstGeom prst="roundRect">
            <a:avLst>
              <a:gd name="adj" fmla="val 0"/>
            </a:avLst>
          </a:prstGeom>
          <a:solidFill>
            <a:srgbClr val="4ADE80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2500" y="4635500"/>
            <a:ext cx="355600" cy="3556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1460500" y="4635500"/>
            <a:ext cx="62230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15803D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成长小贴士：和情绪做朋友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952500" y="5207000"/>
            <a:ext cx="67945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37415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所有的情绪——开心、难过、害怕，都是我们的好朋友！它们只是在诚实地告诉我们内心的感受。千万不要压抑它们，把它们憋在心里会让心灵“生病”的。试着接纳害怕，带着它一起出发，你会发现自己比想象中更强大！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8128000" y="4445000"/>
            <a:ext cx="3492500" cy="1905000"/>
          </a:xfrm>
          <a:prstGeom prst="roundRect">
            <a:avLst>
              <a:gd name="adj" fmla="val 0"/>
            </a:avLst>
          </a:prstGeom>
          <a:solidFill>
            <a:srgbClr val="FFF7ED">
              <a:alpha val="9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10"/>
          <a:srcRect l="21657" r="21657"/>
          <a:stretch>
            <a:fillRect/>
          </a:stretch>
        </p:blipFill>
        <p:spPr>
          <a:xfrm>
            <a:off x="8255000" y="4508500"/>
            <a:ext cx="1524000" cy="17145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6" name="AutoShape 26"/>
          <p:cNvSpPr/>
          <p:nvPr/>
        </p:nvSpPr>
        <p:spPr>
          <a:xfrm>
            <a:off x="9906000" y="4572000"/>
            <a:ext cx="17145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31407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别怕，像她一样鼓起勇气，迈出第一步，你就是最棒的小勇士！</a:t>
            </a:r>
            <a:endParaRPr lang="en-US" sz="11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 t="-3333" b="-3333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00000">
              <a:alpha val="3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3" name="AutoShape 3"/>
          <p:cNvSpPr/>
          <p:nvPr/>
        </p:nvSpPr>
        <p:spPr>
          <a:xfrm>
            <a:off x="0" y="10160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每个人都是闪亮的星星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2032000"/>
            <a:ext cx="3429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5" name="AutoShape 5"/>
          <p:cNvSpPr/>
          <p:nvPr/>
        </p:nvSpPr>
        <p:spPr>
          <a:xfrm>
            <a:off x="889000" y="2159000"/>
            <a:ext cx="3175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6464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是不是总觉得</a:t>
            </a:r>
            <a:br>
              <a:rPr lang="en-US" sz="1400" b="0" i="0" u="none" strike="noStrike">
                <a:solidFill>
                  <a:srgbClr val="46464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46464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“我的成绩不够好，</a:t>
            </a:r>
            <a:br>
              <a:rPr lang="en-US" sz="1400" b="0" i="0" u="none" strike="noStrike">
                <a:solidFill>
                  <a:srgbClr val="46464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46464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好像怎么努力也追不上别人？”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4381500" y="2032000"/>
            <a:ext cx="3429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7" name="AutoShape 7"/>
          <p:cNvSpPr/>
          <p:nvPr/>
        </p:nvSpPr>
        <p:spPr>
          <a:xfrm>
            <a:off x="4508500" y="2159000"/>
            <a:ext cx="3175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6464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是不是常怯生生地想</a:t>
            </a:r>
            <a:br>
              <a:rPr lang="en-US" sz="1400" b="0" i="0" u="none" strike="noStrike">
                <a:solidFill>
                  <a:srgbClr val="46464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46464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“我胆子太小了，</a:t>
            </a:r>
            <a:br>
              <a:rPr lang="en-US" sz="1400" b="0" i="0" u="none" strike="noStrike">
                <a:solidFill>
                  <a:srgbClr val="46464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46464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课堂上永远不敢举手发言？”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8001000" y="2032000"/>
            <a:ext cx="3429000" cy="1905000"/>
          </a:xfrm>
          <a:prstGeom prst="roundRect">
            <a:avLst>
              <a:gd name="adj" fmla="val 0"/>
            </a:avLst>
          </a:prstGeom>
          <a:solidFill>
            <a:srgbClr val="FFFFFF">
              <a:alpha val="88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9" name="AutoShape 9"/>
          <p:cNvSpPr/>
          <p:nvPr/>
        </p:nvSpPr>
        <p:spPr>
          <a:xfrm>
            <a:off x="8128000" y="2159000"/>
            <a:ext cx="3175000" cy="165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17000"/>
              </a:lnSpc>
              <a:defRPr/>
            </a:pPr>
            <a:r>
              <a:rPr lang="en-US" sz="1400" b="0" i="0" u="none" strike="noStrike">
                <a:solidFill>
                  <a:srgbClr val="46464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是不是也会有点失落</a:t>
            </a:r>
            <a:br>
              <a:rPr lang="en-US" sz="1400" b="0" i="0" u="none" strike="noStrike">
                <a:solidFill>
                  <a:srgbClr val="46464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46464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“我体育一点也不好，</a:t>
            </a:r>
            <a:br>
              <a:rPr lang="en-US" sz="1400" b="0" i="0" u="none" strike="noStrike">
                <a:solidFill>
                  <a:srgbClr val="46464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</a:br>
            <a:r>
              <a:rPr lang="en-US" sz="1400" b="0" i="0" u="none" strike="noStrike">
                <a:solidFill>
                  <a:srgbClr val="464646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运动会上总是最后一名？”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762000" y="4191000"/>
            <a:ext cx="1066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如果你的心里也曾闪过这些念头，请立刻把它们丢掉！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5080000"/>
            <a:ext cx="10668000" cy="1460500"/>
          </a:xfrm>
          <a:prstGeom prst="roundRect">
            <a:avLst>
              <a:gd name="adj" fmla="val 0"/>
            </a:avLst>
          </a:prstGeom>
          <a:solidFill>
            <a:srgbClr val="FFC72C">
              <a:alpha val="93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</a:p>
        </p:txBody>
      </p:sp>
      <p:sp>
        <p:nvSpPr>
          <p:cNvPr id="12" name="AutoShape 12"/>
          <p:cNvSpPr/>
          <p:nvPr/>
        </p:nvSpPr>
        <p:spPr>
          <a:xfrm>
            <a:off x="889000" y="5181600"/>
            <a:ext cx="10414000" cy="444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33333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每个人都是夜空中独一无二的星星，都有属于自己的光芒！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89000" y="5689600"/>
            <a:ext cx="10414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8000"/>
              </a:lnSpc>
              <a:defRPr/>
            </a:pPr>
            <a:r>
              <a:rPr lang="en-US" sz="1300" b="0" i="0" u="none" strike="noStrike">
                <a:solidFill>
                  <a:srgbClr val="414141"/>
                </a:solidFill>
                <a:latin typeface="Noto Sans SC" panose="020B0200000000000000" charset="-122"/>
                <a:ea typeface="Noto Sans SC" panose="020B0200000000000000" charset="-122"/>
                <a:cs typeface="Noto Sans SC" panose="020B0200000000000000" charset="-122"/>
                <a:sym typeface="Noto Sans SC" panose="020B0200000000000000" charset="-122"/>
              </a:rPr>
              <a:t>我们不需要踮起脚尖去仰望别人的光亮，也不用和任何人比较。只需勇敢做自己，努力发光，哪怕只是微光，也能照亮属于你的小世界，你就是这世界上最独特、最耀眼的存在！</a:t>
            </a:r>
            <a:endParaRPr lang="en-US"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7944</Words>
  <Application>WPS 演示</Application>
  <PresentationFormat/>
  <Paragraphs>478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38" baseType="lpstr">
      <vt:lpstr>Arial</vt:lpstr>
      <vt:lpstr>宋体</vt:lpstr>
      <vt:lpstr>Wingdings</vt:lpstr>
      <vt:lpstr>Arial</vt:lpstr>
      <vt:lpstr>Noto Sans SC</vt:lpstr>
      <vt:lpstr>微软雅黑</vt:lpstr>
      <vt:lpstr>Arial Unicode MS</vt:lpstr>
      <vt:lpstr>Noto Sans SC</vt:lpstr>
      <vt:lpstr>Segoe Print</vt:lpstr>
      <vt:lpstr>Saturday Sans Regular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MII</cp:lastModifiedBy>
  <cp:revision>5</cp:revision>
  <dcterms:created xsi:type="dcterms:W3CDTF">2026-05-26T07:34:00Z</dcterms:created>
  <dcterms:modified xsi:type="dcterms:W3CDTF">2026-05-29T07:30:06Z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{"Label":"1","ContentProducer":"001191110102MACQD9K64010000","ProduceID":"7644099376030747858","ReservedCode1":"","ContentPropagator":"","PropagateID":"","ReservedCode2":""}</vt:lpwstr>
  </property>
  <property fmtid="{D5CDD505-2E9C-101B-9397-08002B2CF9AE}" pid="3" name="KSOProductBuildVer">
    <vt:lpwstr>2052-12.1.0.26375</vt:lpwstr>
  </property>
  <property fmtid="{D5CDD505-2E9C-101B-9397-08002B2CF9AE}" pid="4" name="ICV">
    <vt:lpwstr>C4DEB492999546BCB0F96173F9694663_12</vt:lpwstr>
  </property>
</Properties>
</file>