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10.fntdata" ContentType="application/x-fontdata"/>
  <Override PartName="/ppt/fonts/font11.fntdata" ContentType="application/x-fontdata"/>
  <Override PartName="/ppt/fonts/font12.fntdata" ContentType="application/x-fontdata"/>
  <Override PartName="/ppt/fonts/font13.fntdata" ContentType="application/x-fontdata"/>
  <Override PartName="/ppt/fonts/font14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fonts/font7.fntdata" ContentType="application/x-fontdata"/>
  <Override PartName="/ppt/fonts/font8.fntdata" ContentType="application/x-fontdata"/>
  <Override PartName="/ppt/fonts/font9.fntdata" ContentType="application/x-fontdata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  <p:sldMasterId id="2147483651" r:id="rId3"/>
  </p:sldMasterIdLst>
  <p:notesMasterIdLst>
    <p:notesMasterId r:id="rId5"/>
  </p:notesMasterIdLst>
  <p:sldIdLst>
    <p:sldId id="289" r:id="rId4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7" r:id="rId14"/>
    <p:sldId id="268" r:id="rId15"/>
    <p:sldId id="269" r:id="rId16"/>
    <p:sldId id="281" r:id="rId17"/>
    <p:sldId id="282" r:id="rId18"/>
    <p:sldId id="283" r:id="rId19"/>
    <p:sldId id="284" r:id="rId20"/>
    <p:sldId id="285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86" r:id="rId30"/>
    <p:sldId id="287" r:id="rId31"/>
    <p:sldId id="288" r:id="rId32"/>
    <p:sldId id="292" r:id="rId33"/>
    <p:sldId id="293" r:id="rId34"/>
    <p:sldId id="294" r:id="rId35"/>
    <p:sldId id="295" r:id="rId36"/>
    <p:sldId id="296" r:id="rId37"/>
    <p:sldId id="297" r:id="rId38"/>
    <p:sldId id="298" r:id="rId39"/>
    <p:sldId id="299" r:id="rId40"/>
    <p:sldId id="305" r:id="rId41"/>
    <p:sldId id="306" r:id="rId42"/>
    <p:sldId id="307" r:id="rId43"/>
    <p:sldId id="308" r:id="rId44"/>
    <p:sldId id="309" r:id="rId45"/>
    <p:sldId id="310" r:id="rId46"/>
    <p:sldId id="311" r:id="rId47"/>
    <p:sldId id="312" r:id="rId48"/>
    <p:sldId id="313" r:id="rId49"/>
    <p:sldId id="314" r:id="rId50"/>
    <p:sldId id="315" r:id="rId51"/>
    <p:sldId id="316" r:id="rId52"/>
    <p:sldId id="317" r:id="rId53"/>
    <p:sldId id="318" r:id="rId54"/>
    <p:sldId id="319" r:id="rId55"/>
    <p:sldId id="320" r:id="rId56"/>
    <p:sldId id="327" r:id="rId57"/>
    <p:sldId id="328" r:id="rId58"/>
    <p:sldId id="329" r:id="rId59"/>
    <p:sldId id="330" r:id="rId60"/>
    <p:sldId id="331" r:id="rId61"/>
    <p:sldId id="332" r:id="rId62"/>
    <p:sldId id="351" r:id="rId63"/>
    <p:sldId id="365" r:id="rId64"/>
    <p:sldId id="354" r:id="rId65"/>
    <p:sldId id="356" r:id="rId66"/>
    <p:sldId id="357" r:id="rId67"/>
    <p:sldId id="358" r:id="rId68"/>
    <p:sldId id="361" r:id="rId69"/>
    <p:sldId id="362" r:id="rId70"/>
    <p:sldId id="290" r:id="rId71"/>
  </p:sldIdLst>
  <p:sldSz cx="13004800" cy="7315200"/>
  <p:notesSz cx="7315200" cy="13004800"/>
  <p:embeddedFontLst>
    <p:embeddedFont>
      <p:font typeface="MiSans" pitchFamily="34" charset="-122"/>
      <p:regular r:id="rId75"/>
    </p:embeddedFont>
    <p:embeddedFont>
      <p:font typeface="MiSans" pitchFamily="34" charset="-120"/>
      <p:regular r:id="rId76"/>
    </p:embeddedFont>
    <p:embeddedFont>
      <p:font typeface="Unna" panose="02040503070705020203" pitchFamily="34" charset="0"/>
      <p:regular r:id="rId77"/>
    </p:embeddedFont>
    <p:embeddedFont>
      <p:font typeface="Unna" panose="02040503070705020203" pitchFamily="34" charset="-122"/>
      <p:regular r:id="rId78"/>
    </p:embeddedFont>
    <p:embeddedFont>
      <p:font typeface="Unna" panose="02040503070705020203" pitchFamily="34" charset="-120"/>
      <p:regular r:id="rId79"/>
    </p:embeddedFont>
    <p:embeddedFont>
      <p:font typeface="等线" panose="02010600030101010101" charset="-122"/>
      <p:regular r:id="rId80"/>
    </p:embeddedFont>
    <p:embeddedFont>
      <p:font typeface="Calibri" panose="020F0502020204030204" charset="0"/>
      <p:regular r:id="rId81"/>
      <p:bold r:id="rId82"/>
      <p:italic r:id="rId83"/>
      <p:boldItalic r:id="rId84"/>
    </p:embeddedFont>
    <p:embeddedFont>
      <p:font typeface="微软雅黑" panose="020B0503020204020204" charset="-122"/>
      <p:regular r:id="rId85"/>
      <p:bold r:id="rId86"/>
    </p:embeddedFont>
    <p:embeddedFont>
      <p:font typeface="微软雅黑" panose="020B0503020204020204" pitchFamily="34" charset="-120"/>
      <p:regular r:id="rId87"/>
      <p:bold r:id="rId88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8" Type="http://schemas.openxmlformats.org/officeDocument/2006/relationships/font" Target="fonts/font14.fntdata"/><Relationship Id="rId87" Type="http://schemas.openxmlformats.org/officeDocument/2006/relationships/font" Target="fonts/font13.fntdata"/><Relationship Id="rId86" Type="http://schemas.openxmlformats.org/officeDocument/2006/relationships/font" Target="fonts/font12.fntdata"/><Relationship Id="rId85" Type="http://schemas.openxmlformats.org/officeDocument/2006/relationships/font" Target="fonts/font11.fntdata"/><Relationship Id="rId84" Type="http://schemas.openxmlformats.org/officeDocument/2006/relationships/font" Target="fonts/font10.fntdata"/><Relationship Id="rId83" Type="http://schemas.openxmlformats.org/officeDocument/2006/relationships/font" Target="fonts/font9.fntdata"/><Relationship Id="rId82" Type="http://schemas.openxmlformats.org/officeDocument/2006/relationships/font" Target="fonts/font8.fntdata"/><Relationship Id="rId81" Type="http://schemas.openxmlformats.org/officeDocument/2006/relationships/font" Target="fonts/font7.fntdata"/><Relationship Id="rId80" Type="http://schemas.openxmlformats.org/officeDocument/2006/relationships/font" Target="fonts/font6.fntdata"/><Relationship Id="rId8" Type="http://schemas.openxmlformats.org/officeDocument/2006/relationships/slide" Target="slides/slide4.xml"/><Relationship Id="rId79" Type="http://schemas.openxmlformats.org/officeDocument/2006/relationships/font" Target="fonts/font5.fntdata"/><Relationship Id="rId78" Type="http://schemas.openxmlformats.org/officeDocument/2006/relationships/font" Target="fonts/font4.fntdata"/><Relationship Id="rId77" Type="http://schemas.openxmlformats.org/officeDocument/2006/relationships/font" Target="fonts/font3.fntdata"/><Relationship Id="rId76" Type="http://schemas.openxmlformats.org/officeDocument/2006/relationships/font" Target="fonts/font2.fntdata"/><Relationship Id="rId75" Type="http://schemas.openxmlformats.org/officeDocument/2006/relationships/font" Target="fonts/font1.fntdata"/><Relationship Id="rId74" Type="http://schemas.openxmlformats.org/officeDocument/2006/relationships/tableStyles" Target="tableStyles.xml"/><Relationship Id="rId73" Type="http://schemas.openxmlformats.org/officeDocument/2006/relationships/viewProps" Target="viewProps.xml"/><Relationship Id="rId72" Type="http://schemas.openxmlformats.org/officeDocument/2006/relationships/presProps" Target="presProps.xml"/><Relationship Id="rId71" Type="http://schemas.openxmlformats.org/officeDocument/2006/relationships/slide" Target="slides/slide67.xml"/><Relationship Id="rId70" Type="http://schemas.openxmlformats.org/officeDocument/2006/relationships/slide" Target="slides/slide66.xml"/><Relationship Id="rId7" Type="http://schemas.openxmlformats.org/officeDocument/2006/relationships/slide" Target="slides/slide3.xml"/><Relationship Id="rId69" Type="http://schemas.openxmlformats.org/officeDocument/2006/relationships/slide" Target="slides/slide65.xml"/><Relationship Id="rId68" Type="http://schemas.openxmlformats.org/officeDocument/2006/relationships/slide" Target="slides/slide64.xml"/><Relationship Id="rId67" Type="http://schemas.openxmlformats.org/officeDocument/2006/relationships/slide" Target="slides/slide63.xml"/><Relationship Id="rId66" Type="http://schemas.openxmlformats.org/officeDocument/2006/relationships/slide" Target="slides/slide62.xml"/><Relationship Id="rId65" Type="http://schemas.openxmlformats.org/officeDocument/2006/relationships/slide" Target="slides/slide61.xml"/><Relationship Id="rId64" Type="http://schemas.openxmlformats.org/officeDocument/2006/relationships/slide" Target="slides/slide60.xml"/><Relationship Id="rId63" Type="http://schemas.openxmlformats.org/officeDocument/2006/relationships/slide" Target="slides/slide59.xml"/><Relationship Id="rId62" Type="http://schemas.openxmlformats.org/officeDocument/2006/relationships/slide" Target="slides/slide58.xml"/><Relationship Id="rId61" Type="http://schemas.openxmlformats.org/officeDocument/2006/relationships/slide" Target="slides/slide57.xml"/><Relationship Id="rId60" Type="http://schemas.openxmlformats.org/officeDocument/2006/relationships/slide" Target="slides/slide56.xml"/><Relationship Id="rId6" Type="http://schemas.openxmlformats.org/officeDocument/2006/relationships/slide" Target="slides/slide2.xml"/><Relationship Id="rId59" Type="http://schemas.openxmlformats.org/officeDocument/2006/relationships/slide" Target="slides/slide55.xml"/><Relationship Id="rId58" Type="http://schemas.openxmlformats.org/officeDocument/2006/relationships/slide" Target="slides/slide54.xml"/><Relationship Id="rId57" Type="http://schemas.openxmlformats.org/officeDocument/2006/relationships/slide" Target="slides/slide53.xml"/><Relationship Id="rId56" Type="http://schemas.openxmlformats.org/officeDocument/2006/relationships/slide" Target="slides/slide52.xml"/><Relationship Id="rId55" Type="http://schemas.openxmlformats.org/officeDocument/2006/relationships/slide" Target="slides/slide51.xml"/><Relationship Id="rId54" Type="http://schemas.openxmlformats.org/officeDocument/2006/relationships/slide" Target="slides/slide50.xml"/><Relationship Id="rId53" Type="http://schemas.openxmlformats.org/officeDocument/2006/relationships/slide" Target="slides/slide49.xml"/><Relationship Id="rId52" Type="http://schemas.openxmlformats.org/officeDocument/2006/relationships/slide" Target="slides/slide48.xml"/><Relationship Id="rId51" Type="http://schemas.openxmlformats.org/officeDocument/2006/relationships/slide" Target="slides/slide47.xml"/><Relationship Id="rId50" Type="http://schemas.openxmlformats.org/officeDocument/2006/relationships/slide" Target="slides/slide46.xml"/><Relationship Id="rId5" Type="http://schemas.openxmlformats.org/officeDocument/2006/relationships/notesMaster" Target="notesMasters/notesMaster1.xml"/><Relationship Id="rId49" Type="http://schemas.openxmlformats.org/officeDocument/2006/relationships/slide" Target="slides/slide45.xml"/><Relationship Id="rId48" Type="http://schemas.openxmlformats.org/officeDocument/2006/relationships/slide" Target="slides/slide44.xml"/><Relationship Id="rId47" Type="http://schemas.openxmlformats.org/officeDocument/2006/relationships/slide" Target="slides/slide43.xml"/><Relationship Id="rId46" Type="http://schemas.openxmlformats.org/officeDocument/2006/relationships/slide" Target="slides/slide42.xml"/><Relationship Id="rId45" Type="http://schemas.openxmlformats.org/officeDocument/2006/relationships/slide" Target="slides/slide41.xml"/><Relationship Id="rId44" Type="http://schemas.openxmlformats.org/officeDocument/2006/relationships/slide" Target="slides/slide40.xml"/><Relationship Id="rId43" Type="http://schemas.openxmlformats.org/officeDocument/2006/relationships/slide" Target="slides/slide39.xml"/><Relationship Id="rId42" Type="http://schemas.openxmlformats.org/officeDocument/2006/relationships/slide" Target="slides/slide38.xml"/><Relationship Id="rId41" Type="http://schemas.openxmlformats.org/officeDocument/2006/relationships/slide" Target="slides/slide37.xml"/><Relationship Id="rId40" Type="http://schemas.openxmlformats.org/officeDocument/2006/relationships/slide" Target="slides/slide36.xml"/><Relationship Id="rId4" Type="http://schemas.openxmlformats.org/officeDocument/2006/relationships/slide" Target="slides/slide1.xml"/><Relationship Id="rId39" Type="http://schemas.openxmlformats.org/officeDocument/2006/relationships/slide" Target="slides/slide35.xml"/><Relationship Id="rId38" Type="http://schemas.openxmlformats.org/officeDocument/2006/relationships/slide" Target="slides/slide34.xml"/><Relationship Id="rId37" Type="http://schemas.openxmlformats.org/officeDocument/2006/relationships/slide" Target="slides/slide33.xml"/><Relationship Id="rId36" Type="http://schemas.openxmlformats.org/officeDocument/2006/relationships/slide" Target="slides/slide32.xml"/><Relationship Id="rId35" Type="http://schemas.openxmlformats.org/officeDocument/2006/relationships/slide" Target="slides/slide31.xml"/><Relationship Id="rId34" Type="http://schemas.openxmlformats.org/officeDocument/2006/relationships/slide" Target="slides/slide30.xml"/><Relationship Id="rId33" Type="http://schemas.openxmlformats.org/officeDocument/2006/relationships/slide" Target="slides/slide29.xml"/><Relationship Id="rId32" Type="http://schemas.openxmlformats.org/officeDocument/2006/relationships/slide" Target="slides/slide28.xml"/><Relationship Id="rId31" Type="http://schemas.openxmlformats.org/officeDocument/2006/relationships/slide" Target="slides/slide27.xml"/><Relationship Id="rId30" Type="http://schemas.openxmlformats.org/officeDocument/2006/relationships/slide" Target="slides/slide26.xml"/><Relationship Id="rId3" Type="http://schemas.openxmlformats.org/officeDocument/2006/relationships/slideMaster" Target="slideMasters/slideMaster2.xml"/><Relationship Id="rId29" Type="http://schemas.openxmlformats.org/officeDocument/2006/relationships/slide" Target="slides/slide25.xml"/><Relationship Id="rId28" Type="http://schemas.openxmlformats.org/officeDocument/2006/relationships/slide" Target="slides/slide24.xml"/><Relationship Id="rId27" Type="http://schemas.openxmlformats.org/officeDocument/2006/relationships/slide" Target="slides/slide23.xml"/><Relationship Id="rId26" Type="http://schemas.openxmlformats.org/officeDocument/2006/relationships/slide" Target="slides/slide22.xml"/><Relationship Id="rId25" Type="http://schemas.openxmlformats.org/officeDocument/2006/relationships/slide" Target="slides/slide21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0" Type="http://schemas.openxmlformats.org/officeDocument/2006/relationships/slide" Target="slides/slide16.xml"/><Relationship Id="rId2" Type="http://schemas.openxmlformats.org/officeDocument/2006/relationships/theme" Target="theme/theme1.xml"/><Relationship Id="rId19" Type="http://schemas.openxmlformats.org/officeDocument/2006/relationships/slide" Target="slides/slide15.xml"/><Relationship Id="rId18" Type="http://schemas.openxmlformats.org/officeDocument/2006/relationships/slide" Target="slides/slide14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0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2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3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4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5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6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7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8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9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0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2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3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4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5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6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7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8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9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0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2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3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4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5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6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7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8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9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0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2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3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4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5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6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7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8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9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0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2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3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4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5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6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7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PTIST_MASTER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PTIST_MASTER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.jpeg"/></Relationships>
</file>

<file path=ppt/slides/_rels/slide14.xml.rels><?xml version="1.0" encoding="UTF-8" standalone="yes"?>
<Relationships xmlns="http://schemas.openxmlformats.org/package/2006/relationships"><Relationship Id="rId9" Type="http://schemas.openxmlformats.org/officeDocument/2006/relationships/tags" Target="../tags/tag24.xml"/><Relationship Id="rId8" Type="http://schemas.openxmlformats.org/officeDocument/2006/relationships/tags" Target="../tags/tag23.xml"/><Relationship Id="rId7" Type="http://schemas.openxmlformats.org/officeDocument/2006/relationships/tags" Target="../tags/tag22.xml"/><Relationship Id="rId6" Type="http://schemas.openxmlformats.org/officeDocument/2006/relationships/tags" Target="../tags/tag21.xml"/><Relationship Id="rId5" Type="http://schemas.openxmlformats.org/officeDocument/2006/relationships/tags" Target="../tags/tag20.xml"/><Relationship Id="rId4" Type="http://schemas.openxmlformats.org/officeDocument/2006/relationships/tags" Target="../tags/tag19.xml"/><Relationship Id="rId3" Type="http://schemas.openxmlformats.org/officeDocument/2006/relationships/tags" Target="../tags/tag18.xml"/><Relationship Id="rId2" Type="http://schemas.openxmlformats.org/officeDocument/2006/relationships/tags" Target="../tags/tag17.xml"/><Relationship Id="rId17" Type="http://schemas.openxmlformats.org/officeDocument/2006/relationships/notesSlide" Target="../notesSlides/notesSlide14.xml"/><Relationship Id="rId16" Type="http://schemas.openxmlformats.org/officeDocument/2006/relationships/slideLayout" Target="../slideLayouts/slideLayout1.xml"/><Relationship Id="rId15" Type="http://schemas.openxmlformats.org/officeDocument/2006/relationships/tags" Target="../tags/tag30.xml"/><Relationship Id="rId14" Type="http://schemas.openxmlformats.org/officeDocument/2006/relationships/tags" Target="../tags/tag29.xml"/><Relationship Id="rId13" Type="http://schemas.openxmlformats.org/officeDocument/2006/relationships/tags" Target="../tags/tag28.xml"/><Relationship Id="rId12" Type="http://schemas.openxmlformats.org/officeDocument/2006/relationships/tags" Target="../tags/tag27.xml"/><Relationship Id="rId11" Type="http://schemas.openxmlformats.org/officeDocument/2006/relationships/tags" Target="../tags/tag26.xml"/><Relationship Id="rId10" Type="http://schemas.openxmlformats.org/officeDocument/2006/relationships/tags" Target="../tags/tag25.xml"/><Relationship Id="rId1" Type="http://schemas.openxmlformats.org/officeDocument/2006/relationships/tags" Target="../tags/tag1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tags" Target="../tags/tag9.xml"/><Relationship Id="rId8" Type="http://schemas.openxmlformats.org/officeDocument/2006/relationships/tags" Target="../tags/tag8.xml"/><Relationship Id="rId7" Type="http://schemas.openxmlformats.org/officeDocument/2006/relationships/tags" Target="../tags/tag7.xml"/><Relationship Id="rId6" Type="http://schemas.openxmlformats.org/officeDocument/2006/relationships/tags" Target="../tags/tag6.xml"/><Relationship Id="rId5" Type="http://schemas.openxmlformats.org/officeDocument/2006/relationships/tags" Target="../tags/tag5.xml"/><Relationship Id="rId4" Type="http://schemas.openxmlformats.org/officeDocument/2006/relationships/tags" Target="../tags/tag4.xml"/><Relationship Id="rId3" Type="http://schemas.openxmlformats.org/officeDocument/2006/relationships/tags" Target="../tags/tag3.xml"/><Relationship Id="rId2" Type="http://schemas.openxmlformats.org/officeDocument/2006/relationships/tags" Target="../tags/tag2.xml"/><Relationship Id="rId17" Type="http://schemas.openxmlformats.org/officeDocument/2006/relationships/notesSlide" Target="../notesSlides/notesSlide2.xml"/><Relationship Id="rId16" Type="http://schemas.openxmlformats.org/officeDocument/2006/relationships/slideLayout" Target="../slideLayouts/slideLayout1.xml"/><Relationship Id="rId15" Type="http://schemas.openxmlformats.org/officeDocument/2006/relationships/tags" Target="../tags/tag15.xml"/><Relationship Id="rId14" Type="http://schemas.openxmlformats.org/officeDocument/2006/relationships/tags" Target="../tags/tag14.xml"/><Relationship Id="rId13" Type="http://schemas.openxmlformats.org/officeDocument/2006/relationships/tags" Target="../tags/tag13.xml"/><Relationship Id="rId12" Type="http://schemas.openxmlformats.org/officeDocument/2006/relationships/tags" Target="../tags/tag12.xml"/><Relationship Id="rId11" Type="http://schemas.openxmlformats.org/officeDocument/2006/relationships/tags" Target="../tags/tag11.xml"/><Relationship Id="rId10" Type="http://schemas.openxmlformats.org/officeDocument/2006/relationships/tags" Target="../tags/tag10.xml"/><Relationship Id="rId1" Type="http://schemas.openxmlformats.org/officeDocument/2006/relationships/tags" Target="../tags/tag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4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5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6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5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7.jpe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9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8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0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9.jpeg"/></Relationships>
</file>

<file path=ppt/slides/_rels/slide31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31.xml"/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image" Target="../media/image10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2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5.jpeg"/></Relationships>
</file>

<file path=ppt/slides/_rels/slide33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33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16.png"/><Relationship Id="rId1" Type="http://schemas.openxmlformats.org/officeDocument/2006/relationships/image" Target="../media/image15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4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9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5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0.jpeg"/></Relationships>
</file>

<file path=ppt/slides/_rels/slide36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36.xml"/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19.png"/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image" Target="../media/image10.jpeg"/></Relationships>
</file>

<file path=ppt/slides/_rels/slide37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37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0.png"/><Relationship Id="rId1" Type="http://schemas.openxmlformats.org/officeDocument/2006/relationships/image" Target="../media/image10.jpeg"/></Relationships>
</file>

<file path=ppt/slides/_rels/slide38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38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1.png"/><Relationship Id="rId1" Type="http://schemas.openxmlformats.org/officeDocument/2006/relationships/image" Target="../media/image15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9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.png"/></Relationships>
</file>

<file path=ppt/slides/_rels/slide40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40.xml"/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image" Target="../media/image15.jpeg"/></Relationships>
</file>

<file path=ppt/slides/_rels/slide4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41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6.png"/><Relationship Id="rId1" Type="http://schemas.openxmlformats.org/officeDocument/2006/relationships/image" Target="../media/image10.jpeg"/></Relationships>
</file>

<file path=ppt/slides/_rels/slide42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42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7.png"/><Relationship Id="rId1" Type="http://schemas.openxmlformats.org/officeDocument/2006/relationships/image" Target="../media/image15.jpeg"/></Relationships>
</file>

<file path=ppt/slides/_rels/slide43.xml.rels><?xml version="1.0" encoding="UTF-8" standalone="yes"?>
<Relationships xmlns="http://schemas.openxmlformats.org/package/2006/relationships"><Relationship Id="rId9" Type="http://schemas.openxmlformats.org/officeDocument/2006/relationships/tags" Target="../tags/tag36.xml"/><Relationship Id="rId8" Type="http://schemas.openxmlformats.org/officeDocument/2006/relationships/tags" Target="../tags/tag35.xml"/><Relationship Id="rId7" Type="http://schemas.openxmlformats.org/officeDocument/2006/relationships/image" Target="../media/image29.png"/><Relationship Id="rId6" Type="http://schemas.openxmlformats.org/officeDocument/2006/relationships/tags" Target="../tags/tag34.xml"/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image" Target="../media/image28.png"/><Relationship Id="rId2" Type="http://schemas.openxmlformats.org/officeDocument/2006/relationships/tags" Target="../tags/tag31.xml"/><Relationship Id="rId15" Type="http://schemas.openxmlformats.org/officeDocument/2006/relationships/notesSlide" Target="../notesSlides/notesSlide43.xml"/><Relationship Id="rId14" Type="http://schemas.openxmlformats.org/officeDocument/2006/relationships/slideLayout" Target="../slideLayouts/slideLayout1.xml"/><Relationship Id="rId13" Type="http://schemas.openxmlformats.org/officeDocument/2006/relationships/tags" Target="../tags/tag39.xml"/><Relationship Id="rId12" Type="http://schemas.openxmlformats.org/officeDocument/2006/relationships/tags" Target="../tags/tag38.xml"/><Relationship Id="rId11" Type="http://schemas.openxmlformats.org/officeDocument/2006/relationships/image" Target="../media/image30.png"/><Relationship Id="rId10" Type="http://schemas.openxmlformats.org/officeDocument/2006/relationships/tags" Target="../tags/tag37.xml"/><Relationship Id="rId1" Type="http://schemas.openxmlformats.org/officeDocument/2006/relationships/image" Target="../media/image10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4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9.jpeg"/></Relationships>
</file>

<file path=ppt/slides/_rels/slide45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45.xml"/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image" Target="../media/image15.jpeg"/></Relationships>
</file>

<file path=ppt/slides/_rels/slide46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46.xml"/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image" Target="../media/image10.jpeg"/></Relationships>
</file>

<file path=ppt/slides/_rels/slide47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47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39.png"/><Relationship Id="rId1" Type="http://schemas.openxmlformats.org/officeDocument/2006/relationships/image" Target="../media/image15.jpeg"/></Relationships>
</file>

<file path=ppt/slides/_rels/slide48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48.xml"/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42.png"/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image" Target="../media/image10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9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50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43.png"/><Relationship Id="rId1" Type="http://schemas.openxmlformats.org/officeDocument/2006/relationships/image" Target="../media/image10.jpeg"/></Relationships>
</file>

<file path=ppt/slides/_rels/slide5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51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44.png"/><Relationship Id="rId1" Type="http://schemas.openxmlformats.org/officeDocument/2006/relationships/image" Target="../media/image15.jpe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2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0.jpeg"/></Relationships>
</file>

<file path=ppt/slides/_rels/slide53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53.xml"/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48.png"/><Relationship Id="rId4" Type="http://schemas.openxmlformats.org/officeDocument/2006/relationships/image" Target="../media/image47.png"/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image" Target="../media/image10.jpe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4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9.jpeg"/></Relationships>
</file>

<file path=ppt/slides/_rels/slide55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55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49.png"/><Relationship Id="rId1" Type="http://schemas.openxmlformats.org/officeDocument/2006/relationships/image" Target="../media/image15.jpeg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56.xml"/><Relationship Id="rId7" Type="http://schemas.openxmlformats.org/officeDocument/2006/relationships/slideLayout" Target="../slideLayouts/slideLayout1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image" Target="../media/image15.jpeg"/></Relationships>
</file>

<file path=ppt/slides/_rels/slide57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57.xml"/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57.png"/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image" Target="../media/image10.jpe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8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5.jpe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9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9" Type="http://schemas.openxmlformats.org/officeDocument/2006/relationships/tags" Target="../tags/tag48.xml"/><Relationship Id="rId8" Type="http://schemas.openxmlformats.org/officeDocument/2006/relationships/tags" Target="../tags/tag47.xml"/><Relationship Id="rId7" Type="http://schemas.openxmlformats.org/officeDocument/2006/relationships/tags" Target="../tags/tag46.xml"/><Relationship Id="rId6" Type="http://schemas.openxmlformats.org/officeDocument/2006/relationships/tags" Target="../tags/tag45.xml"/><Relationship Id="rId5" Type="http://schemas.openxmlformats.org/officeDocument/2006/relationships/tags" Target="../tags/tag44.xml"/><Relationship Id="rId4" Type="http://schemas.openxmlformats.org/officeDocument/2006/relationships/tags" Target="../tags/tag43.xml"/><Relationship Id="rId3" Type="http://schemas.openxmlformats.org/officeDocument/2006/relationships/tags" Target="../tags/tag42.xml"/><Relationship Id="rId2" Type="http://schemas.openxmlformats.org/officeDocument/2006/relationships/tags" Target="../tags/tag41.xml"/><Relationship Id="rId19" Type="http://schemas.openxmlformats.org/officeDocument/2006/relationships/notesSlide" Target="../notesSlides/notesSlide60.xml"/><Relationship Id="rId18" Type="http://schemas.openxmlformats.org/officeDocument/2006/relationships/slideLayout" Target="../slideLayouts/slideLayout1.xml"/><Relationship Id="rId17" Type="http://schemas.openxmlformats.org/officeDocument/2006/relationships/tags" Target="../tags/tag56.xml"/><Relationship Id="rId16" Type="http://schemas.openxmlformats.org/officeDocument/2006/relationships/tags" Target="../tags/tag55.xml"/><Relationship Id="rId15" Type="http://schemas.openxmlformats.org/officeDocument/2006/relationships/tags" Target="../tags/tag54.xml"/><Relationship Id="rId14" Type="http://schemas.openxmlformats.org/officeDocument/2006/relationships/tags" Target="../tags/tag53.xml"/><Relationship Id="rId13" Type="http://schemas.openxmlformats.org/officeDocument/2006/relationships/tags" Target="../tags/tag52.xml"/><Relationship Id="rId12" Type="http://schemas.openxmlformats.org/officeDocument/2006/relationships/tags" Target="../tags/tag51.xml"/><Relationship Id="rId11" Type="http://schemas.openxmlformats.org/officeDocument/2006/relationships/tags" Target="../tags/tag50.xml"/><Relationship Id="rId10" Type="http://schemas.openxmlformats.org/officeDocument/2006/relationships/tags" Target="../tags/tag49.xml"/><Relationship Id="rId1" Type="http://schemas.openxmlformats.org/officeDocument/2006/relationships/tags" Target="../tags/tag40.xml"/></Relationships>
</file>

<file path=ppt/slides/_rels/slide6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61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58.png"/><Relationship Id="rId1" Type="http://schemas.openxmlformats.org/officeDocument/2006/relationships/image" Target="../media/image10.jpe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2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0.jpeg"/></Relationships>
</file>

<file path=ppt/slides/_rels/slide63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63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59.png"/><Relationship Id="rId1" Type="http://schemas.openxmlformats.org/officeDocument/2006/relationships/image" Target="../media/image15.jpeg"/></Relationships>
</file>

<file path=ppt/slides/_rels/slide64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64.xml"/><Relationship Id="rId7" Type="http://schemas.openxmlformats.org/officeDocument/2006/relationships/slideLayout" Target="../slideLayouts/slideLayout1.xml"/><Relationship Id="rId6" Type="http://schemas.openxmlformats.org/officeDocument/2006/relationships/image" Target="../media/image64.png"/><Relationship Id="rId5" Type="http://schemas.openxmlformats.org/officeDocument/2006/relationships/image" Target="../media/image63.png"/><Relationship Id="rId4" Type="http://schemas.openxmlformats.org/officeDocument/2006/relationships/image" Target="../media/image62.png"/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image" Target="../media/image15.jpeg"/></Relationships>
</file>

<file path=ppt/slides/_rels/slide65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65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65.png"/><Relationship Id="rId1" Type="http://schemas.openxmlformats.org/officeDocument/2006/relationships/image" Target="../media/image15.jpe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6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5.jpeg"/></Relationships>
</file>

<file path=ppt/slides/_rels/slide67.xml.rels><?xml version="1.0" encoding="UTF-8" standalone="yes"?>
<Relationships xmlns="http://schemas.openxmlformats.org/package/2006/relationships"><Relationship Id="rId9" Type="http://schemas.openxmlformats.org/officeDocument/2006/relationships/tags" Target="../tags/tag65.xml"/><Relationship Id="rId8" Type="http://schemas.openxmlformats.org/officeDocument/2006/relationships/tags" Target="../tags/tag64.xml"/><Relationship Id="rId7" Type="http://schemas.openxmlformats.org/officeDocument/2006/relationships/tags" Target="../tags/tag63.xml"/><Relationship Id="rId6" Type="http://schemas.openxmlformats.org/officeDocument/2006/relationships/tags" Target="../tags/tag62.xml"/><Relationship Id="rId5" Type="http://schemas.openxmlformats.org/officeDocument/2006/relationships/tags" Target="../tags/tag61.xml"/><Relationship Id="rId4" Type="http://schemas.openxmlformats.org/officeDocument/2006/relationships/tags" Target="../tags/tag60.xml"/><Relationship Id="rId3" Type="http://schemas.openxmlformats.org/officeDocument/2006/relationships/tags" Target="../tags/tag59.xml"/><Relationship Id="rId2" Type="http://schemas.openxmlformats.org/officeDocument/2006/relationships/tags" Target="../tags/tag58.xml"/><Relationship Id="rId14" Type="http://schemas.openxmlformats.org/officeDocument/2006/relationships/notesSlide" Target="../notesSlides/notesSlide67.xml"/><Relationship Id="rId13" Type="http://schemas.openxmlformats.org/officeDocument/2006/relationships/slideLayout" Target="../slideLayouts/slideLayout3.xml"/><Relationship Id="rId12" Type="http://schemas.openxmlformats.org/officeDocument/2006/relationships/image" Target="../media/image66.png"/><Relationship Id="rId11" Type="http://schemas.openxmlformats.org/officeDocument/2006/relationships/tags" Target="../tags/tag67.xml"/><Relationship Id="rId10" Type="http://schemas.openxmlformats.org/officeDocument/2006/relationships/tags" Target="../tags/tag66.xml"/><Relationship Id="rId1" Type="http://schemas.openxmlformats.org/officeDocument/2006/relationships/tags" Target="../tags/tag5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A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3004800" cy="7315200"/>
          </a:xfrm>
          <a:custGeom>
            <a:avLst/>
            <a:gdLst/>
            <a:ahLst/>
            <a:cxnLst/>
            <a:rect l="l" t="t" r="r" b="b"/>
            <a:pathLst>
              <a:path w="13004800" h="7315200">
                <a:moveTo>
                  <a:pt x="0" y="0"/>
                </a:moveTo>
                <a:lnTo>
                  <a:pt x="13004800" y="0"/>
                </a:lnTo>
                <a:lnTo>
                  <a:pt x="13004800" y="7315200"/>
                </a:lnTo>
                <a:lnTo>
                  <a:pt x="0" y="7315200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rgbClr val="F8F7F2"/>
              </a:gs>
              <a:gs pos="100000">
                <a:srgbClr val="E8D5B7"/>
              </a:gs>
            </a:gsLst>
            <a:lin ang="2700000" scaled="1"/>
          </a:gradFill>
        </p:spPr>
      </p:sp>
      <p:sp>
        <p:nvSpPr>
          <p:cNvPr id="3" name="Shape 1"/>
          <p:cNvSpPr/>
          <p:nvPr/>
        </p:nvSpPr>
        <p:spPr>
          <a:xfrm>
            <a:off x="5689600" y="1387475"/>
            <a:ext cx="1625600" cy="1625600"/>
          </a:xfrm>
          <a:custGeom>
            <a:avLst/>
            <a:gdLst/>
            <a:ahLst/>
            <a:cxnLst/>
            <a:rect l="l" t="t" r="r" b="b"/>
            <a:pathLst>
              <a:path w="1625600" h="1625600">
                <a:moveTo>
                  <a:pt x="812800" y="0"/>
                </a:moveTo>
                <a:lnTo>
                  <a:pt x="812800" y="0"/>
                </a:lnTo>
                <a:cubicBezTo>
                  <a:pt x="1261397" y="0"/>
                  <a:pt x="1625600" y="364203"/>
                  <a:pt x="1625600" y="812800"/>
                </a:cubicBezTo>
                <a:lnTo>
                  <a:pt x="1625600" y="812800"/>
                </a:lnTo>
                <a:cubicBezTo>
                  <a:pt x="1625600" y="1261397"/>
                  <a:pt x="1261397" y="1625600"/>
                  <a:pt x="812800" y="1625600"/>
                </a:cubicBezTo>
                <a:lnTo>
                  <a:pt x="812800" y="1625600"/>
                </a:lnTo>
                <a:cubicBezTo>
                  <a:pt x="364203" y="1625600"/>
                  <a:pt x="0" y="1261397"/>
                  <a:pt x="0" y="812800"/>
                </a:cubicBezTo>
                <a:lnTo>
                  <a:pt x="0" y="812800"/>
                </a:lnTo>
                <a:cubicBezTo>
                  <a:pt x="0" y="364203"/>
                  <a:pt x="364203" y="0"/>
                  <a:pt x="812800" y="0"/>
                </a:cubicBezTo>
                <a:close/>
              </a:path>
            </a:pathLst>
          </a:custGeom>
          <a:solidFill>
            <a:srgbClr val="4A5D23">
              <a:alpha val="10196"/>
            </a:srgbClr>
          </a:solidFill>
        </p:spPr>
      </p:sp>
      <p:sp>
        <p:nvSpPr>
          <p:cNvPr id="4" name="Shape 2"/>
          <p:cNvSpPr/>
          <p:nvPr/>
        </p:nvSpPr>
        <p:spPr>
          <a:xfrm>
            <a:off x="6121400" y="1819275"/>
            <a:ext cx="762000" cy="762000"/>
          </a:xfrm>
          <a:custGeom>
            <a:avLst/>
            <a:gdLst/>
            <a:ahLst/>
            <a:cxnLst/>
            <a:rect l="l" t="t" r="r" b="b"/>
            <a:pathLst>
              <a:path w="762000" h="762000">
                <a:moveTo>
                  <a:pt x="333375" y="238125"/>
                </a:moveTo>
                <a:cubicBezTo>
                  <a:pt x="333375" y="211840"/>
                  <a:pt x="354715" y="190500"/>
                  <a:pt x="381000" y="190500"/>
                </a:cubicBezTo>
                <a:cubicBezTo>
                  <a:pt x="407285" y="190500"/>
                  <a:pt x="428625" y="211840"/>
                  <a:pt x="428625" y="238125"/>
                </a:cubicBezTo>
                <a:cubicBezTo>
                  <a:pt x="428625" y="264410"/>
                  <a:pt x="407285" y="285750"/>
                  <a:pt x="381000" y="285750"/>
                </a:cubicBezTo>
                <a:cubicBezTo>
                  <a:pt x="354715" y="285750"/>
                  <a:pt x="333375" y="264410"/>
                  <a:pt x="333375" y="238125"/>
                </a:cubicBezTo>
                <a:close/>
                <a:moveTo>
                  <a:pt x="381000" y="762000"/>
                </a:moveTo>
                <a:cubicBezTo>
                  <a:pt x="591280" y="762000"/>
                  <a:pt x="762000" y="591280"/>
                  <a:pt x="762000" y="381000"/>
                </a:cubicBezTo>
                <a:cubicBezTo>
                  <a:pt x="762000" y="170720"/>
                  <a:pt x="591280" y="0"/>
                  <a:pt x="381000" y="0"/>
                </a:cubicBezTo>
                <a:cubicBezTo>
                  <a:pt x="170720" y="0"/>
                  <a:pt x="0" y="170720"/>
                  <a:pt x="0" y="381000"/>
                </a:cubicBezTo>
                <a:cubicBezTo>
                  <a:pt x="0" y="591280"/>
                  <a:pt x="170720" y="762000"/>
                  <a:pt x="381000" y="762000"/>
                </a:cubicBezTo>
                <a:close/>
                <a:moveTo>
                  <a:pt x="381000" y="95250"/>
                </a:moveTo>
                <a:cubicBezTo>
                  <a:pt x="459879" y="95250"/>
                  <a:pt x="523875" y="159246"/>
                  <a:pt x="523875" y="238125"/>
                </a:cubicBezTo>
                <a:cubicBezTo>
                  <a:pt x="523875" y="317004"/>
                  <a:pt x="459879" y="381000"/>
                  <a:pt x="381000" y="381000"/>
                </a:cubicBezTo>
                <a:cubicBezTo>
                  <a:pt x="302121" y="381000"/>
                  <a:pt x="238125" y="444996"/>
                  <a:pt x="238125" y="523875"/>
                </a:cubicBezTo>
                <a:cubicBezTo>
                  <a:pt x="238125" y="602754"/>
                  <a:pt x="302121" y="666750"/>
                  <a:pt x="381000" y="666750"/>
                </a:cubicBezTo>
                <a:cubicBezTo>
                  <a:pt x="223242" y="666750"/>
                  <a:pt x="95250" y="538758"/>
                  <a:pt x="95250" y="381000"/>
                </a:cubicBezTo>
                <a:cubicBezTo>
                  <a:pt x="95250" y="223242"/>
                  <a:pt x="223242" y="95250"/>
                  <a:pt x="381000" y="95250"/>
                </a:cubicBezTo>
                <a:close/>
                <a:moveTo>
                  <a:pt x="333375" y="523875"/>
                </a:moveTo>
                <a:cubicBezTo>
                  <a:pt x="333375" y="497590"/>
                  <a:pt x="354715" y="476250"/>
                  <a:pt x="381000" y="476250"/>
                </a:cubicBezTo>
                <a:cubicBezTo>
                  <a:pt x="407285" y="476250"/>
                  <a:pt x="428625" y="497590"/>
                  <a:pt x="428625" y="523875"/>
                </a:cubicBezTo>
                <a:cubicBezTo>
                  <a:pt x="428625" y="550160"/>
                  <a:pt x="407285" y="571500"/>
                  <a:pt x="381000" y="571500"/>
                </a:cubicBezTo>
                <a:cubicBezTo>
                  <a:pt x="354715" y="571500"/>
                  <a:pt x="333375" y="550160"/>
                  <a:pt x="333375" y="523875"/>
                </a:cubicBezTo>
                <a:close/>
              </a:path>
            </a:pathLst>
          </a:custGeom>
          <a:solidFill>
            <a:srgbClr val="4A5D23"/>
          </a:solidFill>
        </p:spPr>
      </p:sp>
      <p:sp>
        <p:nvSpPr>
          <p:cNvPr id="5" name="Text 3"/>
          <p:cNvSpPr/>
          <p:nvPr/>
        </p:nvSpPr>
        <p:spPr>
          <a:xfrm>
            <a:off x="2629535" y="3013075"/>
            <a:ext cx="7662545" cy="10160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80000"/>
              </a:lnSpc>
            </a:pPr>
            <a:r>
              <a:rPr lang="zh-CN" altLang="en-US" sz="4800" dirty="0"/>
              <a:t>中医话健康，养生有良方</a:t>
            </a:r>
            <a:endParaRPr lang="zh-CN" altLang="en-US" sz="4800" dirty="0"/>
          </a:p>
        </p:txBody>
      </p:sp>
      <p:sp>
        <p:nvSpPr>
          <p:cNvPr id="6" name="Text 4"/>
          <p:cNvSpPr/>
          <p:nvPr/>
        </p:nvSpPr>
        <p:spPr>
          <a:xfrm>
            <a:off x="1993900" y="4333875"/>
            <a:ext cx="9017000" cy="4191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40000"/>
              </a:lnSpc>
            </a:pPr>
            <a:r>
              <a:rPr lang="en-US" sz="2000" dirty="0">
                <a:solidFill>
                  <a:srgbClr val="4A5D23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让传统医学智慧融入现代生活，用自然的方式守护健康，实现身心的和谐统一。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5283200" y="5153025"/>
            <a:ext cx="2438400" cy="12700"/>
          </a:xfrm>
          <a:custGeom>
            <a:avLst/>
            <a:gdLst/>
            <a:ahLst/>
            <a:cxnLst/>
            <a:rect l="l" t="t" r="r" b="b"/>
            <a:pathLst>
              <a:path w="2438400" h="12700">
                <a:moveTo>
                  <a:pt x="0" y="0"/>
                </a:moveTo>
                <a:lnTo>
                  <a:pt x="2438400" y="0"/>
                </a:lnTo>
                <a:lnTo>
                  <a:pt x="2438400" y="12700"/>
                </a:lnTo>
                <a:lnTo>
                  <a:pt x="0" y="12700"/>
                </a:lnTo>
                <a:lnTo>
                  <a:pt x="0" y="0"/>
                </a:lnTo>
                <a:close/>
              </a:path>
            </a:pathLst>
          </a:custGeom>
          <a:solidFill>
            <a:srgbClr val="B5A291"/>
          </a:solidFill>
        </p:spPr>
      </p:sp>
      <p:sp>
        <p:nvSpPr>
          <p:cNvPr id="8" name="Text 6"/>
          <p:cNvSpPr/>
          <p:nvPr/>
        </p:nvSpPr>
        <p:spPr>
          <a:xfrm>
            <a:off x="4845050" y="5572125"/>
            <a:ext cx="3314700" cy="355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800" dirty="0">
                <a:solidFill>
                  <a:srgbClr val="4A5D23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预防胜于治疗 · 平衡即是健康</a:t>
            </a:r>
            <a:endParaRPr lang="en-US" sz="1800" dirty="0">
              <a:solidFill>
                <a:srgbClr val="4A5D23"/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  <a:p>
            <a:pPr algn="ctr">
              <a:lnSpc>
                <a:spcPct val="130000"/>
              </a:lnSpc>
            </a:pPr>
            <a:r>
              <a:rPr lang="zh-CN" altLang="en-US" sz="1600" dirty="0"/>
              <a:t>王磊</a:t>
            </a:r>
            <a:endParaRPr lang="zh-CN" altLang="en-US" sz="1600" dirty="0"/>
          </a:p>
        </p:txBody>
      </p:sp>
    </p:spTree>
  </p:cSld>
  <p:clrMapOvr>
    <a:masterClrMapping/>
  </p:clrMapOvr>
  <p:transition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A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22860"/>
            <a:ext cx="13004800" cy="7315200"/>
          </a:xfrm>
          <a:custGeom>
            <a:avLst/>
            <a:gdLst/>
            <a:ahLst/>
            <a:cxnLst/>
            <a:rect l="l" t="t" r="r" b="b"/>
            <a:pathLst>
              <a:path w="13004800" h="7315200">
                <a:moveTo>
                  <a:pt x="0" y="0"/>
                </a:moveTo>
                <a:lnTo>
                  <a:pt x="13004800" y="0"/>
                </a:lnTo>
                <a:lnTo>
                  <a:pt x="13004800" y="7315200"/>
                </a:lnTo>
                <a:lnTo>
                  <a:pt x="0" y="7315200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rgbClr val="F8F7F2"/>
              </a:gs>
              <a:gs pos="100000">
                <a:srgbClr val="E8D5B7"/>
              </a:gs>
            </a:gsLst>
            <a:lin ang="2700000" scaled="1"/>
          </a:gradFill>
        </p:spPr>
      </p:sp>
      <p:sp>
        <p:nvSpPr>
          <p:cNvPr id="3" name="Text 1"/>
          <p:cNvSpPr/>
          <p:nvPr/>
        </p:nvSpPr>
        <p:spPr>
          <a:xfrm>
            <a:off x="4273550" y="1676400"/>
            <a:ext cx="4457700" cy="5080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90000"/>
              </a:lnSpc>
            </a:pPr>
            <a:r>
              <a:rPr lang="en-US" sz="3600" b="1" dirty="0">
                <a:solidFill>
                  <a:srgbClr val="4A5D23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结节现状：数据说话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1394817" y="2794000"/>
            <a:ext cx="2755900" cy="7620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80000"/>
              </a:lnSpc>
            </a:pPr>
            <a:r>
              <a:rPr lang="en-US" sz="6000" b="1" dirty="0">
                <a:solidFill>
                  <a:srgbClr val="4A5D23"/>
                </a:solidFill>
                <a:latin typeface="Unna" panose="02040503070705020203" pitchFamily="34" charset="0"/>
                <a:ea typeface="Unna" panose="02040503070705020203" pitchFamily="34" charset="-122"/>
                <a:cs typeface="Unna" panose="02040503070705020203" pitchFamily="34" charset="-120"/>
              </a:rPr>
              <a:t>63.6%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1521817" y="3657600"/>
            <a:ext cx="2501900" cy="355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2000" dirty="0">
                <a:solidFill>
                  <a:srgbClr val="4A5D23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肺结节检出率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1534517" y="4064000"/>
            <a:ext cx="2476500" cy="3048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600" dirty="0">
                <a:solidFill>
                  <a:srgbClr val="B5A291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每10人中超过6人有肺结节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5314752" y="2794000"/>
            <a:ext cx="2616200" cy="7620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80000"/>
              </a:lnSpc>
            </a:pPr>
            <a:r>
              <a:rPr lang="en-US" sz="6000" b="1" dirty="0">
                <a:solidFill>
                  <a:srgbClr val="4A5D23"/>
                </a:solidFill>
                <a:latin typeface="Unna" panose="02040503070705020203" pitchFamily="34" charset="0"/>
                <a:ea typeface="Unna" panose="02040503070705020203" pitchFamily="34" charset="-122"/>
                <a:cs typeface="Unna" panose="02040503070705020203" pitchFamily="34" charset="-120"/>
              </a:rPr>
              <a:t>48.7%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5441752" y="3657600"/>
            <a:ext cx="2362200" cy="355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2000" dirty="0">
                <a:solidFill>
                  <a:srgbClr val="4A5D23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甲状腺结节检出率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5454452" y="4064000"/>
            <a:ext cx="2336800" cy="3048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600" dirty="0">
                <a:solidFill>
                  <a:srgbClr val="B5A291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女性&gt; 男性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9094986" y="2794000"/>
            <a:ext cx="2514600" cy="7620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80000"/>
              </a:lnSpc>
            </a:pPr>
            <a:r>
              <a:rPr lang="en-US" sz="6000" b="1" dirty="0">
                <a:solidFill>
                  <a:srgbClr val="4A5D23"/>
                </a:solidFill>
                <a:latin typeface="Unna" panose="02040503070705020203" pitchFamily="34" charset="0"/>
                <a:ea typeface="Unna" panose="02040503070705020203" pitchFamily="34" charset="-122"/>
                <a:cs typeface="Unna" panose="02040503070705020203" pitchFamily="34" charset="-120"/>
              </a:rPr>
              <a:t>37.2%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9221986" y="3657600"/>
            <a:ext cx="2260600" cy="355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2000" dirty="0">
                <a:solidFill>
                  <a:srgbClr val="4A5D23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乳腺结节检出率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9234686" y="4064000"/>
            <a:ext cx="2235200" cy="3048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600" dirty="0">
                <a:solidFill>
                  <a:srgbClr val="B5A291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40-50岁女性高达50.2%</a:t>
            </a:r>
            <a:endParaRPr lang="en-US" sz="1600" dirty="0"/>
          </a:p>
        </p:txBody>
      </p:sp>
      <p:sp>
        <p:nvSpPr>
          <p:cNvPr id="13" name="Shape 11"/>
          <p:cNvSpPr/>
          <p:nvPr/>
        </p:nvSpPr>
        <p:spPr>
          <a:xfrm>
            <a:off x="3898900" y="4876800"/>
            <a:ext cx="5207000" cy="762000"/>
          </a:xfrm>
          <a:custGeom>
            <a:avLst/>
            <a:gdLst/>
            <a:ahLst/>
            <a:cxnLst/>
            <a:rect l="l" t="t" r="r" b="b"/>
            <a:pathLst>
              <a:path w="5207000" h="762000">
                <a:moveTo>
                  <a:pt x="101597" y="0"/>
                </a:moveTo>
                <a:lnTo>
                  <a:pt x="5105403" y="0"/>
                </a:lnTo>
                <a:cubicBezTo>
                  <a:pt x="5161513" y="0"/>
                  <a:pt x="5207000" y="45487"/>
                  <a:pt x="5207000" y="101597"/>
                </a:cubicBezTo>
                <a:lnTo>
                  <a:pt x="5207000" y="660403"/>
                </a:lnTo>
                <a:cubicBezTo>
                  <a:pt x="5207000" y="716513"/>
                  <a:pt x="5161513" y="762000"/>
                  <a:pt x="5105403" y="762000"/>
                </a:cubicBezTo>
                <a:lnTo>
                  <a:pt x="101597" y="762000"/>
                </a:lnTo>
                <a:cubicBezTo>
                  <a:pt x="45487" y="762000"/>
                  <a:pt x="0" y="716513"/>
                  <a:pt x="0" y="660403"/>
                </a:cubicBezTo>
                <a:lnTo>
                  <a:pt x="0" y="101597"/>
                </a:lnTo>
                <a:cubicBezTo>
                  <a:pt x="0" y="45487"/>
                  <a:pt x="45487" y="0"/>
                  <a:pt x="101597" y="0"/>
                </a:cubicBezTo>
                <a:close/>
              </a:path>
            </a:pathLst>
          </a:custGeom>
          <a:solidFill>
            <a:srgbClr val="E8D5B7">
              <a:alpha val="30196"/>
            </a:srgbClr>
          </a:solidFill>
        </p:spPr>
      </p:sp>
      <p:sp>
        <p:nvSpPr>
          <p:cNvPr id="14" name="Text 12"/>
          <p:cNvSpPr/>
          <p:nvPr/>
        </p:nvSpPr>
        <p:spPr>
          <a:xfrm>
            <a:off x="4044950" y="5080000"/>
            <a:ext cx="4914900" cy="355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800" dirty="0">
                <a:solidFill>
                  <a:srgbClr val="4A5D23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检出率上升主要因检测技术进步和健康意识提升</a:t>
            </a:r>
            <a:endParaRPr lang="en-US" sz="1600" dirty="0"/>
          </a:p>
        </p:txBody>
      </p:sp>
    </p:spTree>
  </p:cSld>
  <p:clrMapOvr>
    <a:masterClrMapping/>
  </p:clrMapOvr>
  <p:transition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7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266700" y="1119188"/>
            <a:ext cx="12471400" cy="5080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90000"/>
              </a:lnSpc>
            </a:pPr>
            <a:r>
              <a:rPr lang="en-US" sz="3600" b="1" dirty="0">
                <a:solidFill>
                  <a:srgbClr val="4A5D23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中医核心病机：结节是“堵”出来的</a:t>
            </a:r>
            <a:endParaRPr lang="en-US" sz="1600" dirty="0"/>
          </a:p>
        </p:txBody>
      </p:sp>
      <p:sp>
        <p:nvSpPr>
          <p:cNvPr id="3" name="Shape 1"/>
          <p:cNvSpPr/>
          <p:nvPr/>
        </p:nvSpPr>
        <p:spPr>
          <a:xfrm>
            <a:off x="1170781" y="2236788"/>
            <a:ext cx="1219200" cy="1219200"/>
          </a:xfrm>
          <a:custGeom>
            <a:avLst/>
            <a:gdLst/>
            <a:ahLst/>
            <a:cxnLst/>
            <a:rect l="l" t="t" r="r" b="b"/>
            <a:pathLst>
              <a:path w="1219200" h="1219200">
                <a:moveTo>
                  <a:pt x="609600" y="0"/>
                </a:moveTo>
                <a:lnTo>
                  <a:pt x="609600" y="0"/>
                </a:lnTo>
                <a:cubicBezTo>
                  <a:pt x="946047" y="0"/>
                  <a:pt x="1219200" y="273153"/>
                  <a:pt x="1219200" y="609600"/>
                </a:cubicBezTo>
                <a:lnTo>
                  <a:pt x="1219200" y="609600"/>
                </a:lnTo>
                <a:cubicBezTo>
                  <a:pt x="1219200" y="946047"/>
                  <a:pt x="946047" y="1219200"/>
                  <a:pt x="609600" y="1219200"/>
                </a:cubicBezTo>
                <a:lnTo>
                  <a:pt x="609600" y="1219200"/>
                </a:lnTo>
                <a:cubicBezTo>
                  <a:pt x="273153" y="1219200"/>
                  <a:pt x="0" y="946047"/>
                  <a:pt x="0" y="609600"/>
                </a:cubicBezTo>
                <a:lnTo>
                  <a:pt x="0" y="609600"/>
                </a:lnTo>
                <a:cubicBezTo>
                  <a:pt x="0" y="273153"/>
                  <a:pt x="273153" y="0"/>
                  <a:pt x="609600" y="0"/>
                </a:cubicBezTo>
                <a:close/>
              </a:path>
            </a:pathLst>
          </a:custGeom>
          <a:solidFill>
            <a:srgbClr val="4A5D23"/>
          </a:solidFill>
        </p:spPr>
      </p:sp>
      <p:sp>
        <p:nvSpPr>
          <p:cNvPr id="4" name="Shape 2"/>
          <p:cNvSpPr/>
          <p:nvPr/>
        </p:nvSpPr>
        <p:spPr>
          <a:xfrm>
            <a:off x="1593056" y="2655888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214313" y="23812"/>
                </a:moveTo>
                <a:cubicBezTo>
                  <a:pt x="214313" y="36984"/>
                  <a:pt x="224954" y="47625"/>
                  <a:pt x="238125" y="47625"/>
                </a:cubicBezTo>
                <a:lnTo>
                  <a:pt x="267891" y="47625"/>
                </a:lnTo>
                <a:cubicBezTo>
                  <a:pt x="277788" y="47625"/>
                  <a:pt x="285750" y="55587"/>
                  <a:pt x="285750" y="65484"/>
                </a:cubicBezTo>
                <a:cubicBezTo>
                  <a:pt x="285750" y="75381"/>
                  <a:pt x="277788" y="83344"/>
                  <a:pt x="267891" y="83344"/>
                </a:cubicBezTo>
                <a:lnTo>
                  <a:pt x="23812" y="83344"/>
                </a:lnTo>
                <a:cubicBezTo>
                  <a:pt x="10641" y="83344"/>
                  <a:pt x="0" y="93985"/>
                  <a:pt x="0" y="107156"/>
                </a:cubicBezTo>
                <a:cubicBezTo>
                  <a:pt x="0" y="120328"/>
                  <a:pt x="10641" y="130969"/>
                  <a:pt x="23812" y="130969"/>
                </a:cubicBezTo>
                <a:lnTo>
                  <a:pt x="267891" y="130969"/>
                </a:lnTo>
                <a:cubicBezTo>
                  <a:pt x="304056" y="130969"/>
                  <a:pt x="333375" y="101650"/>
                  <a:pt x="333375" y="65484"/>
                </a:cubicBezTo>
                <a:cubicBezTo>
                  <a:pt x="333375" y="29319"/>
                  <a:pt x="304056" y="0"/>
                  <a:pt x="267891" y="0"/>
                </a:cubicBezTo>
                <a:lnTo>
                  <a:pt x="238125" y="0"/>
                </a:lnTo>
                <a:cubicBezTo>
                  <a:pt x="224954" y="0"/>
                  <a:pt x="214313" y="10641"/>
                  <a:pt x="214313" y="23812"/>
                </a:cubicBezTo>
                <a:close/>
                <a:moveTo>
                  <a:pt x="261938" y="285750"/>
                </a:moveTo>
                <a:cubicBezTo>
                  <a:pt x="261938" y="298921"/>
                  <a:pt x="272579" y="309563"/>
                  <a:pt x="285750" y="309563"/>
                </a:cubicBezTo>
                <a:lnTo>
                  <a:pt x="309563" y="309563"/>
                </a:lnTo>
                <a:cubicBezTo>
                  <a:pt x="349002" y="309563"/>
                  <a:pt x="381000" y="277564"/>
                  <a:pt x="381000" y="238125"/>
                </a:cubicBezTo>
                <a:cubicBezTo>
                  <a:pt x="381000" y="198686"/>
                  <a:pt x="349002" y="166688"/>
                  <a:pt x="309563" y="166688"/>
                </a:cubicBezTo>
                <a:lnTo>
                  <a:pt x="23812" y="166688"/>
                </a:lnTo>
                <a:cubicBezTo>
                  <a:pt x="10641" y="166688"/>
                  <a:pt x="0" y="177329"/>
                  <a:pt x="0" y="190500"/>
                </a:cubicBezTo>
                <a:cubicBezTo>
                  <a:pt x="0" y="203671"/>
                  <a:pt x="10641" y="214313"/>
                  <a:pt x="23812" y="214313"/>
                </a:cubicBezTo>
                <a:lnTo>
                  <a:pt x="309563" y="214313"/>
                </a:lnTo>
                <a:cubicBezTo>
                  <a:pt x="322734" y="214313"/>
                  <a:pt x="333375" y="224954"/>
                  <a:pt x="333375" y="238125"/>
                </a:cubicBezTo>
                <a:cubicBezTo>
                  <a:pt x="333375" y="251296"/>
                  <a:pt x="322734" y="261938"/>
                  <a:pt x="309563" y="261938"/>
                </a:cubicBezTo>
                <a:lnTo>
                  <a:pt x="285750" y="261938"/>
                </a:lnTo>
                <a:cubicBezTo>
                  <a:pt x="272579" y="261938"/>
                  <a:pt x="261938" y="272579"/>
                  <a:pt x="261938" y="285750"/>
                </a:cubicBezTo>
                <a:close/>
                <a:moveTo>
                  <a:pt x="95250" y="381000"/>
                </a:moveTo>
                <a:lnTo>
                  <a:pt x="125016" y="381000"/>
                </a:lnTo>
                <a:cubicBezTo>
                  <a:pt x="161181" y="381000"/>
                  <a:pt x="190500" y="351681"/>
                  <a:pt x="190500" y="315516"/>
                </a:cubicBezTo>
                <a:cubicBezTo>
                  <a:pt x="190500" y="279350"/>
                  <a:pt x="161181" y="250031"/>
                  <a:pt x="125016" y="250031"/>
                </a:cubicBezTo>
                <a:lnTo>
                  <a:pt x="23812" y="250031"/>
                </a:lnTo>
                <a:cubicBezTo>
                  <a:pt x="10641" y="250031"/>
                  <a:pt x="0" y="260672"/>
                  <a:pt x="0" y="273844"/>
                </a:cubicBezTo>
                <a:cubicBezTo>
                  <a:pt x="0" y="287015"/>
                  <a:pt x="10641" y="297656"/>
                  <a:pt x="23812" y="297656"/>
                </a:cubicBezTo>
                <a:lnTo>
                  <a:pt x="125016" y="297656"/>
                </a:lnTo>
                <a:cubicBezTo>
                  <a:pt x="134913" y="297656"/>
                  <a:pt x="142875" y="305619"/>
                  <a:pt x="142875" y="315516"/>
                </a:cubicBezTo>
                <a:cubicBezTo>
                  <a:pt x="142875" y="325413"/>
                  <a:pt x="134913" y="333375"/>
                  <a:pt x="125016" y="333375"/>
                </a:cubicBezTo>
                <a:lnTo>
                  <a:pt x="95250" y="333375"/>
                </a:lnTo>
                <a:cubicBezTo>
                  <a:pt x="82079" y="333375"/>
                  <a:pt x="71438" y="344016"/>
                  <a:pt x="71438" y="357188"/>
                </a:cubicBezTo>
                <a:cubicBezTo>
                  <a:pt x="71438" y="370359"/>
                  <a:pt x="82079" y="381000"/>
                  <a:pt x="95250" y="381000"/>
                </a:cubicBezTo>
                <a:close/>
              </a:path>
            </a:pathLst>
          </a:custGeom>
          <a:solidFill>
            <a:srgbClr val="FFFFFF"/>
          </a:solidFill>
        </p:spPr>
      </p:sp>
      <p:sp>
        <p:nvSpPr>
          <p:cNvPr id="5" name="Text 3"/>
          <p:cNvSpPr/>
          <p:nvPr/>
        </p:nvSpPr>
        <p:spPr>
          <a:xfrm>
            <a:off x="1094581" y="3659187"/>
            <a:ext cx="1371600" cy="4064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2400" b="1" dirty="0">
                <a:solidFill>
                  <a:srgbClr val="4A5D23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气滞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1119981" y="4065588"/>
            <a:ext cx="1320800" cy="3048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600" dirty="0">
                <a:solidFill>
                  <a:srgbClr val="4A5D23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能量堵塞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3969742" y="3049588"/>
            <a:ext cx="571500" cy="5080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90000"/>
              </a:lnSpc>
            </a:pPr>
            <a:r>
              <a:rPr lang="en-US" sz="3600" dirty="0">
                <a:solidFill>
                  <a:srgbClr val="B5A291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+</a:t>
            </a:r>
            <a:endParaRPr lang="en-US" sz="1600" dirty="0"/>
          </a:p>
        </p:txBody>
      </p:sp>
      <p:sp>
        <p:nvSpPr>
          <p:cNvPr id="8" name="Shape 6"/>
          <p:cNvSpPr/>
          <p:nvPr/>
        </p:nvSpPr>
        <p:spPr>
          <a:xfrm>
            <a:off x="5892403" y="2236788"/>
            <a:ext cx="1219200" cy="1219200"/>
          </a:xfrm>
          <a:custGeom>
            <a:avLst/>
            <a:gdLst/>
            <a:ahLst/>
            <a:cxnLst/>
            <a:rect l="l" t="t" r="r" b="b"/>
            <a:pathLst>
              <a:path w="1219200" h="1219200">
                <a:moveTo>
                  <a:pt x="609600" y="0"/>
                </a:moveTo>
                <a:lnTo>
                  <a:pt x="609600" y="0"/>
                </a:lnTo>
                <a:cubicBezTo>
                  <a:pt x="946047" y="0"/>
                  <a:pt x="1219200" y="273153"/>
                  <a:pt x="1219200" y="609600"/>
                </a:cubicBezTo>
                <a:lnTo>
                  <a:pt x="1219200" y="609600"/>
                </a:lnTo>
                <a:cubicBezTo>
                  <a:pt x="1219200" y="946047"/>
                  <a:pt x="946047" y="1219200"/>
                  <a:pt x="609600" y="1219200"/>
                </a:cubicBezTo>
                <a:lnTo>
                  <a:pt x="609600" y="1219200"/>
                </a:lnTo>
                <a:cubicBezTo>
                  <a:pt x="273153" y="1219200"/>
                  <a:pt x="0" y="946047"/>
                  <a:pt x="0" y="609600"/>
                </a:cubicBezTo>
                <a:lnTo>
                  <a:pt x="0" y="609600"/>
                </a:lnTo>
                <a:cubicBezTo>
                  <a:pt x="0" y="273153"/>
                  <a:pt x="273153" y="0"/>
                  <a:pt x="609600" y="0"/>
                </a:cubicBezTo>
                <a:close/>
              </a:path>
            </a:pathLst>
          </a:custGeom>
          <a:solidFill>
            <a:srgbClr val="4A5D23"/>
          </a:solidFill>
        </p:spPr>
      </p:sp>
      <p:sp>
        <p:nvSpPr>
          <p:cNvPr id="9" name="Shape 7"/>
          <p:cNvSpPr/>
          <p:nvPr/>
        </p:nvSpPr>
        <p:spPr>
          <a:xfrm>
            <a:off x="6362303" y="2655888"/>
            <a:ext cx="285750" cy="381000"/>
          </a:xfrm>
          <a:custGeom>
            <a:avLst/>
            <a:gdLst/>
            <a:ahLst/>
            <a:cxnLst/>
            <a:rect l="l" t="t" r="r" b="b"/>
            <a:pathLst>
              <a:path w="285750" h="381000">
                <a:moveTo>
                  <a:pt x="142875" y="381000"/>
                </a:moveTo>
                <a:cubicBezTo>
                  <a:pt x="63996" y="381000"/>
                  <a:pt x="0" y="317004"/>
                  <a:pt x="0" y="238125"/>
                </a:cubicBezTo>
                <a:cubicBezTo>
                  <a:pt x="0" y="170259"/>
                  <a:pt x="96887" y="34156"/>
                  <a:pt x="123974" y="-2604"/>
                </a:cubicBezTo>
                <a:cubicBezTo>
                  <a:pt x="128364" y="-8558"/>
                  <a:pt x="135285" y="-11906"/>
                  <a:pt x="142726" y="-11906"/>
                </a:cubicBezTo>
                <a:lnTo>
                  <a:pt x="143024" y="-11906"/>
                </a:lnTo>
                <a:cubicBezTo>
                  <a:pt x="150465" y="-11906"/>
                  <a:pt x="157386" y="-8558"/>
                  <a:pt x="161776" y="-2604"/>
                </a:cubicBezTo>
                <a:cubicBezTo>
                  <a:pt x="188863" y="34156"/>
                  <a:pt x="285750" y="170259"/>
                  <a:pt x="285750" y="238125"/>
                </a:cubicBezTo>
                <a:cubicBezTo>
                  <a:pt x="285750" y="317004"/>
                  <a:pt x="221754" y="381000"/>
                  <a:pt x="142875" y="381000"/>
                </a:cubicBezTo>
                <a:close/>
                <a:moveTo>
                  <a:pt x="83344" y="232172"/>
                </a:moveTo>
                <a:cubicBezTo>
                  <a:pt x="83344" y="222275"/>
                  <a:pt x="75381" y="214313"/>
                  <a:pt x="65484" y="214313"/>
                </a:cubicBezTo>
                <a:cubicBezTo>
                  <a:pt x="55587" y="214313"/>
                  <a:pt x="47625" y="222275"/>
                  <a:pt x="47625" y="232172"/>
                </a:cubicBezTo>
                <a:cubicBezTo>
                  <a:pt x="47625" y="288057"/>
                  <a:pt x="92943" y="333375"/>
                  <a:pt x="148828" y="333375"/>
                </a:cubicBezTo>
                <a:cubicBezTo>
                  <a:pt x="158725" y="333375"/>
                  <a:pt x="166688" y="325413"/>
                  <a:pt x="166688" y="315516"/>
                </a:cubicBezTo>
                <a:cubicBezTo>
                  <a:pt x="166688" y="305619"/>
                  <a:pt x="158725" y="297656"/>
                  <a:pt x="148828" y="297656"/>
                </a:cubicBezTo>
                <a:cubicBezTo>
                  <a:pt x="112663" y="297656"/>
                  <a:pt x="83344" y="268337"/>
                  <a:pt x="83344" y="232172"/>
                </a:cubicBezTo>
                <a:close/>
              </a:path>
            </a:pathLst>
          </a:custGeom>
          <a:solidFill>
            <a:srgbClr val="FFFFFF"/>
          </a:solidFill>
        </p:spPr>
      </p:sp>
      <p:sp>
        <p:nvSpPr>
          <p:cNvPr id="10" name="Text 8"/>
          <p:cNvSpPr/>
          <p:nvPr/>
        </p:nvSpPr>
        <p:spPr>
          <a:xfrm>
            <a:off x="5816203" y="3659187"/>
            <a:ext cx="1371600" cy="4064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2400" b="1" dirty="0">
                <a:solidFill>
                  <a:srgbClr val="4A5D23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血瘀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5841603" y="4065588"/>
            <a:ext cx="1320800" cy="3048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600" dirty="0">
                <a:solidFill>
                  <a:srgbClr val="4A5D23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物质沉淀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8691364" y="3049588"/>
            <a:ext cx="571500" cy="5080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90000"/>
              </a:lnSpc>
            </a:pPr>
            <a:r>
              <a:rPr lang="en-US" sz="3600" dirty="0">
                <a:solidFill>
                  <a:srgbClr val="B5A291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+</a:t>
            </a:r>
            <a:endParaRPr lang="en-US" sz="1600" dirty="0"/>
          </a:p>
        </p:txBody>
      </p:sp>
      <p:sp>
        <p:nvSpPr>
          <p:cNvPr id="13" name="Shape 11"/>
          <p:cNvSpPr/>
          <p:nvPr/>
        </p:nvSpPr>
        <p:spPr>
          <a:xfrm>
            <a:off x="10614025" y="2236788"/>
            <a:ext cx="1219200" cy="1219200"/>
          </a:xfrm>
          <a:custGeom>
            <a:avLst/>
            <a:gdLst/>
            <a:ahLst/>
            <a:cxnLst/>
            <a:rect l="l" t="t" r="r" b="b"/>
            <a:pathLst>
              <a:path w="1219200" h="1219200">
                <a:moveTo>
                  <a:pt x="609600" y="0"/>
                </a:moveTo>
                <a:lnTo>
                  <a:pt x="609600" y="0"/>
                </a:lnTo>
                <a:cubicBezTo>
                  <a:pt x="946047" y="0"/>
                  <a:pt x="1219200" y="273153"/>
                  <a:pt x="1219200" y="609600"/>
                </a:cubicBezTo>
                <a:lnTo>
                  <a:pt x="1219200" y="609600"/>
                </a:lnTo>
                <a:cubicBezTo>
                  <a:pt x="1219200" y="946047"/>
                  <a:pt x="946047" y="1219200"/>
                  <a:pt x="609600" y="1219200"/>
                </a:cubicBezTo>
                <a:lnTo>
                  <a:pt x="609600" y="1219200"/>
                </a:lnTo>
                <a:cubicBezTo>
                  <a:pt x="273153" y="1219200"/>
                  <a:pt x="0" y="946047"/>
                  <a:pt x="0" y="609600"/>
                </a:cubicBezTo>
                <a:lnTo>
                  <a:pt x="0" y="609600"/>
                </a:lnTo>
                <a:cubicBezTo>
                  <a:pt x="0" y="273153"/>
                  <a:pt x="273153" y="0"/>
                  <a:pt x="609600" y="0"/>
                </a:cubicBezTo>
                <a:close/>
              </a:path>
            </a:pathLst>
          </a:custGeom>
          <a:solidFill>
            <a:srgbClr val="4A5D23"/>
          </a:solidFill>
        </p:spPr>
      </p:sp>
      <p:sp>
        <p:nvSpPr>
          <p:cNvPr id="14" name="Shape 12"/>
          <p:cNvSpPr/>
          <p:nvPr/>
        </p:nvSpPr>
        <p:spPr>
          <a:xfrm>
            <a:off x="11012488" y="2655888"/>
            <a:ext cx="428625" cy="381000"/>
          </a:xfrm>
          <a:custGeom>
            <a:avLst/>
            <a:gdLst/>
            <a:ahLst/>
            <a:cxnLst/>
            <a:rect l="l" t="t" r="r" b="b"/>
            <a:pathLst>
              <a:path w="428625" h="381000">
                <a:moveTo>
                  <a:pt x="0" y="250031"/>
                </a:moveTo>
                <a:cubicBezTo>
                  <a:pt x="0" y="309190"/>
                  <a:pt x="47997" y="357188"/>
                  <a:pt x="107156" y="357188"/>
                </a:cubicBezTo>
                <a:lnTo>
                  <a:pt x="333375" y="357188"/>
                </a:lnTo>
                <a:cubicBezTo>
                  <a:pt x="385986" y="357188"/>
                  <a:pt x="428625" y="314548"/>
                  <a:pt x="428625" y="261938"/>
                </a:cubicBezTo>
                <a:cubicBezTo>
                  <a:pt x="428625" y="223540"/>
                  <a:pt x="405929" y="190426"/>
                  <a:pt x="373187" y="175394"/>
                </a:cubicBezTo>
                <a:cubicBezTo>
                  <a:pt x="378172" y="165646"/>
                  <a:pt x="381000" y="154558"/>
                  <a:pt x="381000" y="142875"/>
                </a:cubicBezTo>
                <a:cubicBezTo>
                  <a:pt x="381000" y="103436"/>
                  <a:pt x="349002" y="71438"/>
                  <a:pt x="309563" y="71438"/>
                </a:cubicBezTo>
                <a:cubicBezTo>
                  <a:pt x="296391" y="71438"/>
                  <a:pt x="284113" y="75009"/>
                  <a:pt x="273546" y="81186"/>
                </a:cubicBezTo>
                <a:cubicBezTo>
                  <a:pt x="255612" y="47104"/>
                  <a:pt x="219819" y="23812"/>
                  <a:pt x="178594" y="23812"/>
                </a:cubicBezTo>
                <a:cubicBezTo>
                  <a:pt x="119435" y="23812"/>
                  <a:pt x="71438" y="71810"/>
                  <a:pt x="71438" y="130969"/>
                </a:cubicBezTo>
                <a:cubicBezTo>
                  <a:pt x="71438" y="136922"/>
                  <a:pt x="71958" y="142801"/>
                  <a:pt x="72851" y="148456"/>
                </a:cubicBezTo>
                <a:cubicBezTo>
                  <a:pt x="30510" y="162744"/>
                  <a:pt x="0" y="202853"/>
                  <a:pt x="0" y="250031"/>
                </a:cubicBezTo>
                <a:close/>
              </a:path>
            </a:pathLst>
          </a:custGeom>
          <a:solidFill>
            <a:srgbClr val="FFFFFF"/>
          </a:solidFill>
        </p:spPr>
      </p:sp>
      <p:sp>
        <p:nvSpPr>
          <p:cNvPr id="15" name="Text 13"/>
          <p:cNvSpPr/>
          <p:nvPr/>
        </p:nvSpPr>
        <p:spPr>
          <a:xfrm>
            <a:off x="10537825" y="3659187"/>
            <a:ext cx="1371600" cy="4064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2400" b="1" dirty="0">
                <a:solidFill>
                  <a:srgbClr val="4A5D23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痰凝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10563225" y="4065588"/>
            <a:ext cx="1320800" cy="3048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600" dirty="0">
                <a:solidFill>
                  <a:srgbClr val="4A5D23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垃圾堆积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755650" y="4878388"/>
            <a:ext cx="11493500" cy="3683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40000"/>
              </a:lnSpc>
            </a:pPr>
            <a:r>
              <a:rPr lang="en-US" sz="1800" dirty="0">
                <a:solidFill>
                  <a:srgbClr val="4A5D23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长期压力大、心情不畅，导致气运行卡住。</a:t>
            </a:r>
            <a:r>
              <a:rPr lang="en-US" sz="1800" dirty="0">
                <a:solidFill>
                  <a:srgbClr val="4A5D23"/>
                </a:solidFill>
                <a:highlight>
                  <a:srgbClr val="E8D5B7">
                    <a:alpha val="66700"/>
                  </a:srgbClr>
                </a:highlight>
                <a:latin typeface="MiSans" pitchFamily="34" charset="-122"/>
                <a:ea typeface="MiSans" pitchFamily="34" charset="-122"/>
                <a:cs typeface="MiSans" pitchFamily="34" charset="-120"/>
              </a:rPr>
              <a:t> 气不通则血不行 </a:t>
            </a:r>
            <a:r>
              <a:rPr lang="en-US" sz="1800" dirty="0">
                <a:solidFill>
                  <a:srgbClr val="4A5D23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，垃圾沉淀下来。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755650" y="5453063"/>
            <a:ext cx="11493500" cy="7493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40000"/>
              </a:lnSpc>
            </a:pPr>
            <a:r>
              <a:rPr lang="en-US" sz="1800" dirty="0">
                <a:solidFill>
                  <a:srgbClr val="4A5D23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脾胃功能弱，无法正常运化水湿。</a:t>
            </a:r>
            <a:r>
              <a:rPr lang="en-US" sz="1800" dirty="0">
                <a:solidFill>
                  <a:srgbClr val="4A5D23"/>
                </a:solidFill>
                <a:highlight>
                  <a:srgbClr val="E8D5B7">
                    <a:alpha val="66700"/>
                  </a:srgbClr>
                </a:highlight>
                <a:latin typeface="MiSans" pitchFamily="34" charset="-122"/>
                <a:ea typeface="MiSans" pitchFamily="34" charset="-122"/>
                <a:cs typeface="MiSans" pitchFamily="34" charset="-120"/>
              </a:rPr>
              <a:t> 气滞、血瘀、痰凝三者相互勾结 </a:t>
            </a:r>
            <a:r>
              <a:rPr lang="en-US" sz="1800" dirty="0">
                <a:solidFill>
                  <a:srgbClr val="4A5D23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，像滚雪球一样，最终在肝、胆经络循行的颈部、胸部等薄弱环节形成结节。</a:t>
            </a:r>
            <a:endParaRPr lang="en-US" sz="1600" dirty="0"/>
          </a:p>
        </p:txBody>
      </p:sp>
    </p:spTree>
  </p:cSld>
  <p:clrMapOvr>
    <a:masterClrMapping/>
  </p:clrMapOvr>
  <p:transition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7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266700" y="1193800"/>
            <a:ext cx="12471400" cy="5080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90000"/>
              </a:lnSpc>
            </a:pPr>
            <a:r>
              <a:rPr lang="en-US" sz="3600" b="1" dirty="0">
                <a:solidFill>
                  <a:srgbClr val="4A5D23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西医病理机制：身体的“小混乱”</a:t>
            </a:r>
            <a:endParaRPr lang="en-US" sz="1600" dirty="0"/>
          </a:p>
        </p:txBody>
      </p:sp>
      <p:sp>
        <p:nvSpPr>
          <p:cNvPr id="3" name="Shape 1"/>
          <p:cNvSpPr/>
          <p:nvPr/>
        </p:nvSpPr>
        <p:spPr>
          <a:xfrm>
            <a:off x="1778000" y="2413000"/>
            <a:ext cx="1016000" cy="1016000"/>
          </a:xfrm>
          <a:custGeom>
            <a:avLst/>
            <a:gdLst/>
            <a:ahLst/>
            <a:cxnLst/>
            <a:rect l="l" t="t" r="r" b="b"/>
            <a:pathLst>
              <a:path w="1016000" h="1016000">
                <a:moveTo>
                  <a:pt x="508000" y="0"/>
                </a:moveTo>
                <a:lnTo>
                  <a:pt x="508000" y="0"/>
                </a:lnTo>
                <a:cubicBezTo>
                  <a:pt x="788373" y="0"/>
                  <a:pt x="1016000" y="227627"/>
                  <a:pt x="1016000" y="508000"/>
                </a:cubicBezTo>
                <a:lnTo>
                  <a:pt x="1016000" y="508000"/>
                </a:lnTo>
                <a:cubicBezTo>
                  <a:pt x="1016000" y="788373"/>
                  <a:pt x="788373" y="1016000"/>
                  <a:pt x="508000" y="1016000"/>
                </a:cubicBezTo>
                <a:lnTo>
                  <a:pt x="508000" y="1016000"/>
                </a:lnTo>
                <a:cubicBezTo>
                  <a:pt x="227627" y="1016000"/>
                  <a:pt x="0" y="788373"/>
                  <a:pt x="0" y="508000"/>
                </a:cubicBezTo>
                <a:lnTo>
                  <a:pt x="0" y="508000"/>
                </a:lnTo>
                <a:cubicBezTo>
                  <a:pt x="0" y="227627"/>
                  <a:pt x="227627" y="0"/>
                  <a:pt x="508000" y="0"/>
                </a:cubicBezTo>
                <a:close/>
              </a:path>
            </a:pathLst>
          </a:custGeom>
          <a:solidFill>
            <a:srgbClr val="4A5D23"/>
          </a:solidFill>
        </p:spPr>
      </p:sp>
      <p:sp>
        <p:nvSpPr>
          <p:cNvPr id="4" name="Shape 2"/>
          <p:cNvSpPr/>
          <p:nvPr/>
        </p:nvSpPr>
        <p:spPr>
          <a:xfrm>
            <a:off x="2152650" y="2768600"/>
            <a:ext cx="266700" cy="304800"/>
          </a:xfrm>
          <a:custGeom>
            <a:avLst/>
            <a:gdLst/>
            <a:ahLst/>
            <a:cxnLst/>
            <a:rect l="l" t="t" r="r" b="b"/>
            <a:pathLst>
              <a:path w="266700" h="304800">
                <a:moveTo>
                  <a:pt x="95548" y="-15716"/>
                </a:moveTo>
                <a:cubicBezTo>
                  <a:pt x="101084" y="-20360"/>
                  <a:pt x="109240" y="-20181"/>
                  <a:pt x="114538" y="-15180"/>
                </a:cubicBezTo>
                <a:cubicBezTo>
                  <a:pt x="121860" y="-8275"/>
                  <a:pt x="128409" y="-655"/>
                  <a:pt x="134719" y="7084"/>
                </a:cubicBezTo>
                <a:cubicBezTo>
                  <a:pt x="142756" y="16907"/>
                  <a:pt x="152400" y="29885"/>
                  <a:pt x="161687" y="45303"/>
                </a:cubicBezTo>
                <a:cubicBezTo>
                  <a:pt x="164783" y="41255"/>
                  <a:pt x="167640" y="37683"/>
                  <a:pt x="170140" y="34647"/>
                </a:cubicBezTo>
                <a:cubicBezTo>
                  <a:pt x="170795" y="33873"/>
                  <a:pt x="171450" y="33040"/>
                  <a:pt x="172105" y="32206"/>
                </a:cubicBezTo>
                <a:cubicBezTo>
                  <a:pt x="176808" y="26372"/>
                  <a:pt x="182642" y="19050"/>
                  <a:pt x="190440" y="19050"/>
                </a:cubicBezTo>
                <a:cubicBezTo>
                  <a:pt x="198418" y="19050"/>
                  <a:pt x="204014" y="26134"/>
                  <a:pt x="208776" y="32206"/>
                </a:cubicBezTo>
                <a:cubicBezTo>
                  <a:pt x="209550" y="33218"/>
                  <a:pt x="210324" y="34171"/>
                  <a:pt x="211098" y="35064"/>
                </a:cubicBezTo>
                <a:cubicBezTo>
                  <a:pt x="217230" y="42446"/>
                  <a:pt x="225385" y="53102"/>
                  <a:pt x="233541" y="66258"/>
                </a:cubicBezTo>
                <a:cubicBezTo>
                  <a:pt x="249734" y="92393"/>
                  <a:pt x="266640" y="129600"/>
                  <a:pt x="266640" y="171390"/>
                </a:cubicBezTo>
                <a:cubicBezTo>
                  <a:pt x="266640" y="245031"/>
                  <a:pt x="206931" y="304740"/>
                  <a:pt x="133290" y="304740"/>
                </a:cubicBezTo>
                <a:cubicBezTo>
                  <a:pt x="59650" y="304740"/>
                  <a:pt x="0" y="245090"/>
                  <a:pt x="0" y="171450"/>
                </a:cubicBezTo>
                <a:cubicBezTo>
                  <a:pt x="0" y="117217"/>
                  <a:pt x="24467" y="70247"/>
                  <a:pt x="47923" y="37505"/>
                </a:cubicBezTo>
                <a:cubicBezTo>
                  <a:pt x="59769" y="21015"/>
                  <a:pt x="71557" y="7799"/>
                  <a:pt x="80427" y="-1250"/>
                </a:cubicBezTo>
                <a:cubicBezTo>
                  <a:pt x="85308" y="-6251"/>
                  <a:pt x="90249" y="-11192"/>
                  <a:pt x="95607" y="-15657"/>
                </a:cubicBezTo>
                <a:close/>
                <a:moveTo>
                  <a:pt x="134362" y="247650"/>
                </a:moveTo>
                <a:cubicBezTo>
                  <a:pt x="149423" y="247650"/>
                  <a:pt x="162758" y="243483"/>
                  <a:pt x="175320" y="235148"/>
                </a:cubicBezTo>
                <a:cubicBezTo>
                  <a:pt x="200382" y="217646"/>
                  <a:pt x="207109" y="182642"/>
                  <a:pt x="192048" y="155138"/>
                </a:cubicBezTo>
                <a:cubicBezTo>
                  <a:pt x="189369" y="149781"/>
                  <a:pt x="182523" y="149423"/>
                  <a:pt x="178653" y="153948"/>
                </a:cubicBezTo>
                <a:lnTo>
                  <a:pt x="163651" y="171390"/>
                </a:lnTo>
                <a:cubicBezTo>
                  <a:pt x="159722" y="175915"/>
                  <a:pt x="152638" y="175796"/>
                  <a:pt x="148947" y="171093"/>
                </a:cubicBezTo>
                <a:cubicBezTo>
                  <a:pt x="138648" y="157936"/>
                  <a:pt x="119717" y="133945"/>
                  <a:pt x="110073" y="121682"/>
                </a:cubicBezTo>
                <a:cubicBezTo>
                  <a:pt x="106859" y="117574"/>
                  <a:pt x="101025" y="116919"/>
                  <a:pt x="97274" y="120551"/>
                </a:cubicBezTo>
                <a:cubicBezTo>
                  <a:pt x="86380" y="131147"/>
                  <a:pt x="66615" y="154365"/>
                  <a:pt x="66615" y="182642"/>
                </a:cubicBezTo>
                <a:cubicBezTo>
                  <a:pt x="66615" y="223480"/>
                  <a:pt x="96738" y="247650"/>
                  <a:pt x="134303" y="247650"/>
                </a:cubicBezTo>
                <a:close/>
              </a:path>
            </a:pathLst>
          </a:custGeom>
          <a:solidFill>
            <a:srgbClr val="FFFFFF"/>
          </a:solidFill>
        </p:spPr>
      </p:sp>
      <p:sp>
        <p:nvSpPr>
          <p:cNvPr id="5" name="Text 3"/>
          <p:cNvSpPr/>
          <p:nvPr/>
        </p:nvSpPr>
        <p:spPr>
          <a:xfrm>
            <a:off x="520700" y="3632200"/>
            <a:ext cx="3530600" cy="355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2000" b="1" dirty="0">
                <a:solidFill>
                  <a:srgbClr val="4A5D23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炎症与修复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33400" y="4089400"/>
            <a:ext cx="3505200" cy="3048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600" dirty="0">
                <a:solidFill>
                  <a:srgbClr val="4A5D23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反复损伤修复过程中，纤维组织增生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8356600" y="2209800"/>
            <a:ext cx="0" cy="2387600"/>
          </a:xfrm>
          <a:prstGeom prst="line">
            <a:avLst/>
          </a:prstGeom>
          <a:noFill/>
          <a:ln w="25400">
            <a:solidFill>
              <a:srgbClr val="E8D5B7"/>
            </a:solidFill>
            <a:prstDash val="solid"/>
            <a:headEnd type="none"/>
            <a:tailEnd type="none"/>
          </a:ln>
        </p:spPr>
      </p:sp>
      <p:sp>
        <p:nvSpPr>
          <p:cNvPr id="8" name="Shape 6"/>
          <p:cNvSpPr/>
          <p:nvPr/>
        </p:nvSpPr>
        <p:spPr>
          <a:xfrm>
            <a:off x="4597400" y="2209800"/>
            <a:ext cx="0" cy="2387600"/>
          </a:xfrm>
          <a:prstGeom prst="line">
            <a:avLst/>
          </a:prstGeom>
          <a:noFill/>
          <a:ln w="25400">
            <a:solidFill>
              <a:srgbClr val="E8D5B7"/>
            </a:solidFill>
            <a:prstDash val="solid"/>
            <a:headEnd type="none"/>
            <a:tailEnd type="none"/>
          </a:ln>
        </p:spPr>
      </p:sp>
      <p:sp>
        <p:nvSpPr>
          <p:cNvPr id="9" name="Shape 7"/>
          <p:cNvSpPr/>
          <p:nvPr/>
        </p:nvSpPr>
        <p:spPr>
          <a:xfrm>
            <a:off x="5994400" y="2413000"/>
            <a:ext cx="1016000" cy="1016000"/>
          </a:xfrm>
          <a:custGeom>
            <a:avLst/>
            <a:gdLst/>
            <a:ahLst/>
            <a:cxnLst/>
            <a:rect l="l" t="t" r="r" b="b"/>
            <a:pathLst>
              <a:path w="1016000" h="1016000">
                <a:moveTo>
                  <a:pt x="508000" y="0"/>
                </a:moveTo>
                <a:lnTo>
                  <a:pt x="508000" y="0"/>
                </a:lnTo>
                <a:cubicBezTo>
                  <a:pt x="788373" y="0"/>
                  <a:pt x="1016000" y="227627"/>
                  <a:pt x="1016000" y="508000"/>
                </a:cubicBezTo>
                <a:lnTo>
                  <a:pt x="1016000" y="508000"/>
                </a:lnTo>
                <a:cubicBezTo>
                  <a:pt x="1016000" y="788373"/>
                  <a:pt x="788373" y="1016000"/>
                  <a:pt x="508000" y="1016000"/>
                </a:cubicBezTo>
                <a:lnTo>
                  <a:pt x="508000" y="1016000"/>
                </a:lnTo>
                <a:cubicBezTo>
                  <a:pt x="227627" y="1016000"/>
                  <a:pt x="0" y="788373"/>
                  <a:pt x="0" y="508000"/>
                </a:cubicBezTo>
                <a:lnTo>
                  <a:pt x="0" y="508000"/>
                </a:lnTo>
                <a:cubicBezTo>
                  <a:pt x="0" y="227627"/>
                  <a:pt x="227627" y="0"/>
                  <a:pt x="508000" y="0"/>
                </a:cubicBezTo>
                <a:close/>
              </a:path>
            </a:pathLst>
          </a:custGeom>
          <a:solidFill>
            <a:srgbClr val="B5A291"/>
          </a:solidFill>
        </p:spPr>
      </p:sp>
      <p:sp>
        <p:nvSpPr>
          <p:cNvPr id="10" name="Shape 8"/>
          <p:cNvSpPr/>
          <p:nvPr/>
        </p:nvSpPr>
        <p:spPr>
          <a:xfrm>
            <a:off x="6369050" y="2768600"/>
            <a:ext cx="266700" cy="304800"/>
          </a:xfrm>
          <a:custGeom>
            <a:avLst/>
            <a:gdLst/>
            <a:ahLst/>
            <a:cxnLst/>
            <a:rect l="l" t="t" r="r" b="b"/>
            <a:pathLst>
              <a:path w="266700" h="304800">
                <a:moveTo>
                  <a:pt x="100013" y="19050"/>
                </a:moveTo>
                <a:lnTo>
                  <a:pt x="14288" y="19050"/>
                </a:lnTo>
                <a:cubicBezTo>
                  <a:pt x="6370" y="19050"/>
                  <a:pt x="0" y="25420"/>
                  <a:pt x="0" y="33338"/>
                </a:cubicBezTo>
                <a:lnTo>
                  <a:pt x="0" y="119062"/>
                </a:lnTo>
                <a:cubicBezTo>
                  <a:pt x="0" y="124837"/>
                  <a:pt x="3453" y="130076"/>
                  <a:pt x="8811" y="132278"/>
                </a:cubicBezTo>
                <a:cubicBezTo>
                  <a:pt x="14168" y="134481"/>
                  <a:pt x="20300" y="133231"/>
                  <a:pt x="24408" y="129183"/>
                </a:cubicBezTo>
                <a:lnTo>
                  <a:pt x="48220" y="105370"/>
                </a:lnTo>
                <a:lnTo>
                  <a:pt x="95250" y="152400"/>
                </a:lnTo>
                <a:lnTo>
                  <a:pt x="48220" y="199430"/>
                </a:lnTo>
                <a:lnTo>
                  <a:pt x="24408" y="175617"/>
                </a:lnTo>
                <a:cubicBezTo>
                  <a:pt x="20300" y="171510"/>
                  <a:pt x="14168" y="170319"/>
                  <a:pt x="8811" y="172522"/>
                </a:cubicBezTo>
                <a:cubicBezTo>
                  <a:pt x="3453" y="174724"/>
                  <a:pt x="0" y="179963"/>
                  <a:pt x="0" y="185738"/>
                </a:cubicBezTo>
                <a:lnTo>
                  <a:pt x="0" y="271463"/>
                </a:lnTo>
                <a:cubicBezTo>
                  <a:pt x="0" y="279380"/>
                  <a:pt x="6370" y="285750"/>
                  <a:pt x="14288" y="285750"/>
                </a:cubicBezTo>
                <a:lnTo>
                  <a:pt x="100013" y="285750"/>
                </a:lnTo>
                <a:cubicBezTo>
                  <a:pt x="105787" y="285750"/>
                  <a:pt x="111026" y="282297"/>
                  <a:pt x="113228" y="276939"/>
                </a:cubicBezTo>
                <a:cubicBezTo>
                  <a:pt x="115431" y="271582"/>
                  <a:pt x="114240" y="265450"/>
                  <a:pt x="110133" y="261342"/>
                </a:cubicBezTo>
                <a:lnTo>
                  <a:pt x="86320" y="237530"/>
                </a:lnTo>
                <a:lnTo>
                  <a:pt x="133350" y="190500"/>
                </a:lnTo>
                <a:lnTo>
                  <a:pt x="180380" y="237530"/>
                </a:lnTo>
                <a:lnTo>
                  <a:pt x="156567" y="261342"/>
                </a:lnTo>
                <a:cubicBezTo>
                  <a:pt x="152460" y="265450"/>
                  <a:pt x="151269" y="271582"/>
                  <a:pt x="153472" y="276939"/>
                </a:cubicBezTo>
                <a:cubicBezTo>
                  <a:pt x="155674" y="282297"/>
                  <a:pt x="160913" y="285750"/>
                  <a:pt x="166688" y="285750"/>
                </a:cubicBezTo>
                <a:lnTo>
                  <a:pt x="252413" y="285750"/>
                </a:lnTo>
                <a:cubicBezTo>
                  <a:pt x="260330" y="285750"/>
                  <a:pt x="266700" y="279380"/>
                  <a:pt x="266700" y="271463"/>
                </a:cubicBezTo>
                <a:lnTo>
                  <a:pt x="266700" y="185738"/>
                </a:lnTo>
                <a:cubicBezTo>
                  <a:pt x="266700" y="179963"/>
                  <a:pt x="263247" y="174724"/>
                  <a:pt x="257889" y="172522"/>
                </a:cubicBezTo>
                <a:cubicBezTo>
                  <a:pt x="252532" y="170319"/>
                  <a:pt x="246400" y="171510"/>
                  <a:pt x="242292" y="175617"/>
                </a:cubicBezTo>
                <a:lnTo>
                  <a:pt x="218480" y="199430"/>
                </a:lnTo>
                <a:lnTo>
                  <a:pt x="171450" y="152400"/>
                </a:lnTo>
                <a:lnTo>
                  <a:pt x="218480" y="105370"/>
                </a:lnTo>
                <a:lnTo>
                  <a:pt x="242292" y="129183"/>
                </a:lnTo>
                <a:cubicBezTo>
                  <a:pt x="246400" y="133290"/>
                  <a:pt x="252532" y="134481"/>
                  <a:pt x="257889" y="132278"/>
                </a:cubicBezTo>
                <a:cubicBezTo>
                  <a:pt x="263247" y="130076"/>
                  <a:pt x="266700" y="124837"/>
                  <a:pt x="266700" y="119062"/>
                </a:cubicBezTo>
                <a:lnTo>
                  <a:pt x="266700" y="33338"/>
                </a:lnTo>
                <a:cubicBezTo>
                  <a:pt x="266700" y="25420"/>
                  <a:pt x="260330" y="19050"/>
                  <a:pt x="252413" y="19050"/>
                </a:cubicBezTo>
                <a:lnTo>
                  <a:pt x="166688" y="19050"/>
                </a:lnTo>
                <a:cubicBezTo>
                  <a:pt x="160913" y="19050"/>
                  <a:pt x="155674" y="22503"/>
                  <a:pt x="153472" y="27861"/>
                </a:cubicBezTo>
                <a:cubicBezTo>
                  <a:pt x="151269" y="33218"/>
                  <a:pt x="152519" y="39350"/>
                  <a:pt x="156567" y="43458"/>
                </a:cubicBezTo>
                <a:lnTo>
                  <a:pt x="180380" y="67270"/>
                </a:lnTo>
                <a:lnTo>
                  <a:pt x="133350" y="114300"/>
                </a:lnTo>
                <a:lnTo>
                  <a:pt x="86320" y="67270"/>
                </a:lnTo>
                <a:lnTo>
                  <a:pt x="110133" y="43458"/>
                </a:lnTo>
                <a:cubicBezTo>
                  <a:pt x="114240" y="39350"/>
                  <a:pt x="115431" y="33218"/>
                  <a:pt x="113228" y="27861"/>
                </a:cubicBezTo>
                <a:cubicBezTo>
                  <a:pt x="111026" y="22503"/>
                  <a:pt x="105787" y="19050"/>
                  <a:pt x="100013" y="19050"/>
                </a:cubicBezTo>
                <a:close/>
              </a:path>
            </a:pathLst>
          </a:custGeom>
          <a:solidFill>
            <a:srgbClr val="FFFFFF"/>
          </a:solidFill>
        </p:spPr>
      </p:sp>
      <p:sp>
        <p:nvSpPr>
          <p:cNvPr id="11" name="Text 9"/>
          <p:cNvSpPr/>
          <p:nvPr/>
        </p:nvSpPr>
        <p:spPr>
          <a:xfrm>
            <a:off x="4762500" y="3632200"/>
            <a:ext cx="3479800" cy="355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2000" b="1" dirty="0">
                <a:solidFill>
                  <a:srgbClr val="4A5D23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细胞过度增生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4775200" y="4089400"/>
            <a:ext cx="3454400" cy="3048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600" dirty="0">
                <a:solidFill>
                  <a:srgbClr val="4A5D23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生长因子刺激下，细胞数量增多</a:t>
            </a:r>
            <a:endParaRPr lang="en-US" sz="1600" dirty="0"/>
          </a:p>
        </p:txBody>
      </p:sp>
      <p:sp>
        <p:nvSpPr>
          <p:cNvPr id="13" name="Shape 11"/>
          <p:cNvSpPr/>
          <p:nvPr/>
        </p:nvSpPr>
        <p:spPr>
          <a:xfrm>
            <a:off x="10210800" y="2413000"/>
            <a:ext cx="1016000" cy="1016000"/>
          </a:xfrm>
          <a:custGeom>
            <a:avLst/>
            <a:gdLst/>
            <a:ahLst/>
            <a:cxnLst/>
            <a:rect l="l" t="t" r="r" b="b"/>
            <a:pathLst>
              <a:path w="1016000" h="1016000">
                <a:moveTo>
                  <a:pt x="508000" y="0"/>
                </a:moveTo>
                <a:lnTo>
                  <a:pt x="508000" y="0"/>
                </a:lnTo>
                <a:cubicBezTo>
                  <a:pt x="788373" y="0"/>
                  <a:pt x="1016000" y="227627"/>
                  <a:pt x="1016000" y="508000"/>
                </a:cubicBezTo>
                <a:lnTo>
                  <a:pt x="1016000" y="508000"/>
                </a:lnTo>
                <a:cubicBezTo>
                  <a:pt x="1016000" y="788373"/>
                  <a:pt x="788373" y="1016000"/>
                  <a:pt x="508000" y="1016000"/>
                </a:cubicBezTo>
                <a:lnTo>
                  <a:pt x="508000" y="1016000"/>
                </a:lnTo>
                <a:cubicBezTo>
                  <a:pt x="227627" y="1016000"/>
                  <a:pt x="0" y="788373"/>
                  <a:pt x="0" y="508000"/>
                </a:cubicBezTo>
                <a:lnTo>
                  <a:pt x="0" y="508000"/>
                </a:lnTo>
                <a:cubicBezTo>
                  <a:pt x="0" y="227627"/>
                  <a:pt x="227627" y="0"/>
                  <a:pt x="508000" y="0"/>
                </a:cubicBezTo>
                <a:close/>
              </a:path>
            </a:pathLst>
          </a:custGeom>
          <a:solidFill>
            <a:srgbClr val="4A5D23"/>
          </a:solidFill>
        </p:spPr>
      </p:sp>
      <p:sp>
        <p:nvSpPr>
          <p:cNvPr id="14" name="Shape 12"/>
          <p:cNvSpPr/>
          <p:nvPr/>
        </p:nvSpPr>
        <p:spPr>
          <a:xfrm>
            <a:off x="10604500" y="2768600"/>
            <a:ext cx="228600" cy="304800"/>
          </a:xfrm>
          <a:custGeom>
            <a:avLst/>
            <a:gdLst/>
            <a:ahLst/>
            <a:cxnLst/>
            <a:rect l="l" t="t" r="r" b="b"/>
            <a:pathLst>
              <a:path w="228600" h="304800">
                <a:moveTo>
                  <a:pt x="209550" y="0"/>
                </a:moveTo>
                <a:cubicBezTo>
                  <a:pt x="220087" y="0"/>
                  <a:pt x="228600" y="8513"/>
                  <a:pt x="228600" y="19050"/>
                </a:cubicBezTo>
                <a:cubicBezTo>
                  <a:pt x="228600" y="53459"/>
                  <a:pt x="214074" y="81439"/>
                  <a:pt x="194429" y="105073"/>
                </a:cubicBezTo>
                <a:cubicBezTo>
                  <a:pt x="180082" y="122277"/>
                  <a:pt x="162401" y="137874"/>
                  <a:pt x="144661" y="152400"/>
                </a:cubicBezTo>
                <a:cubicBezTo>
                  <a:pt x="162401" y="166985"/>
                  <a:pt x="180082" y="182523"/>
                  <a:pt x="194429" y="199727"/>
                </a:cubicBezTo>
                <a:cubicBezTo>
                  <a:pt x="214074" y="223302"/>
                  <a:pt x="228600" y="251341"/>
                  <a:pt x="228600" y="285750"/>
                </a:cubicBezTo>
                <a:cubicBezTo>
                  <a:pt x="228600" y="296287"/>
                  <a:pt x="220087" y="304800"/>
                  <a:pt x="209550" y="304800"/>
                </a:cubicBezTo>
                <a:cubicBezTo>
                  <a:pt x="199013" y="304800"/>
                  <a:pt x="190500" y="296287"/>
                  <a:pt x="190500" y="285750"/>
                </a:cubicBezTo>
                <a:lnTo>
                  <a:pt x="38100" y="285750"/>
                </a:lnTo>
                <a:cubicBezTo>
                  <a:pt x="38100" y="296287"/>
                  <a:pt x="29587" y="304800"/>
                  <a:pt x="19050" y="304800"/>
                </a:cubicBezTo>
                <a:cubicBezTo>
                  <a:pt x="8513" y="304800"/>
                  <a:pt x="0" y="296287"/>
                  <a:pt x="0" y="285750"/>
                </a:cubicBezTo>
                <a:cubicBezTo>
                  <a:pt x="0" y="251341"/>
                  <a:pt x="14526" y="223361"/>
                  <a:pt x="34171" y="199727"/>
                </a:cubicBezTo>
                <a:cubicBezTo>
                  <a:pt x="48518" y="182523"/>
                  <a:pt x="66199" y="166985"/>
                  <a:pt x="83939" y="152400"/>
                </a:cubicBezTo>
                <a:cubicBezTo>
                  <a:pt x="66199" y="137815"/>
                  <a:pt x="48518" y="122277"/>
                  <a:pt x="34171" y="105073"/>
                </a:cubicBezTo>
                <a:cubicBezTo>
                  <a:pt x="14526" y="81439"/>
                  <a:pt x="0" y="53459"/>
                  <a:pt x="0" y="19050"/>
                </a:cubicBezTo>
                <a:cubicBezTo>
                  <a:pt x="0" y="8513"/>
                  <a:pt x="8513" y="0"/>
                  <a:pt x="19050" y="0"/>
                </a:cubicBezTo>
                <a:cubicBezTo>
                  <a:pt x="29587" y="0"/>
                  <a:pt x="38100" y="8513"/>
                  <a:pt x="38100" y="19050"/>
                </a:cubicBezTo>
                <a:lnTo>
                  <a:pt x="190500" y="19050"/>
                </a:lnTo>
                <a:cubicBezTo>
                  <a:pt x="190500" y="8513"/>
                  <a:pt x="199013" y="0"/>
                  <a:pt x="209550" y="0"/>
                </a:cubicBezTo>
                <a:close/>
                <a:moveTo>
                  <a:pt x="168771" y="228600"/>
                </a:moveTo>
                <a:lnTo>
                  <a:pt x="59888" y="228600"/>
                </a:lnTo>
                <a:cubicBezTo>
                  <a:pt x="55007" y="234851"/>
                  <a:pt x="50899" y="241161"/>
                  <a:pt x="47625" y="247650"/>
                </a:cubicBezTo>
                <a:lnTo>
                  <a:pt x="181094" y="247650"/>
                </a:lnTo>
                <a:cubicBezTo>
                  <a:pt x="177760" y="241161"/>
                  <a:pt x="173653" y="234851"/>
                  <a:pt x="168831" y="228600"/>
                </a:cubicBezTo>
                <a:close/>
                <a:moveTo>
                  <a:pt x="141684" y="200025"/>
                </a:moveTo>
                <a:cubicBezTo>
                  <a:pt x="133171" y="192286"/>
                  <a:pt x="123944" y="184666"/>
                  <a:pt x="114300" y="176808"/>
                </a:cubicBezTo>
                <a:cubicBezTo>
                  <a:pt x="104656" y="184606"/>
                  <a:pt x="95429" y="192286"/>
                  <a:pt x="86916" y="200025"/>
                </a:cubicBezTo>
                <a:lnTo>
                  <a:pt x="141684" y="200025"/>
                </a:lnTo>
                <a:close/>
                <a:moveTo>
                  <a:pt x="59829" y="76200"/>
                </a:moveTo>
                <a:lnTo>
                  <a:pt x="168712" y="76200"/>
                </a:lnTo>
                <a:cubicBezTo>
                  <a:pt x="173593" y="69949"/>
                  <a:pt x="177701" y="63639"/>
                  <a:pt x="180975" y="57150"/>
                </a:cubicBezTo>
                <a:lnTo>
                  <a:pt x="47565" y="57150"/>
                </a:lnTo>
                <a:cubicBezTo>
                  <a:pt x="50899" y="63639"/>
                  <a:pt x="55007" y="69949"/>
                  <a:pt x="59829" y="76200"/>
                </a:cubicBezTo>
                <a:close/>
                <a:moveTo>
                  <a:pt x="86916" y="104775"/>
                </a:moveTo>
                <a:cubicBezTo>
                  <a:pt x="95429" y="112514"/>
                  <a:pt x="104656" y="120134"/>
                  <a:pt x="114300" y="127992"/>
                </a:cubicBezTo>
                <a:cubicBezTo>
                  <a:pt x="123944" y="120194"/>
                  <a:pt x="133171" y="112514"/>
                  <a:pt x="141684" y="104775"/>
                </a:cubicBezTo>
                <a:lnTo>
                  <a:pt x="86916" y="104775"/>
                </a:lnTo>
                <a:close/>
              </a:path>
            </a:pathLst>
          </a:custGeom>
          <a:solidFill>
            <a:srgbClr val="FFFFFF"/>
          </a:solidFill>
        </p:spPr>
      </p:sp>
      <p:sp>
        <p:nvSpPr>
          <p:cNvPr id="15" name="Text 13"/>
          <p:cNvSpPr/>
          <p:nvPr/>
        </p:nvSpPr>
        <p:spPr>
          <a:xfrm>
            <a:off x="8953500" y="3632200"/>
            <a:ext cx="3530600" cy="355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2000" b="1" dirty="0">
                <a:solidFill>
                  <a:srgbClr val="4A5D23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肿瘤性生长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8966200" y="4089400"/>
            <a:ext cx="3505200" cy="3048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600" dirty="0">
                <a:solidFill>
                  <a:srgbClr val="4A5D23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细胞基因突变，获得不受控生长能力</a:t>
            </a:r>
            <a:endParaRPr lang="en-US" sz="1600" dirty="0"/>
          </a:p>
        </p:txBody>
      </p:sp>
      <p:sp>
        <p:nvSpPr>
          <p:cNvPr id="17" name="Shape 15"/>
          <p:cNvSpPr/>
          <p:nvPr/>
        </p:nvSpPr>
        <p:spPr>
          <a:xfrm>
            <a:off x="381000" y="5105400"/>
            <a:ext cx="3873500" cy="1016000"/>
          </a:xfrm>
          <a:custGeom>
            <a:avLst/>
            <a:gdLst/>
            <a:ahLst/>
            <a:cxnLst/>
            <a:rect l="l" t="t" r="r" b="b"/>
            <a:pathLst>
              <a:path w="3873500" h="1016000">
                <a:moveTo>
                  <a:pt x="101600" y="0"/>
                </a:moveTo>
                <a:lnTo>
                  <a:pt x="3771900" y="0"/>
                </a:lnTo>
                <a:cubicBezTo>
                  <a:pt x="3827975" y="0"/>
                  <a:pt x="3873500" y="45525"/>
                  <a:pt x="3873500" y="101600"/>
                </a:cubicBezTo>
                <a:lnTo>
                  <a:pt x="3873500" y="914400"/>
                </a:lnTo>
                <a:cubicBezTo>
                  <a:pt x="3873500" y="970475"/>
                  <a:pt x="3827975" y="1016000"/>
                  <a:pt x="3771900" y="1016000"/>
                </a:cubicBezTo>
                <a:lnTo>
                  <a:pt x="101600" y="1016000"/>
                </a:lnTo>
                <a:cubicBezTo>
                  <a:pt x="45525" y="1016000"/>
                  <a:pt x="0" y="970475"/>
                  <a:pt x="0" y="914400"/>
                </a:cubicBezTo>
                <a:lnTo>
                  <a:pt x="0" y="101600"/>
                </a:lnTo>
                <a:cubicBezTo>
                  <a:pt x="0" y="45525"/>
                  <a:pt x="45525" y="0"/>
                  <a:pt x="101600" y="0"/>
                </a:cubicBezTo>
                <a:close/>
              </a:path>
            </a:pathLst>
          </a:custGeom>
          <a:solidFill>
            <a:srgbClr val="E8D5B7">
              <a:alpha val="20000"/>
            </a:srgbClr>
          </a:solidFill>
        </p:spPr>
      </p:sp>
      <p:sp>
        <p:nvSpPr>
          <p:cNvPr id="18" name="Text 16"/>
          <p:cNvSpPr/>
          <p:nvPr/>
        </p:nvSpPr>
        <p:spPr>
          <a:xfrm>
            <a:off x="527050" y="5308600"/>
            <a:ext cx="3581400" cy="355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800" b="1" dirty="0">
                <a:solidFill>
                  <a:srgbClr val="4A5D23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甲状腺结节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539750" y="5664200"/>
            <a:ext cx="3556000" cy="2540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400" dirty="0">
                <a:solidFill>
                  <a:srgbClr val="4A5D23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与碘摄入、辐射暴露、自身免疫相关</a:t>
            </a:r>
            <a:endParaRPr lang="en-US" sz="1600" dirty="0"/>
          </a:p>
        </p:txBody>
      </p:sp>
      <p:sp>
        <p:nvSpPr>
          <p:cNvPr id="20" name="Shape 18"/>
          <p:cNvSpPr/>
          <p:nvPr/>
        </p:nvSpPr>
        <p:spPr>
          <a:xfrm>
            <a:off x="4563467" y="5105400"/>
            <a:ext cx="3873500" cy="1016000"/>
          </a:xfrm>
          <a:custGeom>
            <a:avLst/>
            <a:gdLst/>
            <a:ahLst/>
            <a:cxnLst/>
            <a:rect l="l" t="t" r="r" b="b"/>
            <a:pathLst>
              <a:path w="3873500" h="1016000">
                <a:moveTo>
                  <a:pt x="101600" y="0"/>
                </a:moveTo>
                <a:lnTo>
                  <a:pt x="3771900" y="0"/>
                </a:lnTo>
                <a:cubicBezTo>
                  <a:pt x="3827975" y="0"/>
                  <a:pt x="3873500" y="45525"/>
                  <a:pt x="3873500" y="101600"/>
                </a:cubicBezTo>
                <a:lnTo>
                  <a:pt x="3873500" y="914400"/>
                </a:lnTo>
                <a:cubicBezTo>
                  <a:pt x="3873500" y="970475"/>
                  <a:pt x="3827975" y="1016000"/>
                  <a:pt x="3771900" y="1016000"/>
                </a:cubicBezTo>
                <a:lnTo>
                  <a:pt x="101600" y="1016000"/>
                </a:lnTo>
                <a:cubicBezTo>
                  <a:pt x="45525" y="1016000"/>
                  <a:pt x="0" y="970475"/>
                  <a:pt x="0" y="914400"/>
                </a:cubicBezTo>
                <a:lnTo>
                  <a:pt x="0" y="101600"/>
                </a:lnTo>
                <a:cubicBezTo>
                  <a:pt x="0" y="45525"/>
                  <a:pt x="45525" y="0"/>
                  <a:pt x="101600" y="0"/>
                </a:cubicBezTo>
                <a:close/>
              </a:path>
            </a:pathLst>
          </a:custGeom>
          <a:solidFill>
            <a:srgbClr val="E8D5B7">
              <a:alpha val="20000"/>
            </a:srgbClr>
          </a:solidFill>
        </p:spPr>
      </p:sp>
      <p:sp>
        <p:nvSpPr>
          <p:cNvPr id="21" name="Text 19"/>
          <p:cNvSpPr/>
          <p:nvPr/>
        </p:nvSpPr>
        <p:spPr>
          <a:xfrm>
            <a:off x="4709517" y="5308600"/>
            <a:ext cx="3581400" cy="355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800" b="1" dirty="0">
                <a:solidFill>
                  <a:srgbClr val="4A5D23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乳腺结节</a:t>
            </a:r>
            <a:endParaRPr lang="en-US" sz="1600" dirty="0"/>
          </a:p>
        </p:txBody>
      </p:sp>
      <p:sp>
        <p:nvSpPr>
          <p:cNvPr id="22" name="Text 20"/>
          <p:cNvSpPr/>
          <p:nvPr/>
        </p:nvSpPr>
        <p:spPr>
          <a:xfrm>
            <a:off x="4722217" y="5664200"/>
            <a:ext cx="3556000" cy="2540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400" dirty="0">
                <a:solidFill>
                  <a:srgbClr val="4A5D23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主要受内分泌激素波动影响</a:t>
            </a:r>
            <a:endParaRPr lang="en-US" sz="1600" dirty="0"/>
          </a:p>
        </p:txBody>
      </p:sp>
      <p:sp>
        <p:nvSpPr>
          <p:cNvPr id="23" name="Shape 21"/>
          <p:cNvSpPr/>
          <p:nvPr/>
        </p:nvSpPr>
        <p:spPr>
          <a:xfrm>
            <a:off x="8745934" y="5105400"/>
            <a:ext cx="3873500" cy="1016000"/>
          </a:xfrm>
          <a:custGeom>
            <a:avLst/>
            <a:gdLst/>
            <a:ahLst/>
            <a:cxnLst/>
            <a:rect l="l" t="t" r="r" b="b"/>
            <a:pathLst>
              <a:path w="3873500" h="1016000">
                <a:moveTo>
                  <a:pt x="101600" y="0"/>
                </a:moveTo>
                <a:lnTo>
                  <a:pt x="3771900" y="0"/>
                </a:lnTo>
                <a:cubicBezTo>
                  <a:pt x="3827975" y="0"/>
                  <a:pt x="3873500" y="45525"/>
                  <a:pt x="3873500" y="101600"/>
                </a:cubicBezTo>
                <a:lnTo>
                  <a:pt x="3873500" y="914400"/>
                </a:lnTo>
                <a:cubicBezTo>
                  <a:pt x="3873500" y="970475"/>
                  <a:pt x="3827975" y="1016000"/>
                  <a:pt x="3771900" y="1016000"/>
                </a:cubicBezTo>
                <a:lnTo>
                  <a:pt x="101600" y="1016000"/>
                </a:lnTo>
                <a:cubicBezTo>
                  <a:pt x="45525" y="1016000"/>
                  <a:pt x="0" y="970475"/>
                  <a:pt x="0" y="914400"/>
                </a:cubicBezTo>
                <a:lnTo>
                  <a:pt x="0" y="101600"/>
                </a:lnTo>
                <a:cubicBezTo>
                  <a:pt x="0" y="45525"/>
                  <a:pt x="45525" y="0"/>
                  <a:pt x="101600" y="0"/>
                </a:cubicBezTo>
                <a:close/>
              </a:path>
            </a:pathLst>
          </a:custGeom>
          <a:solidFill>
            <a:srgbClr val="E8D5B7">
              <a:alpha val="20000"/>
            </a:srgbClr>
          </a:solidFill>
        </p:spPr>
      </p:sp>
      <p:sp>
        <p:nvSpPr>
          <p:cNvPr id="24" name="Text 22"/>
          <p:cNvSpPr/>
          <p:nvPr/>
        </p:nvSpPr>
        <p:spPr>
          <a:xfrm>
            <a:off x="8891984" y="5308600"/>
            <a:ext cx="3581400" cy="355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800" b="1" dirty="0">
                <a:solidFill>
                  <a:srgbClr val="4A5D23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肺结节</a:t>
            </a:r>
            <a:endParaRPr lang="en-US" sz="1600" dirty="0"/>
          </a:p>
        </p:txBody>
      </p:sp>
      <p:sp>
        <p:nvSpPr>
          <p:cNvPr id="25" name="Text 23"/>
          <p:cNvSpPr/>
          <p:nvPr/>
        </p:nvSpPr>
        <p:spPr>
          <a:xfrm>
            <a:off x="8904684" y="5664200"/>
            <a:ext cx="3556000" cy="2540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400" dirty="0">
                <a:solidFill>
                  <a:srgbClr val="4A5D23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与吸烟、空气污染、既往感染相关</a:t>
            </a:r>
            <a:endParaRPr lang="en-US" sz="1600" dirty="0"/>
          </a:p>
        </p:txBody>
      </p:sp>
    </p:spTree>
  </p:cSld>
  <p:clrMapOvr>
    <a:masterClrMapping/>
  </p:clrMapOvr>
  <p:transition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81000" y="812800"/>
            <a:ext cx="7416800" cy="5080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90000"/>
              </a:lnSpc>
            </a:pPr>
            <a:r>
              <a:rPr lang="en-US" sz="3600" b="1" dirty="0">
                <a:solidFill>
                  <a:srgbClr val="2D2D2D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甲状腺结节：情绪的照妖镜</a:t>
            </a:r>
            <a:endParaRPr lang="en-US" sz="1600" dirty="0"/>
          </a:p>
        </p:txBody>
      </p:sp>
      <p:sp>
        <p:nvSpPr>
          <p:cNvPr id="3" name="Shape 1"/>
          <p:cNvSpPr/>
          <p:nvPr/>
        </p:nvSpPr>
        <p:spPr>
          <a:xfrm>
            <a:off x="381000" y="1625600"/>
            <a:ext cx="7188200" cy="2235200"/>
          </a:xfrm>
          <a:custGeom>
            <a:avLst/>
            <a:gdLst/>
            <a:ahLst/>
            <a:cxnLst/>
            <a:rect l="l" t="t" r="r" b="b"/>
            <a:pathLst>
              <a:path w="7188200" h="2235200">
                <a:moveTo>
                  <a:pt x="101590" y="0"/>
                </a:moveTo>
                <a:lnTo>
                  <a:pt x="7086610" y="0"/>
                </a:lnTo>
                <a:cubicBezTo>
                  <a:pt x="7142717" y="0"/>
                  <a:pt x="7188200" y="45483"/>
                  <a:pt x="7188200" y="101590"/>
                </a:cubicBezTo>
                <a:lnTo>
                  <a:pt x="7188200" y="2133610"/>
                </a:lnTo>
                <a:cubicBezTo>
                  <a:pt x="7188200" y="2189717"/>
                  <a:pt x="7142717" y="2235200"/>
                  <a:pt x="7086610" y="2235200"/>
                </a:cubicBezTo>
                <a:lnTo>
                  <a:pt x="101590" y="2235200"/>
                </a:lnTo>
                <a:cubicBezTo>
                  <a:pt x="45483" y="2235200"/>
                  <a:pt x="0" y="2189717"/>
                  <a:pt x="0" y="2133610"/>
                </a:cubicBezTo>
                <a:lnTo>
                  <a:pt x="0" y="101590"/>
                </a:lnTo>
                <a:cubicBezTo>
                  <a:pt x="0" y="45521"/>
                  <a:pt x="45521" y="0"/>
                  <a:pt x="101590" y="0"/>
                </a:cubicBezTo>
                <a:close/>
              </a:path>
            </a:pathLst>
          </a:custGeom>
          <a:solidFill>
            <a:srgbClr val="FFFFFF">
              <a:alpha val="60000"/>
            </a:srgbClr>
          </a:solidFill>
        </p:spPr>
      </p:sp>
      <p:sp>
        <p:nvSpPr>
          <p:cNvPr id="4" name="Text 2"/>
          <p:cNvSpPr/>
          <p:nvPr/>
        </p:nvSpPr>
        <p:spPr>
          <a:xfrm>
            <a:off x="685800" y="1371600"/>
            <a:ext cx="6692900" cy="711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800" dirty="0">
                <a:solidFill>
                  <a:srgbClr val="2D2D2D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中医属</a:t>
            </a:r>
            <a:r>
              <a:rPr lang="en-US" sz="1800" dirty="0">
                <a:solidFill>
                  <a:srgbClr val="2D2D2D"/>
                </a:solidFill>
                <a:highlight>
                  <a:srgbClr val="D4A574">
                    <a:alpha val="25000"/>
                  </a:srgbClr>
                </a:highlight>
                <a:latin typeface="MiSans" pitchFamily="34" charset="-122"/>
                <a:ea typeface="MiSans" pitchFamily="34" charset="-122"/>
                <a:cs typeface="MiSans" pitchFamily="34" charset="-120"/>
              </a:rPr>
              <a:t> “瘿瘤” </a:t>
            </a:r>
            <a:r>
              <a:rPr lang="en-US" sz="1800" dirty="0">
                <a:solidFill>
                  <a:srgbClr val="2D2D2D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范畴，病机重点为</a:t>
            </a:r>
            <a:r>
              <a:rPr lang="en-US" sz="1800" dirty="0">
                <a:solidFill>
                  <a:srgbClr val="2D2D2D"/>
                </a:solidFill>
                <a:highlight>
                  <a:srgbClr val="D4A574">
                    <a:alpha val="25000"/>
                  </a:srgbClr>
                </a:highlight>
                <a:latin typeface="MiSans" pitchFamily="34" charset="-122"/>
                <a:ea typeface="MiSans" pitchFamily="34" charset="-122"/>
                <a:cs typeface="MiSans" pitchFamily="34" charset="-120"/>
              </a:rPr>
              <a:t> 肝郁气滞伴血瘀痰凝 </a:t>
            </a:r>
            <a:r>
              <a:rPr lang="en-US" sz="1800" dirty="0">
                <a:solidFill>
                  <a:srgbClr val="2D2D2D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。女性患病率44.7%远高于男性29.9%，与情绪波动密切相关。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698500" y="2235200"/>
            <a:ext cx="1206500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3000" b="1" dirty="0">
                <a:solidFill>
                  <a:srgbClr val="D4A574"/>
                </a:solidFill>
                <a:latin typeface="Oranienbaum" panose="02000506080000020003" pitchFamily="34" charset="0"/>
                <a:ea typeface="Oranienbaum" panose="02000506080000020003" pitchFamily="34" charset="-122"/>
                <a:cs typeface="Oranienbaum" panose="02000506080000020003" pitchFamily="34" charset="-120"/>
              </a:rPr>
              <a:t>44.7%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755650" y="2692400"/>
            <a:ext cx="1104900" cy="2540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400" dirty="0">
                <a:solidFill>
                  <a:srgbClr val="6B6B6B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女性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1860550" y="2286000"/>
            <a:ext cx="533400" cy="4064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2400" dirty="0">
                <a:solidFill>
                  <a:srgbClr val="D4A574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VS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2343150" y="2235200"/>
            <a:ext cx="1206500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3000" b="1" dirty="0">
                <a:solidFill>
                  <a:srgbClr val="D4A574"/>
                </a:solidFill>
                <a:latin typeface="Oranienbaum" panose="02000506080000020003" pitchFamily="34" charset="0"/>
                <a:ea typeface="Oranienbaum" panose="02000506080000020003" pitchFamily="34" charset="-122"/>
                <a:cs typeface="Oranienbaum" panose="02000506080000020003" pitchFamily="34" charset="-120"/>
              </a:rPr>
              <a:t>29.9%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2393950" y="2692400"/>
            <a:ext cx="1104900" cy="2540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400" dirty="0">
                <a:solidFill>
                  <a:srgbClr val="6B6B6B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男性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381000" y="4165600"/>
            <a:ext cx="7340600" cy="4064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2400" b="1" dirty="0">
                <a:solidFill>
                  <a:srgbClr val="2D2D2D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调理关键穴位</a:t>
            </a:r>
            <a:endParaRPr lang="en-US" sz="1600" dirty="0"/>
          </a:p>
        </p:txBody>
      </p:sp>
      <p:sp>
        <p:nvSpPr>
          <p:cNvPr id="11" name="Shape 9"/>
          <p:cNvSpPr/>
          <p:nvPr/>
        </p:nvSpPr>
        <p:spPr>
          <a:xfrm>
            <a:off x="381000" y="4775200"/>
            <a:ext cx="2260600" cy="1727200"/>
          </a:xfrm>
          <a:custGeom>
            <a:avLst/>
            <a:gdLst/>
            <a:ahLst/>
            <a:cxnLst/>
            <a:rect l="l" t="t" r="r" b="b"/>
            <a:pathLst>
              <a:path w="2260600" h="1727200">
                <a:moveTo>
                  <a:pt x="101594" y="0"/>
                </a:moveTo>
                <a:lnTo>
                  <a:pt x="2159006" y="0"/>
                </a:lnTo>
                <a:cubicBezTo>
                  <a:pt x="2215115" y="0"/>
                  <a:pt x="2260600" y="45485"/>
                  <a:pt x="2260600" y="101594"/>
                </a:cubicBezTo>
                <a:lnTo>
                  <a:pt x="2260600" y="1625606"/>
                </a:lnTo>
                <a:cubicBezTo>
                  <a:pt x="2260600" y="1681715"/>
                  <a:pt x="2215115" y="1727200"/>
                  <a:pt x="2159006" y="1727200"/>
                </a:cubicBezTo>
                <a:lnTo>
                  <a:pt x="101594" y="1727200"/>
                </a:lnTo>
                <a:cubicBezTo>
                  <a:pt x="45485" y="1727200"/>
                  <a:pt x="0" y="1681715"/>
                  <a:pt x="0" y="1625606"/>
                </a:cubicBezTo>
                <a:lnTo>
                  <a:pt x="0" y="101594"/>
                </a:lnTo>
                <a:cubicBezTo>
                  <a:pt x="0" y="45523"/>
                  <a:pt x="45523" y="0"/>
                  <a:pt x="101594" y="0"/>
                </a:cubicBezTo>
                <a:close/>
              </a:path>
            </a:pathLst>
          </a:custGeom>
          <a:solidFill>
            <a:srgbClr val="FFFFFF">
              <a:alpha val="40000"/>
            </a:srgbClr>
          </a:solidFill>
        </p:spPr>
      </p:sp>
      <p:sp>
        <p:nvSpPr>
          <p:cNvPr id="12" name="Shape 10"/>
          <p:cNvSpPr/>
          <p:nvPr/>
        </p:nvSpPr>
        <p:spPr>
          <a:xfrm>
            <a:off x="1205508" y="4978400"/>
            <a:ext cx="609600" cy="609600"/>
          </a:xfrm>
          <a:custGeom>
            <a:avLst/>
            <a:gdLst/>
            <a:ahLst/>
            <a:cxnLst/>
            <a:rect l="l" t="t" r="r" b="b"/>
            <a:pathLst>
              <a:path w="609600" h="609600">
                <a:moveTo>
                  <a:pt x="304800" y="0"/>
                </a:moveTo>
                <a:lnTo>
                  <a:pt x="304800" y="0"/>
                </a:lnTo>
                <a:cubicBezTo>
                  <a:pt x="473024" y="0"/>
                  <a:pt x="609600" y="136576"/>
                  <a:pt x="609600" y="304800"/>
                </a:cubicBezTo>
                <a:lnTo>
                  <a:pt x="609600" y="304800"/>
                </a:lnTo>
                <a:cubicBezTo>
                  <a:pt x="609600" y="473024"/>
                  <a:pt x="473024" y="609600"/>
                  <a:pt x="304800" y="609600"/>
                </a:cubicBezTo>
                <a:lnTo>
                  <a:pt x="304800" y="609600"/>
                </a:lnTo>
                <a:cubicBezTo>
                  <a:pt x="136576" y="609600"/>
                  <a:pt x="0" y="473024"/>
                  <a:pt x="0" y="304800"/>
                </a:cubicBezTo>
                <a:lnTo>
                  <a:pt x="0" y="304800"/>
                </a:lnTo>
                <a:cubicBezTo>
                  <a:pt x="0" y="136576"/>
                  <a:pt x="136576" y="0"/>
                  <a:pt x="304800" y="0"/>
                </a:cubicBezTo>
                <a:close/>
              </a:path>
            </a:pathLst>
          </a:custGeom>
          <a:solidFill>
            <a:srgbClr val="D4A574"/>
          </a:solidFill>
        </p:spPr>
      </p:sp>
      <p:sp>
        <p:nvSpPr>
          <p:cNvPr id="13" name="Text 11"/>
          <p:cNvSpPr/>
          <p:nvPr/>
        </p:nvSpPr>
        <p:spPr>
          <a:xfrm>
            <a:off x="1338858" y="5105400"/>
            <a:ext cx="342900" cy="355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800" b="1" dirty="0">
                <a:solidFill>
                  <a:srgbClr val="FFFFFF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太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527050" y="5689600"/>
            <a:ext cx="1968500" cy="355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800" b="1" dirty="0">
                <a:solidFill>
                  <a:srgbClr val="2D2D2D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太冲穴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539750" y="6045200"/>
            <a:ext cx="1943100" cy="2540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400" dirty="0">
                <a:solidFill>
                  <a:srgbClr val="6B6B6B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疏肝理气</a:t>
            </a:r>
            <a:endParaRPr lang="en-US" sz="1600" dirty="0"/>
          </a:p>
        </p:txBody>
      </p:sp>
      <p:sp>
        <p:nvSpPr>
          <p:cNvPr id="16" name="Shape 14"/>
          <p:cNvSpPr/>
          <p:nvPr/>
        </p:nvSpPr>
        <p:spPr>
          <a:xfrm>
            <a:off x="2843014" y="4775200"/>
            <a:ext cx="2260600" cy="1727200"/>
          </a:xfrm>
          <a:custGeom>
            <a:avLst/>
            <a:gdLst/>
            <a:ahLst/>
            <a:cxnLst/>
            <a:rect l="l" t="t" r="r" b="b"/>
            <a:pathLst>
              <a:path w="2260600" h="1727200">
                <a:moveTo>
                  <a:pt x="101594" y="0"/>
                </a:moveTo>
                <a:lnTo>
                  <a:pt x="2159006" y="0"/>
                </a:lnTo>
                <a:cubicBezTo>
                  <a:pt x="2215115" y="0"/>
                  <a:pt x="2260600" y="45485"/>
                  <a:pt x="2260600" y="101594"/>
                </a:cubicBezTo>
                <a:lnTo>
                  <a:pt x="2260600" y="1625606"/>
                </a:lnTo>
                <a:cubicBezTo>
                  <a:pt x="2260600" y="1681715"/>
                  <a:pt x="2215115" y="1727200"/>
                  <a:pt x="2159006" y="1727200"/>
                </a:cubicBezTo>
                <a:lnTo>
                  <a:pt x="101594" y="1727200"/>
                </a:lnTo>
                <a:cubicBezTo>
                  <a:pt x="45485" y="1727200"/>
                  <a:pt x="0" y="1681715"/>
                  <a:pt x="0" y="1625606"/>
                </a:cubicBezTo>
                <a:lnTo>
                  <a:pt x="0" y="101594"/>
                </a:lnTo>
                <a:cubicBezTo>
                  <a:pt x="0" y="45523"/>
                  <a:pt x="45523" y="0"/>
                  <a:pt x="101594" y="0"/>
                </a:cubicBezTo>
                <a:close/>
              </a:path>
            </a:pathLst>
          </a:custGeom>
          <a:solidFill>
            <a:srgbClr val="FFFFFF">
              <a:alpha val="40000"/>
            </a:srgbClr>
          </a:solidFill>
        </p:spPr>
      </p:sp>
      <p:sp>
        <p:nvSpPr>
          <p:cNvPr id="17" name="Shape 15"/>
          <p:cNvSpPr/>
          <p:nvPr/>
        </p:nvSpPr>
        <p:spPr>
          <a:xfrm>
            <a:off x="3667522" y="4978400"/>
            <a:ext cx="609600" cy="609600"/>
          </a:xfrm>
          <a:custGeom>
            <a:avLst/>
            <a:gdLst/>
            <a:ahLst/>
            <a:cxnLst/>
            <a:rect l="l" t="t" r="r" b="b"/>
            <a:pathLst>
              <a:path w="609600" h="609600">
                <a:moveTo>
                  <a:pt x="304800" y="0"/>
                </a:moveTo>
                <a:lnTo>
                  <a:pt x="304800" y="0"/>
                </a:lnTo>
                <a:cubicBezTo>
                  <a:pt x="473024" y="0"/>
                  <a:pt x="609600" y="136576"/>
                  <a:pt x="609600" y="304800"/>
                </a:cubicBezTo>
                <a:lnTo>
                  <a:pt x="609600" y="304800"/>
                </a:lnTo>
                <a:cubicBezTo>
                  <a:pt x="609600" y="473024"/>
                  <a:pt x="473024" y="609600"/>
                  <a:pt x="304800" y="609600"/>
                </a:cubicBezTo>
                <a:lnTo>
                  <a:pt x="304800" y="609600"/>
                </a:lnTo>
                <a:cubicBezTo>
                  <a:pt x="136576" y="609600"/>
                  <a:pt x="0" y="473024"/>
                  <a:pt x="0" y="304800"/>
                </a:cubicBezTo>
                <a:lnTo>
                  <a:pt x="0" y="304800"/>
                </a:lnTo>
                <a:cubicBezTo>
                  <a:pt x="0" y="136576"/>
                  <a:pt x="136576" y="0"/>
                  <a:pt x="304800" y="0"/>
                </a:cubicBezTo>
                <a:close/>
              </a:path>
            </a:pathLst>
          </a:custGeom>
          <a:solidFill>
            <a:srgbClr val="D4A574"/>
          </a:solidFill>
        </p:spPr>
      </p:sp>
      <p:sp>
        <p:nvSpPr>
          <p:cNvPr id="18" name="Text 16"/>
          <p:cNvSpPr/>
          <p:nvPr/>
        </p:nvSpPr>
        <p:spPr>
          <a:xfrm>
            <a:off x="3800872" y="5105400"/>
            <a:ext cx="342900" cy="355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800" b="1" dirty="0">
                <a:solidFill>
                  <a:srgbClr val="FFFFFF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合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2989064" y="5689600"/>
            <a:ext cx="1968500" cy="355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800" b="1" dirty="0">
                <a:solidFill>
                  <a:srgbClr val="2D2D2D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合谷穴</a:t>
            </a:r>
            <a:endParaRPr lang="en-US" sz="1600" dirty="0"/>
          </a:p>
        </p:txBody>
      </p:sp>
      <p:sp>
        <p:nvSpPr>
          <p:cNvPr id="20" name="Text 18"/>
          <p:cNvSpPr/>
          <p:nvPr/>
        </p:nvSpPr>
        <p:spPr>
          <a:xfrm>
            <a:off x="3001764" y="6045200"/>
            <a:ext cx="1943100" cy="2540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400" dirty="0">
                <a:solidFill>
                  <a:srgbClr val="6B6B6B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调全身气机</a:t>
            </a:r>
            <a:endParaRPr lang="en-US" sz="1600" dirty="0"/>
          </a:p>
        </p:txBody>
      </p:sp>
      <p:sp>
        <p:nvSpPr>
          <p:cNvPr id="21" name="Shape 19"/>
          <p:cNvSpPr/>
          <p:nvPr/>
        </p:nvSpPr>
        <p:spPr>
          <a:xfrm>
            <a:off x="5305028" y="4775200"/>
            <a:ext cx="2260600" cy="1727200"/>
          </a:xfrm>
          <a:custGeom>
            <a:avLst/>
            <a:gdLst/>
            <a:ahLst/>
            <a:cxnLst/>
            <a:rect l="l" t="t" r="r" b="b"/>
            <a:pathLst>
              <a:path w="2260600" h="1727200">
                <a:moveTo>
                  <a:pt x="101594" y="0"/>
                </a:moveTo>
                <a:lnTo>
                  <a:pt x="2159006" y="0"/>
                </a:lnTo>
                <a:cubicBezTo>
                  <a:pt x="2215115" y="0"/>
                  <a:pt x="2260600" y="45485"/>
                  <a:pt x="2260600" y="101594"/>
                </a:cubicBezTo>
                <a:lnTo>
                  <a:pt x="2260600" y="1625606"/>
                </a:lnTo>
                <a:cubicBezTo>
                  <a:pt x="2260600" y="1681715"/>
                  <a:pt x="2215115" y="1727200"/>
                  <a:pt x="2159006" y="1727200"/>
                </a:cubicBezTo>
                <a:lnTo>
                  <a:pt x="101594" y="1727200"/>
                </a:lnTo>
                <a:cubicBezTo>
                  <a:pt x="45485" y="1727200"/>
                  <a:pt x="0" y="1681715"/>
                  <a:pt x="0" y="1625606"/>
                </a:cubicBezTo>
                <a:lnTo>
                  <a:pt x="0" y="101594"/>
                </a:lnTo>
                <a:cubicBezTo>
                  <a:pt x="0" y="45523"/>
                  <a:pt x="45523" y="0"/>
                  <a:pt x="101594" y="0"/>
                </a:cubicBezTo>
                <a:close/>
              </a:path>
            </a:pathLst>
          </a:custGeom>
          <a:solidFill>
            <a:srgbClr val="FFFFFF">
              <a:alpha val="40000"/>
            </a:srgbClr>
          </a:solidFill>
        </p:spPr>
      </p:sp>
      <p:sp>
        <p:nvSpPr>
          <p:cNvPr id="22" name="Shape 20"/>
          <p:cNvSpPr/>
          <p:nvPr/>
        </p:nvSpPr>
        <p:spPr>
          <a:xfrm>
            <a:off x="6129536" y="4978400"/>
            <a:ext cx="609600" cy="609600"/>
          </a:xfrm>
          <a:custGeom>
            <a:avLst/>
            <a:gdLst/>
            <a:ahLst/>
            <a:cxnLst/>
            <a:rect l="l" t="t" r="r" b="b"/>
            <a:pathLst>
              <a:path w="609600" h="609600">
                <a:moveTo>
                  <a:pt x="304800" y="0"/>
                </a:moveTo>
                <a:lnTo>
                  <a:pt x="304800" y="0"/>
                </a:lnTo>
                <a:cubicBezTo>
                  <a:pt x="473024" y="0"/>
                  <a:pt x="609600" y="136576"/>
                  <a:pt x="609600" y="304800"/>
                </a:cubicBezTo>
                <a:lnTo>
                  <a:pt x="609600" y="304800"/>
                </a:lnTo>
                <a:cubicBezTo>
                  <a:pt x="609600" y="473024"/>
                  <a:pt x="473024" y="609600"/>
                  <a:pt x="304800" y="609600"/>
                </a:cubicBezTo>
                <a:lnTo>
                  <a:pt x="304800" y="609600"/>
                </a:lnTo>
                <a:cubicBezTo>
                  <a:pt x="136576" y="609600"/>
                  <a:pt x="0" y="473024"/>
                  <a:pt x="0" y="304800"/>
                </a:cubicBezTo>
                <a:lnTo>
                  <a:pt x="0" y="304800"/>
                </a:lnTo>
                <a:cubicBezTo>
                  <a:pt x="0" y="136576"/>
                  <a:pt x="136576" y="0"/>
                  <a:pt x="304800" y="0"/>
                </a:cubicBezTo>
                <a:close/>
              </a:path>
            </a:pathLst>
          </a:custGeom>
          <a:solidFill>
            <a:srgbClr val="D4A574"/>
          </a:solidFill>
        </p:spPr>
      </p:sp>
      <p:sp>
        <p:nvSpPr>
          <p:cNvPr id="23" name="Text 21"/>
          <p:cNvSpPr/>
          <p:nvPr/>
        </p:nvSpPr>
        <p:spPr>
          <a:xfrm>
            <a:off x="6262886" y="5105400"/>
            <a:ext cx="342900" cy="355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800" b="1" dirty="0">
                <a:solidFill>
                  <a:srgbClr val="FFFFFF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人</a:t>
            </a:r>
            <a:endParaRPr lang="en-US" sz="1600" dirty="0"/>
          </a:p>
        </p:txBody>
      </p:sp>
      <p:sp>
        <p:nvSpPr>
          <p:cNvPr id="24" name="Text 22"/>
          <p:cNvSpPr/>
          <p:nvPr/>
        </p:nvSpPr>
        <p:spPr>
          <a:xfrm>
            <a:off x="5451078" y="5689600"/>
            <a:ext cx="1968500" cy="355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800" b="1" dirty="0">
                <a:solidFill>
                  <a:srgbClr val="2D2D2D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人迎穴</a:t>
            </a:r>
            <a:endParaRPr lang="en-US" sz="1600" dirty="0"/>
          </a:p>
        </p:txBody>
      </p:sp>
      <p:sp>
        <p:nvSpPr>
          <p:cNvPr id="25" name="Text 23"/>
          <p:cNvSpPr/>
          <p:nvPr/>
        </p:nvSpPr>
        <p:spPr>
          <a:xfrm>
            <a:off x="5463778" y="6045200"/>
            <a:ext cx="1943100" cy="2540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400" dirty="0">
                <a:solidFill>
                  <a:srgbClr val="6B6B6B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作用于甲状腺</a:t>
            </a:r>
            <a:endParaRPr lang="en-US" sz="1600" dirty="0"/>
          </a:p>
        </p:txBody>
      </p:sp>
      <p:pic>
        <p:nvPicPr>
          <p:cNvPr id="26" name="Image 0" descr="https://kimi-img.moonshot.cn/pub/slides/okc/bhppxod3x43kg/meridian_diagram.png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8264922" y="3657600"/>
            <a:ext cx="4064000" cy="914400"/>
          </a:xfrm>
          <a:prstGeom prst="roundRect">
            <a:avLst>
              <a:gd name="adj" fmla="val 0"/>
            </a:avLst>
          </a:prstGeom>
        </p:spPr>
      </p:pic>
    </p:spTree>
  </p:cSld>
  <p:clrMapOvr>
    <a:masterClrMapping/>
  </p:clrMapOvr>
  <p:transition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266700" y="393700"/>
            <a:ext cx="12471400" cy="5080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90000"/>
              </a:lnSpc>
            </a:pPr>
            <a:r>
              <a:rPr lang="en-US" sz="3600" b="1" dirty="0">
                <a:solidFill>
                  <a:srgbClr val="2D2D2D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乳腺结节</a:t>
            </a:r>
            <a:endParaRPr lang="en-US" sz="1600" dirty="0"/>
          </a:p>
        </p:txBody>
      </p:sp>
      <p:sp>
        <p:nvSpPr>
          <p:cNvPr id="3" name="Shape 1"/>
          <p:cNvSpPr/>
          <p:nvPr/>
        </p:nvSpPr>
        <p:spPr>
          <a:xfrm>
            <a:off x="381000" y="1308100"/>
            <a:ext cx="5918200" cy="2514600"/>
          </a:xfrm>
          <a:custGeom>
            <a:avLst/>
            <a:gdLst/>
            <a:ahLst/>
            <a:cxnLst/>
            <a:rect l="l" t="t" r="r" b="b"/>
            <a:pathLst>
              <a:path w="5918200" h="2514600">
                <a:moveTo>
                  <a:pt x="101590" y="0"/>
                </a:moveTo>
                <a:lnTo>
                  <a:pt x="5816610" y="0"/>
                </a:lnTo>
                <a:cubicBezTo>
                  <a:pt x="5872717" y="0"/>
                  <a:pt x="5918200" y="45483"/>
                  <a:pt x="5918200" y="101590"/>
                </a:cubicBezTo>
                <a:lnTo>
                  <a:pt x="5918200" y="2413010"/>
                </a:lnTo>
                <a:cubicBezTo>
                  <a:pt x="5918200" y="2469117"/>
                  <a:pt x="5872717" y="2514600"/>
                  <a:pt x="5816610" y="2514600"/>
                </a:cubicBezTo>
                <a:lnTo>
                  <a:pt x="101590" y="2514600"/>
                </a:lnTo>
                <a:cubicBezTo>
                  <a:pt x="45483" y="2514600"/>
                  <a:pt x="0" y="2469117"/>
                  <a:pt x="0" y="2413010"/>
                </a:cubicBezTo>
                <a:lnTo>
                  <a:pt x="0" y="101590"/>
                </a:lnTo>
                <a:cubicBezTo>
                  <a:pt x="0" y="45521"/>
                  <a:pt x="45521" y="0"/>
                  <a:pt x="101590" y="0"/>
                </a:cubicBezTo>
                <a:close/>
              </a:path>
            </a:pathLst>
          </a:custGeom>
          <a:solidFill>
            <a:srgbClr val="FFFFFF">
              <a:alpha val="60000"/>
            </a:srgbClr>
          </a:solidFill>
        </p:spPr>
      </p:sp>
      <p:sp>
        <p:nvSpPr>
          <p:cNvPr id="4" name="Shape 2"/>
          <p:cNvSpPr/>
          <p:nvPr/>
        </p:nvSpPr>
        <p:spPr>
          <a:xfrm>
            <a:off x="685800" y="1663700"/>
            <a:ext cx="609600" cy="609600"/>
          </a:xfrm>
          <a:custGeom>
            <a:avLst/>
            <a:gdLst/>
            <a:ahLst/>
            <a:cxnLst/>
            <a:rect l="l" t="t" r="r" b="b"/>
            <a:pathLst>
              <a:path w="609600" h="609600">
                <a:moveTo>
                  <a:pt x="304800" y="0"/>
                </a:moveTo>
                <a:lnTo>
                  <a:pt x="304800" y="0"/>
                </a:lnTo>
                <a:cubicBezTo>
                  <a:pt x="473024" y="0"/>
                  <a:pt x="609600" y="136576"/>
                  <a:pt x="609600" y="304800"/>
                </a:cubicBezTo>
                <a:lnTo>
                  <a:pt x="609600" y="304800"/>
                </a:lnTo>
                <a:cubicBezTo>
                  <a:pt x="609600" y="473024"/>
                  <a:pt x="473024" y="609600"/>
                  <a:pt x="304800" y="609600"/>
                </a:cubicBezTo>
                <a:lnTo>
                  <a:pt x="304800" y="609600"/>
                </a:lnTo>
                <a:cubicBezTo>
                  <a:pt x="136576" y="609600"/>
                  <a:pt x="0" y="473024"/>
                  <a:pt x="0" y="304800"/>
                </a:cubicBezTo>
                <a:lnTo>
                  <a:pt x="0" y="304800"/>
                </a:lnTo>
                <a:cubicBezTo>
                  <a:pt x="0" y="136576"/>
                  <a:pt x="136576" y="0"/>
                  <a:pt x="304800" y="0"/>
                </a:cubicBezTo>
                <a:close/>
              </a:path>
            </a:pathLst>
          </a:custGeom>
          <a:solidFill>
            <a:srgbClr val="D4A574"/>
          </a:solidFill>
        </p:spPr>
      </p:sp>
      <p:sp>
        <p:nvSpPr>
          <p:cNvPr id="5" name="Shape 3"/>
          <p:cNvSpPr/>
          <p:nvPr/>
        </p:nvSpPr>
        <p:spPr>
          <a:xfrm>
            <a:off x="838200" y="1816100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143470" y="51852"/>
                </a:moveTo>
                <a:lnTo>
                  <a:pt x="152400" y="64175"/>
                </a:lnTo>
                <a:lnTo>
                  <a:pt x="161330" y="51852"/>
                </a:lnTo>
                <a:cubicBezTo>
                  <a:pt x="176212" y="31254"/>
                  <a:pt x="200144" y="19050"/>
                  <a:pt x="225564" y="19050"/>
                </a:cubicBezTo>
                <a:cubicBezTo>
                  <a:pt x="269319" y="19050"/>
                  <a:pt x="304800" y="54531"/>
                  <a:pt x="304800" y="98286"/>
                </a:cubicBezTo>
                <a:lnTo>
                  <a:pt x="304800" y="99834"/>
                </a:lnTo>
                <a:cubicBezTo>
                  <a:pt x="304800" y="166628"/>
                  <a:pt x="221516" y="244197"/>
                  <a:pt x="178058" y="277356"/>
                </a:cubicBezTo>
                <a:cubicBezTo>
                  <a:pt x="170676" y="282952"/>
                  <a:pt x="161627" y="285750"/>
                  <a:pt x="152400" y="285750"/>
                </a:cubicBezTo>
                <a:cubicBezTo>
                  <a:pt x="143173" y="285750"/>
                  <a:pt x="134064" y="283012"/>
                  <a:pt x="126742" y="277356"/>
                </a:cubicBezTo>
                <a:cubicBezTo>
                  <a:pt x="83284" y="244197"/>
                  <a:pt x="0" y="166628"/>
                  <a:pt x="0" y="99834"/>
                </a:cubicBezTo>
                <a:lnTo>
                  <a:pt x="0" y="98286"/>
                </a:lnTo>
                <a:cubicBezTo>
                  <a:pt x="0" y="54531"/>
                  <a:pt x="35481" y="19050"/>
                  <a:pt x="79236" y="19050"/>
                </a:cubicBezTo>
                <a:cubicBezTo>
                  <a:pt x="104656" y="19050"/>
                  <a:pt x="128588" y="31254"/>
                  <a:pt x="143470" y="51852"/>
                </a:cubicBezTo>
                <a:close/>
              </a:path>
            </a:pathLst>
          </a:custGeom>
          <a:solidFill>
            <a:srgbClr val="FFFFFF"/>
          </a:solidFill>
        </p:spPr>
      </p:sp>
      <p:sp>
        <p:nvSpPr>
          <p:cNvPr id="6" name="Text 4"/>
          <p:cNvSpPr/>
          <p:nvPr/>
        </p:nvSpPr>
        <p:spPr>
          <a:xfrm>
            <a:off x="1498600" y="1612900"/>
            <a:ext cx="2082800" cy="4064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2400" b="1" dirty="0">
                <a:solidFill>
                  <a:srgbClr val="2D2D2D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中医病机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1498600" y="2019300"/>
            <a:ext cx="2032000" cy="3048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600" dirty="0">
                <a:solidFill>
                  <a:srgbClr val="6B6B6B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肝气郁结 + 冲任失调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685800" y="2527300"/>
            <a:ext cx="5410200" cy="990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600" dirty="0">
                <a:solidFill>
                  <a:srgbClr val="2D2D2D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乳腺结节中医称</a:t>
            </a:r>
            <a:r>
              <a:rPr lang="en-US" sz="1600" dirty="0">
                <a:solidFill>
                  <a:srgbClr val="2D2D2D"/>
                </a:solidFill>
                <a:highlight>
                  <a:srgbClr val="D4A574">
                    <a:alpha val="25000"/>
                  </a:srgbClr>
                </a:highlight>
                <a:latin typeface="MiSans" pitchFamily="34" charset="-122"/>
                <a:ea typeface="MiSans" pitchFamily="34" charset="-122"/>
                <a:cs typeface="MiSans" pitchFamily="34" charset="-120"/>
              </a:rPr>
              <a:t> “乳癖” </a:t>
            </a:r>
            <a:r>
              <a:rPr lang="en-US" sz="1600" dirty="0">
                <a:solidFill>
                  <a:srgbClr val="2D2D2D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，病机为肝气郁结贯穿始终，与冲任失调（内分泌紊乱）密切相关。40-50岁女性检出率高达50.2%，与激素水平波动同步。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6705600" y="1308100"/>
            <a:ext cx="5918200" cy="2514600"/>
          </a:xfrm>
          <a:custGeom>
            <a:avLst/>
            <a:gdLst/>
            <a:ahLst/>
            <a:cxnLst/>
            <a:rect l="l" t="t" r="r" b="b"/>
            <a:pathLst>
              <a:path w="5918200" h="2514600">
                <a:moveTo>
                  <a:pt x="101590" y="0"/>
                </a:moveTo>
                <a:lnTo>
                  <a:pt x="5816610" y="0"/>
                </a:lnTo>
                <a:cubicBezTo>
                  <a:pt x="5872717" y="0"/>
                  <a:pt x="5918200" y="45483"/>
                  <a:pt x="5918200" y="101590"/>
                </a:cubicBezTo>
                <a:lnTo>
                  <a:pt x="5918200" y="2413010"/>
                </a:lnTo>
                <a:cubicBezTo>
                  <a:pt x="5918200" y="2469117"/>
                  <a:pt x="5872717" y="2514600"/>
                  <a:pt x="5816610" y="2514600"/>
                </a:cubicBezTo>
                <a:lnTo>
                  <a:pt x="101590" y="2514600"/>
                </a:lnTo>
                <a:cubicBezTo>
                  <a:pt x="45483" y="2514600"/>
                  <a:pt x="0" y="2469117"/>
                  <a:pt x="0" y="2413010"/>
                </a:cubicBezTo>
                <a:lnTo>
                  <a:pt x="0" y="101590"/>
                </a:lnTo>
                <a:cubicBezTo>
                  <a:pt x="0" y="45521"/>
                  <a:pt x="45521" y="0"/>
                  <a:pt x="101590" y="0"/>
                </a:cubicBezTo>
                <a:close/>
              </a:path>
            </a:pathLst>
          </a:custGeom>
          <a:solidFill>
            <a:srgbClr val="FFFFFF">
              <a:alpha val="60000"/>
            </a:srgbClr>
          </a:solidFill>
        </p:spPr>
      </p:sp>
      <p:sp>
        <p:nvSpPr>
          <p:cNvPr id="10" name="Shape 8"/>
          <p:cNvSpPr/>
          <p:nvPr/>
        </p:nvSpPr>
        <p:spPr>
          <a:xfrm>
            <a:off x="7010400" y="1663700"/>
            <a:ext cx="609600" cy="609600"/>
          </a:xfrm>
          <a:custGeom>
            <a:avLst/>
            <a:gdLst/>
            <a:ahLst/>
            <a:cxnLst/>
            <a:rect l="l" t="t" r="r" b="b"/>
            <a:pathLst>
              <a:path w="609600" h="609600">
                <a:moveTo>
                  <a:pt x="304800" y="0"/>
                </a:moveTo>
                <a:lnTo>
                  <a:pt x="304800" y="0"/>
                </a:lnTo>
                <a:cubicBezTo>
                  <a:pt x="473024" y="0"/>
                  <a:pt x="609600" y="136576"/>
                  <a:pt x="609600" y="304800"/>
                </a:cubicBezTo>
                <a:lnTo>
                  <a:pt x="609600" y="304800"/>
                </a:lnTo>
                <a:cubicBezTo>
                  <a:pt x="609600" y="473024"/>
                  <a:pt x="473024" y="609600"/>
                  <a:pt x="304800" y="609600"/>
                </a:cubicBezTo>
                <a:lnTo>
                  <a:pt x="304800" y="609600"/>
                </a:lnTo>
                <a:cubicBezTo>
                  <a:pt x="136576" y="609600"/>
                  <a:pt x="0" y="473024"/>
                  <a:pt x="0" y="304800"/>
                </a:cubicBezTo>
                <a:lnTo>
                  <a:pt x="0" y="304800"/>
                </a:lnTo>
                <a:cubicBezTo>
                  <a:pt x="0" y="136576"/>
                  <a:pt x="136576" y="0"/>
                  <a:pt x="304800" y="0"/>
                </a:cubicBezTo>
                <a:close/>
              </a:path>
            </a:pathLst>
          </a:custGeom>
          <a:solidFill>
            <a:srgbClr val="D4A574"/>
          </a:solidFill>
        </p:spPr>
      </p:sp>
      <p:sp>
        <p:nvSpPr>
          <p:cNvPr id="11" name="Shape 9"/>
          <p:cNvSpPr/>
          <p:nvPr/>
        </p:nvSpPr>
        <p:spPr>
          <a:xfrm>
            <a:off x="7181850" y="1816100"/>
            <a:ext cx="266700" cy="304800"/>
          </a:xfrm>
          <a:custGeom>
            <a:avLst/>
            <a:gdLst/>
            <a:ahLst/>
            <a:cxnLst/>
            <a:rect l="l" t="t" r="r" b="b"/>
            <a:pathLst>
              <a:path w="266700" h="304800">
                <a:moveTo>
                  <a:pt x="133350" y="147638"/>
                </a:moveTo>
                <a:cubicBezTo>
                  <a:pt x="172777" y="147638"/>
                  <a:pt x="204787" y="115627"/>
                  <a:pt x="204787" y="76200"/>
                </a:cubicBezTo>
                <a:cubicBezTo>
                  <a:pt x="204787" y="36773"/>
                  <a:pt x="172777" y="4763"/>
                  <a:pt x="133350" y="4763"/>
                </a:cubicBezTo>
                <a:cubicBezTo>
                  <a:pt x="93923" y="4763"/>
                  <a:pt x="61913" y="36773"/>
                  <a:pt x="61912" y="76200"/>
                </a:cubicBezTo>
                <a:cubicBezTo>
                  <a:pt x="61912" y="115627"/>
                  <a:pt x="93923" y="147638"/>
                  <a:pt x="133350" y="147638"/>
                </a:cubicBezTo>
                <a:close/>
                <a:moveTo>
                  <a:pt x="115669" y="180975"/>
                </a:moveTo>
                <a:cubicBezTo>
                  <a:pt x="57031" y="180975"/>
                  <a:pt x="9525" y="228481"/>
                  <a:pt x="9525" y="287119"/>
                </a:cubicBezTo>
                <a:cubicBezTo>
                  <a:pt x="9525" y="296882"/>
                  <a:pt x="17443" y="304800"/>
                  <a:pt x="27206" y="304800"/>
                </a:cubicBezTo>
                <a:lnTo>
                  <a:pt x="239494" y="304800"/>
                </a:lnTo>
                <a:cubicBezTo>
                  <a:pt x="249257" y="304800"/>
                  <a:pt x="257175" y="296882"/>
                  <a:pt x="257175" y="287119"/>
                </a:cubicBezTo>
                <a:cubicBezTo>
                  <a:pt x="257175" y="228481"/>
                  <a:pt x="209669" y="180975"/>
                  <a:pt x="151031" y="180975"/>
                </a:cubicBezTo>
                <a:lnTo>
                  <a:pt x="115669" y="180975"/>
                </a:lnTo>
                <a:close/>
              </a:path>
            </a:pathLst>
          </a:custGeom>
          <a:solidFill>
            <a:srgbClr val="FFFFFF"/>
          </a:solidFill>
        </p:spPr>
      </p:sp>
      <p:sp>
        <p:nvSpPr>
          <p:cNvPr id="12" name="Text 10"/>
          <p:cNvSpPr/>
          <p:nvPr/>
        </p:nvSpPr>
        <p:spPr>
          <a:xfrm>
            <a:off x="7823200" y="1612900"/>
            <a:ext cx="2387600" cy="4064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2400" b="1" dirty="0">
                <a:solidFill>
                  <a:srgbClr val="2D2D2D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情绪诱因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7823200" y="2019300"/>
            <a:ext cx="2336800" cy="3048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600" dirty="0">
                <a:solidFill>
                  <a:srgbClr val="6B6B6B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心事重、纠结、关系紧张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7010400" y="2527300"/>
            <a:ext cx="5410200" cy="990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600" dirty="0">
                <a:solidFill>
                  <a:srgbClr val="2D2D2D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心事重重、情感纠结、家庭或工作关系紧张是主要诱因。这些负面情绪直接影响肝气疏泄，导致气血不畅，最终在乳腺部位形成结节。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304800" y="4229100"/>
            <a:ext cx="12395200" cy="4064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2400" b="1" dirty="0">
                <a:solidFill>
                  <a:srgbClr val="2D2D2D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调理穴位</a:t>
            </a:r>
            <a:endParaRPr lang="en-US" sz="1600" dirty="0"/>
          </a:p>
        </p:txBody>
      </p:sp>
      <p:sp>
        <p:nvSpPr>
          <p:cNvPr id="16" name="Shape 14"/>
          <p:cNvSpPr/>
          <p:nvPr>
            <p:custDataLst>
              <p:tags r:id="rId1"/>
            </p:custDataLst>
          </p:nvPr>
        </p:nvSpPr>
        <p:spPr>
          <a:xfrm>
            <a:off x="0" y="3721100"/>
            <a:ext cx="3873500" cy="2082800"/>
          </a:xfrm>
          <a:custGeom>
            <a:avLst/>
            <a:gdLst/>
            <a:ahLst/>
            <a:cxnLst/>
            <a:rect l="l" t="t" r="r" b="b"/>
            <a:pathLst>
              <a:path w="3873500" h="2082800">
                <a:moveTo>
                  <a:pt x="101599" y="0"/>
                </a:moveTo>
                <a:lnTo>
                  <a:pt x="3771901" y="0"/>
                </a:lnTo>
                <a:cubicBezTo>
                  <a:pt x="3828013" y="0"/>
                  <a:pt x="3873500" y="45487"/>
                  <a:pt x="3873500" y="101599"/>
                </a:cubicBezTo>
                <a:lnTo>
                  <a:pt x="3873500" y="1981201"/>
                </a:lnTo>
                <a:cubicBezTo>
                  <a:pt x="3873500" y="2037313"/>
                  <a:pt x="3828013" y="2082800"/>
                  <a:pt x="3771901" y="2082800"/>
                </a:cubicBezTo>
                <a:lnTo>
                  <a:pt x="101599" y="2082800"/>
                </a:lnTo>
                <a:cubicBezTo>
                  <a:pt x="45487" y="2082800"/>
                  <a:pt x="0" y="2037313"/>
                  <a:pt x="0" y="1981201"/>
                </a:cubicBezTo>
                <a:lnTo>
                  <a:pt x="0" y="101599"/>
                </a:lnTo>
                <a:cubicBezTo>
                  <a:pt x="0" y="45525"/>
                  <a:pt x="45525" y="0"/>
                  <a:pt x="101599" y="0"/>
                </a:cubicBezTo>
                <a:close/>
              </a:path>
            </a:pathLst>
          </a:custGeom>
          <a:solidFill>
            <a:srgbClr val="FFFFFF">
              <a:alpha val="40000"/>
            </a:srgbClr>
          </a:solidFill>
        </p:spPr>
      </p:sp>
      <p:sp>
        <p:nvSpPr>
          <p:cNvPr id="17" name="Shape 15"/>
          <p:cNvSpPr/>
          <p:nvPr>
            <p:custDataLst>
              <p:tags r:id="rId2"/>
            </p:custDataLst>
          </p:nvPr>
        </p:nvSpPr>
        <p:spPr>
          <a:xfrm>
            <a:off x="1913334" y="5041900"/>
            <a:ext cx="812800" cy="812800"/>
          </a:xfrm>
          <a:custGeom>
            <a:avLst/>
            <a:gdLst/>
            <a:ahLst/>
            <a:cxnLst/>
            <a:rect l="l" t="t" r="r" b="b"/>
            <a:pathLst>
              <a:path w="812800" h="812800">
                <a:moveTo>
                  <a:pt x="406400" y="0"/>
                </a:moveTo>
                <a:lnTo>
                  <a:pt x="406400" y="0"/>
                </a:lnTo>
                <a:cubicBezTo>
                  <a:pt x="630698" y="0"/>
                  <a:pt x="812800" y="182102"/>
                  <a:pt x="812800" y="406400"/>
                </a:cubicBezTo>
                <a:lnTo>
                  <a:pt x="812800" y="406400"/>
                </a:lnTo>
                <a:cubicBezTo>
                  <a:pt x="812800" y="630698"/>
                  <a:pt x="630698" y="812800"/>
                  <a:pt x="406400" y="812800"/>
                </a:cubicBezTo>
                <a:lnTo>
                  <a:pt x="406400" y="812800"/>
                </a:lnTo>
                <a:cubicBezTo>
                  <a:pt x="182102" y="812800"/>
                  <a:pt x="0" y="630698"/>
                  <a:pt x="0" y="406400"/>
                </a:cubicBezTo>
                <a:lnTo>
                  <a:pt x="0" y="406400"/>
                </a:lnTo>
                <a:cubicBezTo>
                  <a:pt x="0" y="182102"/>
                  <a:pt x="182102" y="0"/>
                  <a:pt x="406400" y="0"/>
                </a:cubicBezTo>
                <a:close/>
              </a:path>
            </a:pathLst>
          </a:custGeom>
          <a:solidFill>
            <a:srgbClr val="D4A574"/>
          </a:solidFill>
        </p:spPr>
      </p:sp>
      <p:sp>
        <p:nvSpPr>
          <p:cNvPr id="18" name="Text 16"/>
          <p:cNvSpPr/>
          <p:nvPr>
            <p:custDataLst>
              <p:tags r:id="rId3"/>
            </p:custDataLst>
          </p:nvPr>
        </p:nvSpPr>
        <p:spPr>
          <a:xfrm>
            <a:off x="2091134" y="5245100"/>
            <a:ext cx="457200" cy="4064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2400" b="1" dirty="0">
                <a:solidFill>
                  <a:srgbClr val="FFFFFF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膻</a:t>
            </a:r>
            <a:endParaRPr lang="en-US" sz="1600" dirty="0"/>
          </a:p>
        </p:txBody>
      </p:sp>
      <p:sp>
        <p:nvSpPr>
          <p:cNvPr id="19" name="Text 17"/>
          <p:cNvSpPr/>
          <p:nvPr>
            <p:custDataLst>
              <p:tags r:id="rId4"/>
            </p:custDataLst>
          </p:nvPr>
        </p:nvSpPr>
        <p:spPr>
          <a:xfrm>
            <a:off x="520700" y="6007100"/>
            <a:ext cx="3594100" cy="355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2000" b="1" dirty="0">
                <a:solidFill>
                  <a:srgbClr val="2D2D2D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膻中穴</a:t>
            </a:r>
            <a:endParaRPr lang="en-US" sz="1600" dirty="0"/>
          </a:p>
        </p:txBody>
      </p:sp>
      <p:sp>
        <p:nvSpPr>
          <p:cNvPr id="20" name="Text 18"/>
          <p:cNvSpPr/>
          <p:nvPr>
            <p:custDataLst>
              <p:tags r:id="rId5"/>
            </p:custDataLst>
          </p:nvPr>
        </p:nvSpPr>
        <p:spPr>
          <a:xfrm>
            <a:off x="533400" y="6413500"/>
            <a:ext cx="3568700" cy="3048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600" dirty="0">
                <a:solidFill>
                  <a:srgbClr val="6B6B6B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宽胸解郁第一要穴</a:t>
            </a:r>
            <a:endParaRPr lang="en-US" sz="1600" dirty="0"/>
          </a:p>
        </p:txBody>
      </p:sp>
      <p:sp>
        <p:nvSpPr>
          <p:cNvPr id="21" name="Shape 19"/>
          <p:cNvSpPr/>
          <p:nvPr>
            <p:custDataLst>
              <p:tags r:id="rId6"/>
            </p:custDataLst>
          </p:nvPr>
        </p:nvSpPr>
        <p:spPr>
          <a:xfrm>
            <a:off x="4563467" y="4838700"/>
            <a:ext cx="3873500" cy="2082800"/>
          </a:xfrm>
          <a:custGeom>
            <a:avLst/>
            <a:gdLst/>
            <a:ahLst/>
            <a:cxnLst/>
            <a:rect l="l" t="t" r="r" b="b"/>
            <a:pathLst>
              <a:path w="3873500" h="2082800">
                <a:moveTo>
                  <a:pt x="101599" y="0"/>
                </a:moveTo>
                <a:lnTo>
                  <a:pt x="3771901" y="0"/>
                </a:lnTo>
                <a:cubicBezTo>
                  <a:pt x="3828013" y="0"/>
                  <a:pt x="3873500" y="45487"/>
                  <a:pt x="3873500" y="101599"/>
                </a:cubicBezTo>
                <a:lnTo>
                  <a:pt x="3873500" y="1981201"/>
                </a:lnTo>
                <a:cubicBezTo>
                  <a:pt x="3873500" y="2037313"/>
                  <a:pt x="3828013" y="2082800"/>
                  <a:pt x="3771901" y="2082800"/>
                </a:cubicBezTo>
                <a:lnTo>
                  <a:pt x="101599" y="2082800"/>
                </a:lnTo>
                <a:cubicBezTo>
                  <a:pt x="45487" y="2082800"/>
                  <a:pt x="0" y="2037313"/>
                  <a:pt x="0" y="1981201"/>
                </a:cubicBezTo>
                <a:lnTo>
                  <a:pt x="0" y="101599"/>
                </a:lnTo>
                <a:cubicBezTo>
                  <a:pt x="0" y="45525"/>
                  <a:pt x="45525" y="0"/>
                  <a:pt x="101599" y="0"/>
                </a:cubicBezTo>
                <a:close/>
              </a:path>
            </a:pathLst>
          </a:custGeom>
          <a:solidFill>
            <a:srgbClr val="FFFFFF">
              <a:alpha val="40000"/>
            </a:srgbClr>
          </a:solidFill>
        </p:spPr>
      </p:sp>
      <p:sp>
        <p:nvSpPr>
          <p:cNvPr id="22" name="Shape 20"/>
          <p:cNvSpPr/>
          <p:nvPr>
            <p:custDataLst>
              <p:tags r:id="rId7"/>
            </p:custDataLst>
          </p:nvPr>
        </p:nvSpPr>
        <p:spPr>
          <a:xfrm>
            <a:off x="6095802" y="5041900"/>
            <a:ext cx="812800" cy="812800"/>
          </a:xfrm>
          <a:custGeom>
            <a:avLst/>
            <a:gdLst/>
            <a:ahLst/>
            <a:cxnLst/>
            <a:rect l="l" t="t" r="r" b="b"/>
            <a:pathLst>
              <a:path w="812800" h="812800">
                <a:moveTo>
                  <a:pt x="406400" y="0"/>
                </a:moveTo>
                <a:lnTo>
                  <a:pt x="406400" y="0"/>
                </a:lnTo>
                <a:cubicBezTo>
                  <a:pt x="630698" y="0"/>
                  <a:pt x="812800" y="182102"/>
                  <a:pt x="812800" y="406400"/>
                </a:cubicBezTo>
                <a:lnTo>
                  <a:pt x="812800" y="406400"/>
                </a:lnTo>
                <a:cubicBezTo>
                  <a:pt x="812800" y="630698"/>
                  <a:pt x="630698" y="812800"/>
                  <a:pt x="406400" y="812800"/>
                </a:cubicBezTo>
                <a:lnTo>
                  <a:pt x="406400" y="812800"/>
                </a:lnTo>
                <a:cubicBezTo>
                  <a:pt x="182102" y="812800"/>
                  <a:pt x="0" y="630698"/>
                  <a:pt x="0" y="406400"/>
                </a:cubicBezTo>
                <a:lnTo>
                  <a:pt x="0" y="406400"/>
                </a:lnTo>
                <a:cubicBezTo>
                  <a:pt x="0" y="182102"/>
                  <a:pt x="182102" y="0"/>
                  <a:pt x="406400" y="0"/>
                </a:cubicBezTo>
                <a:close/>
              </a:path>
            </a:pathLst>
          </a:custGeom>
          <a:solidFill>
            <a:srgbClr val="D4A574"/>
          </a:solidFill>
        </p:spPr>
      </p:sp>
      <p:sp>
        <p:nvSpPr>
          <p:cNvPr id="23" name="Text 21"/>
          <p:cNvSpPr/>
          <p:nvPr>
            <p:custDataLst>
              <p:tags r:id="rId8"/>
            </p:custDataLst>
          </p:nvPr>
        </p:nvSpPr>
        <p:spPr>
          <a:xfrm>
            <a:off x="6273602" y="5245100"/>
            <a:ext cx="457200" cy="4064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2400" b="1" dirty="0">
                <a:solidFill>
                  <a:srgbClr val="FFFFFF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期</a:t>
            </a:r>
            <a:endParaRPr lang="en-US" sz="1600" dirty="0"/>
          </a:p>
        </p:txBody>
      </p:sp>
      <p:sp>
        <p:nvSpPr>
          <p:cNvPr id="24" name="Text 22"/>
          <p:cNvSpPr/>
          <p:nvPr>
            <p:custDataLst>
              <p:tags r:id="rId9"/>
            </p:custDataLst>
          </p:nvPr>
        </p:nvSpPr>
        <p:spPr>
          <a:xfrm>
            <a:off x="4703167" y="6007100"/>
            <a:ext cx="3594100" cy="355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2000" b="1" dirty="0">
                <a:solidFill>
                  <a:srgbClr val="2D2D2D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期门穴</a:t>
            </a:r>
            <a:endParaRPr lang="en-US" sz="1600" dirty="0"/>
          </a:p>
        </p:txBody>
      </p:sp>
      <p:sp>
        <p:nvSpPr>
          <p:cNvPr id="25" name="Text 23"/>
          <p:cNvSpPr/>
          <p:nvPr>
            <p:custDataLst>
              <p:tags r:id="rId10"/>
            </p:custDataLst>
          </p:nvPr>
        </p:nvSpPr>
        <p:spPr>
          <a:xfrm>
            <a:off x="4715867" y="6413500"/>
            <a:ext cx="3568700" cy="3048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600" dirty="0">
                <a:solidFill>
                  <a:srgbClr val="6B6B6B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直接调节肝气</a:t>
            </a:r>
            <a:endParaRPr lang="en-US" sz="1600" dirty="0"/>
          </a:p>
        </p:txBody>
      </p:sp>
      <p:sp>
        <p:nvSpPr>
          <p:cNvPr id="26" name="Shape 24"/>
          <p:cNvSpPr/>
          <p:nvPr>
            <p:custDataLst>
              <p:tags r:id="rId11"/>
            </p:custDataLst>
          </p:nvPr>
        </p:nvSpPr>
        <p:spPr>
          <a:xfrm>
            <a:off x="8745934" y="4838700"/>
            <a:ext cx="3873500" cy="2082800"/>
          </a:xfrm>
          <a:custGeom>
            <a:avLst/>
            <a:gdLst/>
            <a:ahLst/>
            <a:cxnLst/>
            <a:rect l="l" t="t" r="r" b="b"/>
            <a:pathLst>
              <a:path w="3873500" h="2082800">
                <a:moveTo>
                  <a:pt x="101599" y="0"/>
                </a:moveTo>
                <a:lnTo>
                  <a:pt x="3771901" y="0"/>
                </a:lnTo>
                <a:cubicBezTo>
                  <a:pt x="3828013" y="0"/>
                  <a:pt x="3873500" y="45487"/>
                  <a:pt x="3873500" y="101599"/>
                </a:cubicBezTo>
                <a:lnTo>
                  <a:pt x="3873500" y="1981201"/>
                </a:lnTo>
                <a:cubicBezTo>
                  <a:pt x="3873500" y="2037313"/>
                  <a:pt x="3828013" y="2082800"/>
                  <a:pt x="3771901" y="2082800"/>
                </a:cubicBezTo>
                <a:lnTo>
                  <a:pt x="101599" y="2082800"/>
                </a:lnTo>
                <a:cubicBezTo>
                  <a:pt x="45487" y="2082800"/>
                  <a:pt x="0" y="2037313"/>
                  <a:pt x="0" y="1981201"/>
                </a:cubicBezTo>
                <a:lnTo>
                  <a:pt x="0" y="101599"/>
                </a:lnTo>
                <a:cubicBezTo>
                  <a:pt x="0" y="45525"/>
                  <a:pt x="45525" y="0"/>
                  <a:pt x="101599" y="0"/>
                </a:cubicBezTo>
                <a:close/>
              </a:path>
            </a:pathLst>
          </a:custGeom>
          <a:solidFill>
            <a:srgbClr val="FFFFFF">
              <a:alpha val="40000"/>
            </a:srgbClr>
          </a:solidFill>
        </p:spPr>
      </p:sp>
      <p:sp>
        <p:nvSpPr>
          <p:cNvPr id="27" name="Shape 25"/>
          <p:cNvSpPr/>
          <p:nvPr>
            <p:custDataLst>
              <p:tags r:id="rId12"/>
            </p:custDataLst>
          </p:nvPr>
        </p:nvSpPr>
        <p:spPr>
          <a:xfrm>
            <a:off x="10278467" y="5041900"/>
            <a:ext cx="812800" cy="812800"/>
          </a:xfrm>
          <a:custGeom>
            <a:avLst/>
            <a:gdLst/>
            <a:ahLst/>
            <a:cxnLst/>
            <a:rect l="l" t="t" r="r" b="b"/>
            <a:pathLst>
              <a:path w="812800" h="812800">
                <a:moveTo>
                  <a:pt x="406400" y="0"/>
                </a:moveTo>
                <a:lnTo>
                  <a:pt x="406400" y="0"/>
                </a:lnTo>
                <a:cubicBezTo>
                  <a:pt x="630698" y="0"/>
                  <a:pt x="812800" y="182102"/>
                  <a:pt x="812800" y="406400"/>
                </a:cubicBezTo>
                <a:lnTo>
                  <a:pt x="812800" y="406400"/>
                </a:lnTo>
                <a:cubicBezTo>
                  <a:pt x="812800" y="630698"/>
                  <a:pt x="630698" y="812800"/>
                  <a:pt x="406400" y="812800"/>
                </a:cubicBezTo>
                <a:lnTo>
                  <a:pt x="406400" y="812800"/>
                </a:lnTo>
                <a:cubicBezTo>
                  <a:pt x="182102" y="812800"/>
                  <a:pt x="0" y="630698"/>
                  <a:pt x="0" y="406400"/>
                </a:cubicBezTo>
                <a:lnTo>
                  <a:pt x="0" y="406400"/>
                </a:lnTo>
                <a:cubicBezTo>
                  <a:pt x="0" y="182102"/>
                  <a:pt x="182102" y="0"/>
                  <a:pt x="406400" y="0"/>
                </a:cubicBezTo>
                <a:close/>
              </a:path>
            </a:pathLst>
          </a:custGeom>
          <a:solidFill>
            <a:srgbClr val="D4A574"/>
          </a:solidFill>
        </p:spPr>
      </p:sp>
      <p:sp>
        <p:nvSpPr>
          <p:cNvPr id="28" name="Text 26"/>
          <p:cNvSpPr/>
          <p:nvPr>
            <p:custDataLst>
              <p:tags r:id="rId13"/>
            </p:custDataLst>
          </p:nvPr>
        </p:nvSpPr>
        <p:spPr>
          <a:xfrm>
            <a:off x="10456267" y="5245100"/>
            <a:ext cx="457200" cy="4064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2400" b="1" dirty="0">
                <a:solidFill>
                  <a:srgbClr val="FFFFFF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肩</a:t>
            </a:r>
            <a:endParaRPr lang="en-US" sz="1600" dirty="0"/>
          </a:p>
        </p:txBody>
      </p:sp>
      <p:sp>
        <p:nvSpPr>
          <p:cNvPr id="29" name="Text 27"/>
          <p:cNvSpPr/>
          <p:nvPr>
            <p:custDataLst>
              <p:tags r:id="rId14"/>
            </p:custDataLst>
          </p:nvPr>
        </p:nvSpPr>
        <p:spPr>
          <a:xfrm>
            <a:off x="8885634" y="6007100"/>
            <a:ext cx="3594100" cy="355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2000" b="1" dirty="0">
                <a:solidFill>
                  <a:srgbClr val="2D2D2D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肩井穴</a:t>
            </a:r>
            <a:endParaRPr lang="en-US" sz="1600" dirty="0"/>
          </a:p>
        </p:txBody>
      </p:sp>
      <p:sp>
        <p:nvSpPr>
          <p:cNvPr id="30" name="Text 28"/>
          <p:cNvSpPr/>
          <p:nvPr>
            <p:custDataLst>
              <p:tags r:id="rId15"/>
            </p:custDataLst>
          </p:nvPr>
        </p:nvSpPr>
        <p:spPr>
          <a:xfrm>
            <a:off x="8898334" y="6413500"/>
            <a:ext cx="3568700" cy="3048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600" dirty="0">
                <a:solidFill>
                  <a:srgbClr val="6B6B6B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乳腺反射区</a:t>
            </a:r>
            <a:endParaRPr lang="en-US" sz="1600" dirty="0"/>
          </a:p>
        </p:txBody>
      </p:sp>
    </p:spTree>
  </p:cSld>
  <p:clrMapOvr>
    <a:masterClrMapping/>
  </p:clrMapOvr>
  <p:transition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81000" y="52388"/>
            <a:ext cx="6045200" cy="5080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90000"/>
              </a:lnSpc>
            </a:pPr>
            <a:r>
              <a:rPr lang="en-US" sz="3600" b="1" dirty="0">
                <a:solidFill>
                  <a:srgbClr val="2D2D2D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肺结节：气与津液的博弈</a:t>
            </a:r>
            <a:endParaRPr lang="en-US" sz="1600" dirty="0"/>
          </a:p>
        </p:txBody>
      </p:sp>
      <p:sp>
        <p:nvSpPr>
          <p:cNvPr id="3" name="Shape 1"/>
          <p:cNvSpPr/>
          <p:nvPr/>
        </p:nvSpPr>
        <p:spPr>
          <a:xfrm>
            <a:off x="381000" y="865188"/>
            <a:ext cx="5816600" cy="1727200"/>
          </a:xfrm>
          <a:custGeom>
            <a:avLst/>
            <a:gdLst/>
            <a:ahLst/>
            <a:cxnLst/>
            <a:rect l="l" t="t" r="r" b="b"/>
            <a:pathLst>
              <a:path w="5816600" h="1727200">
                <a:moveTo>
                  <a:pt x="101594" y="0"/>
                </a:moveTo>
                <a:lnTo>
                  <a:pt x="5715006" y="0"/>
                </a:lnTo>
                <a:cubicBezTo>
                  <a:pt x="5771115" y="0"/>
                  <a:pt x="5816600" y="45485"/>
                  <a:pt x="5816600" y="101594"/>
                </a:cubicBezTo>
                <a:lnTo>
                  <a:pt x="5816600" y="1625606"/>
                </a:lnTo>
                <a:cubicBezTo>
                  <a:pt x="5816600" y="1681715"/>
                  <a:pt x="5771115" y="1727200"/>
                  <a:pt x="5715006" y="1727200"/>
                </a:cubicBezTo>
                <a:lnTo>
                  <a:pt x="101594" y="1727200"/>
                </a:lnTo>
                <a:cubicBezTo>
                  <a:pt x="45485" y="1727200"/>
                  <a:pt x="0" y="1681715"/>
                  <a:pt x="0" y="1625606"/>
                </a:cubicBezTo>
                <a:lnTo>
                  <a:pt x="0" y="101594"/>
                </a:lnTo>
                <a:cubicBezTo>
                  <a:pt x="0" y="45523"/>
                  <a:pt x="45523" y="0"/>
                  <a:pt x="101594" y="0"/>
                </a:cubicBezTo>
                <a:close/>
              </a:path>
            </a:pathLst>
          </a:custGeom>
          <a:solidFill>
            <a:srgbClr val="FFFFFF">
              <a:alpha val="60000"/>
            </a:srgbClr>
          </a:solidFill>
        </p:spPr>
      </p:sp>
      <p:sp>
        <p:nvSpPr>
          <p:cNvPr id="4" name="Text 2"/>
          <p:cNvSpPr/>
          <p:nvPr/>
        </p:nvSpPr>
        <p:spPr>
          <a:xfrm>
            <a:off x="685800" y="1169988"/>
            <a:ext cx="5321300" cy="1117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800" dirty="0">
                <a:solidFill>
                  <a:srgbClr val="2D2D2D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肺为娇脏，主气司呼吸，通调水道。肺结节病机为</a:t>
            </a:r>
            <a:r>
              <a:rPr lang="en-US" sz="1800" dirty="0">
                <a:solidFill>
                  <a:srgbClr val="2D2D2D"/>
                </a:solidFill>
                <a:highlight>
                  <a:srgbClr val="D4A574">
                    <a:alpha val="25000"/>
                  </a:srgbClr>
                </a:highlight>
                <a:latin typeface="MiSans" pitchFamily="34" charset="-122"/>
                <a:ea typeface="MiSans" pitchFamily="34" charset="-122"/>
                <a:cs typeface="MiSans" pitchFamily="34" charset="-120"/>
              </a:rPr>
              <a:t> 气阴两虚 </a:t>
            </a:r>
            <a:r>
              <a:rPr lang="en-US" sz="1800" dirty="0">
                <a:solidFill>
                  <a:srgbClr val="2D2D2D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是基础，</a:t>
            </a:r>
            <a:r>
              <a:rPr lang="en-US" sz="1800" dirty="0">
                <a:solidFill>
                  <a:srgbClr val="2D2D2D"/>
                </a:solidFill>
                <a:highlight>
                  <a:srgbClr val="D4A574">
                    <a:alpha val="25000"/>
                  </a:srgbClr>
                </a:highlight>
                <a:latin typeface="MiSans" pitchFamily="34" charset="-122"/>
                <a:ea typeface="MiSans" pitchFamily="34" charset="-122"/>
                <a:cs typeface="MiSans" pitchFamily="34" charset="-120"/>
              </a:rPr>
              <a:t> 痰瘀互结 </a:t>
            </a:r>
            <a:r>
              <a:rPr lang="en-US" sz="1800" dirty="0">
                <a:solidFill>
                  <a:srgbClr val="2D2D2D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是结果。长期吸烟、空气污染、过度劳累、悲伤情绪损耗肺气肺阴。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381000" y="2894013"/>
            <a:ext cx="2806700" cy="1422400"/>
          </a:xfrm>
          <a:custGeom>
            <a:avLst/>
            <a:gdLst/>
            <a:ahLst/>
            <a:cxnLst/>
            <a:rect l="l" t="t" r="r" b="b"/>
            <a:pathLst>
              <a:path w="2806700" h="1422400">
                <a:moveTo>
                  <a:pt x="101602" y="0"/>
                </a:moveTo>
                <a:lnTo>
                  <a:pt x="2705098" y="0"/>
                </a:lnTo>
                <a:cubicBezTo>
                  <a:pt x="2761211" y="0"/>
                  <a:pt x="2806700" y="45489"/>
                  <a:pt x="2806700" y="101602"/>
                </a:cubicBezTo>
                <a:lnTo>
                  <a:pt x="2806700" y="1320798"/>
                </a:lnTo>
                <a:cubicBezTo>
                  <a:pt x="2806700" y="1376911"/>
                  <a:pt x="2761211" y="1422400"/>
                  <a:pt x="2705098" y="1422400"/>
                </a:cubicBezTo>
                <a:lnTo>
                  <a:pt x="101602" y="1422400"/>
                </a:lnTo>
                <a:cubicBezTo>
                  <a:pt x="45489" y="1422400"/>
                  <a:pt x="0" y="1376911"/>
                  <a:pt x="0" y="1320798"/>
                </a:cubicBezTo>
                <a:lnTo>
                  <a:pt x="0" y="101602"/>
                </a:lnTo>
                <a:cubicBezTo>
                  <a:pt x="0" y="45526"/>
                  <a:pt x="45526" y="0"/>
                  <a:pt x="101602" y="0"/>
                </a:cubicBezTo>
                <a:close/>
              </a:path>
            </a:pathLst>
          </a:custGeom>
          <a:solidFill>
            <a:srgbClr val="FFFFFF">
              <a:alpha val="40000"/>
            </a:srgbClr>
          </a:solidFill>
        </p:spPr>
      </p:sp>
      <p:sp>
        <p:nvSpPr>
          <p:cNvPr id="6" name="Shape 4"/>
          <p:cNvSpPr/>
          <p:nvPr/>
        </p:nvSpPr>
        <p:spPr>
          <a:xfrm>
            <a:off x="1479550" y="3097213"/>
            <a:ext cx="609600" cy="609600"/>
          </a:xfrm>
          <a:custGeom>
            <a:avLst/>
            <a:gdLst/>
            <a:ahLst/>
            <a:cxnLst/>
            <a:rect l="l" t="t" r="r" b="b"/>
            <a:pathLst>
              <a:path w="609600" h="609600">
                <a:moveTo>
                  <a:pt x="304800" y="0"/>
                </a:moveTo>
                <a:lnTo>
                  <a:pt x="304800" y="0"/>
                </a:lnTo>
                <a:cubicBezTo>
                  <a:pt x="473024" y="0"/>
                  <a:pt x="609600" y="136576"/>
                  <a:pt x="609600" y="304800"/>
                </a:cubicBezTo>
                <a:lnTo>
                  <a:pt x="609600" y="304800"/>
                </a:lnTo>
                <a:cubicBezTo>
                  <a:pt x="609600" y="473024"/>
                  <a:pt x="473024" y="609600"/>
                  <a:pt x="304800" y="609600"/>
                </a:cubicBezTo>
                <a:lnTo>
                  <a:pt x="304800" y="609600"/>
                </a:lnTo>
                <a:cubicBezTo>
                  <a:pt x="136576" y="609600"/>
                  <a:pt x="0" y="473024"/>
                  <a:pt x="0" y="304800"/>
                </a:cubicBezTo>
                <a:lnTo>
                  <a:pt x="0" y="304800"/>
                </a:lnTo>
                <a:cubicBezTo>
                  <a:pt x="0" y="136576"/>
                  <a:pt x="136576" y="0"/>
                  <a:pt x="304800" y="0"/>
                </a:cubicBezTo>
                <a:close/>
              </a:path>
            </a:pathLst>
          </a:custGeom>
          <a:solidFill>
            <a:srgbClr val="D4A574"/>
          </a:solidFill>
        </p:spPr>
      </p:sp>
      <p:sp>
        <p:nvSpPr>
          <p:cNvPr id="7" name="Shape 5"/>
          <p:cNvSpPr/>
          <p:nvPr/>
        </p:nvSpPr>
        <p:spPr>
          <a:xfrm>
            <a:off x="1641475" y="3275013"/>
            <a:ext cx="285750" cy="254000"/>
          </a:xfrm>
          <a:custGeom>
            <a:avLst/>
            <a:gdLst/>
            <a:ahLst/>
            <a:cxnLst/>
            <a:rect l="l" t="t" r="r" b="b"/>
            <a:pathLst>
              <a:path w="285750" h="254000">
                <a:moveTo>
                  <a:pt x="178594" y="0"/>
                </a:moveTo>
                <a:cubicBezTo>
                  <a:pt x="185192" y="0"/>
                  <a:pt x="190500" y="5308"/>
                  <a:pt x="190500" y="11906"/>
                </a:cubicBezTo>
                <a:lnTo>
                  <a:pt x="190500" y="21332"/>
                </a:lnTo>
                <a:cubicBezTo>
                  <a:pt x="190500" y="41325"/>
                  <a:pt x="198438" y="60523"/>
                  <a:pt x="212576" y="74662"/>
                </a:cubicBezTo>
                <a:lnTo>
                  <a:pt x="222994" y="85080"/>
                </a:lnTo>
                <a:cubicBezTo>
                  <a:pt x="232668" y="94754"/>
                  <a:pt x="238125" y="107851"/>
                  <a:pt x="238125" y="121543"/>
                </a:cubicBezTo>
                <a:lnTo>
                  <a:pt x="238125" y="130969"/>
                </a:lnTo>
                <a:cubicBezTo>
                  <a:pt x="238125" y="137567"/>
                  <a:pt x="232817" y="142875"/>
                  <a:pt x="226219" y="142875"/>
                </a:cubicBezTo>
                <a:cubicBezTo>
                  <a:pt x="219621" y="142875"/>
                  <a:pt x="214313" y="137567"/>
                  <a:pt x="214313" y="130969"/>
                </a:cubicBezTo>
                <a:lnTo>
                  <a:pt x="214313" y="121543"/>
                </a:lnTo>
                <a:cubicBezTo>
                  <a:pt x="214313" y="114151"/>
                  <a:pt x="211386" y="107107"/>
                  <a:pt x="206177" y="101898"/>
                </a:cubicBezTo>
                <a:lnTo>
                  <a:pt x="195759" y="91480"/>
                </a:lnTo>
                <a:cubicBezTo>
                  <a:pt x="177155" y="72876"/>
                  <a:pt x="166688" y="47625"/>
                  <a:pt x="166688" y="21332"/>
                </a:cubicBezTo>
                <a:lnTo>
                  <a:pt x="166688" y="11906"/>
                </a:lnTo>
                <a:cubicBezTo>
                  <a:pt x="166688" y="5308"/>
                  <a:pt x="171996" y="0"/>
                  <a:pt x="178594" y="0"/>
                </a:cubicBezTo>
                <a:close/>
                <a:moveTo>
                  <a:pt x="273844" y="142875"/>
                </a:moveTo>
                <a:cubicBezTo>
                  <a:pt x="267246" y="142875"/>
                  <a:pt x="261937" y="137567"/>
                  <a:pt x="261937" y="130969"/>
                </a:cubicBezTo>
                <a:lnTo>
                  <a:pt x="261937" y="121543"/>
                </a:lnTo>
                <a:cubicBezTo>
                  <a:pt x="261937" y="101550"/>
                  <a:pt x="254000" y="82352"/>
                  <a:pt x="239861" y="68213"/>
                </a:cubicBezTo>
                <a:lnTo>
                  <a:pt x="229443" y="57795"/>
                </a:lnTo>
                <a:cubicBezTo>
                  <a:pt x="219770" y="48121"/>
                  <a:pt x="214313" y="35024"/>
                  <a:pt x="214313" y="21332"/>
                </a:cubicBezTo>
                <a:lnTo>
                  <a:pt x="214313" y="11906"/>
                </a:lnTo>
                <a:cubicBezTo>
                  <a:pt x="214313" y="5308"/>
                  <a:pt x="219621" y="0"/>
                  <a:pt x="226219" y="0"/>
                </a:cubicBezTo>
                <a:cubicBezTo>
                  <a:pt x="232817" y="0"/>
                  <a:pt x="238125" y="5308"/>
                  <a:pt x="238125" y="11906"/>
                </a:cubicBezTo>
                <a:lnTo>
                  <a:pt x="238125" y="21332"/>
                </a:lnTo>
                <a:cubicBezTo>
                  <a:pt x="238125" y="28724"/>
                  <a:pt x="241052" y="35768"/>
                  <a:pt x="246261" y="40977"/>
                </a:cubicBezTo>
                <a:lnTo>
                  <a:pt x="256679" y="51395"/>
                </a:lnTo>
                <a:cubicBezTo>
                  <a:pt x="275282" y="69999"/>
                  <a:pt x="285750" y="95250"/>
                  <a:pt x="285750" y="121543"/>
                </a:cubicBezTo>
                <a:lnTo>
                  <a:pt x="285750" y="130969"/>
                </a:lnTo>
                <a:cubicBezTo>
                  <a:pt x="285750" y="137567"/>
                  <a:pt x="280442" y="142875"/>
                  <a:pt x="273844" y="142875"/>
                </a:cubicBezTo>
                <a:close/>
                <a:moveTo>
                  <a:pt x="158750" y="222250"/>
                </a:moveTo>
                <a:lnTo>
                  <a:pt x="206375" y="222250"/>
                </a:lnTo>
                <a:lnTo>
                  <a:pt x="206375" y="206375"/>
                </a:lnTo>
                <a:lnTo>
                  <a:pt x="158750" y="206375"/>
                </a:lnTo>
                <a:lnTo>
                  <a:pt x="158750" y="222250"/>
                </a:lnTo>
                <a:close/>
                <a:moveTo>
                  <a:pt x="0" y="206375"/>
                </a:moveTo>
                <a:cubicBezTo>
                  <a:pt x="0" y="188863"/>
                  <a:pt x="14238" y="174625"/>
                  <a:pt x="31750" y="174625"/>
                </a:cubicBezTo>
                <a:lnTo>
                  <a:pt x="222250" y="174625"/>
                </a:lnTo>
                <a:cubicBezTo>
                  <a:pt x="231031" y="174625"/>
                  <a:pt x="238125" y="181719"/>
                  <a:pt x="238125" y="190500"/>
                </a:cubicBezTo>
                <a:lnTo>
                  <a:pt x="238125" y="238125"/>
                </a:lnTo>
                <a:cubicBezTo>
                  <a:pt x="238125" y="246906"/>
                  <a:pt x="231031" y="254000"/>
                  <a:pt x="222250" y="254000"/>
                </a:cubicBezTo>
                <a:lnTo>
                  <a:pt x="31750" y="254000"/>
                </a:lnTo>
                <a:cubicBezTo>
                  <a:pt x="14238" y="254000"/>
                  <a:pt x="0" y="239762"/>
                  <a:pt x="0" y="222250"/>
                </a:cubicBezTo>
                <a:lnTo>
                  <a:pt x="0" y="206375"/>
                </a:lnTo>
                <a:close/>
                <a:moveTo>
                  <a:pt x="285750" y="186531"/>
                </a:moveTo>
                <a:lnTo>
                  <a:pt x="285750" y="242094"/>
                </a:lnTo>
                <a:cubicBezTo>
                  <a:pt x="285750" y="248692"/>
                  <a:pt x="280442" y="254000"/>
                  <a:pt x="273844" y="254000"/>
                </a:cubicBezTo>
                <a:cubicBezTo>
                  <a:pt x="267246" y="254000"/>
                  <a:pt x="261937" y="248692"/>
                  <a:pt x="261937" y="242094"/>
                </a:cubicBezTo>
                <a:lnTo>
                  <a:pt x="261937" y="186531"/>
                </a:lnTo>
                <a:cubicBezTo>
                  <a:pt x="261937" y="179933"/>
                  <a:pt x="267246" y="174625"/>
                  <a:pt x="273844" y="174625"/>
                </a:cubicBezTo>
                <a:cubicBezTo>
                  <a:pt x="280442" y="174625"/>
                  <a:pt x="285750" y="179933"/>
                  <a:pt x="285750" y="186531"/>
                </a:cubicBezTo>
                <a:close/>
              </a:path>
            </a:pathLst>
          </a:custGeom>
          <a:solidFill>
            <a:srgbClr val="FFFFFF"/>
          </a:solidFill>
        </p:spPr>
      </p:sp>
      <p:sp>
        <p:nvSpPr>
          <p:cNvPr id="8" name="Text 6"/>
          <p:cNvSpPr/>
          <p:nvPr/>
        </p:nvSpPr>
        <p:spPr>
          <a:xfrm>
            <a:off x="533400" y="3808413"/>
            <a:ext cx="2501900" cy="3048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600" dirty="0">
                <a:solidFill>
                  <a:srgbClr val="6B6B6B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长期吸烟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3390900" y="2894013"/>
            <a:ext cx="2806700" cy="1422400"/>
          </a:xfrm>
          <a:custGeom>
            <a:avLst/>
            <a:gdLst/>
            <a:ahLst/>
            <a:cxnLst/>
            <a:rect l="l" t="t" r="r" b="b"/>
            <a:pathLst>
              <a:path w="2806700" h="1422400">
                <a:moveTo>
                  <a:pt x="101602" y="0"/>
                </a:moveTo>
                <a:lnTo>
                  <a:pt x="2705098" y="0"/>
                </a:lnTo>
                <a:cubicBezTo>
                  <a:pt x="2761211" y="0"/>
                  <a:pt x="2806700" y="45489"/>
                  <a:pt x="2806700" y="101602"/>
                </a:cubicBezTo>
                <a:lnTo>
                  <a:pt x="2806700" y="1320798"/>
                </a:lnTo>
                <a:cubicBezTo>
                  <a:pt x="2806700" y="1376911"/>
                  <a:pt x="2761211" y="1422400"/>
                  <a:pt x="2705098" y="1422400"/>
                </a:cubicBezTo>
                <a:lnTo>
                  <a:pt x="101602" y="1422400"/>
                </a:lnTo>
                <a:cubicBezTo>
                  <a:pt x="45489" y="1422400"/>
                  <a:pt x="0" y="1376911"/>
                  <a:pt x="0" y="1320798"/>
                </a:cubicBezTo>
                <a:lnTo>
                  <a:pt x="0" y="101602"/>
                </a:lnTo>
                <a:cubicBezTo>
                  <a:pt x="0" y="45526"/>
                  <a:pt x="45526" y="0"/>
                  <a:pt x="101602" y="0"/>
                </a:cubicBezTo>
                <a:close/>
              </a:path>
            </a:pathLst>
          </a:custGeom>
          <a:solidFill>
            <a:srgbClr val="FFFFFF">
              <a:alpha val="40000"/>
            </a:srgbClr>
          </a:solidFill>
        </p:spPr>
      </p:sp>
      <p:sp>
        <p:nvSpPr>
          <p:cNvPr id="10" name="Shape 8"/>
          <p:cNvSpPr/>
          <p:nvPr/>
        </p:nvSpPr>
        <p:spPr>
          <a:xfrm>
            <a:off x="4489450" y="3097213"/>
            <a:ext cx="609600" cy="609600"/>
          </a:xfrm>
          <a:custGeom>
            <a:avLst/>
            <a:gdLst/>
            <a:ahLst/>
            <a:cxnLst/>
            <a:rect l="l" t="t" r="r" b="b"/>
            <a:pathLst>
              <a:path w="609600" h="609600">
                <a:moveTo>
                  <a:pt x="304800" y="0"/>
                </a:moveTo>
                <a:lnTo>
                  <a:pt x="304800" y="0"/>
                </a:lnTo>
                <a:cubicBezTo>
                  <a:pt x="473024" y="0"/>
                  <a:pt x="609600" y="136576"/>
                  <a:pt x="609600" y="304800"/>
                </a:cubicBezTo>
                <a:lnTo>
                  <a:pt x="609600" y="304800"/>
                </a:lnTo>
                <a:cubicBezTo>
                  <a:pt x="609600" y="473024"/>
                  <a:pt x="473024" y="609600"/>
                  <a:pt x="304800" y="609600"/>
                </a:cubicBezTo>
                <a:lnTo>
                  <a:pt x="304800" y="609600"/>
                </a:lnTo>
                <a:cubicBezTo>
                  <a:pt x="136576" y="609600"/>
                  <a:pt x="0" y="473024"/>
                  <a:pt x="0" y="304800"/>
                </a:cubicBezTo>
                <a:lnTo>
                  <a:pt x="0" y="304800"/>
                </a:lnTo>
                <a:cubicBezTo>
                  <a:pt x="0" y="136576"/>
                  <a:pt x="136576" y="0"/>
                  <a:pt x="304800" y="0"/>
                </a:cubicBezTo>
                <a:close/>
              </a:path>
            </a:pathLst>
          </a:custGeom>
          <a:solidFill>
            <a:srgbClr val="D4A574"/>
          </a:solidFill>
        </p:spPr>
      </p:sp>
      <p:sp>
        <p:nvSpPr>
          <p:cNvPr id="11" name="Shape 9"/>
          <p:cNvSpPr/>
          <p:nvPr/>
        </p:nvSpPr>
        <p:spPr>
          <a:xfrm>
            <a:off x="4651375" y="3275013"/>
            <a:ext cx="285750" cy="254000"/>
          </a:xfrm>
          <a:custGeom>
            <a:avLst/>
            <a:gdLst/>
            <a:ahLst/>
            <a:cxnLst/>
            <a:rect l="l" t="t" r="r" b="b"/>
            <a:pathLst>
              <a:path w="285750" h="254000">
                <a:moveTo>
                  <a:pt x="0" y="166688"/>
                </a:moveTo>
                <a:cubicBezTo>
                  <a:pt x="0" y="206127"/>
                  <a:pt x="31998" y="238125"/>
                  <a:pt x="71438" y="238125"/>
                </a:cubicBezTo>
                <a:lnTo>
                  <a:pt x="222250" y="238125"/>
                </a:lnTo>
                <a:cubicBezTo>
                  <a:pt x="257324" y="238125"/>
                  <a:pt x="285750" y="209699"/>
                  <a:pt x="285750" y="174625"/>
                </a:cubicBezTo>
                <a:cubicBezTo>
                  <a:pt x="285750" y="149027"/>
                  <a:pt x="270619" y="126950"/>
                  <a:pt x="248791" y="116929"/>
                </a:cubicBezTo>
                <a:cubicBezTo>
                  <a:pt x="252115" y="110430"/>
                  <a:pt x="254000" y="103039"/>
                  <a:pt x="254000" y="95250"/>
                </a:cubicBezTo>
                <a:cubicBezTo>
                  <a:pt x="254000" y="68957"/>
                  <a:pt x="232668" y="47625"/>
                  <a:pt x="206375" y="47625"/>
                </a:cubicBezTo>
                <a:cubicBezTo>
                  <a:pt x="197594" y="47625"/>
                  <a:pt x="189409" y="50006"/>
                  <a:pt x="182364" y="54124"/>
                </a:cubicBezTo>
                <a:cubicBezTo>
                  <a:pt x="170408" y="31403"/>
                  <a:pt x="146546" y="15875"/>
                  <a:pt x="119063" y="15875"/>
                </a:cubicBezTo>
                <a:cubicBezTo>
                  <a:pt x="79623" y="15875"/>
                  <a:pt x="47625" y="47873"/>
                  <a:pt x="47625" y="87313"/>
                </a:cubicBezTo>
                <a:cubicBezTo>
                  <a:pt x="47625" y="91281"/>
                  <a:pt x="47972" y="95200"/>
                  <a:pt x="48568" y="98971"/>
                </a:cubicBezTo>
                <a:cubicBezTo>
                  <a:pt x="20340" y="108496"/>
                  <a:pt x="0" y="135235"/>
                  <a:pt x="0" y="166688"/>
                </a:cubicBezTo>
                <a:close/>
              </a:path>
            </a:pathLst>
          </a:custGeom>
          <a:solidFill>
            <a:srgbClr val="FFFFFF"/>
          </a:solidFill>
        </p:spPr>
      </p:sp>
      <p:sp>
        <p:nvSpPr>
          <p:cNvPr id="12" name="Text 10"/>
          <p:cNvSpPr/>
          <p:nvPr/>
        </p:nvSpPr>
        <p:spPr>
          <a:xfrm>
            <a:off x="3543300" y="3808413"/>
            <a:ext cx="2501900" cy="3048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600" dirty="0">
                <a:solidFill>
                  <a:srgbClr val="6B6B6B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空气污染</a:t>
            </a:r>
            <a:endParaRPr lang="en-US" sz="1600" dirty="0"/>
          </a:p>
        </p:txBody>
      </p:sp>
      <p:sp>
        <p:nvSpPr>
          <p:cNvPr id="13" name="Shape 11"/>
          <p:cNvSpPr/>
          <p:nvPr/>
        </p:nvSpPr>
        <p:spPr>
          <a:xfrm>
            <a:off x="381000" y="4519613"/>
            <a:ext cx="2806700" cy="1422400"/>
          </a:xfrm>
          <a:custGeom>
            <a:avLst/>
            <a:gdLst/>
            <a:ahLst/>
            <a:cxnLst/>
            <a:rect l="l" t="t" r="r" b="b"/>
            <a:pathLst>
              <a:path w="2806700" h="1422400">
                <a:moveTo>
                  <a:pt x="101602" y="0"/>
                </a:moveTo>
                <a:lnTo>
                  <a:pt x="2705098" y="0"/>
                </a:lnTo>
                <a:cubicBezTo>
                  <a:pt x="2761211" y="0"/>
                  <a:pt x="2806700" y="45489"/>
                  <a:pt x="2806700" y="101602"/>
                </a:cubicBezTo>
                <a:lnTo>
                  <a:pt x="2806700" y="1320798"/>
                </a:lnTo>
                <a:cubicBezTo>
                  <a:pt x="2806700" y="1376911"/>
                  <a:pt x="2761211" y="1422400"/>
                  <a:pt x="2705098" y="1422400"/>
                </a:cubicBezTo>
                <a:lnTo>
                  <a:pt x="101602" y="1422400"/>
                </a:lnTo>
                <a:cubicBezTo>
                  <a:pt x="45489" y="1422400"/>
                  <a:pt x="0" y="1376911"/>
                  <a:pt x="0" y="1320798"/>
                </a:cubicBezTo>
                <a:lnTo>
                  <a:pt x="0" y="101602"/>
                </a:lnTo>
                <a:cubicBezTo>
                  <a:pt x="0" y="45526"/>
                  <a:pt x="45526" y="0"/>
                  <a:pt x="101602" y="0"/>
                </a:cubicBezTo>
                <a:close/>
              </a:path>
            </a:pathLst>
          </a:custGeom>
          <a:solidFill>
            <a:srgbClr val="FFFFFF">
              <a:alpha val="40000"/>
            </a:srgbClr>
          </a:solidFill>
        </p:spPr>
      </p:sp>
      <p:sp>
        <p:nvSpPr>
          <p:cNvPr id="14" name="Shape 12"/>
          <p:cNvSpPr/>
          <p:nvPr/>
        </p:nvSpPr>
        <p:spPr>
          <a:xfrm>
            <a:off x="1479550" y="4722813"/>
            <a:ext cx="609600" cy="609600"/>
          </a:xfrm>
          <a:custGeom>
            <a:avLst/>
            <a:gdLst/>
            <a:ahLst/>
            <a:cxnLst/>
            <a:rect l="l" t="t" r="r" b="b"/>
            <a:pathLst>
              <a:path w="609600" h="609600">
                <a:moveTo>
                  <a:pt x="304800" y="0"/>
                </a:moveTo>
                <a:lnTo>
                  <a:pt x="304800" y="0"/>
                </a:lnTo>
                <a:cubicBezTo>
                  <a:pt x="473024" y="0"/>
                  <a:pt x="609600" y="136576"/>
                  <a:pt x="609600" y="304800"/>
                </a:cubicBezTo>
                <a:lnTo>
                  <a:pt x="609600" y="304800"/>
                </a:lnTo>
                <a:cubicBezTo>
                  <a:pt x="609600" y="473024"/>
                  <a:pt x="473024" y="609600"/>
                  <a:pt x="304800" y="609600"/>
                </a:cubicBezTo>
                <a:lnTo>
                  <a:pt x="304800" y="609600"/>
                </a:lnTo>
                <a:cubicBezTo>
                  <a:pt x="136576" y="609600"/>
                  <a:pt x="0" y="473024"/>
                  <a:pt x="0" y="304800"/>
                </a:cubicBezTo>
                <a:lnTo>
                  <a:pt x="0" y="304800"/>
                </a:lnTo>
                <a:cubicBezTo>
                  <a:pt x="0" y="136576"/>
                  <a:pt x="136576" y="0"/>
                  <a:pt x="304800" y="0"/>
                </a:cubicBezTo>
                <a:close/>
              </a:path>
            </a:pathLst>
          </a:custGeom>
          <a:solidFill>
            <a:srgbClr val="D4A574"/>
          </a:solidFill>
        </p:spPr>
      </p:sp>
      <p:sp>
        <p:nvSpPr>
          <p:cNvPr id="15" name="Shape 13"/>
          <p:cNvSpPr/>
          <p:nvPr/>
        </p:nvSpPr>
        <p:spPr>
          <a:xfrm>
            <a:off x="1657350" y="4900613"/>
            <a:ext cx="254000" cy="254000"/>
          </a:xfrm>
          <a:custGeom>
            <a:avLst/>
            <a:gdLst/>
            <a:ahLst/>
            <a:cxnLst/>
            <a:rect l="l" t="t" r="r" b="b"/>
            <a:pathLst>
              <a:path w="254000" h="254000">
                <a:moveTo>
                  <a:pt x="127000" y="254000"/>
                </a:moveTo>
                <a:cubicBezTo>
                  <a:pt x="197093" y="254000"/>
                  <a:pt x="254000" y="197093"/>
                  <a:pt x="254000" y="127000"/>
                </a:cubicBezTo>
                <a:cubicBezTo>
                  <a:pt x="254000" y="56907"/>
                  <a:pt x="197093" y="0"/>
                  <a:pt x="127000" y="0"/>
                </a:cubicBezTo>
                <a:cubicBezTo>
                  <a:pt x="56907" y="0"/>
                  <a:pt x="0" y="56907"/>
                  <a:pt x="0" y="127000"/>
                </a:cubicBezTo>
                <a:cubicBezTo>
                  <a:pt x="0" y="197093"/>
                  <a:pt x="56907" y="254000"/>
                  <a:pt x="127000" y="254000"/>
                </a:cubicBezTo>
                <a:close/>
                <a:moveTo>
                  <a:pt x="81707" y="163066"/>
                </a:moveTo>
                <a:cubicBezTo>
                  <a:pt x="92621" y="152152"/>
                  <a:pt x="108446" y="142875"/>
                  <a:pt x="127000" y="142875"/>
                </a:cubicBezTo>
                <a:cubicBezTo>
                  <a:pt x="145554" y="142875"/>
                  <a:pt x="161379" y="152152"/>
                  <a:pt x="172293" y="163066"/>
                </a:cubicBezTo>
                <a:cubicBezTo>
                  <a:pt x="177800" y="168573"/>
                  <a:pt x="182265" y="174675"/>
                  <a:pt x="185390" y="180628"/>
                </a:cubicBezTo>
                <a:cubicBezTo>
                  <a:pt x="188466" y="186432"/>
                  <a:pt x="190500" y="192732"/>
                  <a:pt x="190500" y="198437"/>
                </a:cubicBezTo>
                <a:cubicBezTo>
                  <a:pt x="190500" y="201017"/>
                  <a:pt x="189210" y="203498"/>
                  <a:pt x="187077" y="204986"/>
                </a:cubicBezTo>
                <a:cubicBezTo>
                  <a:pt x="184944" y="206474"/>
                  <a:pt x="182215" y="206821"/>
                  <a:pt x="179784" y="205879"/>
                </a:cubicBezTo>
                <a:lnTo>
                  <a:pt x="169614" y="202059"/>
                </a:lnTo>
                <a:cubicBezTo>
                  <a:pt x="156270" y="197048"/>
                  <a:pt x="142081" y="194469"/>
                  <a:pt x="127794" y="194469"/>
                </a:cubicBezTo>
                <a:lnTo>
                  <a:pt x="126206" y="194469"/>
                </a:lnTo>
                <a:cubicBezTo>
                  <a:pt x="111919" y="194469"/>
                  <a:pt x="97780" y="197048"/>
                  <a:pt x="84386" y="202059"/>
                </a:cubicBezTo>
                <a:lnTo>
                  <a:pt x="74216" y="205879"/>
                </a:lnTo>
                <a:cubicBezTo>
                  <a:pt x="71785" y="206772"/>
                  <a:pt x="69056" y="206474"/>
                  <a:pt x="66923" y="204986"/>
                </a:cubicBezTo>
                <a:cubicBezTo>
                  <a:pt x="64790" y="203498"/>
                  <a:pt x="63500" y="201017"/>
                  <a:pt x="63500" y="198438"/>
                </a:cubicBezTo>
                <a:cubicBezTo>
                  <a:pt x="63500" y="192683"/>
                  <a:pt x="65584" y="186432"/>
                  <a:pt x="68610" y="180628"/>
                </a:cubicBezTo>
                <a:cubicBezTo>
                  <a:pt x="71735" y="174675"/>
                  <a:pt x="76200" y="168573"/>
                  <a:pt x="81707" y="163066"/>
                </a:cubicBezTo>
                <a:close/>
                <a:moveTo>
                  <a:pt x="60821" y="78978"/>
                </a:moveTo>
                <a:cubicBezTo>
                  <a:pt x="63054" y="75605"/>
                  <a:pt x="67419" y="74414"/>
                  <a:pt x="71041" y="76250"/>
                </a:cubicBezTo>
                <a:lnTo>
                  <a:pt x="110530" y="96093"/>
                </a:lnTo>
                <a:cubicBezTo>
                  <a:pt x="113209" y="97433"/>
                  <a:pt x="114895" y="100161"/>
                  <a:pt x="114895" y="103188"/>
                </a:cubicBezTo>
                <a:cubicBezTo>
                  <a:pt x="114895" y="106214"/>
                  <a:pt x="113209" y="108942"/>
                  <a:pt x="110530" y="110282"/>
                </a:cubicBezTo>
                <a:lnTo>
                  <a:pt x="71041" y="130125"/>
                </a:lnTo>
                <a:cubicBezTo>
                  <a:pt x="67419" y="131911"/>
                  <a:pt x="63054" y="130770"/>
                  <a:pt x="60821" y="127397"/>
                </a:cubicBezTo>
                <a:cubicBezTo>
                  <a:pt x="58589" y="124023"/>
                  <a:pt x="59283" y="119509"/>
                  <a:pt x="62359" y="116929"/>
                </a:cubicBezTo>
                <a:lnTo>
                  <a:pt x="78879" y="103188"/>
                </a:lnTo>
                <a:lnTo>
                  <a:pt x="62409" y="89446"/>
                </a:lnTo>
                <a:cubicBezTo>
                  <a:pt x="59333" y="86866"/>
                  <a:pt x="58638" y="82352"/>
                  <a:pt x="60871" y="78978"/>
                </a:cubicBezTo>
                <a:close/>
                <a:moveTo>
                  <a:pt x="191591" y="89446"/>
                </a:moveTo>
                <a:lnTo>
                  <a:pt x="175121" y="103188"/>
                </a:lnTo>
                <a:lnTo>
                  <a:pt x="191591" y="116929"/>
                </a:lnTo>
                <a:cubicBezTo>
                  <a:pt x="194667" y="119509"/>
                  <a:pt x="195362" y="124023"/>
                  <a:pt x="193129" y="127397"/>
                </a:cubicBezTo>
                <a:cubicBezTo>
                  <a:pt x="190897" y="130770"/>
                  <a:pt x="186531" y="131961"/>
                  <a:pt x="182910" y="130125"/>
                </a:cubicBezTo>
                <a:lnTo>
                  <a:pt x="143421" y="110282"/>
                </a:lnTo>
                <a:cubicBezTo>
                  <a:pt x="140742" y="108942"/>
                  <a:pt x="139055" y="106214"/>
                  <a:pt x="139055" y="103188"/>
                </a:cubicBezTo>
                <a:cubicBezTo>
                  <a:pt x="139055" y="100161"/>
                  <a:pt x="140742" y="97433"/>
                  <a:pt x="143421" y="96093"/>
                </a:cubicBezTo>
                <a:lnTo>
                  <a:pt x="182910" y="76250"/>
                </a:lnTo>
                <a:cubicBezTo>
                  <a:pt x="186531" y="74464"/>
                  <a:pt x="190897" y="75605"/>
                  <a:pt x="193129" y="78978"/>
                </a:cubicBezTo>
                <a:cubicBezTo>
                  <a:pt x="195362" y="82352"/>
                  <a:pt x="194667" y="86866"/>
                  <a:pt x="191591" y="89446"/>
                </a:cubicBezTo>
                <a:close/>
              </a:path>
            </a:pathLst>
          </a:custGeom>
          <a:solidFill>
            <a:srgbClr val="FFFFFF"/>
          </a:solidFill>
        </p:spPr>
      </p:sp>
      <p:sp>
        <p:nvSpPr>
          <p:cNvPr id="16" name="Text 14"/>
          <p:cNvSpPr/>
          <p:nvPr/>
        </p:nvSpPr>
        <p:spPr>
          <a:xfrm>
            <a:off x="533400" y="5434013"/>
            <a:ext cx="2501900" cy="3048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600" dirty="0">
                <a:solidFill>
                  <a:srgbClr val="6B6B6B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过度劳累</a:t>
            </a:r>
            <a:endParaRPr lang="en-US" sz="1600" dirty="0"/>
          </a:p>
        </p:txBody>
      </p:sp>
      <p:sp>
        <p:nvSpPr>
          <p:cNvPr id="17" name="Shape 15"/>
          <p:cNvSpPr/>
          <p:nvPr/>
        </p:nvSpPr>
        <p:spPr>
          <a:xfrm>
            <a:off x="3390900" y="4519613"/>
            <a:ext cx="2806700" cy="1422400"/>
          </a:xfrm>
          <a:custGeom>
            <a:avLst/>
            <a:gdLst/>
            <a:ahLst/>
            <a:cxnLst/>
            <a:rect l="l" t="t" r="r" b="b"/>
            <a:pathLst>
              <a:path w="2806700" h="1422400">
                <a:moveTo>
                  <a:pt x="101602" y="0"/>
                </a:moveTo>
                <a:lnTo>
                  <a:pt x="2705098" y="0"/>
                </a:lnTo>
                <a:cubicBezTo>
                  <a:pt x="2761211" y="0"/>
                  <a:pt x="2806700" y="45489"/>
                  <a:pt x="2806700" y="101602"/>
                </a:cubicBezTo>
                <a:lnTo>
                  <a:pt x="2806700" y="1320798"/>
                </a:lnTo>
                <a:cubicBezTo>
                  <a:pt x="2806700" y="1376911"/>
                  <a:pt x="2761211" y="1422400"/>
                  <a:pt x="2705098" y="1422400"/>
                </a:cubicBezTo>
                <a:lnTo>
                  <a:pt x="101602" y="1422400"/>
                </a:lnTo>
                <a:cubicBezTo>
                  <a:pt x="45489" y="1422400"/>
                  <a:pt x="0" y="1376911"/>
                  <a:pt x="0" y="1320798"/>
                </a:cubicBezTo>
                <a:lnTo>
                  <a:pt x="0" y="101602"/>
                </a:lnTo>
                <a:cubicBezTo>
                  <a:pt x="0" y="45526"/>
                  <a:pt x="45526" y="0"/>
                  <a:pt x="101602" y="0"/>
                </a:cubicBezTo>
                <a:close/>
              </a:path>
            </a:pathLst>
          </a:custGeom>
          <a:solidFill>
            <a:srgbClr val="FFFFFF">
              <a:alpha val="40000"/>
            </a:srgbClr>
          </a:solidFill>
        </p:spPr>
      </p:sp>
      <p:sp>
        <p:nvSpPr>
          <p:cNvPr id="18" name="Shape 16"/>
          <p:cNvSpPr/>
          <p:nvPr/>
        </p:nvSpPr>
        <p:spPr>
          <a:xfrm>
            <a:off x="4489450" y="4722813"/>
            <a:ext cx="609600" cy="609600"/>
          </a:xfrm>
          <a:custGeom>
            <a:avLst/>
            <a:gdLst/>
            <a:ahLst/>
            <a:cxnLst/>
            <a:rect l="l" t="t" r="r" b="b"/>
            <a:pathLst>
              <a:path w="609600" h="609600">
                <a:moveTo>
                  <a:pt x="304800" y="0"/>
                </a:moveTo>
                <a:lnTo>
                  <a:pt x="304800" y="0"/>
                </a:lnTo>
                <a:cubicBezTo>
                  <a:pt x="473024" y="0"/>
                  <a:pt x="609600" y="136576"/>
                  <a:pt x="609600" y="304800"/>
                </a:cubicBezTo>
                <a:lnTo>
                  <a:pt x="609600" y="304800"/>
                </a:lnTo>
                <a:cubicBezTo>
                  <a:pt x="609600" y="473024"/>
                  <a:pt x="473024" y="609600"/>
                  <a:pt x="304800" y="609600"/>
                </a:cubicBezTo>
                <a:lnTo>
                  <a:pt x="304800" y="609600"/>
                </a:lnTo>
                <a:cubicBezTo>
                  <a:pt x="136576" y="609600"/>
                  <a:pt x="0" y="473024"/>
                  <a:pt x="0" y="304800"/>
                </a:cubicBezTo>
                <a:lnTo>
                  <a:pt x="0" y="304800"/>
                </a:lnTo>
                <a:cubicBezTo>
                  <a:pt x="0" y="136576"/>
                  <a:pt x="136576" y="0"/>
                  <a:pt x="304800" y="0"/>
                </a:cubicBezTo>
                <a:close/>
              </a:path>
            </a:pathLst>
          </a:custGeom>
          <a:solidFill>
            <a:srgbClr val="D4A574"/>
          </a:solidFill>
        </p:spPr>
      </p:sp>
      <p:sp>
        <p:nvSpPr>
          <p:cNvPr id="19" name="Shape 17"/>
          <p:cNvSpPr/>
          <p:nvPr/>
        </p:nvSpPr>
        <p:spPr>
          <a:xfrm>
            <a:off x="4667250" y="4900613"/>
            <a:ext cx="254000" cy="254000"/>
          </a:xfrm>
          <a:custGeom>
            <a:avLst/>
            <a:gdLst/>
            <a:ahLst/>
            <a:cxnLst/>
            <a:rect l="l" t="t" r="r" b="b"/>
            <a:pathLst>
              <a:path w="254000" h="254000">
                <a:moveTo>
                  <a:pt x="0" y="127000"/>
                </a:moveTo>
                <a:cubicBezTo>
                  <a:pt x="0" y="56907"/>
                  <a:pt x="56907" y="0"/>
                  <a:pt x="127000" y="0"/>
                </a:cubicBezTo>
                <a:cubicBezTo>
                  <a:pt x="197093" y="0"/>
                  <a:pt x="254000" y="56907"/>
                  <a:pt x="254000" y="127000"/>
                </a:cubicBezTo>
                <a:cubicBezTo>
                  <a:pt x="254000" y="197093"/>
                  <a:pt x="197093" y="254000"/>
                  <a:pt x="127000" y="254000"/>
                </a:cubicBezTo>
                <a:cubicBezTo>
                  <a:pt x="56907" y="254000"/>
                  <a:pt x="0" y="197093"/>
                  <a:pt x="0" y="127000"/>
                </a:cubicBezTo>
                <a:close/>
                <a:moveTo>
                  <a:pt x="134441" y="175617"/>
                </a:moveTo>
                <a:cubicBezTo>
                  <a:pt x="137170" y="174972"/>
                  <a:pt x="139948" y="174625"/>
                  <a:pt x="142875" y="174625"/>
                </a:cubicBezTo>
                <a:cubicBezTo>
                  <a:pt x="154831" y="174625"/>
                  <a:pt x="165398" y="180479"/>
                  <a:pt x="171896" y="189508"/>
                </a:cubicBezTo>
                <a:cubicBezTo>
                  <a:pt x="175716" y="194866"/>
                  <a:pt x="183158" y="196056"/>
                  <a:pt x="188516" y="192236"/>
                </a:cubicBezTo>
                <a:cubicBezTo>
                  <a:pt x="193873" y="188416"/>
                  <a:pt x="195064" y="180975"/>
                  <a:pt x="191244" y="175617"/>
                </a:cubicBezTo>
                <a:cubicBezTo>
                  <a:pt x="180479" y="160635"/>
                  <a:pt x="162818" y="150813"/>
                  <a:pt x="142875" y="150813"/>
                </a:cubicBezTo>
                <a:cubicBezTo>
                  <a:pt x="136674" y="150813"/>
                  <a:pt x="130671" y="151755"/>
                  <a:pt x="125065" y="153541"/>
                </a:cubicBezTo>
                <a:cubicBezTo>
                  <a:pt x="129927" y="159841"/>
                  <a:pt x="133251" y="167382"/>
                  <a:pt x="134441" y="175667"/>
                </a:cubicBezTo>
                <a:close/>
                <a:moveTo>
                  <a:pt x="87313" y="119063"/>
                </a:moveTo>
                <a:cubicBezTo>
                  <a:pt x="96074" y="119063"/>
                  <a:pt x="103188" y="111949"/>
                  <a:pt x="103188" y="103188"/>
                </a:cubicBezTo>
                <a:cubicBezTo>
                  <a:pt x="103188" y="94426"/>
                  <a:pt x="96074" y="87313"/>
                  <a:pt x="87313" y="87313"/>
                </a:cubicBezTo>
                <a:cubicBezTo>
                  <a:pt x="78551" y="87313"/>
                  <a:pt x="71438" y="94426"/>
                  <a:pt x="71438" y="103188"/>
                </a:cubicBezTo>
                <a:cubicBezTo>
                  <a:pt x="71438" y="111949"/>
                  <a:pt x="78551" y="119063"/>
                  <a:pt x="87313" y="119063"/>
                </a:cubicBezTo>
                <a:close/>
                <a:moveTo>
                  <a:pt x="182563" y="103188"/>
                </a:moveTo>
                <a:cubicBezTo>
                  <a:pt x="182563" y="94426"/>
                  <a:pt x="175449" y="87313"/>
                  <a:pt x="166688" y="87313"/>
                </a:cubicBezTo>
                <a:cubicBezTo>
                  <a:pt x="157926" y="87313"/>
                  <a:pt x="150813" y="94426"/>
                  <a:pt x="150813" y="103188"/>
                </a:cubicBezTo>
                <a:cubicBezTo>
                  <a:pt x="150813" y="111949"/>
                  <a:pt x="157926" y="119063"/>
                  <a:pt x="166688" y="119063"/>
                </a:cubicBezTo>
                <a:cubicBezTo>
                  <a:pt x="175449" y="119063"/>
                  <a:pt x="182563" y="111949"/>
                  <a:pt x="182563" y="103188"/>
                </a:cubicBezTo>
                <a:close/>
                <a:moveTo>
                  <a:pt x="91976" y="145256"/>
                </a:moveTo>
                <a:cubicBezTo>
                  <a:pt x="90785" y="143818"/>
                  <a:pt x="89148" y="142875"/>
                  <a:pt x="87313" y="142875"/>
                </a:cubicBezTo>
                <a:cubicBezTo>
                  <a:pt x="85477" y="142875"/>
                  <a:pt x="83840" y="143818"/>
                  <a:pt x="82649" y="145256"/>
                </a:cubicBezTo>
                <a:cubicBezTo>
                  <a:pt x="79425" y="149126"/>
                  <a:pt x="76398" y="153243"/>
                  <a:pt x="73571" y="157460"/>
                </a:cubicBezTo>
                <a:cubicBezTo>
                  <a:pt x="69106" y="164108"/>
                  <a:pt x="63500" y="172442"/>
                  <a:pt x="63500" y="180975"/>
                </a:cubicBezTo>
                <a:cubicBezTo>
                  <a:pt x="63500" y="195014"/>
                  <a:pt x="74166" y="206375"/>
                  <a:pt x="87313" y="206375"/>
                </a:cubicBezTo>
                <a:cubicBezTo>
                  <a:pt x="100459" y="206375"/>
                  <a:pt x="111125" y="195014"/>
                  <a:pt x="111125" y="180975"/>
                </a:cubicBezTo>
                <a:cubicBezTo>
                  <a:pt x="111125" y="172442"/>
                  <a:pt x="105569" y="164108"/>
                  <a:pt x="101054" y="157460"/>
                </a:cubicBezTo>
                <a:cubicBezTo>
                  <a:pt x="98227" y="153243"/>
                  <a:pt x="95151" y="149175"/>
                  <a:pt x="91976" y="145256"/>
                </a:cubicBezTo>
                <a:close/>
              </a:path>
            </a:pathLst>
          </a:custGeom>
          <a:solidFill>
            <a:srgbClr val="FFFFFF"/>
          </a:solidFill>
        </p:spPr>
      </p:sp>
      <p:sp>
        <p:nvSpPr>
          <p:cNvPr id="20" name="Text 18"/>
          <p:cNvSpPr/>
          <p:nvPr/>
        </p:nvSpPr>
        <p:spPr>
          <a:xfrm>
            <a:off x="3543300" y="5434013"/>
            <a:ext cx="2501900" cy="3048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600" dirty="0">
                <a:solidFill>
                  <a:srgbClr val="6B6B6B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悲伤情绪</a:t>
            </a:r>
            <a:endParaRPr lang="en-US" sz="1600" dirty="0"/>
          </a:p>
        </p:txBody>
      </p:sp>
      <p:sp>
        <p:nvSpPr>
          <p:cNvPr id="21" name="Shape 19"/>
          <p:cNvSpPr/>
          <p:nvPr/>
        </p:nvSpPr>
        <p:spPr>
          <a:xfrm>
            <a:off x="381000" y="6246813"/>
            <a:ext cx="5816600" cy="1016000"/>
          </a:xfrm>
          <a:custGeom>
            <a:avLst/>
            <a:gdLst/>
            <a:ahLst/>
            <a:cxnLst/>
            <a:rect l="l" t="t" r="r" b="b"/>
            <a:pathLst>
              <a:path w="5816600" h="1016000">
                <a:moveTo>
                  <a:pt x="101600" y="0"/>
                </a:moveTo>
                <a:lnTo>
                  <a:pt x="5715000" y="0"/>
                </a:lnTo>
                <a:cubicBezTo>
                  <a:pt x="5771075" y="0"/>
                  <a:pt x="5816600" y="45525"/>
                  <a:pt x="5816600" y="101600"/>
                </a:cubicBezTo>
                <a:lnTo>
                  <a:pt x="5816600" y="914400"/>
                </a:lnTo>
                <a:cubicBezTo>
                  <a:pt x="5816600" y="970475"/>
                  <a:pt x="5771075" y="1016000"/>
                  <a:pt x="5715000" y="1016000"/>
                </a:cubicBezTo>
                <a:lnTo>
                  <a:pt x="101600" y="1016000"/>
                </a:lnTo>
                <a:cubicBezTo>
                  <a:pt x="45525" y="1016000"/>
                  <a:pt x="0" y="970475"/>
                  <a:pt x="0" y="914400"/>
                </a:cubicBezTo>
                <a:lnTo>
                  <a:pt x="0" y="101600"/>
                </a:lnTo>
                <a:cubicBezTo>
                  <a:pt x="0" y="45525"/>
                  <a:pt x="45525" y="0"/>
                  <a:pt x="101600" y="0"/>
                </a:cubicBezTo>
                <a:close/>
              </a:path>
            </a:pathLst>
          </a:custGeom>
          <a:solidFill>
            <a:srgbClr val="FFFFFF">
              <a:alpha val="60000"/>
            </a:srgbClr>
          </a:solidFill>
        </p:spPr>
      </p:sp>
      <p:sp>
        <p:nvSpPr>
          <p:cNvPr id="22" name="Text 20"/>
          <p:cNvSpPr/>
          <p:nvPr/>
        </p:nvSpPr>
        <p:spPr>
          <a:xfrm>
            <a:off x="584200" y="6450013"/>
            <a:ext cx="5511800" cy="609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600" dirty="0">
                <a:solidFill>
                  <a:srgbClr val="2D2D2D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气虚无力推动气血津液，阴虚虚火炼液为痰，最终痰瘀停留于肺。</a:t>
            </a:r>
            <a:endParaRPr lang="en-US" sz="1600" dirty="0"/>
          </a:p>
        </p:txBody>
      </p:sp>
      <p:sp>
        <p:nvSpPr>
          <p:cNvPr id="23" name="Text 21"/>
          <p:cNvSpPr/>
          <p:nvPr/>
        </p:nvSpPr>
        <p:spPr>
          <a:xfrm>
            <a:off x="6731000" y="1574800"/>
            <a:ext cx="5969000" cy="4064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2400" b="1" dirty="0">
                <a:solidFill>
                  <a:srgbClr val="2D2D2D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调理穴位</a:t>
            </a:r>
            <a:endParaRPr lang="en-US" sz="1600" dirty="0"/>
          </a:p>
        </p:txBody>
      </p:sp>
      <p:sp>
        <p:nvSpPr>
          <p:cNvPr id="24" name="Shape 22"/>
          <p:cNvSpPr/>
          <p:nvPr/>
        </p:nvSpPr>
        <p:spPr>
          <a:xfrm>
            <a:off x="6807200" y="2286000"/>
            <a:ext cx="5816600" cy="1016000"/>
          </a:xfrm>
          <a:custGeom>
            <a:avLst/>
            <a:gdLst/>
            <a:ahLst/>
            <a:cxnLst/>
            <a:rect l="l" t="t" r="r" b="b"/>
            <a:pathLst>
              <a:path w="5816600" h="1016000">
                <a:moveTo>
                  <a:pt x="101600" y="0"/>
                </a:moveTo>
                <a:lnTo>
                  <a:pt x="5715000" y="0"/>
                </a:lnTo>
                <a:cubicBezTo>
                  <a:pt x="5771075" y="0"/>
                  <a:pt x="5816600" y="45525"/>
                  <a:pt x="5816600" y="101600"/>
                </a:cubicBezTo>
                <a:lnTo>
                  <a:pt x="5816600" y="914400"/>
                </a:lnTo>
                <a:cubicBezTo>
                  <a:pt x="5816600" y="970475"/>
                  <a:pt x="5771075" y="1016000"/>
                  <a:pt x="5715000" y="1016000"/>
                </a:cubicBezTo>
                <a:lnTo>
                  <a:pt x="101600" y="1016000"/>
                </a:lnTo>
                <a:cubicBezTo>
                  <a:pt x="45525" y="1016000"/>
                  <a:pt x="0" y="970475"/>
                  <a:pt x="0" y="914400"/>
                </a:cubicBezTo>
                <a:lnTo>
                  <a:pt x="0" y="101600"/>
                </a:lnTo>
                <a:cubicBezTo>
                  <a:pt x="0" y="45525"/>
                  <a:pt x="45525" y="0"/>
                  <a:pt x="101600" y="0"/>
                </a:cubicBezTo>
                <a:close/>
              </a:path>
            </a:pathLst>
          </a:custGeom>
          <a:solidFill>
            <a:srgbClr val="FFFFFF">
              <a:alpha val="60000"/>
            </a:srgbClr>
          </a:solidFill>
        </p:spPr>
      </p:sp>
      <p:sp>
        <p:nvSpPr>
          <p:cNvPr id="25" name="Shape 23"/>
          <p:cNvSpPr/>
          <p:nvPr/>
        </p:nvSpPr>
        <p:spPr>
          <a:xfrm>
            <a:off x="7010400" y="2489200"/>
            <a:ext cx="609600" cy="609600"/>
          </a:xfrm>
          <a:custGeom>
            <a:avLst/>
            <a:gdLst/>
            <a:ahLst/>
            <a:cxnLst/>
            <a:rect l="l" t="t" r="r" b="b"/>
            <a:pathLst>
              <a:path w="609600" h="609600">
                <a:moveTo>
                  <a:pt x="304800" y="0"/>
                </a:moveTo>
                <a:lnTo>
                  <a:pt x="304800" y="0"/>
                </a:lnTo>
                <a:cubicBezTo>
                  <a:pt x="473024" y="0"/>
                  <a:pt x="609600" y="136576"/>
                  <a:pt x="609600" y="304800"/>
                </a:cubicBezTo>
                <a:lnTo>
                  <a:pt x="609600" y="304800"/>
                </a:lnTo>
                <a:cubicBezTo>
                  <a:pt x="609600" y="473024"/>
                  <a:pt x="473024" y="609600"/>
                  <a:pt x="304800" y="609600"/>
                </a:cubicBezTo>
                <a:lnTo>
                  <a:pt x="304800" y="609600"/>
                </a:lnTo>
                <a:cubicBezTo>
                  <a:pt x="136576" y="609600"/>
                  <a:pt x="0" y="473024"/>
                  <a:pt x="0" y="304800"/>
                </a:cubicBezTo>
                <a:lnTo>
                  <a:pt x="0" y="304800"/>
                </a:lnTo>
                <a:cubicBezTo>
                  <a:pt x="0" y="136576"/>
                  <a:pt x="136576" y="0"/>
                  <a:pt x="304800" y="0"/>
                </a:cubicBezTo>
                <a:close/>
              </a:path>
            </a:pathLst>
          </a:custGeom>
          <a:solidFill>
            <a:srgbClr val="D4A574"/>
          </a:solidFill>
        </p:spPr>
      </p:sp>
      <p:sp>
        <p:nvSpPr>
          <p:cNvPr id="26" name="Text 24"/>
          <p:cNvSpPr/>
          <p:nvPr/>
        </p:nvSpPr>
        <p:spPr>
          <a:xfrm>
            <a:off x="7213600" y="2641600"/>
            <a:ext cx="304800" cy="3048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600" b="1" dirty="0">
                <a:solidFill>
                  <a:srgbClr val="FFFFFF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太</a:t>
            </a:r>
            <a:endParaRPr lang="en-US" sz="1600" dirty="0"/>
          </a:p>
        </p:txBody>
      </p:sp>
      <p:sp>
        <p:nvSpPr>
          <p:cNvPr id="27" name="Text 25"/>
          <p:cNvSpPr/>
          <p:nvPr/>
        </p:nvSpPr>
        <p:spPr>
          <a:xfrm>
            <a:off x="7823200" y="2489200"/>
            <a:ext cx="2070100" cy="355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800" b="1" dirty="0">
                <a:solidFill>
                  <a:srgbClr val="2D2D2D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太渊穴</a:t>
            </a:r>
            <a:endParaRPr lang="en-US" sz="1600" dirty="0"/>
          </a:p>
        </p:txBody>
      </p:sp>
      <p:sp>
        <p:nvSpPr>
          <p:cNvPr id="28" name="Text 26"/>
          <p:cNvSpPr/>
          <p:nvPr/>
        </p:nvSpPr>
        <p:spPr>
          <a:xfrm>
            <a:off x="7823200" y="2844800"/>
            <a:ext cx="2044700" cy="2540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00" dirty="0">
                <a:solidFill>
                  <a:srgbClr val="6B6B6B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补益肺气，肺的动力源泉</a:t>
            </a:r>
            <a:endParaRPr lang="en-US" sz="1600" dirty="0"/>
          </a:p>
        </p:txBody>
      </p:sp>
      <p:sp>
        <p:nvSpPr>
          <p:cNvPr id="29" name="Shape 27"/>
          <p:cNvSpPr/>
          <p:nvPr/>
        </p:nvSpPr>
        <p:spPr>
          <a:xfrm>
            <a:off x="6807200" y="3505200"/>
            <a:ext cx="5816600" cy="1016000"/>
          </a:xfrm>
          <a:custGeom>
            <a:avLst/>
            <a:gdLst/>
            <a:ahLst/>
            <a:cxnLst/>
            <a:rect l="l" t="t" r="r" b="b"/>
            <a:pathLst>
              <a:path w="5816600" h="1016000">
                <a:moveTo>
                  <a:pt x="101600" y="0"/>
                </a:moveTo>
                <a:lnTo>
                  <a:pt x="5715000" y="0"/>
                </a:lnTo>
                <a:cubicBezTo>
                  <a:pt x="5771075" y="0"/>
                  <a:pt x="5816600" y="45525"/>
                  <a:pt x="5816600" y="101600"/>
                </a:cubicBezTo>
                <a:lnTo>
                  <a:pt x="5816600" y="914400"/>
                </a:lnTo>
                <a:cubicBezTo>
                  <a:pt x="5816600" y="970475"/>
                  <a:pt x="5771075" y="1016000"/>
                  <a:pt x="5715000" y="1016000"/>
                </a:cubicBezTo>
                <a:lnTo>
                  <a:pt x="101600" y="1016000"/>
                </a:lnTo>
                <a:cubicBezTo>
                  <a:pt x="45525" y="1016000"/>
                  <a:pt x="0" y="970475"/>
                  <a:pt x="0" y="914400"/>
                </a:cubicBezTo>
                <a:lnTo>
                  <a:pt x="0" y="101600"/>
                </a:lnTo>
                <a:cubicBezTo>
                  <a:pt x="0" y="45525"/>
                  <a:pt x="45525" y="0"/>
                  <a:pt x="101600" y="0"/>
                </a:cubicBezTo>
                <a:close/>
              </a:path>
            </a:pathLst>
          </a:custGeom>
          <a:solidFill>
            <a:srgbClr val="FFFFFF">
              <a:alpha val="60000"/>
            </a:srgbClr>
          </a:solidFill>
        </p:spPr>
      </p:sp>
      <p:sp>
        <p:nvSpPr>
          <p:cNvPr id="30" name="Shape 28"/>
          <p:cNvSpPr/>
          <p:nvPr/>
        </p:nvSpPr>
        <p:spPr>
          <a:xfrm>
            <a:off x="7010400" y="3708400"/>
            <a:ext cx="609600" cy="609600"/>
          </a:xfrm>
          <a:custGeom>
            <a:avLst/>
            <a:gdLst/>
            <a:ahLst/>
            <a:cxnLst/>
            <a:rect l="l" t="t" r="r" b="b"/>
            <a:pathLst>
              <a:path w="609600" h="609600">
                <a:moveTo>
                  <a:pt x="304800" y="0"/>
                </a:moveTo>
                <a:lnTo>
                  <a:pt x="304800" y="0"/>
                </a:lnTo>
                <a:cubicBezTo>
                  <a:pt x="473024" y="0"/>
                  <a:pt x="609600" y="136576"/>
                  <a:pt x="609600" y="304800"/>
                </a:cubicBezTo>
                <a:lnTo>
                  <a:pt x="609600" y="304800"/>
                </a:lnTo>
                <a:cubicBezTo>
                  <a:pt x="609600" y="473024"/>
                  <a:pt x="473024" y="609600"/>
                  <a:pt x="304800" y="609600"/>
                </a:cubicBezTo>
                <a:lnTo>
                  <a:pt x="304800" y="609600"/>
                </a:lnTo>
                <a:cubicBezTo>
                  <a:pt x="136576" y="609600"/>
                  <a:pt x="0" y="473024"/>
                  <a:pt x="0" y="304800"/>
                </a:cubicBezTo>
                <a:lnTo>
                  <a:pt x="0" y="304800"/>
                </a:lnTo>
                <a:cubicBezTo>
                  <a:pt x="0" y="136576"/>
                  <a:pt x="136576" y="0"/>
                  <a:pt x="304800" y="0"/>
                </a:cubicBezTo>
                <a:close/>
              </a:path>
            </a:pathLst>
          </a:custGeom>
          <a:solidFill>
            <a:srgbClr val="D4A574"/>
          </a:solidFill>
        </p:spPr>
      </p:sp>
      <p:sp>
        <p:nvSpPr>
          <p:cNvPr id="31" name="Text 29"/>
          <p:cNvSpPr/>
          <p:nvPr/>
        </p:nvSpPr>
        <p:spPr>
          <a:xfrm>
            <a:off x="7213600" y="3860800"/>
            <a:ext cx="304800" cy="3048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600" b="1" dirty="0">
                <a:solidFill>
                  <a:srgbClr val="FFFFFF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鱼</a:t>
            </a:r>
            <a:endParaRPr lang="en-US" sz="1600" dirty="0"/>
          </a:p>
        </p:txBody>
      </p:sp>
      <p:sp>
        <p:nvSpPr>
          <p:cNvPr id="32" name="Text 30"/>
          <p:cNvSpPr/>
          <p:nvPr/>
        </p:nvSpPr>
        <p:spPr>
          <a:xfrm>
            <a:off x="7823200" y="3708400"/>
            <a:ext cx="1714500" cy="355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800" b="1" dirty="0">
                <a:solidFill>
                  <a:srgbClr val="2D2D2D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鱼际穴</a:t>
            </a:r>
            <a:endParaRPr lang="en-US" sz="1600" dirty="0"/>
          </a:p>
        </p:txBody>
      </p:sp>
      <p:sp>
        <p:nvSpPr>
          <p:cNvPr id="33" name="Text 31"/>
          <p:cNvSpPr/>
          <p:nvPr/>
        </p:nvSpPr>
        <p:spPr>
          <a:xfrm>
            <a:off x="7823200" y="4064000"/>
            <a:ext cx="1689100" cy="2540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00" dirty="0">
                <a:solidFill>
                  <a:srgbClr val="6B6B6B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清肺化痰，利咽化痰</a:t>
            </a:r>
            <a:endParaRPr lang="en-US" sz="1600" dirty="0"/>
          </a:p>
        </p:txBody>
      </p:sp>
      <p:sp>
        <p:nvSpPr>
          <p:cNvPr id="34" name="Shape 32"/>
          <p:cNvSpPr/>
          <p:nvPr/>
        </p:nvSpPr>
        <p:spPr>
          <a:xfrm>
            <a:off x="6807200" y="4724400"/>
            <a:ext cx="5816600" cy="1016000"/>
          </a:xfrm>
          <a:custGeom>
            <a:avLst/>
            <a:gdLst/>
            <a:ahLst/>
            <a:cxnLst/>
            <a:rect l="l" t="t" r="r" b="b"/>
            <a:pathLst>
              <a:path w="5816600" h="1016000">
                <a:moveTo>
                  <a:pt x="101600" y="0"/>
                </a:moveTo>
                <a:lnTo>
                  <a:pt x="5715000" y="0"/>
                </a:lnTo>
                <a:cubicBezTo>
                  <a:pt x="5771075" y="0"/>
                  <a:pt x="5816600" y="45525"/>
                  <a:pt x="5816600" y="101600"/>
                </a:cubicBezTo>
                <a:lnTo>
                  <a:pt x="5816600" y="914400"/>
                </a:lnTo>
                <a:cubicBezTo>
                  <a:pt x="5816600" y="970475"/>
                  <a:pt x="5771075" y="1016000"/>
                  <a:pt x="5715000" y="1016000"/>
                </a:cubicBezTo>
                <a:lnTo>
                  <a:pt x="101600" y="1016000"/>
                </a:lnTo>
                <a:cubicBezTo>
                  <a:pt x="45525" y="1016000"/>
                  <a:pt x="0" y="970475"/>
                  <a:pt x="0" y="914400"/>
                </a:cubicBezTo>
                <a:lnTo>
                  <a:pt x="0" y="101600"/>
                </a:lnTo>
                <a:cubicBezTo>
                  <a:pt x="0" y="45525"/>
                  <a:pt x="45525" y="0"/>
                  <a:pt x="101600" y="0"/>
                </a:cubicBezTo>
                <a:close/>
              </a:path>
            </a:pathLst>
          </a:custGeom>
          <a:solidFill>
            <a:srgbClr val="FFFFFF">
              <a:alpha val="60000"/>
            </a:srgbClr>
          </a:solidFill>
        </p:spPr>
      </p:sp>
      <p:sp>
        <p:nvSpPr>
          <p:cNvPr id="35" name="Shape 33"/>
          <p:cNvSpPr/>
          <p:nvPr/>
        </p:nvSpPr>
        <p:spPr>
          <a:xfrm>
            <a:off x="7010400" y="4927600"/>
            <a:ext cx="609600" cy="609600"/>
          </a:xfrm>
          <a:custGeom>
            <a:avLst/>
            <a:gdLst/>
            <a:ahLst/>
            <a:cxnLst/>
            <a:rect l="l" t="t" r="r" b="b"/>
            <a:pathLst>
              <a:path w="609600" h="609600">
                <a:moveTo>
                  <a:pt x="304800" y="0"/>
                </a:moveTo>
                <a:lnTo>
                  <a:pt x="304800" y="0"/>
                </a:lnTo>
                <a:cubicBezTo>
                  <a:pt x="473024" y="0"/>
                  <a:pt x="609600" y="136576"/>
                  <a:pt x="609600" y="304800"/>
                </a:cubicBezTo>
                <a:lnTo>
                  <a:pt x="609600" y="304800"/>
                </a:lnTo>
                <a:cubicBezTo>
                  <a:pt x="609600" y="473024"/>
                  <a:pt x="473024" y="609600"/>
                  <a:pt x="304800" y="609600"/>
                </a:cubicBezTo>
                <a:lnTo>
                  <a:pt x="304800" y="609600"/>
                </a:lnTo>
                <a:cubicBezTo>
                  <a:pt x="136576" y="609600"/>
                  <a:pt x="0" y="473024"/>
                  <a:pt x="0" y="304800"/>
                </a:cubicBezTo>
                <a:lnTo>
                  <a:pt x="0" y="304800"/>
                </a:lnTo>
                <a:cubicBezTo>
                  <a:pt x="0" y="136576"/>
                  <a:pt x="136576" y="0"/>
                  <a:pt x="304800" y="0"/>
                </a:cubicBezTo>
                <a:close/>
              </a:path>
            </a:pathLst>
          </a:custGeom>
          <a:solidFill>
            <a:srgbClr val="D4A574"/>
          </a:solidFill>
        </p:spPr>
      </p:sp>
      <p:sp>
        <p:nvSpPr>
          <p:cNvPr id="36" name="Text 34"/>
          <p:cNvSpPr/>
          <p:nvPr/>
        </p:nvSpPr>
        <p:spPr>
          <a:xfrm>
            <a:off x="7213600" y="5080000"/>
            <a:ext cx="304800" cy="3048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600" b="1" dirty="0">
                <a:solidFill>
                  <a:srgbClr val="FFFFFF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足</a:t>
            </a:r>
            <a:endParaRPr lang="en-US" sz="1600" dirty="0"/>
          </a:p>
        </p:txBody>
      </p:sp>
      <p:sp>
        <p:nvSpPr>
          <p:cNvPr id="37" name="Text 35"/>
          <p:cNvSpPr/>
          <p:nvPr/>
        </p:nvSpPr>
        <p:spPr>
          <a:xfrm>
            <a:off x="7823200" y="4927600"/>
            <a:ext cx="1714500" cy="355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800" b="1" dirty="0">
                <a:solidFill>
                  <a:srgbClr val="2D2D2D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足三里</a:t>
            </a:r>
            <a:endParaRPr lang="en-US" sz="1600" dirty="0"/>
          </a:p>
        </p:txBody>
      </p:sp>
      <p:sp>
        <p:nvSpPr>
          <p:cNvPr id="38" name="Text 36"/>
          <p:cNvSpPr/>
          <p:nvPr/>
        </p:nvSpPr>
        <p:spPr>
          <a:xfrm>
            <a:off x="7823200" y="5283200"/>
            <a:ext cx="1689100" cy="2540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00" dirty="0">
                <a:solidFill>
                  <a:srgbClr val="6B6B6B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培土生金，健脾养肺</a:t>
            </a:r>
            <a:endParaRPr lang="en-US" sz="1600" dirty="0"/>
          </a:p>
        </p:txBody>
      </p:sp>
    </p:spTree>
  </p:cSld>
  <p:clrMapOvr>
    <a:masterClrMapping/>
  </p:clrMapOvr>
  <p:transition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266700" y="863600"/>
            <a:ext cx="12471400" cy="5080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90000"/>
              </a:lnSpc>
            </a:pPr>
            <a:r>
              <a:rPr lang="en-US" sz="3600" b="1" dirty="0">
                <a:solidFill>
                  <a:srgbClr val="2D2D2D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调理方案：疏通气血，标本兼治</a:t>
            </a:r>
            <a:endParaRPr lang="en-US" sz="1600" dirty="0"/>
          </a:p>
        </p:txBody>
      </p:sp>
      <p:sp>
        <p:nvSpPr>
          <p:cNvPr id="3" name="Shape 1"/>
          <p:cNvSpPr/>
          <p:nvPr/>
        </p:nvSpPr>
        <p:spPr>
          <a:xfrm>
            <a:off x="381000" y="1778000"/>
            <a:ext cx="5918200" cy="4673600"/>
          </a:xfrm>
          <a:custGeom>
            <a:avLst/>
            <a:gdLst/>
            <a:ahLst/>
            <a:cxnLst/>
            <a:rect l="l" t="t" r="r" b="b"/>
            <a:pathLst>
              <a:path w="5918200" h="4673600">
                <a:moveTo>
                  <a:pt x="101604" y="0"/>
                </a:moveTo>
                <a:lnTo>
                  <a:pt x="5816596" y="0"/>
                </a:lnTo>
                <a:cubicBezTo>
                  <a:pt x="5872710" y="0"/>
                  <a:pt x="5918200" y="45490"/>
                  <a:pt x="5918200" y="101604"/>
                </a:cubicBezTo>
                <a:lnTo>
                  <a:pt x="5918200" y="4571996"/>
                </a:lnTo>
                <a:cubicBezTo>
                  <a:pt x="5918200" y="4628110"/>
                  <a:pt x="5872710" y="4673600"/>
                  <a:pt x="5816596" y="4673600"/>
                </a:cubicBezTo>
                <a:lnTo>
                  <a:pt x="101604" y="4673600"/>
                </a:lnTo>
                <a:cubicBezTo>
                  <a:pt x="45490" y="4673600"/>
                  <a:pt x="0" y="4628110"/>
                  <a:pt x="0" y="4571996"/>
                </a:cubicBezTo>
                <a:lnTo>
                  <a:pt x="0" y="101604"/>
                </a:lnTo>
                <a:cubicBezTo>
                  <a:pt x="0" y="45527"/>
                  <a:pt x="45527" y="0"/>
                  <a:pt x="101604" y="0"/>
                </a:cubicBezTo>
                <a:close/>
              </a:path>
            </a:pathLst>
          </a:custGeom>
          <a:solidFill>
            <a:srgbClr val="FFFFFF">
              <a:alpha val="60000"/>
            </a:srgbClr>
          </a:solidFill>
        </p:spPr>
      </p:sp>
      <p:sp>
        <p:nvSpPr>
          <p:cNvPr id="4" name="Shape 2"/>
          <p:cNvSpPr/>
          <p:nvPr/>
        </p:nvSpPr>
        <p:spPr>
          <a:xfrm>
            <a:off x="685800" y="2082800"/>
            <a:ext cx="609600" cy="609600"/>
          </a:xfrm>
          <a:custGeom>
            <a:avLst/>
            <a:gdLst/>
            <a:ahLst/>
            <a:cxnLst/>
            <a:rect l="l" t="t" r="r" b="b"/>
            <a:pathLst>
              <a:path w="609600" h="609600">
                <a:moveTo>
                  <a:pt x="304800" y="0"/>
                </a:moveTo>
                <a:lnTo>
                  <a:pt x="304800" y="0"/>
                </a:lnTo>
                <a:cubicBezTo>
                  <a:pt x="473024" y="0"/>
                  <a:pt x="609600" y="136576"/>
                  <a:pt x="609600" y="304800"/>
                </a:cubicBezTo>
                <a:lnTo>
                  <a:pt x="609600" y="304800"/>
                </a:lnTo>
                <a:cubicBezTo>
                  <a:pt x="609600" y="473024"/>
                  <a:pt x="473024" y="609600"/>
                  <a:pt x="304800" y="609600"/>
                </a:cubicBezTo>
                <a:lnTo>
                  <a:pt x="304800" y="609600"/>
                </a:lnTo>
                <a:cubicBezTo>
                  <a:pt x="136576" y="609600"/>
                  <a:pt x="0" y="473024"/>
                  <a:pt x="0" y="304800"/>
                </a:cubicBezTo>
                <a:lnTo>
                  <a:pt x="0" y="304800"/>
                </a:lnTo>
                <a:cubicBezTo>
                  <a:pt x="0" y="136576"/>
                  <a:pt x="136576" y="0"/>
                  <a:pt x="304800" y="0"/>
                </a:cubicBezTo>
                <a:close/>
              </a:path>
            </a:pathLst>
          </a:custGeom>
          <a:solidFill>
            <a:srgbClr val="D4A574"/>
          </a:solidFill>
        </p:spPr>
      </p:sp>
      <p:sp>
        <p:nvSpPr>
          <p:cNvPr id="5" name="Shape 3"/>
          <p:cNvSpPr/>
          <p:nvPr/>
        </p:nvSpPr>
        <p:spPr>
          <a:xfrm>
            <a:off x="838200" y="2235200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133350" y="95250"/>
                </a:moveTo>
                <a:cubicBezTo>
                  <a:pt x="133350" y="84736"/>
                  <a:pt x="141886" y="76200"/>
                  <a:pt x="152400" y="76200"/>
                </a:cubicBezTo>
                <a:cubicBezTo>
                  <a:pt x="162914" y="76200"/>
                  <a:pt x="171450" y="84736"/>
                  <a:pt x="171450" y="95250"/>
                </a:cubicBezTo>
                <a:cubicBezTo>
                  <a:pt x="171450" y="105764"/>
                  <a:pt x="162914" y="114300"/>
                  <a:pt x="152400" y="114300"/>
                </a:cubicBezTo>
                <a:cubicBezTo>
                  <a:pt x="141886" y="114300"/>
                  <a:pt x="133350" y="105764"/>
                  <a:pt x="133350" y="95250"/>
                </a:cubicBezTo>
                <a:close/>
                <a:moveTo>
                  <a:pt x="152400" y="304800"/>
                </a:moveTo>
                <a:cubicBezTo>
                  <a:pt x="236512" y="304800"/>
                  <a:pt x="304800" y="236512"/>
                  <a:pt x="304800" y="152400"/>
                </a:cubicBezTo>
                <a:cubicBezTo>
                  <a:pt x="304800" y="68288"/>
                  <a:pt x="236512" y="0"/>
                  <a:pt x="152400" y="0"/>
                </a:cubicBezTo>
                <a:cubicBezTo>
                  <a:pt x="68288" y="0"/>
                  <a:pt x="0" y="68288"/>
                  <a:pt x="0" y="152400"/>
                </a:cubicBezTo>
                <a:cubicBezTo>
                  <a:pt x="0" y="236512"/>
                  <a:pt x="68288" y="304800"/>
                  <a:pt x="152400" y="304800"/>
                </a:cubicBezTo>
                <a:close/>
                <a:moveTo>
                  <a:pt x="152400" y="38100"/>
                </a:moveTo>
                <a:cubicBezTo>
                  <a:pt x="183952" y="38100"/>
                  <a:pt x="209550" y="63698"/>
                  <a:pt x="209550" y="95250"/>
                </a:cubicBezTo>
                <a:cubicBezTo>
                  <a:pt x="209550" y="126802"/>
                  <a:pt x="183952" y="152400"/>
                  <a:pt x="152400" y="152400"/>
                </a:cubicBezTo>
                <a:cubicBezTo>
                  <a:pt x="120848" y="152400"/>
                  <a:pt x="95250" y="177998"/>
                  <a:pt x="95250" y="209550"/>
                </a:cubicBezTo>
                <a:cubicBezTo>
                  <a:pt x="95250" y="241102"/>
                  <a:pt x="120848" y="266700"/>
                  <a:pt x="152400" y="266700"/>
                </a:cubicBezTo>
                <a:cubicBezTo>
                  <a:pt x="89297" y="266700"/>
                  <a:pt x="38100" y="215503"/>
                  <a:pt x="38100" y="152400"/>
                </a:cubicBezTo>
                <a:cubicBezTo>
                  <a:pt x="38100" y="89297"/>
                  <a:pt x="89297" y="38100"/>
                  <a:pt x="152400" y="38100"/>
                </a:cubicBezTo>
                <a:close/>
                <a:moveTo>
                  <a:pt x="133350" y="209550"/>
                </a:moveTo>
                <a:cubicBezTo>
                  <a:pt x="133350" y="199036"/>
                  <a:pt x="141886" y="190500"/>
                  <a:pt x="152400" y="190500"/>
                </a:cubicBezTo>
                <a:cubicBezTo>
                  <a:pt x="162914" y="190500"/>
                  <a:pt x="171450" y="199036"/>
                  <a:pt x="171450" y="209550"/>
                </a:cubicBezTo>
                <a:cubicBezTo>
                  <a:pt x="171450" y="220064"/>
                  <a:pt x="162914" y="228600"/>
                  <a:pt x="152400" y="228600"/>
                </a:cubicBezTo>
                <a:cubicBezTo>
                  <a:pt x="141886" y="228600"/>
                  <a:pt x="133350" y="220064"/>
                  <a:pt x="133350" y="209550"/>
                </a:cubicBezTo>
                <a:close/>
              </a:path>
            </a:pathLst>
          </a:custGeom>
          <a:solidFill>
            <a:srgbClr val="FFFFFF"/>
          </a:solidFill>
        </p:spPr>
      </p:sp>
      <p:sp>
        <p:nvSpPr>
          <p:cNvPr id="6" name="Text 4"/>
          <p:cNvSpPr/>
          <p:nvPr/>
        </p:nvSpPr>
        <p:spPr>
          <a:xfrm>
            <a:off x="1498600" y="2184400"/>
            <a:ext cx="2057400" cy="4064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2400" b="1" dirty="0">
                <a:solidFill>
                  <a:srgbClr val="2D2D2D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中医调理核心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685800" y="2895600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152400" y="0"/>
                </a:moveTo>
                <a:lnTo>
                  <a:pt x="152400" y="0"/>
                </a:lnTo>
                <a:cubicBezTo>
                  <a:pt x="236512" y="0"/>
                  <a:pt x="304800" y="68288"/>
                  <a:pt x="304800" y="152400"/>
                </a:cubicBezTo>
                <a:lnTo>
                  <a:pt x="304800" y="152400"/>
                </a:lnTo>
                <a:cubicBezTo>
                  <a:pt x="304800" y="236512"/>
                  <a:pt x="236512" y="304800"/>
                  <a:pt x="152400" y="304800"/>
                </a:cubicBezTo>
                <a:lnTo>
                  <a:pt x="152400" y="304800"/>
                </a:lnTo>
                <a:cubicBezTo>
                  <a:pt x="68288" y="304800"/>
                  <a:pt x="0" y="236512"/>
                  <a:pt x="0" y="152400"/>
                </a:cubicBezTo>
                <a:lnTo>
                  <a:pt x="0" y="152400"/>
                </a:lnTo>
                <a:cubicBezTo>
                  <a:pt x="0" y="68288"/>
                  <a:pt x="68288" y="0"/>
                  <a:pt x="152400" y="0"/>
                </a:cubicBezTo>
                <a:close/>
              </a:path>
            </a:pathLst>
          </a:custGeom>
          <a:solidFill>
            <a:srgbClr val="D4A574"/>
          </a:solidFill>
        </p:spPr>
      </p:sp>
      <p:sp>
        <p:nvSpPr>
          <p:cNvPr id="8" name="Shape 6"/>
          <p:cNvSpPr/>
          <p:nvPr/>
        </p:nvSpPr>
        <p:spPr>
          <a:xfrm>
            <a:off x="771525" y="2971800"/>
            <a:ext cx="133350" cy="152400"/>
          </a:xfrm>
          <a:custGeom>
            <a:avLst/>
            <a:gdLst/>
            <a:ahLst/>
            <a:cxnLst/>
            <a:rect l="l" t="t" r="r" b="b"/>
            <a:pathLst>
              <a:path w="133350" h="152400">
                <a:moveTo>
                  <a:pt x="129421" y="20866"/>
                </a:moveTo>
                <a:cubicBezTo>
                  <a:pt x="133677" y="23961"/>
                  <a:pt x="134630" y="29914"/>
                  <a:pt x="131534" y="34171"/>
                </a:cubicBezTo>
                <a:lnTo>
                  <a:pt x="55334" y="138946"/>
                </a:lnTo>
                <a:cubicBezTo>
                  <a:pt x="53697" y="141208"/>
                  <a:pt x="51167" y="142607"/>
                  <a:pt x="48369" y="142845"/>
                </a:cubicBezTo>
                <a:cubicBezTo>
                  <a:pt x="45571" y="143083"/>
                  <a:pt x="42863" y="142042"/>
                  <a:pt x="40898" y="140077"/>
                </a:cubicBezTo>
                <a:lnTo>
                  <a:pt x="2798" y="101977"/>
                </a:lnTo>
                <a:cubicBezTo>
                  <a:pt x="-923" y="98256"/>
                  <a:pt x="-923" y="92214"/>
                  <a:pt x="2798" y="88493"/>
                </a:cubicBezTo>
                <a:cubicBezTo>
                  <a:pt x="6519" y="84773"/>
                  <a:pt x="12561" y="84773"/>
                  <a:pt x="16282" y="88493"/>
                </a:cubicBezTo>
                <a:lnTo>
                  <a:pt x="46494" y="118705"/>
                </a:lnTo>
                <a:lnTo>
                  <a:pt x="116145" y="22949"/>
                </a:lnTo>
                <a:cubicBezTo>
                  <a:pt x="119241" y="18693"/>
                  <a:pt x="125194" y="17740"/>
                  <a:pt x="129451" y="20836"/>
                </a:cubicBezTo>
                <a:close/>
              </a:path>
            </a:pathLst>
          </a:custGeom>
          <a:solidFill>
            <a:srgbClr val="FFFFFF"/>
          </a:solidFill>
        </p:spPr>
      </p:sp>
      <p:sp>
        <p:nvSpPr>
          <p:cNvPr id="9" name="Text 7"/>
          <p:cNvSpPr/>
          <p:nvPr/>
        </p:nvSpPr>
        <p:spPr>
          <a:xfrm>
            <a:off x="1143000" y="2895600"/>
            <a:ext cx="914400" cy="3048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600" dirty="0">
                <a:solidFill>
                  <a:srgbClr val="2D2D2D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疏肝理气</a:t>
            </a:r>
            <a:endParaRPr lang="en-US" sz="1600" dirty="0"/>
          </a:p>
        </p:txBody>
      </p:sp>
      <p:sp>
        <p:nvSpPr>
          <p:cNvPr id="10" name="Shape 8"/>
          <p:cNvSpPr/>
          <p:nvPr/>
        </p:nvSpPr>
        <p:spPr>
          <a:xfrm>
            <a:off x="685800" y="3352800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152400" y="0"/>
                </a:moveTo>
                <a:lnTo>
                  <a:pt x="152400" y="0"/>
                </a:lnTo>
                <a:cubicBezTo>
                  <a:pt x="236512" y="0"/>
                  <a:pt x="304800" y="68288"/>
                  <a:pt x="304800" y="152400"/>
                </a:cubicBezTo>
                <a:lnTo>
                  <a:pt x="304800" y="152400"/>
                </a:lnTo>
                <a:cubicBezTo>
                  <a:pt x="304800" y="236512"/>
                  <a:pt x="236512" y="304800"/>
                  <a:pt x="152400" y="304800"/>
                </a:cubicBezTo>
                <a:lnTo>
                  <a:pt x="152400" y="304800"/>
                </a:lnTo>
                <a:cubicBezTo>
                  <a:pt x="68288" y="304800"/>
                  <a:pt x="0" y="236512"/>
                  <a:pt x="0" y="152400"/>
                </a:cubicBezTo>
                <a:lnTo>
                  <a:pt x="0" y="152400"/>
                </a:lnTo>
                <a:cubicBezTo>
                  <a:pt x="0" y="68288"/>
                  <a:pt x="68288" y="0"/>
                  <a:pt x="152400" y="0"/>
                </a:cubicBezTo>
                <a:close/>
              </a:path>
            </a:pathLst>
          </a:custGeom>
          <a:solidFill>
            <a:srgbClr val="D4A574"/>
          </a:solidFill>
        </p:spPr>
      </p:sp>
      <p:sp>
        <p:nvSpPr>
          <p:cNvPr id="11" name="Shape 9"/>
          <p:cNvSpPr/>
          <p:nvPr/>
        </p:nvSpPr>
        <p:spPr>
          <a:xfrm>
            <a:off x="771525" y="3429000"/>
            <a:ext cx="133350" cy="152400"/>
          </a:xfrm>
          <a:custGeom>
            <a:avLst/>
            <a:gdLst/>
            <a:ahLst/>
            <a:cxnLst/>
            <a:rect l="l" t="t" r="r" b="b"/>
            <a:pathLst>
              <a:path w="133350" h="152400">
                <a:moveTo>
                  <a:pt x="129421" y="20866"/>
                </a:moveTo>
                <a:cubicBezTo>
                  <a:pt x="133677" y="23961"/>
                  <a:pt x="134630" y="29914"/>
                  <a:pt x="131534" y="34171"/>
                </a:cubicBezTo>
                <a:lnTo>
                  <a:pt x="55334" y="138946"/>
                </a:lnTo>
                <a:cubicBezTo>
                  <a:pt x="53697" y="141208"/>
                  <a:pt x="51167" y="142607"/>
                  <a:pt x="48369" y="142845"/>
                </a:cubicBezTo>
                <a:cubicBezTo>
                  <a:pt x="45571" y="143083"/>
                  <a:pt x="42863" y="142042"/>
                  <a:pt x="40898" y="140077"/>
                </a:cubicBezTo>
                <a:lnTo>
                  <a:pt x="2798" y="101977"/>
                </a:lnTo>
                <a:cubicBezTo>
                  <a:pt x="-923" y="98256"/>
                  <a:pt x="-923" y="92214"/>
                  <a:pt x="2798" y="88493"/>
                </a:cubicBezTo>
                <a:cubicBezTo>
                  <a:pt x="6519" y="84773"/>
                  <a:pt x="12561" y="84773"/>
                  <a:pt x="16282" y="88493"/>
                </a:cubicBezTo>
                <a:lnTo>
                  <a:pt x="46494" y="118705"/>
                </a:lnTo>
                <a:lnTo>
                  <a:pt x="116145" y="22949"/>
                </a:lnTo>
                <a:cubicBezTo>
                  <a:pt x="119241" y="18693"/>
                  <a:pt x="125194" y="17740"/>
                  <a:pt x="129451" y="20836"/>
                </a:cubicBezTo>
                <a:close/>
              </a:path>
            </a:pathLst>
          </a:custGeom>
          <a:solidFill>
            <a:srgbClr val="FFFFFF"/>
          </a:solidFill>
        </p:spPr>
      </p:sp>
      <p:sp>
        <p:nvSpPr>
          <p:cNvPr id="12" name="Text 10"/>
          <p:cNvSpPr/>
          <p:nvPr/>
        </p:nvSpPr>
        <p:spPr>
          <a:xfrm>
            <a:off x="1143000" y="3352800"/>
            <a:ext cx="914400" cy="3048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600" dirty="0">
                <a:solidFill>
                  <a:srgbClr val="2D2D2D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健脾化痰</a:t>
            </a:r>
            <a:endParaRPr lang="en-US" sz="1600" dirty="0"/>
          </a:p>
        </p:txBody>
      </p:sp>
      <p:sp>
        <p:nvSpPr>
          <p:cNvPr id="13" name="Shape 11"/>
          <p:cNvSpPr/>
          <p:nvPr/>
        </p:nvSpPr>
        <p:spPr>
          <a:xfrm>
            <a:off x="685800" y="3810000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152400" y="0"/>
                </a:moveTo>
                <a:lnTo>
                  <a:pt x="152400" y="0"/>
                </a:lnTo>
                <a:cubicBezTo>
                  <a:pt x="236512" y="0"/>
                  <a:pt x="304800" y="68288"/>
                  <a:pt x="304800" y="152400"/>
                </a:cubicBezTo>
                <a:lnTo>
                  <a:pt x="304800" y="152400"/>
                </a:lnTo>
                <a:cubicBezTo>
                  <a:pt x="304800" y="236512"/>
                  <a:pt x="236512" y="304800"/>
                  <a:pt x="152400" y="304800"/>
                </a:cubicBezTo>
                <a:lnTo>
                  <a:pt x="152400" y="304800"/>
                </a:lnTo>
                <a:cubicBezTo>
                  <a:pt x="68288" y="304800"/>
                  <a:pt x="0" y="236512"/>
                  <a:pt x="0" y="152400"/>
                </a:cubicBezTo>
                <a:lnTo>
                  <a:pt x="0" y="152400"/>
                </a:lnTo>
                <a:cubicBezTo>
                  <a:pt x="0" y="68288"/>
                  <a:pt x="68288" y="0"/>
                  <a:pt x="152400" y="0"/>
                </a:cubicBezTo>
                <a:close/>
              </a:path>
            </a:pathLst>
          </a:custGeom>
          <a:solidFill>
            <a:srgbClr val="D4A574"/>
          </a:solidFill>
        </p:spPr>
      </p:sp>
      <p:sp>
        <p:nvSpPr>
          <p:cNvPr id="14" name="Shape 12"/>
          <p:cNvSpPr/>
          <p:nvPr/>
        </p:nvSpPr>
        <p:spPr>
          <a:xfrm>
            <a:off x="771525" y="3886200"/>
            <a:ext cx="133350" cy="152400"/>
          </a:xfrm>
          <a:custGeom>
            <a:avLst/>
            <a:gdLst/>
            <a:ahLst/>
            <a:cxnLst/>
            <a:rect l="l" t="t" r="r" b="b"/>
            <a:pathLst>
              <a:path w="133350" h="152400">
                <a:moveTo>
                  <a:pt x="129421" y="20866"/>
                </a:moveTo>
                <a:cubicBezTo>
                  <a:pt x="133677" y="23961"/>
                  <a:pt x="134630" y="29914"/>
                  <a:pt x="131534" y="34171"/>
                </a:cubicBezTo>
                <a:lnTo>
                  <a:pt x="55334" y="138946"/>
                </a:lnTo>
                <a:cubicBezTo>
                  <a:pt x="53697" y="141208"/>
                  <a:pt x="51167" y="142607"/>
                  <a:pt x="48369" y="142845"/>
                </a:cubicBezTo>
                <a:cubicBezTo>
                  <a:pt x="45571" y="143083"/>
                  <a:pt x="42863" y="142042"/>
                  <a:pt x="40898" y="140077"/>
                </a:cubicBezTo>
                <a:lnTo>
                  <a:pt x="2798" y="101977"/>
                </a:lnTo>
                <a:cubicBezTo>
                  <a:pt x="-923" y="98256"/>
                  <a:pt x="-923" y="92214"/>
                  <a:pt x="2798" y="88493"/>
                </a:cubicBezTo>
                <a:cubicBezTo>
                  <a:pt x="6519" y="84773"/>
                  <a:pt x="12561" y="84773"/>
                  <a:pt x="16282" y="88493"/>
                </a:cubicBezTo>
                <a:lnTo>
                  <a:pt x="46494" y="118705"/>
                </a:lnTo>
                <a:lnTo>
                  <a:pt x="116145" y="22949"/>
                </a:lnTo>
                <a:cubicBezTo>
                  <a:pt x="119241" y="18693"/>
                  <a:pt x="125194" y="17740"/>
                  <a:pt x="129451" y="20836"/>
                </a:cubicBezTo>
                <a:close/>
              </a:path>
            </a:pathLst>
          </a:custGeom>
          <a:solidFill>
            <a:srgbClr val="FFFFFF"/>
          </a:solidFill>
        </p:spPr>
      </p:sp>
      <p:sp>
        <p:nvSpPr>
          <p:cNvPr id="15" name="Text 13"/>
          <p:cNvSpPr/>
          <p:nvPr/>
        </p:nvSpPr>
        <p:spPr>
          <a:xfrm>
            <a:off x="1143000" y="3810000"/>
            <a:ext cx="914400" cy="3048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600" dirty="0">
                <a:solidFill>
                  <a:srgbClr val="2D2D2D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活血散结</a:t>
            </a:r>
            <a:endParaRPr lang="en-US" sz="1600" dirty="0"/>
          </a:p>
        </p:txBody>
      </p:sp>
      <p:sp>
        <p:nvSpPr>
          <p:cNvPr id="16" name="Shape 14"/>
          <p:cNvSpPr/>
          <p:nvPr/>
        </p:nvSpPr>
        <p:spPr>
          <a:xfrm>
            <a:off x="685800" y="4318000"/>
            <a:ext cx="5308600" cy="1828800"/>
          </a:xfrm>
          <a:custGeom>
            <a:avLst/>
            <a:gdLst/>
            <a:ahLst/>
            <a:cxnLst/>
            <a:rect l="l" t="t" r="r" b="b"/>
            <a:pathLst>
              <a:path w="5308600" h="1828800">
                <a:moveTo>
                  <a:pt x="101608" y="0"/>
                </a:moveTo>
                <a:lnTo>
                  <a:pt x="5206992" y="0"/>
                </a:lnTo>
                <a:cubicBezTo>
                  <a:pt x="5263108" y="0"/>
                  <a:pt x="5308600" y="45492"/>
                  <a:pt x="5308600" y="101608"/>
                </a:cubicBezTo>
                <a:lnTo>
                  <a:pt x="5308600" y="1727192"/>
                </a:lnTo>
                <a:cubicBezTo>
                  <a:pt x="5308600" y="1783308"/>
                  <a:pt x="5263108" y="1828800"/>
                  <a:pt x="5206992" y="1828800"/>
                </a:cubicBezTo>
                <a:lnTo>
                  <a:pt x="101608" y="1828800"/>
                </a:lnTo>
                <a:cubicBezTo>
                  <a:pt x="45492" y="1828800"/>
                  <a:pt x="0" y="1783308"/>
                  <a:pt x="0" y="1727192"/>
                </a:cubicBezTo>
                <a:lnTo>
                  <a:pt x="0" y="101608"/>
                </a:lnTo>
                <a:cubicBezTo>
                  <a:pt x="0" y="45529"/>
                  <a:pt x="45529" y="0"/>
                  <a:pt x="101608" y="0"/>
                </a:cubicBezTo>
                <a:close/>
              </a:path>
            </a:pathLst>
          </a:custGeom>
          <a:solidFill>
            <a:srgbClr val="FFFFFF">
              <a:alpha val="60000"/>
            </a:srgbClr>
          </a:solidFill>
        </p:spPr>
      </p:sp>
      <p:sp>
        <p:nvSpPr>
          <p:cNvPr id="17" name="Text 15"/>
          <p:cNvSpPr/>
          <p:nvPr/>
        </p:nvSpPr>
        <p:spPr>
          <a:xfrm>
            <a:off x="889000" y="4521200"/>
            <a:ext cx="5016500" cy="355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800" b="1" dirty="0">
                <a:solidFill>
                  <a:srgbClr val="2D2D2D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生活调理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889000" y="4978400"/>
            <a:ext cx="4991100" cy="2540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00" dirty="0">
                <a:solidFill>
                  <a:srgbClr val="6B6B6B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情志：找到情绪出口，常按开心穴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889000" y="5334000"/>
            <a:ext cx="4991100" cy="2540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00" dirty="0">
                <a:solidFill>
                  <a:srgbClr val="6B6B6B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饮食：少吃生冷肥甘，多吃行气散结食物</a:t>
            </a:r>
            <a:endParaRPr lang="en-US" sz="1600" dirty="0"/>
          </a:p>
        </p:txBody>
      </p:sp>
      <p:sp>
        <p:nvSpPr>
          <p:cNvPr id="20" name="Text 18"/>
          <p:cNvSpPr/>
          <p:nvPr/>
        </p:nvSpPr>
        <p:spPr>
          <a:xfrm>
            <a:off x="889000" y="5689600"/>
            <a:ext cx="4991100" cy="2540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00" dirty="0">
                <a:solidFill>
                  <a:srgbClr val="6B6B6B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运动：八段锦、太极拳让气血活起来</a:t>
            </a:r>
            <a:endParaRPr lang="en-US" sz="1600" dirty="0"/>
          </a:p>
        </p:txBody>
      </p:sp>
      <p:sp>
        <p:nvSpPr>
          <p:cNvPr id="21" name="Shape 19"/>
          <p:cNvSpPr/>
          <p:nvPr/>
        </p:nvSpPr>
        <p:spPr>
          <a:xfrm>
            <a:off x="6819900" y="2039620"/>
            <a:ext cx="5918200" cy="4673600"/>
          </a:xfrm>
          <a:custGeom>
            <a:avLst/>
            <a:gdLst/>
            <a:ahLst/>
            <a:cxnLst/>
            <a:rect l="l" t="t" r="r" b="b"/>
            <a:pathLst>
              <a:path w="5918200" h="4673600">
                <a:moveTo>
                  <a:pt x="101604" y="0"/>
                </a:moveTo>
                <a:lnTo>
                  <a:pt x="5816596" y="0"/>
                </a:lnTo>
                <a:cubicBezTo>
                  <a:pt x="5872710" y="0"/>
                  <a:pt x="5918200" y="45490"/>
                  <a:pt x="5918200" y="101604"/>
                </a:cubicBezTo>
                <a:lnTo>
                  <a:pt x="5918200" y="4571996"/>
                </a:lnTo>
                <a:cubicBezTo>
                  <a:pt x="5918200" y="4628110"/>
                  <a:pt x="5872710" y="4673600"/>
                  <a:pt x="5816596" y="4673600"/>
                </a:cubicBezTo>
                <a:lnTo>
                  <a:pt x="101604" y="4673600"/>
                </a:lnTo>
                <a:cubicBezTo>
                  <a:pt x="45490" y="4673600"/>
                  <a:pt x="0" y="4628110"/>
                  <a:pt x="0" y="4571996"/>
                </a:cubicBezTo>
                <a:lnTo>
                  <a:pt x="0" y="101604"/>
                </a:lnTo>
                <a:cubicBezTo>
                  <a:pt x="0" y="45527"/>
                  <a:pt x="45527" y="0"/>
                  <a:pt x="101604" y="0"/>
                </a:cubicBezTo>
                <a:close/>
              </a:path>
            </a:pathLst>
          </a:custGeom>
          <a:solidFill>
            <a:srgbClr val="FFFFFF">
              <a:alpha val="60000"/>
            </a:srgbClr>
          </a:solidFill>
        </p:spPr>
      </p:sp>
      <p:sp>
        <p:nvSpPr>
          <p:cNvPr id="22" name="Shape 20"/>
          <p:cNvSpPr/>
          <p:nvPr/>
        </p:nvSpPr>
        <p:spPr>
          <a:xfrm>
            <a:off x="7010400" y="2082800"/>
            <a:ext cx="609600" cy="609600"/>
          </a:xfrm>
          <a:custGeom>
            <a:avLst/>
            <a:gdLst/>
            <a:ahLst/>
            <a:cxnLst/>
            <a:rect l="l" t="t" r="r" b="b"/>
            <a:pathLst>
              <a:path w="609600" h="609600">
                <a:moveTo>
                  <a:pt x="304800" y="0"/>
                </a:moveTo>
                <a:lnTo>
                  <a:pt x="304800" y="0"/>
                </a:lnTo>
                <a:cubicBezTo>
                  <a:pt x="473024" y="0"/>
                  <a:pt x="609600" y="136576"/>
                  <a:pt x="609600" y="304800"/>
                </a:cubicBezTo>
                <a:lnTo>
                  <a:pt x="609600" y="304800"/>
                </a:lnTo>
                <a:cubicBezTo>
                  <a:pt x="609600" y="473024"/>
                  <a:pt x="473024" y="609600"/>
                  <a:pt x="304800" y="609600"/>
                </a:cubicBezTo>
                <a:lnTo>
                  <a:pt x="304800" y="609600"/>
                </a:lnTo>
                <a:cubicBezTo>
                  <a:pt x="136576" y="609600"/>
                  <a:pt x="0" y="473024"/>
                  <a:pt x="0" y="304800"/>
                </a:cubicBezTo>
                <a:lnTo>
                  <a:pt x="0" y="304800"/>
                </a:lnTo>
                <a:cubicBezTo>
                  <a:pt x="0" y="136576"/>
                  <a:pt x="136576" y="0"/>
                  <a:pt x="304800" y="0"/>
                </a:cubicBezTo>
                <a:close/>
              </a:path>
            </a:pathLst>
          </a:custGeom>
          <a:solidFill>
            <a:srgbClr val="D4A574"/>
          </a:solidFill>
        </p:spPr>
      </p:sp>
      <p:sp>
        <p:nvSpPr>
          <p:cNvPr id="23" name="Shape 21"/>
          <p:cNvSpPr/>
          <p:nvPr/>
        </p:nvSpPr>
        <p:spPr>
          <a:xfrm>
            <a:off x="7143750" y="2235200"/>
            <a:ext cx="342900" cy="304800"/>
          </a:xfrm>
          <a:custGeom>
            <a:avLst/>
            <a:gdLst/>
            <a:ahLst/>
            <a:cxnLst/>
            <a:rect l="l" t="t" r="r" b="b"/>
            <a:pathLst>
              <a:path w="342900" h="304800">
                <a:moveTo>
                  <a:pt x="19050" y="28575"/>
                </a:moveTo>
                <a:cubicBezTo>
                  <a:pt x="19050" y="12799"/>
                  <a:pt x="31849" y="0"/>
                  <a:pt x="47625" y="0"/>
                </a:cubicBezTo>
                <a:lnTo>
                  <a:pt x="76200" y="0"/>
                </a:lnTo>
                <a:cubicBezTo>
                  <a:pt x="86737" y="0"/>
                  <a:pt x="95250" y="8513"/>
                  <a:pt x="95250" y="19050"/>
                </a:cubicBezTo>
                <a:cubicBezTo>
                  <a:pt x="95250" y="29587"/>
                  <a:pt x="86737" y="38100"/>
                  <a:pt x="76200" y="38100"/>
                </a:cubicBezTo>
                <a:lnTo>
                  <a:pt x="57150" y="38100"/>
                </a:lnTo>
                <a:lnTo>
                  <a:pt x="57150" y="114300"/>
                </a:lnTo>
                <a:cubicBezTo>
                  <a:pt x="57150" y="145852"/>
                  <a:pt x="82748" y="171450"/>
                  <a:pt x="114300" y="171450"/>
                </a:cubicBezTo>
                <a:cubicBezTo>
                  <a:pt x="145852" y="171450"/>
                  <a:pt x="171450" y="145852"/>
                  <a:pt x="171450" y="114300"/>
                </a:cubicBezTo>
                <a:lnTo>
                  <a:pt x="171450" y="38100"/>
                </a:lnTo>
                <a:lnTo>
                  <a:pt x="152400" y="38100"/>
                </a:lnTo>
                <a:cubicBezTo>
                  <a:pt x="141863" y="38100"/>
                  <a:pt x="133350" y="29587"/>
                  <a:pt x="133350" y="19050"/>
                </a:cubicBezTo>
                <a:cubicBezTo>
                  <a:pt x="133350" y="8513"/>
                  <a:pt x="141863" y="0"/>
                  <a:pt x="152400" y="0"/>
                </a:cubicBezTo>
                <a:lnTo>
                  <a:pt x="180975" y="0"/>
                </a:lnTo>
                <a:cubicBezTo>
                  <a:pt x="196751" y="0"/>
                  <a:pt x="209550" y="12799"/>
                  <a:pt x="209550" y="28575"/>
                </a:cubicBezTo>
                <a:lnTo>
                  <a:pt x="209550" y="114300"/>
                </a:lnTo>
                <a:cubicBezTo>
                  <a:pt x="209550" y="160377"/>
                  <a:pt x="176808" y="198834"/>
                  <a:pt x="133350" y="207645"/>
                </a:cubicBezTo>
                <a:lnTo>
                  <a:pt x="133350" y="219075"/>
                </a:lnTo>
                <a:cubicBezTo>
                  <a:pt x="133350" y="255925"/>
                  <a:pt x="163175" y="285750"/>
                  <a:pt x="200025" y="285750"/>
                </a:cubicBezTo>
                <a:cubicBezTo>
                  <a:pt x="236875" y="285750"/>
                  <a:pt x="266700" y="255925"/>
                  <a:pt x="266700" y="219075"/>
                </a:cubicBezTo>
                <a:lnTo>
                  <a:pt x="266700" y="168176"/>
                </a:lnTo>
                <a:cubicBezTo>
                  <a:pt x="244495" y="160318"/>
                  <a:pt x="228600" y="139184"/>
                  <a:pt x="228600" y="114300"/>
                </a:cubicBezTo>
                <a:cubicBezTo>
                  <a:pt x="228600" y="82748"/>
                  <a:pt x="254198" y="57150"/>
                  <a:pt x="285750" y="57150"/>
                </a:cubicBezTo>
                <a:cubicBezTo>
                  <a:pt x="317302" y="57150"/>
                  <a:pt x="342900" y="82748"/>
                  <a:pt x="342900" y="114300"/>
                </a:cubicBezTo>
                <a:cubicBezTo>
                  <a:pt x="342900" y="139184"/>
                  <a:pt x="327005" y="160377"/>
                  <a:pt x="304800" y="168176"/>
                </a:cubicBezTo>
                <a:lnTo>
                  <a:pt x="304800" y="219075"/>
                </a:lnTo>
                <a:cubicBezTo>
                  <a:pt x="304800" y="276939"/>
                  <a:pt x="257889" y="323850"/>
                  <a:pt x="200025" y="323850"/>
                </a:cubicBezTo>
                <a:cubicBezTo>
                  <a:pt x="142161" y="323850"/>
                  <a:pt x="95250" y="276939"/>
                  <a:pt x="95250" y="219075"/>
                </a:cubicBezTo>
                <a:lnTo>
                  <a:pt x="95250" y="207645"/>
                </a:lnTo>
                <a:cubicBezTo>
                  <a:pt x="51792" y="198834"/>
                  <a:pt x="19050" y="160377"/>
                  <a:pt x="19050" y="114300"/>
                </a:cubicBezTo>
                <a:lnTo>
                  <a:pt x="19050" y="28575"/>
                </a:lnTo>
                <a:close/>
                <a:moveTo>
                  <a:pt x="285750" y="133350"/>
                </a:moveTo>
                <a:cubicBezTo>
                  <a:pt x="296264" y="133350"/>
                  <a:pt x="304800" y="124814"/>
                  <a:pt x="304800" y="114300"/>
                </a:cubicBezTo>
                <a:cubicBezTo>
                  <a:pt x="304800" y="103786"/>
                  <a:pt x="296264" y="95250"/>
                  <a:pt x="285750" y="95250"/>
                </a:cubicBezTo>
                <a:cubicBezTo>
                  <a:pt x="275236" y="95250"/>
                  <a:pt x="266700" y="103786"/>
                  <a:pt x="266700" y="114300"/>
                </a:cubicBezTo>
                <a:cubicBezTo>
                  <a:pt x="266700" y="124814"/>
                  <a:pt x="275236" y="133350"/>
                  <a:pt x="285750" y="133350"/>
                </a:cubicBezTo>
                <a:close/>
              </a:path>
            </a:pathLst>
          </a:custGeom>
          <a:solidFill>
            <a:srgbClr val="FFFFFF"/>
          </a:solidFill>
        </p:spPr>
      </p:sp>
      <p:sp>
        <p:nvSpPr>
          <p:cNvPr id="24" name="Text 22"/>
          <p:cNvSpPr/>
          <p:nvPr/>
        </p:nvSpPr>
        <p:spPr>
          <a:xfrm>
            <a:off x="7823200" y="2184400"/>
            <a:ext cx="1422400" cy="4064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2400" b="1" dirty="0">
                <a:solidFill>
                  <a:srgbClr val="2D2D2D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西医建议</a:t>
            </a:r>
            <a:endParaRPr lang="en-US" sz="1600" dirty="0"/>
          </a:p>
        </p:txBody>
      </p:sp>
      <p:sp>
        <p:nvSpPr>
          <p:cNvPr id="25" name="Shape 23"/>
          <p:cNvSpPr/>
          <p:nvPr/>
        </p:nvSpPr>
        <p:spPr>
          <a:xfrm>
            <a:off x="7010400" y="2946400"/>
            <a:ext cx="406400" cy="406400"/>
          </a:xfrm>
          <a:custGeom>
            <a:avLst/>
            <a:gdLst/>
            <a:ahLst/>
            <a:cxnLst/>
            <a:rect l="l" t="t" r="r" b="b"/>
            <a:pathLst>
              <a:path w="406400" h="406400">
                <a:moveTo>
                  <a:pt x="203200" y="0"/>
                </a:moveTo>
                <a:lnTo>
                  <a:pt x="203200" y="0"/>
                </a:lnTo>
                <a:cubicBezTo>
                  <a:pt x="315349" y="0"/>
                  <a:pt x="406400" y="91051"/>
                  <a:pt x="406400" y="203200"/>
                </a:cubicBezTo>
                <a:lnTo>
                  <a:pt x="406400" y="203200"/>
                </a:lnTo>
                <a:cubicBezTo>
                  <a:pt x="406400" y="315349"/>
                  <a:pt x="315349" y="406400"/>
                  <a:pt x="203200" y="406400"/>
                </a:cubicBezTo>
                <a:lnTo>
                  <a:pt x="203200" y="406400"/>
                </a:lnTo>
                <a:cubicBezTo>
                  <a:pt x="91051" y="406400"/>
                  <a:pt x="0" y="315349"/>
                  <a:pt x="0" y="203200"/>
                </a:cubicBezTo>
                <a:lnTo>
                  <a:pt x="0" y="203200"/>
                </a:lnTo>
                <a:cubicBezTo>
                  <a:pt x="0" y="91051"/>
                  <a:pt x="91051" y="0"/>
                  <a:pt x="203200" y="0"/>
                </a:cubicBezTo>
                <a:close/>
              </a:path>
            </a:pathLst>
          </a:custGeom>
          <a:solidFill>
            <a:srgbClr val="D4A574"/>
          </a:solidFill>
        </p:spPr>
      </p:sp>
      <p:sp>
        <p:nvSpPr>
          <p:cNvPr id="26" name="Text 24"/>
          <p:cNvSpPr/>
          <p:nvPr/>
        </p:nvSpPr>
        <p:spPr>
          <a:xfrm>
            <a:off x="7156450" y="3022600"/>
            <a:ext cx="203200" cy="2540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00" b="1" dirty="0">
                <a:solidFill>
                  <a:srgbClr val="FFFFFF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1</a:t>
            </a:r>
            <a:endParaRPr lang="en-US" sz="1600" dirty="0"/>
          </a:p>
        </p:txBody>
      </p:sp>
      <p:sp>
        <p:nvSpPr>
          <p:cNvPr id="27" name="Text 25"/>
          <p:cNvSpPr/>
          <p:nvPr/>
        </p:nvSpPr>
        <p:spPr>
          <a:xfrm>
            <a:off x="7569200" y="2895600"/>
            <a:ext cx="2247900" cy="355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800" b="1" dirty="0">
                <a:solidFill>
                  <a:srgbClr val="2D2D2D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定期随访</a:t>
            </a:r>
            <a:endParaRPr lang="en-US" sz="1600" dirty="0"/>
          </a:p>
        </p:txBody>
      </p:sp>
      <p:sp>
        <p:nvSpPr>
          <p:cNvPr id="28" name="Text 26"/>
          <p:cNvSpPr/>
          <p:nvPr/>
        </p:nvSpPr>
        <p:spPr>
          <a:xfrm>
            <a:off x="7569200" y="3251200"/>
            <a:ext cx="2222500" cy="2540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00" dirty="0">
                <a:solidFill>
                  <a:srgbClr val="6B6B6B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观察为主，与结节和平共处</a:t>
            </a:r>
            <a:endParaRPr lang="en-US" sz="1600" dirty="0"/>
          </a:p>
        </p:txBody>
      </p:sp>
      <p:sp>
        <p:nvSpPr>
          <p:cNvPr id="29" name="Shape 27"/>
          <p:cNvSpPr/>
          <p:nvPr/>
        </p:nvSpPr>
        <p:spPr>
          <a:xfrm>
            <a:off x="7010400" y="3759200"/>
            <a:ext cx="406400" cy="406400"/>
          </a:xfrm>
          <a:custGeom>
            <a:avLst/>
            <a:gdLst/>
            <a:ahLst/>
            <a:cxnLst/>
            <a:rect l="l" t="t" r="r" b="b"/>
            <a:pathLst>
              <a:path w="406400" h="406400">
                <a:moveTo>
                  <a:pt x="203200" y="0"/>
                </a:moveTo>
                <a:lnTo>
                  <a:pt x="203200" y="0"/>
                </a:lnTo>
                <a:cubicBezTo>
                  <a:pt x="315349" y="0"/>
                  <a:pt x="406400" y="91051"/>
                  <a:pt x="406400" y="203200"/>
                </a:cubicBezTo>
                <a:lnTo>
                  <a:pt x="406400" y="203200"/>
                </a:lnTo>
                <a:cubicBezTo>
                  <a:pt x="406400" y="315349"/>
                  <a:pt x="315349" y="406400"/>
                  <a:pt x="203200" y="406400"/>
                </a:cubicBezTo>
                <a:lnTo>
                  <a:pt x="203200" y="406400"/>
                </a:lnTo>
                <a:cubicBezTo>
                  <a:pt x="91051" y="406400"/>
                  <a:pt x="0" y="315349"/>
                  <a:pt x="0" y="203200"/>
                </a:cubicBezTo>
                <a:lnTo>
                  <a:pt x="0" y="203200"/>
                </a:lnTo>
                <a:cubicBezTo>
                  <a:pt x="0" y="91051"/>
                  <a:pt x="91051" y="0"/>
                  <a:pt x="203200" y="0"/>
                </a:cubicBezTo>
                <a:close/>
              </a:path>
            </a:pathLst>
          </a:custGeom>
          <a:solidFill>
            <a:srgbClr val="D4A574"/>
          </a:solidFill>
        </p:spPr>
      </p:sp>
      <p:sp>
        <p:nvSpPr>
          <p:cNvPr id="30" name="Text 28"/>
          <p:cNvSpPr/>
          <p:nvPr/>
        </p:nvSpPr>
        <p:spPr>
          <a:xfrm>
            <a:off x="7156450" y="3835400"/>
            <a:ext cx="203200" cy="2540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00" b="1" dirty="0">
                <a:solidFill>
                  <a:srgbClr val="FFFFFF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2</a:t>
            </a:r>
            <a:endParaRPr lang="en-US" sz="1600" dirty="0"/>
          </a:p>
        </p:txBody>
      </p:sp>
      <p:sp>
        <p:nvSpPr>
          <p:cNvPr id="31" name="Text 29"/>
          <p:cNvSpPr/>
          <p:nvPr/>
        </p:nvSpPr>
        <p:spPr>
          <a:xfrm>
            <a:off x="7569200" y="3708400"/>
            <a:ext cx="1892300" cy="355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800" b="1" dirty="0">
                <a:solidFill>
                  <a:srgbClr val="2D2D2D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手术干预</a:t>
            </a:r>
            <a:endParaRPr lang="en-US" sz="1600" dirty="0"/>
          </a:p>
        </p:txBody>
      </p:sp>
      <p:sp>
        <p:nvSpPr>
          <p:cNvPr id="32" name="Text 30"/>
          <p:cNvSpPr/>
          <p:nvPr/>
        </p:nvSpPr>
        <p:spPr>
          <a:xfrm>
            <a:off x="7569200" y="4064000"/>
            <a:ext cx="1866900" cy="2540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00" dirty="0">
                <a:solidFill>
                  <a:srgbClr val="6B6B6B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高度可疑或恶性时考虑</a:t>
            </a:r>
            <a:endParaRPr lang="en-US" sz="1600" dirty="0"/>
          </a:p>
        </p:txBody>
      </p:sp>
      <p:sp>
        <p:nvSpPr>
          <p:cNvPr id="33" name="Shape 31"/>
          <p:cNvSpPr/>
          <p:nvPr/>
        </p:nvSpPr>
        <p:spPr>
          <a:xfrm>
            <a:off x="7143750" y="6045200"/>
            <a:ext cx="406400" cy="406400"/>
          </a:xfrm>
          <a:custGeom>
            <a:avLst/>
            <a:gdLst/>
            <a:ahLst/>
            <a:cxnLst/>
            <a:rect l="l" t="t" r="r" b="b"/>
            <a:pathLst>
              <a:path w="406400" h="406400">
                <a:moveTo>
                  <a:pt x="203200" y="0"/>
                </a:moveTo>
                <a:lnTo>
                  <a:pt x="203200" y="0"/>
                </a:lnTo>
                <a:cubicBezTo>
                  <a:pt x="315349" y="0"/>
                  <a:pt x="406400" y="91051"/>
                  <a:pt x="406400" y="203200"/>
                </a:cubicBezTo>
                <a:lnTo>
                  <a:pt x="406400" y="203200"/>
                </a:lnTo>
                <a:cubicBezTo>
                  <a:pt x="406400" y="315349"/>
                  <a:pt x="315349" y="406400"/>
                  <a:pt x="203200" y="406400"/>
                </a:cubicBezTo>
                <a:lnTo>
                  <a:pt x="203200" y="406400"/>
                </a:lnTo>
                <a:cubicBezTo>
                  <a:pt x="91051" y="406400"/>
                  <a:pt x="0" y="315349"/>
                  <a:pt x="0" y="203200"/>
                </a:cubicBezTo>
                <a:lnTo>
                  <a:pt x="0" y="203200"/>
                </a:lnTo>
                <a:cubicBezTo>
                  <a:pt x="0" y="91051"/>
                  <a:pt x="91051" y="0"/>
                  <a:pt x="203200" y="0"/>
                </a:cubicBezTo>
                <a:close/>
              </a:path>
            </a:pathLst>
          </a:custGeom>
          <a:solidFill>
            <a:srgbClr val="D4A574"/>
          </a:solidFill>
        </p:spPr>
        <p:txBody>
          <a:bodyPr/>
          <a:p>
            <a:pPr>
              <a:lnSpc>
                <a:spcPct val="120000"/>
              </a:lnSpc>
            </a:pPr>
            <a:r>
              <a:rPr lang="en-US" altLang="zh-CN"/>
              <a:t>3</a:t>
            </a:r>
            <a:endParaRPr lang="en-US" altLang="zh-CN"/>
          </a:p>
        </p:txBody>
      </p:sp>
      <p:sp>
        <p:nvSpPr>
          <p:cNvPr id="34" name="Text 32"/>
          <p:cNvSpPr/>
          <p:nvPr/>
        </p:nvSpPr>
        <p:spPr>
          <a:xfrm>
            <a:off x="7156450" y="4648200"/>
            <a:ext cx="203200" cy="2540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00" b="1" dirty="0">
                <a:solidFill>
                  <a:srgbClr val="FFFFFF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3</a:t>
            </a:r>
            <a:endParaRPr lang="en-US" sz="1600" dirty="0"/>
          </a:p>
        </p:txBody>
      </p:sp>
      <p:sp>
        <p:nvSpPr>
          <p:cNvPr id="35" name="Text 33"/>
          <p:cNvSpPr/>
          <p:nvPr/>
        </p:nvSpPr>
        <p:spPr>
          <a:xfrm>
            <a:off x="7620000" y="6096000"/>
            <a:ext cx="2070100" cy="355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800" b="1" dirty="0">
                <a:solidFill>
                  <a:srgbClr val="2D2D2D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良性管理</a:t>
            </a:r>
            <a:endParaRPr lang="en-US" sz="1600" dirty="0"/>
          </a:p>
        </p:txBody>
      </p:sp>
      <p:sp>
        <p:nvSpPr>
          <p:cNvPr id="36" name="Text 34"/>
          <p:cNvSpPr/>
          <p:nvPr/>
        </p:nvSpPr>
        <p:spPr>
          <a:xfrm>
            <a:off x="7569200" y="6459220"/>
            <a:ext cx="2044700" cy="2540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00" dirty="0">
                <a:solidFill>
                  <a:srgbClr val="6B6B6B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无需过度治疗，定期监测</a:t>
            </a:r>
            <a:endParaRPr lang="en-US" sz="1600" dirty="0"/>
          </a:p>
        </p:txBody>
      </p:sp>
      <p:sp>
        <p:nvSpPr>
          <p:cNvPr id="37" name="Text 2"/>
          <p:cNvSpPr/>
          <p:nvPr/>
        </p:nvSpPr>
        <p:spPr>
          <a:xfrm>
            <a:off x="7569200" y="4292600"/>
            <a:ext cx="5436235" cy="711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zh-CN" altLang="en-US" sz="1400" dirty="0"/>
              <a:t>甲状腺影像报告数据系统（</a:t>
            </a:r>
            <a:r>
              <a:rPr lang="en-US" altLang="zh-CN" sz="1400" dirty="0"/>
              <a:t>TI-RADS</a:t>
            </a:r>
            <a:r>
              <a:rPr lang="zh-CN" altLang="en-US" sz="1400" dirty="0"/>
              <a:t>）</a:t>
            </a:r>
            <a:r>
              <a:rPr lang="en-US" altLang="zh-CN" sz="1400" dirty="0"/>
              <a:t>:0-6,</a:t>
            </a:r>
            <a:r>
              <a:rPr lang="zh-CN" altLang="en-US" sz="1400" dirty="0"/>
              <a:t>一般</a:t>
            </a:r>
            <a:r>
              <a:rPr lang="en-US" altLang="zh-CN" sz="1400" dirty="0"/>
              <a:t>4</a:t>
            </a:r>
            <a:r>
              <a:rPr lang="zh-CN" altLang="en-US" sz="1400" dirty="0"/>
              <a:t>级以上要引起重视。另结节过大，有压迫气管食管表现；结节持续增大都应进一步治疗。</a:t>
            </a:r>
            <a:endParaRPr lang="zh-CN" altLang="en-US" sz="1400" dirty="0"/>
          </a:p>
        </p:txBody>
      </p:sp>
      <p:sp>
        <p:nvSpPr>
          <p:cNvPr id="39" name="Text 2"/>
          <p:cNvSpPr/>
          <p:nvPr/>
        </p:nvSpPr>
        <p:spPr>
          <a:xfrm>
            <a:off x="7486650" y="4933315"/>
            <a:ext cx="5532120" cy="69913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zh-CN" altLang="en-US" sz="1400" dirty="0"/>
              <a:t>乳腺结节：</a:t>
            </a:r>
            <a:r>
              <a:rPr lang="en-US" sz="1400" dirty="0"/>
              <a:t>BI-RADS  4</a:t>
            </a:r>
            <a:r>
              <a:rPr lang="zh-CN" altLang="en-US" sz="1400" dirty="0"/>
              <a:t>类以上应引起重视，边界不清，形状不规则，血流丰富伴钙化；乳头溢液，皮肤凹陷橘皮样改变，有家族史等</a:t>
            </a:r>
            <a:endParaRPr lang="zh-CN" altLang="en-US" sz="1400" dirty="0"/>
          </a:p>
        </p:txBody>
      </p:sp>
      <p:sp>
        <p:nvSpPr>
          <p:cNvPr id="38" name="Text 2"/>
          <p:cNvSpPr/>
          <p:nvPr/>
        </p:nvSpPr>
        <p:spPr>
          <a:xfrm>
            <a:off x="7550150" y="5435600"/>
            <a:ext cx="5471160" cy="711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zh-CN" altLang="en-US" sz="1400" dirty="0"/>
              <a:t>肺结节：实性结节大于</a:t>
            </a:r>
            <a:r>
              <a:rPr lang="en-US" altLang="zh-CN" sz="1400" dirty="0"/>
              <a:t>8</a:t>
            </a:r>
            <a:r>
              <a:rPr lang="zh-CN" altLang="en-US" sz="1400" dirty="0"/>
              <a:t>毫米恶性征像明显，分叶毛刺表现，结节快速增大者</a:t>
            </a:r>
            <a:endParaRPr lang="zh-CN" altLang="en-US" sz="1400" dirty="0"/>
          </a:p>
        </p:txBody>
      </p:sp>
    </p:spTree>
  </p:cSld>
  <p:clrMapOvr>
    <a:masterClrMapping/>
  </p:clrMapOvr>
  <p:transition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3004800" cy="7315200"/>
          </a:xfrm>
          <a:custGeom>
            <a:avLst/>
            <a:gdLst/>
            <a:ahLst/>
            <a:cxnLst/>
            <a:rect l="l" t="t" r="r" b="b"/>
            <a:pathLst>
              <a:path w="13004800" h="7315200">
                <a:moveTo>
                  <a:pt x="0" y="0"/>
                </a:moveTo>
                <a:lnTo>
                  <a:pt x="13004800" y="0"/>
                </a:lnTo>
                <a:lnTo>
                  <a:pt x="13004800" y="7315200"/>
                </a:lnTo>
                <a:lnTo>
                  <a:pt x="0" y="7315200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rgbClr val="1E1E1E">
                  <a:alpha val="50000"/>
                </a:srgbClr>
              </a:gs>
              <a:gs pos="100000">
                <a:srgbClr val="1E1E1E">
                  <a:alpha val="50000"/>
                </a:srgbClr>
              </a:gs>
            </a:gsLst>
            <a:lin ang="16200000" scaled="1"/>
          </a:gradFill>
        </p:spPr>
      </p:sp>
      <p:sp>
        <p:nvSpPr>
          <p:cNvPr id="3" name="Text 1"/>
          <p:cNvSpPr/>
          <p:nvPr/>
        </p:nvSpPr>
        <p:spPr>
          <a:xfrm>
            <a:off x="2501900" y="1971675"/>
            <a:ext cx="8001000" cy="7620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80000"/>
              </a:lnSpc>
            </a:pPr>
            <a:r>
              <a:rPr lang="en-US" sz="6000" b="1" dirty="0">
                <a:solidFill>
                  <a:srgbClr val="FFFFFF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身心通畅，百病不生</a:t>
            </a: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5689600" y="3038475"/>
            <a:ext cx="1625600" cy="12700"/>
          </a:xfrm>
          <a:custGeom>
            <a:avLst/>
            <a:gdLst/>
            <a:ahLst/>
            <a:cxnLst/>
            <a:rect l="l" t="t" r="r" b="b"/>
            <a:pathLst>
              <a:path w="1625600" h="12700">
                <a:moveTo>
                  <a:pt x="0" y="0"/>
                </a:moveTo>
                <a:lnTo>
                  <a:pt x="1625600" y="0"/>
                </a:lnTo>
                <a:lnTo>
                  <a:pt x="1625600" y="12700"/>
                </a:lnTo>
                <a:lnTo>
                  <a:pt x="0" y="12700"/>
                </a:lnTo>
                <a:lnTo>
                  <a:pt x="0" y="0"/>
                </a:lnTo>
                <a:close/>
              </a:path>
            </a:pathLst>
          </a:custGeom>
          <a:solidFill>
            <a:srgbClr val="D4A574"/>
          </a:solidFill>
        </p:spPr>
      </p:sp>
      <p:sp>
        <p:nvSpPr>
          <p:cNvPr id="5" name="Text 3"/>
          <p:cNvSpPr/>
          <p:nvPr/>
        </p:nvSpPr>
        <p:spPr>
          <a:xfrm>
            <a:off x="2628900" y="3355975"/>
            <a:ext cx="7747000" cy="4191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40000"/>
              </a:lnSpc>
            </a:pPr>
            <a:r>
              <a:rPr lang="en-US" sz="2000" dirty="0">
                <a:solidFill>
                  <a:srgbClr val="FFFFFF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管理结节不仅是管理身体，更是管理情绪和生活方式。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2635250" y="3971925"/>
            <a:ext cx="7734300" cy="355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800" dirty="0">
                <a:solidFill>
                  <a:srgbClr val="FFFFFF">
                    <a:alpha val="80000"/>
                  </a:srgb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中医调理改善体质，西医监测确保安全，二者结合才是科学应对之道。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2616200" y="4937125"/>
            <a:ext cx="7772400" cy="4064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2400" b="1" dirty="0">
                <a:solidFill>
                  <a:srgbClr val="D4A574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愿大家都能拥有一身通畅的气血，和一份自在的心情！</a:t>
            </a:r>
            <a:endParaRPr lang="en-US" sz="1600" dirty="0"/>
          </a:p>
        </p:txBody>
      </p:sp>
    </p:spTree>
  </p:cSld>
  <p:clrMapOvr>
    <a:masterClrMapping/>
  </p:clrMapOvr>
  <p:transition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A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3004800" cy="7315200"/>
          </a:xfrm>
          <a:custGeom>
            <a:avLst/>
            <a:gdLst/>
            <a:ahLst/>
            <a:cxnLst/>
            <a:rect l="l" t="t" r="r" b="b"/>
            <a:pathLst>
              <a:path w="13004800" h="7315200">
                <a:moveTo>
                  <a:pt x="0" y="0"/>
                </a:moveTo>
                <a:lnTo>
                  <a:pt x="13004800" y="0"/>
                </a:lnTo>
                <a:lnTo>
                  <a:pt x="13004800" y="7315200"/>
                </a:lnTo>
                <a:lnTo>
                  <a:pt x="0" y="7315200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rgbClr val="F8F7F2"/>
              </a:gs>
              <a:gs pos="100000">
                <a:srgbClr val="E8D5B7"/>
              </a:gs>
            </a:gsLst>
            <a:lin ang="2700000" scaled="1"/>
          </a:gradFill>
        </p:spPr>
      </p:sp>
      <p:sp>
        <p:nvSpPr>
          <p:cNvPr id="3" name="Shape 1"/>
          <p:cNvSpPr/>
          <p:nvPr/>
        </p:nvSpPr>
        <p:spPr>
          <a:xfrm>
            <a:off x="5689600" y="1162050"/>
            <a:ext cx="1625600" cy="1625600"/>
          </a:xfrm>
          <a:custGeom>
            <a:avLst/>
            <a:gdLst/>
            <a:ahLst/>
            <a:cxnLst/>
            <a:rect l="l" t="t" r="r" b="b"/>
            <a:pathLst>
              <a:path w="1625600" h="1625600">
                <a:moveTo>
                  <a:pt x="812800" y="0"/>
                </a:moveTo>
                <a:lnTo>
                  <a:pt x="812800" y="0"/>
                </a:lnTo>
                <a:cubicBezTo>
                  <a:pt x="1261397" y="0"/>
                  <a:pt x="1625600" y="364203"/>
                  <a:pt x="1625600" y="812800"/>
                </a:cubicBezTo>
                <a:lnTo>
                  <a:pt x="1625600" y="812800"/>
                </a:lnTo>
                <a:cubicBezTo>
                  <a:pt x="1625600" y="1261397"/>
                  <a:pt x="1261397" y="1625600"/>
                  <a:pt x="812800" y="1625600"/>
                </a:cubicBezTo>
                <a:lnTo>
                  <a:pt x="812800" y="1625600"/>
                </a:lnTo>
                <a:cubicBezTo>
                  <a:pt x="364203" y="1625600"/>
                  <a:pt x="0" y="1261397"/>
                  <a:pt x="0" y="812800"/>
                </a:cubicBezTo>
                <a:lnTo>
                  <a:pt x="0" y="812800"/>
                </a:lnTo>
                <a:cubicBezTo>
                  <a:pt x="0" y="364203"/>
                  <a:pt x="364203" y="0"/>
                  <a:pt x="812800" y="0"/>
                </a:cubicBezTo>
                <a:close/>
              </a:path>
            </a:pathLst>
          </a:custGeom>
          <a:solidFill>
            <a:srgbClr val="4A5D23">
              <a:alpha val="10196"/>
            </a:srgbClr>
          </a:solidFill>
        </p:spPr>
      </p:sp>
      <p:sp>
        <p:nvSpPr>
          <p:cNvPr id="4" name="Shape 2"/>
          <p:cNvSpPr/>
          <p:nvPr/>
        </p:nvSpPr>
        <p:spPr>
          <a:xfrm>
            <a:off x="6121400" y="1593850"/>
            <a:ext cx="762000" cy="762000"/>
          </a:xfrm>
          <a:custGeom>
            <a:avLst/>
            <a:gdLst/>
            <a:ahLst/>
            <a:cxnLst/>
            <a:rect l="l" t="t" r="r" b="b"/>
            <a:pathLst>
              <a:path w="762000" h="762000">
                <a:moveTo>
                  <a:pt x="762000" y="238125"/>
                </a:moveTo>
                <a:lnTo>
                  <a:pt x="761851" y="346174"/>
                </a:lnTo>
                <a:cubicBezTo>
                  <a:pt x="761851" y="412849"/>
                  <a:pt x="735657" y="475804"/>
                  <a:pt x="690563" y="522387"/>
                </a:cubicBezTo>
                <a:cubicBezTo>
                  <a:pt x="690116" y="407789"/>
                  <a:pt x="630882" y="301526"/>
                  <a:pt x="533698" y="240655"/>
                </a:cubicBezTo>
                <a:lnTo>
                  <a:pt x="530870" y="238869"/>
                </a:lnTo>
                <a:cubicBezTo>
                  <a:pt x="534591" y="233363"/>
                  <a:pt x="535037" y="226070"/>
                  <a:pt x="531465" y="219968"/>
                </a:cubicBezTo>
                <a:lnTo>
                  <a:pt x="439192" y="60127"/>
                </a:lnTo>
                <a:cubicBezTo>
                  <a:pt x="429369" y="43011"/>
                  <a:pt x="435173" y="21134"/>
                  <a:pt x="452289" y="11311"/>
                </a:cubicBezTo>
                <a:cubicBezTo>
                  <a:pt x="469404" y="1488"/>
                  <a:pt x="491133" y="7441"/>
                  <a:pt x="500955" y="24557"/>
                </a:cubicBezTo>
                <a:lnTo>
                  <a:pt x="602159" y="199876"/>
                </a:lnTo>
                <a:lnTo>
                  <a:pt x="602159" y="199876"/>
                </a:lnTo>
                <a:lnTo>
                  <a:pt x="602159" y="199876"/>
                </a:lnTo>
                <a:lnTo>
                  <a:pt x="666601" y="311497"/>
                </a:lnTo>
                <a:lnTo>
                  <a:pt x="666750" y="238125"/>
                </a:lnTo>
                <a:cubicBezTo>
                  <a:pt x="666750" y="211782"/>
                  <a:pt x="688181" y="190500"/>
                  <a:pt x="714375" y="190500"/>
                </a:cubicBezTo>
                <a:cubicBezTo>
                  <a:pt x="740569" y="190500"/>
                  <a:pt x="762000" y="211931"/>
                  <a:pt x="762000" y="238125"/>
                </a:cubicBezTo>
                <a:close/>
                <a:moveTo>
                  <a:pt x="444103" y="184845"/>
                </a:moveTo>
                <a:cubicBezTo>
                  <a:pt x="423118" y="171748"/>
                  <a:pt x="399752" y="165943"/>
                  <a:pt x="376833" y="166836"/>
                </a:cubicBezTo>
                <a:lnTo>
                  <a:pt x="322511" y="72628"/>
                </a:lnTo>
                <a:cubicBezTo>
                  <a:pt x="312688" y="55513"/>
                  <a:pt x="318492" y="33635"/>
                  <a:pt x="335607" y="23812"/>
                </a:cubicBezTo>
                <a:cubicBezTo>
                  <a:pt x="352723" y="13990"/>
                  <a:pt x="374600" y="19794"/>
                  <a:pt x="384423" y="36909"/>
                </a:cubicBezTo>
                <a:lnTo>
                  <a:pt x="484287" y="209848"/>
                </a:lnTo>
                <a:lnTo>
                  <a:pt x="444103" y="184696"/>
                </a:lnTo>
                <a:close/>
                <a:moveTo>
                  <a:pt x="315367" y="131713"/>
                </a:moveTo>
                <a:lnTo>
                  <a:pt x="339775" y="173980"/>
                </a:lnTo>
                <a:cubicBezTo>
                  <a:pt x="317302" y="182166"/>
                  <a:pt x="297210" y="197197"/>
                  <a:pt x="282773" y="218182"/>
                </a:cubicBezTo>
                <a:lnTo>
                  <a:pt x="253454" y="167283"/>
                </a:lnTo>
                <a:cubicBezTo>
                  <a:pt x="243632" y="150168"/>
                  <a:pt x="249436" y="128290"/>
                  <a:pt x="266551" y="118467"/>
                </a:cubicBezTo>
                <a:cubicBezTo>
                  <a:pt x="283666" y="108645"/>
                  <a:pt x="305544" y="114449"/>
                  <a:pt x="315367" y="131564"/>
                </a:cubicBezTo>
                <a:close/>
                <a:moveTo>
                  <a:pt x="246311" y="226516"/>
                </a:moveTo>
                <a:lnTo>
                  <a:pt x="264914" y="258812"/>
                </a:lnTo>
                <a:cubicBezTo>
                  <a:pt x="261938" y="271611"/>
                  <a:pt x="261193" y="284857"/>
                  <a:pt x="262384" y="297656"/>
                </a:cubicBezTo>
                <a:lnTo>
                  <a:pt x="255984" y="297656"/>
                </a:lnTo>
                <a:lnTo>
                  <a:pt x="255984" y="297656"/>
                </a:lnTo>
                <a:lnTo>
                  <a:pt x="204787" y="297656"/>
                </a:lnTo>
                <a:lnTo>
                  <a:pt x="184398" y="262235"/>
                </a:lnTo>
                <a:cubicBezTo>
                  <a:pt x="174575" y="245120"/>
                  <a:pt x="180380" y="223242"/>
                  <a:pt x="197495" y="213420"/>
                </a:cubicBezTo>
                <a:cubicBezTo>
                  <a:pt x="214610" y="203597"/>
                  <a:pt x="236488" y="209401"/>
                  <a:pt x="246311" y="226516"/>
                </a:cubicBezTo>
                <a:close/>
                <a:moveTo>
                  <a:pt x="340668" y="260449"/>
                </a:moveTo>
                <a:cubicBezTo>
                  <a:pt x="354657" y="238125"/>
                  <a:pt x="383977" y="231428"/>
                  <a:pt x="406301" y="245269"/>
                </a:cubicBezTo>
                <a:lnTo>
                  <a:pt x="495895" y="301228"/>
                </a:lnTo>
                <a:cubicBezTo>
                  <a:pt x="572542" y="349300"/>
                  <a:pt x="619125" y="433388"/>
                  <a:pt x="619125" y="523875"/>
                </a:cubicBezTo>
                <a:lnTo>
                  <a:pt x="619125" y="535781"/>
                </a:lnTo>
                <a:cubicBezTo>
                  <a:pt x="619125" y="660648"/>
                  <a:pt x="517773" y="762000"/>
                  <a:pt x="392906" y="762000"/>
                </a:cubicBezTo>
                <a:lnTo>
                  <a:pt x="130969" y="762000"/>
                </a:lnTo>
                <a:cubicBezTo>
                  <a:pt x="111175" y="762000"/>
                  <a:pt x="95250" y="746075"/>
                  <a:pt x="95250" y="726281"/>
                </a:cubicBezTo>
                <a:cubicBezTo>
                  <a:pt x="95250" y="706487"/>
                  <a:pt x="111175" y="690563"/>
                  <a:pt x="130969" y="690563"/>
                </a:cubicBezTo>
                <a:lnTo>
                  <a:pt x="267891" y="690563"/>
                </a:lnTo>
                <a:cubicBezTo>
                  <a:pt x="277713" y="690563"/>
                  <a:pt x="285750" y="682526"/>
                  <a:pt x="285750" y="672703"/>
                </a:cubicBezTo>
                <a:cubicBezTo>
                  <a:pt x="285750" y="662880"/>
                  <a:pt x="277713" y="654844"/>
                  <a:pt x="267891" y="654844"/>
                </a:cubicBezTo>
                <a:lnTo>
                  <a:pt x="83344" y="654844"/>
                </a:lnTo>
                <a:cubicBezTo>
                  <a:pt x="63550" y="654844"/>
                  <a:pt x="47625" y="638919"/>
                  <a:pt x="47625" y="619125"/>
                </a:cubicBezTo>
                <a:cubicBezTo>
                  <a:pt x="47625" y="599331"/>
                  <a:pt x="63550" y="583406"/>
                  <a:pt x="83344" y="583406"/>
                </a:cubicBezTo>
                <a:lnTo>
                  <a:pt x="267891" y="583406"/>
                </a:lnTo>
                <a:cubicBezTo>
                  <a:pt x="277713" y="583406"/>
                  <a:pt x="285750" y="575370"/>
                  <a:pt x="285750" y="565547"/>
                </a:cubicBezTo>
                <a:cubicBezTo>
                  <a:pt x="285750" y="555724"/>
                  <a:pt x="277713" y="547687"/>
                  <a:pt x="267891" y="547687"/>
                </a:cubicBezTo>
                <a:lnTo>
                  <a:pt x="35719" y="547687"/>
                </a:lnTo>
                <a:cubicBezTo>
                  <a:pt x="15925" y="547687"/>
                  <a:pt x="0" y="531763"/>
                  <a:pt x="0" y="511969"/>
                </a:cubicBezTo>
                <a:cubicBezTo>
                  <a:pt x="0" y="492175"/>
                  <a:pt x="15925" y="476250"/>
                  <a:pt x="35719" y="476250"/>
                </a:cubicBezTo>
                <a:lnTo>
                  <a:pt x="267891" y="476250"/>
                </a:lnTo>
                <a:cubicBezTo>
                  <a:pt x="277713" y="476250"/>
                  <a:pt x="285750" y="468213"/>
                  <a:pt x="285750" y="458391"/>
                </a:cubicBezTo>
                <a:cubicBezTo>
                  <a:pt x="285750" y="448568"/>
                  <a:pt x="277713" y="440531"/>
                  <a:pt x="267891" y="440531"/>
                </a:cubicBezTo>
                <a:lnTo>
                  <a:pt x="83344" y="440531"/>
                </a:lnTo>
                <a:cubicBezTo>
                  <a:pt x="63550" y="440531"/>
                  <a:pt x="47625" y="424607"/>
                  <a:pt x="47625" y="404813"/>
                </a:cubicBezTo>
                <a:cubicBezTo>
                  <a:pt x="47625" y="385018"/>
                  <a:pt x="63550" y="369094"/>
                  <a:pt x="83344" y="369094"/>
                </a:cubicBezTo>
                <a:lnTo>
                  <a:pt x="285750" y="369094"/>
                </a:lnTo>
                <a:lnTo>
                  <a:pt x="285750" y="369094"/>
                </a:lnTo>
                <a:lnTo>
                  <a:pt x="285750" y="369094"/>
                </a:lnTo>
                <a:lnTo>
                  <a:pt x="424458" y="369094"/>
                </a:lnTo>
                <a:lnTo>
                  <a:pt x="355699" y="326082"/>
                </a:lnTo>
                <a:cubicBezTo>
                  <a:pt x="333375" y="312093"/>
                  <a:pt x="326678" y="282773"/>
                  <a:pt x="340519" y="260449"/>
                </a:cubicBezTo>
                <a:close/>
              </a:path>
            </a:pathLst>
          </a:custGeom>
          <a:solidFill>
            <a:srgbClr val="4A5D23"/>
          </a:solidFill>
        </p:spPr>
      </p:sp>
      <p:sp>
        <p:nvSpPr>
          <p:cNvPr id="5" name="Text 3"/>
          <p:cNvSpPr/>
          <p:nvPr/>
        </p:nvSpPr>
        <p:spPr>
          <a:xfrm>
            <a:off x="4794250" y="3194050"/>
            <a:ext cx="3416300" cy="609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80000"/>
              </a:lnSpc>
            </a:pPr>
            <a:r>
              <a:rPr lang="en-US" sz="4800" b="1" dirty="0">
                <a:solidFill>
                  <a:srgbClr val="4A5D23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办公室里的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73700" y="4006850"/>
            <a:ext cx="2057400" cy="5080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90000"/>
              </a:lnSpc>
            </a:pPr>
            <a:r>
              <a:rPr lang="en-US" sz="3600" dirty="0">
                <a:solidFill>
                  <a:srgbClr val="4A5D23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随身药囊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5689600" y="4921250"/>
            <a:ext cx="1625600" cy="12700"/>
          </a:xfrm>
          <a:custGeom>
            <a:avLst/>
            <a:gdLst/>
            <a:ahLst/>
            <a:cxnLst/>
            <a:rect l="l" t="t" r="r" b="b"/>
            <a:pathLst>
              <a:path w="1625600" h="12700">
                <a:moveTo>
                  <a:pt x="0" y="0"/>
                </a:moveTo>
                <a:lnTo>
                  <a:pt x="1625600" y="0"/>
                </a:lnTo>
                <a:lnTo>
                  <a:pt x="1625600" y="12700"/>
                </a:lnTo>
                <a:lnTo>
                  <a:pt x="0" y="12700"/>
                </a:lnTo>
                <a:lnTo>
                  <a:pt x="0" y="0"/>
                </a:lnTo>
                <a:close/>
              </a:path>
            </a:pathLst>
          </a:custGeom>
          <a:solidFill>
            <a:srgbClr val="B5A291"/>
          </a:solidFill>
        </p:spPr>
      </p:sp>
      <p:sp>
        <p:nvSpPr>
          <p:cNvPr id="8" name="Text 6"/>
          <p:cNvSpPr/>
          <p:nvPr/>
        </p:nvSpPr>
        <p:spPr>
          <a:xfrm>
            <a:off x="5041900" y="5340350"/>
            <a:ext cx="2921000" cy="355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2000" dirty="0">
                <a:solidFill>
                  <a:srgbClr val="4A5D23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常见不适的穴位速救指南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4616450" y="5797550"/>
            <a:ext cx="3771900" cy="355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800" dirty="0">
                <a:solidFill>
                  <a:srgbClr val="4A5D23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告别颈肩腰痛、头痛、眼疲劳与失眠</a:t>
            </a:r>
            <a:endParaRPr lang="en-US" sz="1600" dirty="0"/>
          </a:p>
        </p:txBody>
      </p:sp>
      <p:sp>
        <p:nvSpPr>
          <p:cNvPr id="18" name="文本框 17"/>
          <p:cNvSpPr txBox="1"/>
          <p:nvPr/>
        </p:nvSpPr>
        <p:spPr>
          <a:xfrm>
            <a:off x="544830" y="130175"/>
            <a:ext cx="12862560" cy="84645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5400"/>
              <a:t>第三部分：常见疾患的穴位按摩方法</a:t>
            </a:r>
            <a:endParaRPr lang="zh-CN" altLang="en-US" sz="5400"/>
          </a:p>
        </p:txBody>
      </p:sp>
    </p:spTree>
  </p:cSld>
  <p:clrMapOvr>
    <a:masterClrMapping/>
  </p:clrMapOvr>
  <p:transition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7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228600" y="1244600"/>
            <a:ext cx="12547600" cy="609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80000"/>
              </a:lnSpc>
            </a:pPr>
            <a:r>
              <a:rPr lang="en-US" sz="4800" b="1" dirty="0">
                <a:solidFill>
                  <a:srgbClr val="4A5D23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这些问题，您中招了吗？</a:t>
            </a:r>
            <a:endParaRPr lang="en-US" sz="1600" dirty="0"/>
          </a:p>
        </p:txBody>
      </p:sp>
      <p:sp>
        <p:nvSpPr>
          <p:cNvPr id="3" name="Shape 1"/>
          <p:cNvSpPr/>
          <p:nvPr/>
        </p:nvSpPr>
        <p:spPr>
          <a:xfrm>
            <a:off x="5892800" y="1955800"/>
            <a:ext cx="1219200" cy="50800"/>
          </a:xfrm>
          <a:custGeom>
            <a:avLst/>
            <a:gdLst/>
            <a:ahLst/>
            <a:cxnLst/>
            <a:rect l="l" t="t" r="r" b="b"/>
            <a:pathLst>
              <a:path w="1219200" h="50800">
                <a:moveTo>
                  <a:pt x="0" y="0"/>
                </a:moveTo>
                <a:lnTo>
                  <a:pt x="1219200" y="0"/>
                </a:lnTo>
                <a:lnTo>
                  <a:pt x="1219200" y="50800"/>
                </a:lnTo>
                <a:lnTo>
                  <a:pt x="0" y="50800"/>
                </a:lnTo>
                <a:lnTo>
                  <a:pt x="0" y="0"/>
                </a:lnTo>
                <a:close/>
              </a:path>
            </a:pathLst>
          </a:custGeom>
          <a:solidFill>
            <a:srgbClr val="B5A291"/>
          </a:solidFill>
        </p:spPr>
      </p:sp>
      <p:sp>
        <p:nvSpPr>
          <p:cNvPr id="4" name="Text 2"/>
          <p:cNvSpPr/>
          <p:nvPr/>
        </p:nvSpPr>
        <p:spPr>
          <a:xfrm>
            <a:off x="381000" y="2514600"/>
            <a:ext cx="6045200" cy="355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2000" dirty="0">
                <a:solidFill>
                  <a:srgbClr val="4A5D23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您是否曾被突如其来的头痛困扰，却不想吃药？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381000" y="3175000"/>
            <a:ext cx="6045200" cy="355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2000" dirty="0">
                <a:solidFill>
                  <a:srgbClr val="4A5D23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是否在电脑前坐久了，感觉脖子僵硬得像生了锈？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381000" y="3835400"/>
            <a:ext cx="6045200" cy="355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2000" dirty="0">
                <a:solidFill>
                  <a:srgbClr val="4A5D23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是否在深夜辗转反侧，大脑却异常清醒？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6705600" y="2514600"/>
            <a:ext cx="5918200" cy="3556000"/>
          </a:xfrm>
          <a:custGeom>
            <a:avLst/>
            <a:gdLst/>
            <a:ahLst/>
            <a:cxnLst/>
            <a:rect l="l" t="t" r="r" b="b"/>
            <a:pathLst>
              <a:path w="5918200" h="3556000">
                <a:moveTo>
                  <a:pt x="101595" y="0"/>
                </a:moveTo>
                <a:lnTo>
                  <a:pt x="5816605" y="0"/>
                </a:lnTo>
                <a:cubicBezTo>
                  <a:pt x="5872714" y="0"/>
                  <a:pt x="5918200" y="45486"/>
                  <a:pt x="5918200" y="101595"/>
                </a:cubicBezTo>
                <a:lnTo>
                  <a:pt x="5918200" y="3454405"/>
                </a:lnTo>
                <a:cubicBezTo>
                  <a:pt x="5918200" y="3510514"/>
                  <a:pt x="5872714" y="3556000"/>
                  <a:pt x="5816605" y="3556000"/>
                </a:cubicBezTo>
                <a:lnTo>
                  <a:pt x="101595" y="3556000"/>
                </a:lnTo>
                <a:cubicBezTo>
                  <a:pt x="45486" y="3556000"/>
                  <a:pt x="0" y="3510514"/>
                  <a:pt x="0" y="3454405"/>
                </a:cubicBezTo>
                <a:lnTo>
                  <a:pt x="0" y="101595"/>
                </a:lnTo>
                <a:cubicBezTo>
                  <a:pt x="0" y="45523"/>
                  <a:pt x="45523" y="0"/>
                  <a:pt x="101595" y="0"/>
                </a:cubicBezTo>
                <a:close/>
              </a:path>
            </a:pathLst>
          </a:custGeom>
          <a:solidFill>
            <a:srgbClr val="E8D5B7">
              <a:alpha val="30196"/>
            </a:srgbClr>
          </a:solidFill>
        </p:spPr>
      </p:sp>
      <p:sp>
        <p:nvSpPr>
          <p:cNvPr id="8" name="Shape 6"/>
          <p:cNvSpPr/>
          <p:nvPr/>
        </p:nvSpPr>
        <p:spPr>
          <a:xfrm>
            <a:off x="9055100" y="2819400"/>
            <a:ext cx="1219200" cy="1219200"/>
          </a:xfrm>
          <a:custGeom>
            <a:avLst/>
            <a:gdLst/>
            <a:ahLst/>
            <a:cxnLst/>
            <a:rect l="l" t="t" r="r" b="b"/>
            <a:pathLst>
              <a:path w="1219200" h="1219200">
                <a:moveTo>
                  <a:pt x="609600" y="0"/>
                </a:moveTo>
                <a:lnTo>
                  <a:pt x="609600" y="0"/>
                </a:lnTo>
                <a:cubicBezTo>
                  <a:pt x="946047" y="0"/>
                  <a:pt x="1219200" y="273153"/>
                  <a:pt x="1219200" y="609600"/>
                </a:cubicBezTo>
                <a:lnTo>
                  <a:pt x="1219200" y="609600"/>
                </a:lnTo>
                <a:cubicBezTo>
                  <a:pt x="1219200" y="946047"/>
                  <a:pt x="946047" y="1219200"/>
                  <a:pt x="609600" y="1219200"/>
                </a:cubicBezTo>
                <a:lnTo>
                  <a:pt x="609600" y="1219200"/>
                </a:lnTo>
                <a:cubicBezTo>
                  <a:pt x="273153" y="1219200"/>
                  <a:pt x="0" y="946047"/>
                  <a:pt x="0" y="609600"/>
                </a:cubicBezTo>
                <a:lnTo>
                  <a:pt x="0" y="609600"/>
                </a:lnTo>
                <a:cubicBezTo>
                  <a:pt x="0" y="273153"/>
                  <a:pt x="273153" y="0"/>
                  <a:pt x="609600" y="0"/>
                </a:cubicBezTo>
                <a:close/>
              </a:path>
            </a:pathLst>
          </a:custGeom>
          <a:solidFill>
            <a:srgbClr val="4A5D23"/>
          </a:solidFill>
        </p:spPr>
      </p:sp>
      <p:sp>
        <p:nvSpPr>
          <p:cNvPr id="9" name="Shape 7"/>
          <p:cNvSpPr/>
          <p:nvPr/>
        </p:nvSpPr>
        <p:spPr>
          <a:xfrm>
            <a:off x="9477375" y="3238500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296540" y="9079"/>
                </a:moveTo>
                <a:lnTo>
                  <a:pt x="230907" y="74712"/>
                </a:lnTo>
                <a:lnTo>
                  <a:pt x="306288" y="150093"/>
                </a:lnTo>
                <a:lnTo>
                  <a:pt x="371921" y="84460"/>
                </a:lnTo>
                <a:cubicBezTo>
                  <a:pt x="377726" y="78581"/>
                  <a:pt x="381000" y="70693"/>
                  <a:pt x="381000" y="62508"/>
                </a:cubicBezTo>
                <a:cubicBezTo>
                  <a:pt x="381000" y="54322"/>
                  <a:pt x="377726" y="46434"/>
                  <a:pt x="371921" y="40556"/>
                </a:cubicBezTo>
                <a:lnTo>
                  <a:pt x="340444" y="9079"/>
                </a:lnTo>
                <a:cubicBezTo>
                  <a:pt x="334566" y="3274"/>
                  <a:pt x="326678" y="0"/>
                  <a:pt x="318492" y="0"/>
                </a:cubicBezTo>
                <a:cubicBezTo>
                  <a:pt x="310307" y="0"/>
                  <a:pt x="302419" y="3274"/>
                  <a:pt x="296540" y="9079"/>
                </a:cubicBezTo>
                <a:close/>
                <a:moveTo>
                  <a:pt x="205680" y="99938"/>
                </a:moveTo>
                <a:lnTo>
                  <a:pt x="9079" y="296540"/>
                </a:lnTo>
                <a:cubicBezTo>
                  <a:pt x="3274" y="302419"/>
                  <a:pt x="0" y="310307"/>
                  <a:pt x="0" y="318492"/>
                </a:cubicBezTo>
                <a:cubicBezTo>
                  <a:pt x="0" y="326678"/>
                  <a:pt x="3274" y="334566"/>
                  <a:pt x="9079" y="340444"/>
                </a:cubicBezTo>
                <a:lnTo>
                  <a:pt x="40556" y="371921"/>
                </a:lnTo>
                <a:cubicBezTo>
                  <a:pt x="46434" y="377726"/>
                  <a:pt x="54322" y="381000"/>
                  <a:pt x="62508" y="381000"/>
                </a:cubicBezTo>
                <a:cubicBezTo>
                  <a:pt x="70693" y="381000"/>
                  <a:pt x="78581" y="377726"/>
                  <a:pt x="84460" y="371921"/>
                </a:cubicBezTo>
                <a:lnTo>
                  <a:pt x="281062" y="175320"/>
                </a:lnTo>
                <a:lnTo>
                  <a:pt x="205680" y="99938"/>
                </a:lnTo>
                <a:close/>
              </a:path>
            </a:pathLst>
          </a:custGeom>
          <a:solidFill>
            <a:srgbClr val="FFFFFF"/>
          </a:solidFill>
        </p:spPr>
      </p:sp>
      <p:sp>
        <p:nvSpPr>
          <p:cNvPr id="10" name="Text 8"/>
          <p:cNvSpPr/>
          <p:nvPr/>
        </p:nvSpPr>
        <p:spPr>
          <a:xfrm>
            <a:off x="8477250" y="4241800"/>
            <a:ext cx="2374900" cy="4064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2400" b="1" dirty="0">
                <a:solidFill>
                  <a:srgbClr val="4A5D23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我们的身体自带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8388350" y="4749800"/>
            <a:ext cx="2552700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3000" b="1" dirty="0">
                <a:solidFill>
                  <a:srgbClr val="4A5D23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“急救开关”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7550150" y="5410200"/>
            <a:ext cx="4229100" cy="355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800" dirty="0">
                <a:solidFill>
                  <a:srgbClr val="4A5D23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今天，我就教大家如何找到并开启它们。</a:t>
            </a:r>
            <a:endParaRPr lang="en-US" sz="1600" dirty="0"/>
          </a:p>
        </p:txBody>
      </p:sp>
    </p:spTree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7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1"/>
          <p:cNvSpPr/>
          <p:nvPr>
            <p:custDataLst>
              <p:tags r:id="rId1"/>
            </p:custDataLst>
          </p:nvPr>
        </p:nvSpPr>
        <p:spPr>
          <a:xfrm>
            <a:off x="285750" y="2133600"/>
            <a:ext cx="800100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00000"/>
              </a:lnSpc>
            </a:pPr>
            <a:endParaRPr lang="en-US" sz="1600" dirty="0"/>
          </a:p>
        </p:txBody>
      </p:sp>
      <p:sp>
        <p:nvSpPr>
          <p:cNvPr id="4" name="Text 2"/>
          <p:cNvSpPr/>
          <p:nvPr>
            <p:custDataLst>
              <p:tags r:id="rId2"/>
            </p:custDataLst>
          </p:nvPr>
        </p:nvSpPr>
        <p:spPr>
          <a:xfrm>
            <a:off x="1295400" y="2184400"/>
            <a:ext cx="2921000" cy="355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endParaRPr lang="en-US" sz="1600" dirty="0"/>
          </a:p>
        </p:txBody>
      </p:sp>
      <p:sp>
        <p:nvSpPr>
          <p:cNvPr id="5" name="Text 3"/>
          <p:cNvSpPr/>
          <p:nvPr>
            <p:custDataLst>
              <p:tags r:id="rId3"/>
            </p:custDataLst>
          </p:nvPr>
        </p:nvSpPr>
        <p:spPr>
          <a:xfrm>
            <a:off x="285750" y="2895600"/>
            <a:ext cx="800100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00000"/>
              </a:lnSpc>
            </a:pPr>
            <a:endParaRPr lang="en-US" sz="1600" dirty="0"/>
          </a:p>
        </p:txBody>
      </p:sp>
      <p:sp>
        <p:nvSpPr>
          <p:cNvPr id="7" name="Text 5"/>
          <p:cNvSpPr/>
          <p:nvPr>
            <p:custDataLst>
              <p:tags r:id="rId4"/>
            </p:custDataLst>
          </p:nvPr>
        </p:nvSpPr>
        <p:spPr>
          <a:xfrm>
            <a:off x="285750" y="3657600"/>
            <a:ext cx="800100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00000"/>
              </a:lnSpc>
            </a:pPr>
            <a:endParaRPr lang="en-US" sz="1600" dirty="0"/>
          </a:p>
        </p:txBody>
      </p:sp>
      <p:sp>
        <p:nvSpPr>
          <p:cNvPr id="8" name="Text 6"/>
          <p:cNvSpPr/>
          <p:nvPr>
            <p:custDataLst>
              <p:tags r:id="rId5"/>
            </p:custDataLst>
          </p:nvPr>
        </p:nvSpPr>
        <p:spPr>
          <a:xfrm>
            <a:off x="1295400" y="3698240"/>
            <a:ext cx="3429000" cy="3657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endParaRPr lang="en-US" sz="1600" dirty="0"/>
          </a:p>
        </p:txBody>
      </p:sp>
      <p:sp>
        <p:nvSpPr>
          <p:cNvPr id="9" name="Text 7"/>
          <p:cNvSpPr/>
          <p:nvPr>
            <p:custDataLst>
              <p:tags r:id="rId6"/>
            </p:custDataLst>
          </p:nvPr>
        </p:nvSpPr>
        <p:spPr>
          <a:xfrm>
            <a:off x="285750" y="4419600"/>
            <a:ext cx="800100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00000"/>
              </a:lnSpc>
            </a:pPr>
            <a:endParaRPr lang="en-US" sz="1600" dirty="0"/>
          </a:p>
        </p:txBody>
      </p:sp>
      <p:sp>
        <p:nvSpPr>
          <p:cNvPr id="10" name="Text 8"/>
          <p:cNvSpPr/>
          <p:nvPr>
            <p:custDataLst>
              <p:tags r:id="rId7"/>
            </p:custDataLst>
          </p:nvPr>
        </p:nvSpPr>
        <p:spPr>
          <a:xfrm>
            <a:off x="1295400" y="4470400"/>
            <a:ext cx="3683000" cy="355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endParaRPr lang="en-US" sz="1600" dirty="0"/>
          </a:p>
        </p:txBody>
      </p:sp>
      <p:sp>
        <p:nvSpPr>
          <p:cNvPr id="11" name="Text 9"/>
          <p:cNvSpPr/>
          <p:nvPr>
            <p:custDataLst>
              <p:tags r:id="rId8"/>
            </p:custDataLst>
          </p:nvPr>
        </p:nvSpPr>
        <p:spPr>
          <a:xfrm>
            <a:off x="285750" y="5181600"/>
            <a:ext cx="800100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00000"/>
              </a:lnSpc>
            </a:pPr>
            <a:endParaRPr lang="en-US" sz="1600" dirty="0"/>
          </a:p>
        </p:txBody>
      </p:sp>
      <p:sp>
        <p:nvSpPr>
          <p:cNvPr id="12" name="Text 10"/>
          <p:cNvSpPr/>
          <p:nvPr>
            <p:custDataLst>
              <p:tags r:id="rId9"/>
            </p:custDataLst>
          </p:nvPr>
        </p:nvSpPr>
        <p:spPr>
          <a:xfrm>
            <a:off x="1295400" y="5232400"/>
            <a:ext cx="3429000" cy="355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endParaRPr lang="en-US" sz="1600" dirty="0"/>
          </a:p>
        </p:txBody>
      </p:sp>
      <p:sp>
        <p:nvSpPr>
          <p:cNvPr id="13" name="Text 11"/>
          <p:cNvSpPr/>
          <p:nvPr>
            <p:custDataLst>
              <p:tags r:id="rId10"/>
            </p:custDataLst>
          </p:nvPr>
        </p:nvSpPr>
        <p:spPr>
          <a:xfrm>
            <a:off x="285750" y="5943600"/>
            <a:ext cx="800100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00000"/>
              </a:lnSpc>
            </a:pPr>
            <a:endParaRPr lang="en-US" sz="1600" dirty="0"/>
          </a:p>
        </p:txBody>
      </p:sp>
      <p:sp>
        <p:nvSpPr>
          <p:cNvPr id="14" name="Text 12"/>
          <p:cNvSpPr/>
          <p:nvPr>
            <p:custDataLst>
              <p:tags r:id="rId11"/>
            </p:custDataLst>
          </p:nvPr>
        </p:nvSpPr>
        <p:spPr>
          <a:xfrm>
            <a:off x="1295400" y="5994400"/>
            <a:ext cx="2413000" cy="355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endParaRPr lang="en-US" sz="1600" dirty="0"/>
          </a:p>
        </p:txBody>
      </p:sp>
      <p:sp>
        <p:nvSpPr>
          <p:cNvPr id="16" name="文本框 15"/>
          <p:cNvSpPr txBox="1"/>
          <p:nvPr>
            <p:custDataLst>
              <p:tags r:id="rId12"/>
            </p:custDataLst>
          </p:nvPr>
        </p:nvSpPr>
        <p:spPr>
          <a:xfrm>
            <a:off x="1081405" y="1005840"/>
            <a:ext cx="9628505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5400"/>
              <a:t>一、认识中医和西医</a:t>
            </a:r>
            <a:endParaRPr lang="zh-CN" altLang="en-US" sz="5400"/>
          </a:p>
        </p:txBody>
      </p:sp>
      <p:sp>
        <p:nvSpPr>
          <p:cNvPr id="17" name="文本框 16"/>
          <p:cNvSpPr txBox="1"/>
          <p:nvPr>
            <p:custDataLst>
              <p:tags r:id="rId13"/>
            </p:custDataLst>
          </p:nvPr>
        </p:nvSpPr>
        <p:spPr>
          <a:xfrm>
            <a:off x="1085850" y="2352040"/>
            <a:ext cx="12129135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5400"/>
              <a:t>二、重新认识身体内的结节</a:t>
            </a:r>
            <a:endParaRPr lang="zh-CN" altLang="en-US" sz="5400"/>
          </a:p>
        </p:txBody>
      </p:sp>
      <p:sp>
        <p:nvSpPr>
          <p:cNvPr id="18" name="文本框 17"/>
          <p:cNvSpPr txBox="1"/>
          <p:nvPr>
            <p:custDataLst>
              <p:tags r:id="rId14"/>
            </p:custDataLst>
          </p:nvPr>
        </p:nvSpPr>
        <p:spPr>
          <a:xfrm>
            <a:off x="1085850" y="3963670"/>
            <a:ext cx="12821285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5400"/>
              <a:t>三、常见疾患的穴位按摩方法</a:t>
            </a:r>
            <a:endParaRPr lang="zh-CN" altLang="en-US" sz="5400"/>
          </a:p>
        </p:txBody>
      </p:sp>
      <p:sp>
        <p:nvSpPr>
          <p:cNvPr id="2" name="文本框 1"/>
          <p:cNvSpPr txBox="1"/>
          <p:nvPr>
            <p:custDataLst>
              <p:tags r:id="rId15"/>
            </p:custDataLst>
          </p:nvPr>
        </p:nvSpPr>
        <p:spPr>
          <a:xfrm>
            <a:off x="1081405" y="5299710"/>
            <a:ext cx="9628505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5400"/>
              <a:t>四、心源性猝死的中西医防治</a:t>
            </a:r>
            <a:endParaRPr lang="zh-CN" altLang="en-US" sz="5400"/>
          </a:p>
        </p:txBody>
      </p:sp>
    </p:spTree>
  </p:cSld>
  <p:clrMapOvr>
    <a:masterClrMapping/>
  </p:clrMapOvr>
  <p:transition>
    <p:fad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A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3004800" cy="7315200"/>
          </a:xfrm>
          <a:custGeom>
            <a:avLst/>
            <a:gdLst/>
            <a:ahLst/>
            <a:cxnLst/>
            <a:rect l="l" t="t" r="r" b="b"/>
            <a:pathLst>
              <a:path w="13004800" h="7315200">
                <a:moveTo>
                  <a:pt x="0" y="0"/>
                </a:moveTo>
                <a:lnTo>
                  <a:pt x="13004800" y="0"/>
                </a:lnTo>
                <a:lnTo>
                  <a:pt x="13004800" y="7315200"/>
                </a:lnTo>
                <a:lnTo>
                  <a:pt x="0" y="7315200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rgbClr val="F8F7F2"/>
              </a:gs>
              <a:gs pos="100000">
                <a:srgbClr val="E8D5B7"/>
              </a:gs>
            </a:gsLst>
            <a:lin ang="2700000" scaled="1"/>
          </a:gradFill>
        </p:spPr>
      </p:sp>
      <p:sp>
        <p:nvSpPr>
          <p:cNvPr id="3" name="Text 1"/>
          <p:cNvSpPr/>
          <p:nvPr/>
        </p:nvSpPr>
        <p:spPr>
          <a:xfrm>
            <a:off x="4038600" y="1828800"/>
            <a:ext cx="4927600" cy="5080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90000"/>
              </a:lnSpc>
            </a:pPr>
            <a:r>
              <a:rPr lang="en-US" sz="3600" b="1" dirty="0">
                <a:solidFill>
                  <a:srgbClr val="4A5D23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为什么穴位按摩有效？</a:t>
            </a: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2099667" y="2946400"/>
            <a:ext cx="1219200" cy="1219200"/>
          </a:xfrm>
          <a:custGeom>
            <a:avLst/>
            <a:gdLst/>
            <a:ahLst/>
            <a:cxnLst/>
            <a:rect l="l" t="t" r="r" b="b"/>
            <a:pathLst>
              <a:path w="1219200" h="1219200">
                <a:moveTo>
                  <a:pt x="609600" y="0"/>
                </a:moveTo>
                <a:lnTo>
                  <a:pt x="609600" y="0"/>
                </a:lnTo>
                <a:cubicBezTo>
                  <a:pt x="946047" y="0"/>
                  <a:pt x="1219200" y="273153"/>
                  <a:pt x="1219200" y="609600"/>
                </a:cubicBezTo>
                <a:lnTo>
                  <a:pt x="1219200" y="609600"/>
                </a:lnTo>
                <a:cubicBezTo>
                  <a:pt x="1219200" y="946047"/>
                  <a:pt x="946047" y="1219200"/>
                  <a:pt x="609600" y="1219200"/>
                </a:cubicBezTo>
                <a:lnTo>
                  <a:pt x="609600" y="1219200"/>
                </a:lnTo>
                <a:cubicBezTo>
                  <a:pt x="273153" y="1219200"/>
                  <a:pt x="0" y="946047"/>
                  <a:pt x="0" y="609600"/>
                </a:cubicBezTo>
                <a:lnTo>
                  <a:pt x="0" y="609600"/>
                </a:lnTo>
                <a:cubicBezTo>
                  <a:pt x="0" y="273153"/>
                  <a:pt x="273153" y="0"/>
                  <a:pt x="609600" y="0"/>
                </a:cubicBezTo>
                <a:close/>
              </a:path>
            </a:pathLst>
          </a:custGeom>
          <a:solidFill>
            <a:srgbClr val="4A5D23"/>
          </a:solidFill>
        </p:spPr>
      </p:sp>
      <p:sp>
        <p:nvSpPr>
          <p:cNvPr id="5" name="Shape 3"/>
          <p:cNvSpPr/>
          <p:nvPr/>
        </p:nvSpPr>
        <p:spPr>
          <a:xfrm>
            <a:off x="2521942" y="3365500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166613" y="23812"/>
                </a:moveTo>
                <a:lnTo>
                  <a:pt x="109910" y="23812"/>
                </a:lnTo>
                <a:cubicBezTo>
                  <a:pt x="88032" y="23812"/>
                  <a:pt x="68907" y="38770"/>
                  <a:pt x="63698" y="59978"/>
                </a:cubicBezTo>
                <a:lnTo>
                  <a:pt x="1042" y="312911"/>
                </a:lnTo>
                <a:cubicBezTo>
                  <a:pt x="-4539" y="335384"/>
                  <a:pt x="12502" y="357188"/>
                  <a:pt x="35719" y="357188"/>
                </a:cubicBezTo>
                <a:lnTo>
                  <a:pt x="166613" y="357188"/>
                </a:lnTo>
                <a:lnTo>
                  <a:pt x="166613" y="309563"/>
                </a:lnTo>
                <a:cubicBezTo>
                  <a:pt x="166613" y="296391"/>
                  <a:pt x="177254" y="285750"/>
                  <a:pt x="190426" y="285750"/>
                </a:cubicBezTo>
                <a:cubicBezTo>
                  <a:pt x="203597" y="285750"/>
                  <a:pt x="214238" y="296391"/>
                  <a:pt x="214238" y="309563"/>
                </a:cubicBezTo>
                <a:lnTo>
                  <a:pt x="214238" y="357188"/>
                </a:lnTo>
                <a:lnTo>
                  <a:pt x="345281" y="357188"/>
                </a:lnTo>
                <a:cubicBezTo>
                  <a:pt x="368498" y="357188"/>
                  <a:pt x="385539" y="335384"/>
                  <a:pt x="379958" y="312911"/>
                </a:cubicBezTo>
                <a:lnTo>
                  <a:pt x="317376" y="59978"/>
                </a:lnTo>
                <a:cubicBezTo>
                  <a:pt x="312093" y="38770"/>
                  <a:pt x="293043" y="23812"/>
                  <a:pt x="271090" y="23812"/>
                </a:cubicBezTo>
                <a:lnTo>
                  <a:pt x="214238" y="23812"/>
                </a:lnTo>
                <a:lnTo>
                  <a:pt x="214238" y="71438"/>
                </a:lnTo>
                <a:cubicBezTo>
                  <a:pt x="214238" y="84609"/>
                  <a:pt x="203597" y="95250"/>
                  <a:pt x="190426" y="95250"/>
                </a:cubicBezTo>
                <a:cubicBezTo>
                  <a:pt x="177254" y="95250"/>
                  <a:pt x="166613" y="84609"/>
                  <a:pt x="166613" y="71438"/>
                </a:cubicBezTo>
                <a:lnTo>
                  <a:pt x="166613" y="23812"/>
                </a:lnTo>
                <a:close/>
                <a:moveTo>
                  <a:pt x="214238" y="166688"/>
                </a:moveTo>
                <a:lnTo>
                  <a:pt x="214238" y="214313"/>
                </a:lnTo>
                <a:cubicBezTo>
                  <a:pt x="214238" y="227484"/>
                  <a:pt x="203597" y="238125"/>
                  <a:pt x="190426" y="238125"/>
                </a:cubicBezTo>
                <a:cubicBezTo>
                  <a:pt x="177254" y="238125"/>
                  <a:pt x="166613" y="227484"/>
                  <a:pt x="166613" y="214313"/>
                </a:cubicBezTo>
                <a:lnTo>
                  <a:pt x="166613" y="166688"/>
                </a:lnTo>
                <a:cubicBezTo>
                  <a:pt x="166613" y="153516"/>
                  <a:pt x="177254" y="142875"/>
                  <a:pt x="190426" y="142875"/>
                </a:cubicBezTo>
                <a:cubicBezTo>
                  <a:pt x="203597" y="142875"/>
                  <a:pt x="214238" y="153516"/>
                  <a:pt x="214238" y="166688"/>
                </a:cubicBezTo>
                <a:close/>
              </a:path>
            </a:pathLst>
          </a:custGeom>
          <a:solidFill>
            <a:srgbClr val="FFFFFF"/>
          </a:solidFill>
        </p:spPr>
      </p:sp>
      <p:sp>
        <p:nvSpPr>
          <p:cNvPr id="6" name="Text 4"/>
          <p:cNvSpPr/>
          <p:nvPr/>
        </p:nvSpPr>
        <p:spPr>
          <a:xfrm>
            <a:off x="736600" y="4368800"/>
            <a:ext cx="3949700" cy="4064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2400" b="1" dirty="0">
                <a:solidFill>
                  <a:srgbClr val="4A5D23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经络是通道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762000" y="4876800"/>
            <a:ext cx="3898900" cy="3048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600" dirty="0">
                <a:solidFill>
                  <a:srgbClr val="4A5D23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像城市的道路网络，气血是路上跑的车。</a:t>
            </a:r>
            <a:endParaRPr lang="en-US" sz="1600" dirty="0"/>
          </a:p>
        </p:txBody>
      </p:sp>
      <p:sp>
        <p:nvSpPr>
          <p:cNvPr id="8" name="Shape 6"/>
          <p:cNvSpPr/>
          <p:nvPr/>
        </p:nvSpPr>
        <p:spPr>
          <a:xfrm>
            <a:off x="5892602" y="2946400"/>
            <a:ext cx="1219200" cy="1219200"/>
          </a:xfrm>
          <a:custGeom>
            <a:avLst/>
            <a:gdLst/>
            <a:ahLst/>
            <a:cxnLst/>
            <a:rect l="l" t="t" r="r" b="b"/>
            <a:pathLst>
              <a:path w="1219200" h="1219200">
                <a:moveTo>
                  <a:pt x="609600" y="0"/>
                </a:moveTo>
                <a:lnTo>
                  <a:pt x="609600" y="0"/>
                </a:lnTo>
                <a:cubicBezTo>
                  <a:pt x="946047" y="0"/>
                  <a:pt x="1219200" y="273153"/>
                  <a:pt x="1219200" y="609600"/>
                </a:cubicBezTo>
                <a:lnTo>
                  <a:pt x="1219200" y="609600"/>
                </a:lnTo>
                <a:cubicBezTo>
                  <a:pt x="1219200" y="946047"/>
                  <a:pt x="946047" y="1219200"/>
                  <a:pt x="609600" y="1219200"/>
                </a:cubicBezTo>
                <a:lnTo>
                  <a:pt x="609600" y="1219200"/>
                </a:lnTo>
                <a:cubicBezTo>
                  <a:pt x="273153" y="1219200"/>
                  <a:pt x="0" y="946047"/>
                  <a:pt x="0" y="609600"/>
                </a:cubicBezTo>
                <a:lnTo>
                  <a:pt x="0" y="609600"/>
                </a:lnTo>
                <a:cubicBezTo>
                  <a:pt x="0" y="273153"/>
                  <a:pt x="273153" y="0"/>
                  <a:pt x="609600" y="0"/>
                </a:cubicBezTo>
                <a:close/>
              </a:path>
            </a:pathLst>
          </a:custGeom>
          <a:solidFill>
            <a:srgbClr val="B5A291"/>
          </a:solidFill>
        </p:spPr>
      </p:sp>
      <p:sp>
        <p:nvSpPr>
          <p:cNvPr id="9" name="Shape 7"/>
          <p:cNvSpPr/>
          <p:nvPr/>
        </p:nvSpPr>
        <p:spPr>
          <a:xfrm>
            <a:off x="6291064" y="3365500"/>
            <a:ext cx="428625" cy="381000"/>
          </a:xfrm>
          <a:custGeom>
            <a:avLst/>
            <a:gdLst/>
            <a:ahLst/>
            <a:cxnLst/>
            <a:rect l="l" t="t" r="r" b="b"/>
            <a:pathLst>
              <a:path w="428625" h="381000">
                <a:moveTo>
                  <a:pt x="214313" y="-11906"/>
                </a:moveTo>
                <a:cubicBezTo>
                  <a:pt x="227484" y="-11906"/>
                  <a:pt x="238125" y="-1265"/>
                  <a:pt x="238125" y="11906"/>
                </a:cubicBezTo>
                <a:lnTo>
                  <a:pt x="238125" y="25524"/>
                </a:lnTo>
                <a:cubicBezTo>
                  <a:pt x="311125" y="35942"/>
                  <a:pt x="368871" y="93687"/>
                  <a:pt x="379288" y="166688"/>
                </a:cubicBezTo>
                <a:lnTo>
                  <a:pt x="392906" y="166688"/>
                </a:lnTo>
                <a:cubicBezTo>
                  <a:pt x="406078" y="166688"/>
                  <a:pt x="416719" y="177329"/>
                  <a:pt x="416719" y="190500"/>
                </a:cubicBezTo>
                <a:cubicBezTo>
                  <a:pt x="416719" y="203671"/>
                  <a:pt x="406078" y="214313"/>
                  <a:pt x="392906" y="214313"/>
                </a:cubicBezTo>
                <a:lnTo>
                  <a:pt x="379288" y="214313"/>
                </a:lnTo>
                <a:cubicBezTo>
                  <a:pt x="368871" y="287313"/>
                  <a:pt x="311125" y="345058"/>
                  <a:pt x="238125" y="355476"/>
                </a:cubicBezTo>
                <a:lnTo>
                  <a:pt x="238125" y="369094"/>
                </a:lnTo>
                <a:cubicBezTo>
                  <a:pt x="238125" y="382265"/>
                  <a:pt x="227484" y="392906"/>
                  <a:pt x="214313" y="392906"/>
                </a:cubicBezTo>
                <a:cubicBezTo>
                  <a:pt x="201141" y="392906"/>
                  <a:pt x="190500" y="382265"/>
                  <a:pt x="190500" y="369094"/>
                </a:cubicBezTo>
                <a:lnTo>
                  <a:pt x="190500" y="355476"/>
                </a:lnTo>
                <a:cubicBezTo>
                  <a:pt x="117500" y="345058"/>
                  <a:pt x="59754" y="287313"/>
                  <a:pt x="49337" y="214313"/>
                </a:cubicBezTo>
                <a:lnTo>
                  <a:pt x="35719" y="214313"/>
                </a:lnTo>
                <a:cubicBezTo>
                  <a:pt x="22547" y="214313"/>
                  <a:pt x="11906" y="203671"/>
                  <a:pt x="11906" y="190500"/>
                </a:cubicBezTo>
                <a:cubicBezTo>
                  <a:pt x="11906" y="177329"/>
                  <a:pt x="22547" y="166688"/>
                  <a:pt x="35719" y="166688"/>
                </a:cubicBezTo>
                <a:lnTo>
                  <a:pt x="49337" y="166688"/>
                </a:lnTo>
                <a:cubicBezTo>
                  <a:pt x="59754" y="93687"/>
                  <a:pt x="117500" y="35942"/>
                  <a:pt x="190500" y="25524"/>
                </a:cubicBezTo>
                <a:lnTo>
                  <a:pt x="190500" y="11906"/>
                </a:lnTo>
                <a:cubicBezTo>
                  <a:pt x="190500" y="-1265"/>
                  <a:pt x="201141" y="-11906"/>
                  <a:pt x="214313" y="-11906"/>
                </a:cubicBezTo>
                <a:close/>
                <a:moveTo>
                  <a:pt x="97631" y="214313"/>
                </a:moveTo>
                <a:cubicBezTo>
                  <a:pt x="107082" y="260970"/>
                  <a:pt x="143842" y="297731"/>
                  <a:pt x="190500" y="307181"/>
                </a:cubicBezTo>
                <a:lnTo>
                  <a:pt x="190500" y="297656"/>
                </a:lnTo>
                <a:cubicBezTo>
                  <a:pt x="190500" y="284485"/>
                  <a:pt x="201141" y="273844"/>
                  <a:pt x="214313" y="273844"/>
                </a:cubicBezTo>
                <a:cubicBezTo>
                  <a:pt x="227484" y="273844"/>
                  <a:pt x="238125" y="284485"/>
                  <a:pt x="238125" y="297656"/>
                </a:cubicBezTo>
                <a:lnTo>
                  <a:pt x="238125" y="307181"/>
                </a:lnTo>
                <a:cubicBezTo>
                  <a:pt x="284783" y="297731"/>
                  <a:pt x="321543" y="260970"/>
                  <a:pt x="330994" y="214313"/>
                </a:cubicBezTo>
                <a:lnTo>
                  <a:pt x="321469" y="214313"/>
                </a:lnTo>
                <a:cubicBezTo>
                  <a:pt x="308297" y="214313"/>
                  <a:pt x="297656" y="203671"/>
                  <a:pt x="297656" y="190500"/>
                </a:cubicBezTo>
                <a:cubicBezTo>
                  <a:pt x="297656" y="177329"/>
                  <a:pt x="308297" y="166688"/>
                  <a:pt x="321469" y="166688"/>
                </a:cubicBezTo>
                <a:lnTo>
                  <a:pt x="330994" y="166688"/>
                </a:lnTo>
                <a:cubicBezTo>
                  <a:pt x="321543" y="120030"/>
                  <a:pt x="284783" y="83269"/>
                  <a:pt x="238125" y="73819"/>
                </a:cubicBezTo>
                <a:lnTo>
                  <a:pt x="238125" y="83344"/>
                </a:lnTo>
                <a:cubicBezTo>
                  <a:pt x="238125" y="96515"/>
                  <a:pt x="227484" y="107156"/>
                  <a:pt x="214313" y="107156"/>
                </a:cubicBezTo>
                <a:cubicBezTo>
                  <a:pt x="201141" y="107156"/>
                  <a:pt x="190500" y="96515"/>
                  <a:pt x="190500" y="83344"/>
                </a:cubicBezTo>
                <a:lnTo>
                  <a:pt x="190500" y="73819"/>
                </a:lnTo>
                <a:cubicBezTo>
                  <a:pt x="143842" y="83269"/>
                  <a:pt x="107082" y="120030"/>
                  <a:pt x="97631" y="166688"/>
                </a:cubicBezTo>
                <a:lnTo>
                  <a:pt x="107156" y="166688"/>
                </a:lnTo>
                <a:cubicBezTo>
                  <a:pt x="120328" y="166688"/>
                  <a:pt x="130969" y="177329"/>
                  <a:pt x="130969" y="190500"/>
                </a:cubicBezTo>
                <a:cubicBezTo>
                  <a:pt x="130969" y="203671"/>
                  <a:pt x="120328" y="214313"/>
                  <a:pt x="107156" y="214313"/>
                </a:cubicBezTo>
                <a:lnTo>
                  <a:pt x="97631" y="214313"/>
                </a:lnTo>
                <a:close/>
                <a:moveTo>
                  <a:pt x="214313" y="154781"/>
                </a:moveTo>
                <a:cubicBezTo>
                  <a:pt x="234026" y="154781"/>
                  <a:pt x="250031" y="170786"/>
                  <a:pt x="250031" y="190500"/>
                </a:cubicBezTo>
                <a:cubicBezTo>
                  <a:pt x="250031" y="210214"/>
                  <a:pt x="234026" y="226219"/>
                  <a:pt x="214313" y="226219"/>
                </a:cubicBezTo>
                <a:cubicBezTo>
                  <a:pt x="194599" y="226219"/>
                  <a:pt x="178594" y="210214"/>
                  <a:pt x="178594" y="190500"/>
                </a:cubicBezTo>
                <a:cubicBezTo>
                  <a:pt x="178594" y="170786"/>
                  <a:pt x="194599" y="154781"/>
                  <a:pt x="214313" y="154781"/>
                </a:cubicBezTo>
                <a:close/>
              </a:path>
            </a:pathLst>
          </a:custGeom>
          <a:solidFill>
            <a:srgbClr val="FFFFFF"/>
          </a:solidFill>
        </p:spPr>
      </p:sp>
      <p:sp>
        <p:nvSpPr>
          <p:cNvPr id="10" name="Text 8"/>
          <p:cNvSpPr/>
          <p:nvPr/>
        </p:nvSpPr>
        <p:spPr>
          <a:xfrm>
            <a:off x="4529534" y="4368800"/>
            <a:ext cx="3949700" cy="4064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2400" b="1" dirty="0">
                <a:solidFill>
                  <a:srgbClr val="4A5D23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穴位是枢纽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4554934" y="4876800"/>
            <a:ext cx="3898900" cy="3048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600" dirty="0">
                <a:solidFill>
                  <a:srgbClr val="4A5D23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是道路上的关键十字路口或加油站。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9685536" y="2946400"/>
            <a:ext cx="1219200" cy="1219200"/>
          </a:xfrm>
          <a:custGeom>
            <a:avLst/>
            <a:gdLst/>
            <a:ahLst/>
            <a:cxnLst/>
            <a:rect l="l" t="t" r="r" b="b"/>
            <a:pathLst>
              <a:path w="1219200" h="1219200">
                <a:moveTo>
                  <a:pt x="609600" y="0"/>
                </a:moveTo>
                <a:lnTo>
                  <a:pt x="609600" y="0"/>
                </a:lnTo>
                <a:cubicBezTo>
                  <a:pt x="946047" y="0"/>
                  <a:pt x="1219200" y="273153"/>
                  <a:pt x="1219200" y="609600"/>
                </a:cubicBezTo>
                <a:lnTo>
                  <a:pt x="1219200" y="609600"/>
                </a:lnTo>
                <a:cubicBezTo>
                  <a:pt x="1219200" y="946047"/>
                  <a:pt x="946047" y="1219200"/>
                  <a:pt x="609600" y="1219200"/>
                </a:cubicBezTo>
                <a:lnTo>
                  <a:pt x="609600" y="1219200"/>
                </a:lnTo>
                <a:cubicBezTo>
                  <a:pt x="273153" y="1219200"/>
                  <a:pt x="0" y="946047"/>
                  <a:pt x="0" y="609600"/>
                </a:cubicBezTo>
                <a:lnTo>
                  <a:pt x="0" y="609600"/>
                </a:lnTo>
                <a:cubicBezTo>
                  <a:pt x="0" y="273153"/>
                  <a:pt x="273153" y="0"/>
                  <a:pt x="609600" y="0"/>
                </a:cubicBezTo>
                <a:close/>
              </a:path>
            </a:pathLst>
          </a:custGeom>
          <a:solidFill>
            <a:srgbClr val="4A5D23"/>
          </a:solidFill>
        </p:spPr>
      </p:sp>
      <p:sp>
        <p:nvSpPr>
          <p:cNvPr id="13" name="Shape 11"/>
          <p:cNvSpPr/>
          <p:nvPr/>
        </p:nvSpPr>
        <p:spPr>
          <a:xfrm>
            <a:off x="10107811" y="3365500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381000" y="119063"/>
                </a:moveTo>
                <a:lnTo>
                  <a:pt x="380926" y="173087"/>
                </a:lnTo>
                <a:cubicBezTo>
                  <a:pt x="380926" y="206425"/>
                  <a:pt x="367829" y="237902"/>
                  <a:pt x="345281" y="261193"/>
                </a:cubicBezTo>
                <a:cubicBezTo>
                  <a:pt x="345058" y="203895"/>
                  <a:pt x="315441" y="150763"/>
                  <a:pt x="266849" y="120328"/>
                </a:cubicBezTo>
                <a:lnTo>
                  <a:pt x="265435" y="119435"/>
                </a:lnTo>
                <a:cubicBezTo>
                  <a:pt x="267295" y="116681"/>
                  <a:pt x="267519" y="113035"/>
                  <a:pt x="265733" y="109984"/>
                </a:cubicBezTo>
                <a:lnTo>
                  <a:pt x="219596" y="30063"/>
                </a:lnTo>
                <a:cubicBezTo>
                  <a:pt x="214685" y="21506"/>
                  <a:pt x="217587" y="10567"/>
                  <a:pt x="226144" y="5655"/>
                </a:cubicBezTo>
                <a:cubicBezTo>
                  <a:pt x="234702" y="744"/>
                  <a:pt x="245566" y="3721"/>
                  <a:pt x="250478" y="12278"/>
                </a:cubicBezTo>
                <a:lnTo>
                  <a:pt x="301079" y="99938"/>
                </a:lnTo>
                <a:lnTo>
                  <a:pt x="301079" y="99938"/>
                </a:lnTo>
                <a:lnTo>
                  <a:pt x="301079" y="99938"/>
                </a:lnTo>
                <a:lnTo>
                  <a:pt x="333301" y="155749"/>
                </a:lnTo>
                <a:lnTo>
                  <a:pt x="333375" y="119063"/>
                </a:lnTo>
                <a:cubicBezTo>
                  <a:pt x="333375" y="105891"/>
                  <a:pt x="344091" y="95250"/>
                  <a:pt x="357188" y="95250"/>
                </a:cubicBezTo>
                <a:cubicBezTo>
                  <a:pt x="370284" y="95250"/>
                  <a:pt x="381000" y="105966"/>
                  <a:pt x="381000" y="119063"/>
                </a:cubicBezTo>
                <a:close/>
                <a:moveTo>
                  <a:pt x="222052" y="92422"/>
                </a:moveTo>
                <a:cubicBezTo>
                  <a:pt x="211559" y="85874"/>
                  <a:pt x="199876" y="82972"/>
                  <a:pt x="188416" y="83418"/>
                </a:cubicBezTo>
                <a:lnTo>
                  <a:pt x="161255" y="36314"/>
                </a:lnTo>
                <a:cubicBezTo>
                  <a:pt x="156344" y="27756"/>
                  <a:pt x="159246" y="16818"/>
                  <a:pt x="167804" y="11906"/>
                </a:cubicBezTo>
                <a:cubicBezTo>
                  <a:pt x="176361" y="6995"/>
                  <a:pt x="187300" y="9897"/>
                  <a:pt x="192212" y="18455"/>
                </a:cubicBezTo>
                <a:lnTo>
                  <a:pt x="242143" y="104924"/>
                </a:lnTo>
                <a:lnTo>
                  <a:pt x="222052" y="92348"/>
                </a:lnTo>
                <a:close/>
                <a:moveTo>
                  <a:pt x="157683" y="65856"/>
                </a:moveTo>
                <a:lnTo>
                  <a:pt x="169887" y="86990"/>
                </a:lnTo>
                <a:cubicBezTo>
                  <a:pt x="158651" y="91083"/>
                  <a:pt x="148605" y="98599"/>
                  <a:pt x="141387" y="109091"/>
                </a:cubicBezTo>
                <a:lnTo>
                  <a:pt x="126727" y="83641"/>
                </a:lnTo>
                <a:cubicBezTo>
                  <a:pt x="121816" y="75084"/>
                  <a:pt x="124718" y="64145"/>
                  <a:pt x="133276" y="59234"/>
                </a:cubicBezTo>
                <a:cubicBezTo>
                  <a:pt x="141833" y="54322"/>
                  <a:pt x="152772" y="57224"/>
                  <a:pt x="157683" y="65782"/>
                </a:cubicBezTo>
                <a:close/>
                <a:moveTo>
                  <a:pt x="123155" y="113258"/>
                </a:moveTo>
                <a:lnTo>
                  <a:pt x="132457" y="129406"/>
                </a:lnTo>
                <a:cubicBezTo>
                  <a:pt x="130969" y="135806"/>
                  <a:pt x="130597" y="142429"/>
                  <a:pt x="131192" y="148828"/>
                </a:cubicBezTo>
                <a:lnTo>
                  <a:pt x="127992" y="148828"/>
                </a:lnTo>
                <a:lnTo>
                  <a:pt x="127992" y="148828"/>
                </a:lnTo>
                <a:lnTo>
                  <a:pt x="102394" y="148828"/>
                </a:lnTo>
                <a:lnTo>
                  <a:pt x="92199" y="131118"/>
                </a:lnTo>
                <a:cubicBezTo>
                  <a:pt x="87288" y="122560"/>
                  <a:pt x="90190" y="111621"/>
                  <a:pt x="98747" y="106710"/>
                </a:cubicBezTo>
                <a:cubicBezTo>
                  <a:pt x="107305" y="101798"/>
                  <a:pt x="118244" y="104701"/>
                  <a:pt x="123155" y="113258"/>
                </a:cubicBezTo>
                <a:close/>
                <a:moveTo>
                  <a:pt x="170334" y="130225"/>
                </a:moveTo>
                <a:cubicBezTo>
                  <a:pt x="177329" y="119063"/>
                  <a:pt x="191988" y="115714"/>
                  <a:pt x="203150" y="122634"/>
                </a:cubicBezTo>
                <a:lnTo>
                  <a:pt x="247948" y="150614"/>
                </a:lnTo>
                <a:cubicBezTo>
                  <a:pt x="286271" y="174650"/>
                  <a:pt x="309563" y="216694"/>
                  <a:pt x="309563" y="261938"/>
                </a:cubicBezTo>
                <a:lnTo>
                  <a:pt x="309563" y="267891"/>
                </a:lnTo>
                <a:cubicBezTo>
                  <a:pt x="309563" y="330324"/>
                  <a:pt x="258887" y="381000"/>
                  <a:pt x="196453" y="381000"/>
                </a:cubicBezTo>
                <a:lnTo>
                  <a:pt x="65484" y="381000"/>
                </a:lnTo>
                <a:cubicBezTo>
                  <a:pt x="55587" y="381000"/>
                  <a:pt x="47625" y="373038"/>
                  <a:pt x="47625" y="363141"/>
                </a:cubicBezTo>
                <a:cubicBezTo>
                  <a:pt x="47625" y="353244"/>
                  <a:pt x="55587" y="345281"/>
                  <a:pt x="65484" y="345281"/>
                </a:cubicBezTo>
                <a:lnTo>
                  <a:pt x="133945" y="345281"/>
                </a:lnTo>
                <a:cubicBezTo>
                  <a:pt x="138857" y="345281"/>
                  <a:pt x="142875" y="341263"/>
                  <a:pt x="142875" y="336352"/>
                </a:cubicBezTo>
                <a:cubicBezTo>
                  <a:pt x="142875" y="331440"/>
                  <a:pt x="138857" y="327422"/>
                  <a:pt x="133945" y="327422"/>
                </a:cubicBezTo>
                <a:lnTo>
                  <a:pt x="41672" y="327422"/>
                </a:lnTo>
                <a:cubicBezTo>
                  <a:pt x="31775" y="327422"/>
                  <a:pt x="23812" y="319460"/>
                  <a:pt x="23812" y="309563"/>
                </a:cubicBezTo>
                <a:cubicBezTo>
                  <a:pt x="23812" y="299665"/>
                  <a:pt x="31775" y="291703"/>
                  <a:pt x="41672" y="291703"/>
                </a:cubicBezTo>
                <a:lnTo>
                  <a:pt x="133945" y="291703"/>
                </a:lnTo>
                <a:cubicBezTo>
                  <a:pt x="138857" y="291703"/>
                  <a:pt x="142875" y="287685"/>
                  <a:pt x="142875" y="282773"/>
                </a:cubicBezTo>
                <a:cubicBezTo>
                  <a:pt x="142875" y="277862"/>
                  <a:pt x="138857" y="273844"/>
                  <a:pt x="133945" y="273844"/>
                </a:cubicBezTo>
                <a:lnTo>
                  <a:pt x="17859" y="273844"/>
                </a:lnTo>
                <a:cubicBezTo>
                  <a:pt x="7962" y="273844"/>
                  <a:pt x="0" y="265881"/>
                  <a:pt x="0" y="255984"/>
                </a:cubicBezTo>
                <a:cubicBezTo>
                  <a:pt x="0" y="246087"/>
                  <a:pt x="7962" y="238125"/>
                  <a:pt x="17859" y="238125"/>
                </a:cubicBezTo>
                <a:lnTo>
                  <a:pt x="133945" y="238125"/>
                </a:lnTo>
                <a:cubicBezTo>
                  <a:pt x="138857" y="238125"/>
                  <a:pt x="142875" y="234107"/>
                  <a:pt x="142875" y="229195"/>
                </a:cubicBezTo>
                <a:cubicBezTo>
                  <a:pt x="142875" y="224284"/>
                  <a:pt x="138857" y="220266"/>
                  <a:pt x="133945" y="220266"/>
                </a:cubicBezTo>
                <a:lnTo>
                  <a:pt x="41672" y="220266"/>
                </a:lnTo>
                <a:cubicBezTo>
                  <a:pt x="31775" y="220266"/>
                  <a:pt x="23812" y="212303"/>
                  <a:pt x="23812" y="202406"/>
                </a:cubicBezTo>
                <a:cubicBezTo>
                  <a:pt x="23812" y="192509"/>
                  <a:pt x="31775" y="184547"/>
                  <a:pt x="41672" y="184547"/>
                </a:cubicBezTo>
                <a:lnTo>
                  <a:pt x="142875" y="184547"/>
                </a:lnTo>
                <a:lnTo>
                  <a:pt x="142875" y="184547"/>
                </a:lnTo>
                <a:lnTo>
                  <a:pt x="142875" y="184547"/>
                </a:lnTo>
                <a:lnTo>
                  <a:pt x="212229" y="184547"/>
                </a:lnTo>
                <a:lnTo>
                  <a:pt x="177850" y="163041"/>
                </a:lnTo>
                <a:cubicBezTo>
                  <a:pt x="166688" y="156046"/>
                  <a:pt x="163339" y="141387"/>
                  <a:pt x="170259" y="130225"/>
                </a:cubicBezTo>
                <a:close/>
              </a:path>
            </a:pathLst>
          </a:custGeom>
          <a:solidFill>
            <a:srgbClr val="FFFFFF"/>
          </a:solidFill>
        </p:spPr>
      </p:sp>
      <p:sp>
        <p:nvSpPr>
          <p:cNvPr id="14" name="Text 12"/>
          <p:cNvSpPr/>
          <p:nvPr/>
        </p:nvSpPr>
        <p:spPr>
          <a:xfrm>
            <a:off x="8322469" y="4368800"/>
            <a:ext cx="3949700" cy="4064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2400" b="1" dirty="0">
                <a:solidFill>
                  <a:srgbClr val="4A5D23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按摩是疏导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8347869" y="4876800"/>
            <a:ext cx="3898900" cy="609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600" dirty="0">
                <a:solidFill>
                  <a:srgbClr val="4A5D23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当某个路口堵塞（不通则痛），我们通过按摩来疏通它（通则不痛）。</a:t>
            </a:r>
            <a:endParaRPr lang="en-US" sz="1600" dirty="0"/>
          </a:p>
        </p:txBody>
      </p:sp>
    </p:spTree>
  </p:cSld>
  <p:clrMapOvr>
    <a:masterClrMapping/>
  </p:clrMapOvr>
  <p:transition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7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266700" y="1212850"/>
            <a:ext cx="12471400" cy="5080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90000"/>
              </a:lnSpc>
            </a:pPr>
            <a:r>
              <a:rPr lang="en-US" sz="3600" b="1" dirty="0">
                <a:solidFill>
                  <a:srgbClr val="4A5D23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动手之前，必读须知！</a:t>
            </a:r>
            <a:endParaRPr lang="en-US" sz="1600" dirty="0"/>
          </a:p>
        </p:txBody>
      </p:sp>
      <p:sp>
        <p:nvSpPr>
          <p:cNvPr id="3" name="Shape 1"/>
          <p:cNvSpPr/>
          <p:nvPr/>
        </p:nvSpPr>
        <p:spPr>
          <a:xfrm>
            <a:off x="381000" y="2736850"/>
            <a:ext cx="5816600" cy="0"/>
          </a:xfrm>
          <a:prstGeom prst="line">
            <a:avLst/>
          </a:prstGeom>
          <a:noFill/>
          <a:ln w="25400">
            <a:solidFill>
              <a:srgbClr val="4A5D23"/>
            </a:solidFill>
            <a:prstDash val="solid"/>
            <a:headEnd type="none"/>
            <a:tailEnd type="none"/>
          </a:ln>
        </p:spPr>
      </p:sp>
      <p:sp>
        <p:nvSpPr>
          <p:cNvPr id="4" name="Text 2"/>
          <p:cNvSpPr/>
          <p:nvPr/>
        </p:nvSpPr>
        <p:spPr>
          <a:xfrm>
            <a:off x="381000" y="2228850"/>
            <a:ext cx="5969000" cy="508000"/>
          </a:xfrm>
          <a:prstGeom prst="rect">
            <a:avLst/>
          </a:prstGeom>
          <a:noFill/>
        </p:spPr>
        <p:txBody>
          <a:bodyPr wrap="square" lIns="0" tIns="0" rIns="0" bIns="101600" rtlCol="0" anchor="ctr"/>
          <a:lstStyle/>
          <a:p>
            <a:pPr>
              <a:lnSpc>
                <a:spcPct val="110000"/>
              </a:lnSpc>
            </a:pPr>
            <a:r>
              <a:rPr lang="en-US" sz="2400" b="1" dirty="0">
                <a:solidFill>
                  <a:srgbClr val="4A5D23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基本原则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381000" y="3067050"/>
            <a:ext cx="5930900" cy="7239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800" b="1" dirty="0">
                <a:solidFill>
                  <a:srgbClr val="B5A291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力度：</a:t>
            </a:r>
            <a:r>
              <a:rPr lang="en-US" sz="1800" dirty="0">
                <a:solidFill>
                  <a:srgbClr val="4A5D23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由轻到重，以出现“酸、麻、胀、痛”（得气感）为宜。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381000" y="3994150"/>
            <a:ext cx="5930900" cy="3683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800" b="1" dirty="0">
                <a:solidFill>
                  <a:srgbClr val="B5A291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时间：</a:t>
            </a:r>
            <a:r>
              <a:rPr lang="en-US" sz="1800" dirty="0">
                <a:solidFill>
                  <a:srgbClr val="4A5D23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每个穴位按揉2-3分钟，每日可多次。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381000" y="4565650"/>
            <a:ext cx="5930900" cy="3683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800" b="1" dirty="0">
                <a:solidFill>
                  <a:srgbClr val="B5A291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方法：</a:t>
            </a:r>
            <a:r>
              <a:rPr lang="en-US" sz="1800" dirty="0">
                <a:solidFill>
                  <a:srgbClr val="4A5D23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用拇指或食指指腹，进行顺时针或垂直按压。</a:t>
            </a:r>
            <a:endParaRPr lang="en-US" sz="1600" dirty="0"/>
          </a:p>
        </p:txBody>
      </p:sp>
      <p:sp>
        <p:nvSpPr>
          <p:cNvPr id="8" name="Shape 6"/>
          <p:cNvSpPr/>
          <p:nvPr/>
        </p:nvSpPr>
        <p:spPr>
          <a:xfrm>
            <a:off x="6807200" y="2736850"/>
            <a:ext cx="5816600" cy="0"/>
          </a:xfrm>
          <a:prstGeom prst="line">
            <a:avLst/>
          </a:prstGeom>
          <a:noFill/>
          <a:ln w="25400">
            <a:solidFill>
              <a:srgbClr val="B5A291"/>
            </a:solidFill>
            <a:prstDash val="solid"/>
            <a:headEnd type="none"/>
            <a:tailEnd type="none"/>
          </a:ln>
        </p:spPr>
      </p:sp>
      <p:sp>
        <p:nvSpPr>
          <p:cNvPr id="9" name="Text 7"/>
          <p:cNvSpPr/>
          <p:nvPr/>
        </p:nvSpPr>
        <p:spPr>
          <a:xfrm>
            <a:off x="6807200" y="2228850"/>
            <a:ext cx="5969000" cy="508000"/>
          </a:xfrm>
          <a:prstGeom prst="rect">
            <a:avLst/>
          </a:prstGeom>
          <a:noFill/>
        </p:spPr>
        <p:txBody>
          <a:bodyPr wrap="square" lIns="0" tIns="0" rIns="0" bIns="101600" rtlCol="0" anchor="ctr"/>
          <a:lstStyle/>
          <a:p>
            <a:pPr>
              <a:lnSpc>
                <a:spcPct val="110000"/>
              </a:lnSpc>
            </a:pPr>
            <a:r>
              <a:rPr lang="en-US" sz="2400" b="1" dirty="0">
                <a:solidFill>
                  <a:srgbClr val="4A5D23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禁忌事项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6807200" y="3067050"/>
            <a:ext cx="5930900" cy="3683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800" b="1" dirty="0">
                <a:solidFill>
                  <a:srgbClr val="B5A291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孕妇禁用：</a:t>
            </a:r>
            <a:r>
              <a:rPr lang="en-US" sz="1800" dirty="0">
                <a:solidFill>
                  <a:srgbClr val="4A5D23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合谷、肩井、三阴交等穴位。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6807200" y="3638550"/>
            <a:ext cx="5930900" cy="3683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800" b="1" dirty="0">
                <a:solidFill>
                  <a:srgbClr val="B5A291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时间禁忌：</a:t>
            </a:r>
            <a:r>
              <a:rPr lang="en-US" sz="1800" dirty="0">
                <a:solidFill>
                  <a:srgbClr val="4A5D23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饭后一小时内不宜按摩。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6807200" y="4210050"/>
            <a:ext cx="5930900" cy="3683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800" b="1" dirty="0">
                <a:solidFill>
                  <a:srgbClr val="B5A291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皮肤状况：</a:t>
            </a:r>
            <a:r>
              <a:rPr lang="en-US" sz="1800" dirty="0">
                <a:solidFill>
                  <a:srgbClr val="4A5D23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皮肤有破损、发炎处禁止按摩。</a:t>
            </a:r>
            <a:endParaRPr lang="en-US" sz="1600" dirty="0"/>
          </a:p>
        </p:txBody>
      </p:sp>
      <p:sp>
        <p:nvSpPr>
          <p:cNvPr id="13" name="Shape 11"/>
          <p:cNvSpPr/>
          <p:nvPr/>
        </p:nvSpPr>
        <p:spPr>
          <a:xfrm>
            <a:off x="381000" y="5340350"/>
            <a:ext cx="12242800" cy="762000"/>
          </a:xfrm>
          <a:custGeom>
            <a:avLst/>
            <a:gdLst/>
            <a:ahLst/>
            <a:cxnLst/>
            <a:rect l="l" t="t" r="r" b="b"/>
            <a:pathLst>
              <a:path w="12242800" h="762000">
                <a:moveTo>
                  <a:pt x="101597" y="0"/>
                </a:moveTo>
                <a:lnTo>
                  <a:pt x="12141203" y="0"/>
                </a:lnTo>
                <a:cubicBezTo>
                  <a:pt x="12197313" y="0"/>
                  <a:pt x="12242800" y="45487"/>
                  <a:pt x="12242800" y="101597"/>
                </a:cubicBezTo>
                <a:lnTo>
                  <a:pt x="12242800" y="660403"/>
                </a:lnTo>
                <a:cubicBezTo>
                  <a:pt x="12242800" y="716513"/>
                  <a:pt x="12197313" y="762000"/>
                  <a:pt x="12141203" y="762000"/>
                </a:cubicBezTo>
                <a:lnTo>
                  <a:pt x="101597" y="762000"/>
                </a:lnTo>
                <a:cubicBezTo>
                  <a:pt x="45487" y="762000"/>
                  <a:pt x="0" y="716513"/>
                  <a:pt x="0" y="660403"/>
                </a:cubicBezTo>
                <a:lnTo>
                  <a:pt x="0" y="101597"/>
                </a:lnTo>
                <a:cubicBezTo>
                  <a:pt x="0" y="45487"/>
                  <a:pt x="45487" y="0"/>
                  <a:pt x="101597" y="0"/>
                </a:cubicBezTo>
                <a:close/>
              </a:path>
            </a:pathLst>
          </a:custGeom>
          <a:solidFill>
            <a:srgbClr val="E8D5B7">
              <a:alpha val="30196"/>
            </a:srgbClr>
          </a:solidFill>
        </p:spPr>
      </p:sp>
      <p:sp>
        <p:nvSpPr>
          <p:cNvPr id="14" name="Text 12"/>
          <p:cNvSpPr/>
          <p:nvPr/>
        </p:nvSpPr>
        <p:spPr>
          <a:xfrm>
            <a:off x="527050" y="5543550"/>
            <a:ext cx="11950700" cy="355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800" dirty="0">
                <a:solidFill>
                  <a:srgbClr val="4A5D23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如有严重、持续不退的病症，请先就医，本法为辅助保健。</a:t>
            </a:r>
            <a:endParaRPr lang="en-US" sz="1600" dirty="0"/>
          </a:p>
        </p:txBody>
      </p:sp>
    </p:spTree>
  </p:cSld>
  <p:clrMapOvr>
    <a:masterClrMapping/>
  </p:clrMapOvr>
  <p:transition>
    <p:fad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7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81000" y="812800"/>
            <a:ext cx="812800" cy="812800"/>
          </a:xfrm>
          <a:custGeom>
            <a:avLst/>
            <a:gdLst/>
            <a:ahLst/>
            <a:cxnLst/>
            <a:rect l="l" t="t" r="r" b="b"/>
            <a:pathLst>
              <a:path w="812800" h="812800">
                <a:moveTo>
                  <a:pt x="406400" y="0"/>
                </a:moveTo>
                <a:lnTo>
                  <a:pt x="406400" y="0"/>
                </a:lnTo>
                <a:cubicBezTo>
                  <a:pt x="630698" y="0"/>
                  <a:pt x="812800" y="182102"/>
                  <a:pt x="812800" y="406400"/>
                </a:cubicBezTo>
                <a:lnTo>
                  <a:pt x="812800" y="406400"/>
                </a:lnTo>
                <a:cubicBezTo>
                  <a:pt x="812800" y="630698"/>
                  <a:pt x="630698" y="812800"/>
                  <a:pt x="406400" y="812800"/>
                </a:cubicBezTo>
                <a:lnTo>
                  <a:pt x="406400" y="812800"/>
                </a:lnTo>
                <a:cubicBezTo>
                  <a:pt x="182102" y="812800"/>
                  <a:pt x="0" y="630698"/>
                  <a:pt x="0" y="406400"/>
                </a:cubicBezTo>
                <a:lnTo>
                  <a:pt x="0" y="406400"/>
                </a:lnTo>
                <a:cubicBezTo>
                  <a:pt x="0" y="182102"/>
                  <a:pt x="182102" y="0"/>
                  <a:pt x="406400" y="0"/>
                </a:cubicBezTo>
                <a:close/>
              </a:path>
            </a:pathLst>
          </a:custGeom>
          <a:solidFill>
            <a:srgbClr val="4A5D23"/>
          </a:solidFill>
        </p:spPr>
      </p:sp>
      <p:sp>
        <p:nvSpPr>
          <p:cNvPr id="3" name="Shape 1"/>
          <p:cNvSpPr/>
          <p:nvPr/>
        </p:nvSpPr>
        <p:spPr>
          <a:xfrm>
            <a:off x="635000" y="1066800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196275" y="266700"/>
                </a:moveTo>
                <a:cubicBezTo>
                  <a:pt x="193238" y="266700"/>
                  <a:pt x="190500" y="268903"/>
                  <a:pt x="190500" y="271939"/>
                </a:cubicBezTo>
                <a:lnTo>
                  <a:pt x="190500" y="276225"/>
                </a:lnTo>
                <a:cubicBezTo>
                  <a:pt x="190500" y="292001"/>
                  <a:pt x="177701" y="304800"/>
                  <a:pt x="161925" y="304800"/>
                </a:cubicBezTo>
                <a:lnTo>
                  <a:pt x="66675" y="304800"/>
                </a:lnTo>
                <a:cubicBezTo>
                  <a:pt x="50899" y="304800"/>
                  <a:pt x="38100" y="292001"/>
                  <a:pt x="38100" y="276225"/>
                </a:cubicBezTo>
                <a:lnTo>
                  <a:pt x="38100" y="238363"/>
                </a:lnTo>
                <a:cubicBezTo>
                  <a:pt x="38100" y="230862"/>
                  <a:pt x="35064" y="223778"/>
                  <a:pt x="30301" y="218003"/>
                </a:cubicBezTo>
                <a:cubicBezTo>
                  <a:pt x="11370" y="194965"/>
                  <a:pt x="0" y="165497"/>
                  <a:pt x="0" y="133350"/>
                </a:cubicBezTo>
                <a:cubicBezTo>
                  <a:pt x="0" y="59710"/>
                  <a:pt x="59710" y="0"/>
                  <a:pt x="133350" y="0"/>
                </a:cubicBezTo>
                <a:cubicBezTo>
                  <a:pt x="200442" y="0"/>
                  <a:pt x="255984" y="49590"/>
                  <a:pt x="265331" y="114121"/>
                </a:cubicBezTo>
                <a:cubicBezTo>
                  <a:pt x="265569" y="115907"/>
                  <a:pt x="266343" y="117634"/>
                  <a:pt x="267474" y="119062"/>
                </a:cubicBezTo>
                <a:lnTo>
                  <a:pt x="288786" y="144601"/>
                </a:lnTo>
                <a:cubicBezTo>
                  <a:pt x="292953" y="149602"/>
                  <a:pt x="295275" y="155972"/>
                  <a:pt x="295275" y="162520"/>
                </a:cubicBezTo>
                <a:cubicBezTo>
                  <a:pt x="295275" y="177939"/>
                  <a:pt x="282773" y="190500"/>
                  <a:pt x="267295" y="190500"/>
                </a:cubicBezTo>
                <a:lnTo>
                  <a:pt x="266700" y="190500"/>
                </a:lnTo>
                <a:cubicBezTo>
                  <a:pt x="261461" y="190500"/>
                  <a:pt x="257175" y="194786"/>
                  <a:pt x="257175" y="200025"/>
                </a:cubicBezTo>
                <a:lnTo>
                  <a:pt x="257175" y="228600"/>
                </a:lnTo>
                <a:cubicBezTo>
                  <a:pt x="257175" y="249615"/>
                  <a:pt x="240090" y="266700"/>
                  <a:pt x="219075" y="266700"/>
                </a:cubicBezTo>
                <a:lnTo>
                  <a:pt x="196275" y="266700"/>
                </a:lnTo>
                <a:close/>
                <a:moveTo>
                  <a:pt x="133350" y="38100"/>
                </a:moveTo>
                <a:cubicBezTo>
                  <a:pt x="125432" y="38100"/>
                  <a:pt x="119062" y="44470"/>
                  <a:pt x="119062" y="52388"/>
                </a:cubicBezTo>
                <a:cubicBezTo>
                  <a:pt x="119062" y="66020"/>
                  <a:pt x="102572" y="72866"/>
                  <a:pt x="92928" y="63222"/>
                </a:cubicBezTo>
                <a:cubicBezTo>
                  <a:pt x="87332" y="57626"/>
                  <a:pt x="78284" y="57626"/>
                  <a:pt x="72747" y="63222"/>
                </a:cubicBezTo>
                <a:cubicBezTo>
                  <a:pt x="67211" y="68818"/>
                  <a:pt x="67151" y="77867"/>
                  <a:pt x="72747" y="83403"/>
                </a:cubicBezTo>
                <a:cubicBezTo>
                  <a:pt x="82391" y="93047"/>
                  <a:pt x="75545" y="109537"/>
                  <a:pt x="61912" y="109537"/>
                </a:cubicBezTo>
                <a:cubicBezTo>
                  <a:pt x="53995" y="109537"/>
                  <a:pt x="47625" y="115907"/>
                  <a:pt x="47625" y="123825"/>
                </a:cubicBezTo>
                <a:cubicBezTo>
                  <a:pt x="47625" y="131743"/>
                  <a:pt x="53995" y="138113"/>
                  <a:pt x="61912" y="138113"/>
                </a:cubicBezTo>
                <a:cubicBezTo>
                  <a:pt x="75545" y="138113"/>
                  <a:pt x="82391" y="154603"/>
                  <a:pt x="72747" y="164247"/>
                </a:cubicBezTo>
                <a:cubicBezTo>
                  <a:pt x="67151" y="169843"/>
                  <a:pt x="67151" y="178891"/>
                  <a:pt x="72747" y="184428"/>
                </a:cubicBezTo>
                <a:cubicBezTo>
                  <a:pt x="78343" y="189964"/>
                  <a:pt x="87392" y="190024"/>
                  <a:pt x="92928" y="184428"/>
                </a:cubicBezTo>
                <a:cubicBezTo>
                  <a:pt x="102572" y="174784"/>
                  <a:pt x="119062" y="181630"/>
                  <a:pt x="119062" y="195262"/>
                </a:cubicBezTo>
                <a:cubicBezTo>
                  <a:pt x="119062" y="203180"/>
                  <a:pt x="125432" y="209550"/>
                  <a:pt x="133350" y="209550"/>
                </a:cubicBezTo>
                <a:cubicBezTo>
                  <a:pt x="141268" y="209550"/>
                  <a:pt x="147638" y="203180"/>
                  <a:pt x="147638" y="195262"/>
                </a:cubicBezTo>
                <a:cubicBezTo>
                  <a:pt x="147638" y="181630"/>
                  <a:pt x="164128" y="174784"/>
                  <a:pt x="173772" y="184428"/>
                </a:cubicBezTo>
                <a:cubicBezTo>
                  <a:pt x="179368" y="190024"/>
                  <a:pt x="188416" y="190024"/>
                  <a:pt x="193953" y="184428"/>
                </a:cubicBezTo>
                <a:cubicBezTo>
                  <a:pt x="199489" y="178832"/>
                  <a:pt x="199549" y="169783"/>
                  <a:pt x="193953" y="164247"/>
                </a:cubicBezTo>
                <a:cubicBezTo>
                  <a:pt x="184309" y="154603"/>
                  <a:pt x="191155" y="138113"/>
                  <a:pt x="204787" y="138113"/>
                </a:cubicBezTo>
                <a:cubicBezTo>
                  <a:pt x="212705" y="138113"/>
                  <a:pt x="219075" y="131743"/>
                  <a:pt x="219075" y="123825"/>
                </a:cubicBezTo>
                <a:cubicBezTo>
                  <a:pt x="219075" y="115907"/>
                  <a:pt x="212705" y="109537"/>
                  <a:pt x="204787" y="109537"/>
                </a:cubicBezTo>
                <a:cubicBezTo>
                  <a:pt x="191155" y="109537"/>
                  <a:pt x="184309" y="93047"/>
                  <a:pt x="193953" y="83403"/>
                </a:cubicBezTo>
                <a:cubicBezTo>
                  <a:pt x="199549" y="77807"/>
                  <a:pt x="199549" y="68759"/>
                  <a:pt x="193953" y="63222"/>
                </a:cubicBezTo>
                <a:cubicBezTo>
                  <a:pt x="188357" y="57686"/>
                  <a:pt x="179308" y="57626"/>
                  <a:pt x="173772" y="63222"/>
                </a:cubicBezTo>
                <a:cubicBezTo>
                  <a:pt x="164128" y="72866"/>
                  <a:pt x="147637" y="66020"/>
                  <a:pt x="147637" y="52387"/>
                </a:cubicBezTo>
                <a:cubicBezTo>
                  <a:pt x="147637" y="44470"/>
                  <a:pt x="141268" y="38100"/>
                  <a:pt x="133350" y="38100"/>
                </a:cubicBezTo>
                <a:close/>
                <a:moveTo>
                  <a:pt x="114300" y="90488"/>
                </a:moveTo>
                <a:cubicBezTo>
                  <a:pt x="122185" y="90488"/>
                  <a:pt x="128588" y="96890"/>
                  <a:pt x="128588" y="104775"/>
                </a:cubicBezTo>
                <a:cubicBezTo>
                  <a:pt x="128588" y="112660"/>
                  <a:pt x="122185" y="119062"/>
                  <a:pt x="114300" y="119062"/>
                </a:cubicBezTo>
                <a:cubicBezTo>
                  <a:pt x="106415" y="119062"/>
                  <a:pt x="100013" y="112660"/>
                  <a:pt x="100013" y="104775"/>
                </a:cubicBezTo>
                <a:cubicBezTo>
                  <a:pt x="100013" y="96890"/>
                  <a:pt x="106415" y="90488"/>
                  <a:pt x="114300" y="90488"/>
                </a:cubicBezTo>
                <a:close/>
                <a:moveTo>
                  <a:pt x="138113" y="142875"/>
                </a:moveTo>
                <a:cubicBezTo>
                  <a:pt x="138113" y="134990"/>
                  <a:pt x="144515" y="128588"/>
                  <a:pt x="152400" y="128588"/>
                </a:cubicBezTo>
                <a:cubicBezTo>
                  <a:pt x="160285" y="128588"/>
                  <a:pt x="166688" y="134990"/>
                  <a:pt x="166688" y="142875"/>
                </a:cubicBezTo>
                <a:cubicBezTo>
                  <a:pt x="166688" y="150760"/>
                  <a:pt x="160285" y="157163"/>
                  <a:pt x="152400" y="157163"/>
                </a:cubicBezTo>
                <a:cubicBezTo>
                  <a:pt x="144515" y="157163"/>
                  <a:pt x="138113" y="150760"/>
                  <a:pt x="138113" y="142875"/>
                </a:cubicBezTo>
                <a:close/>
              </a:path>
            </a:pathLst>
          </a:custGeom>
          <a:solidFill>
            <a:srgbClr val="FFFFFF"/>
          </a:solidFill>
        </p:spPr>
      </p:sp>
      <p:sp>
        <p:nvSpPr>
          <p:cNvPr id="4" name="Text 2"/>
          <p:cNvSpPr/>
          <p:nvPr/>
        </p:nvSpPr>
        <p:spPr>
          <a:xfrm>
            <a:off x="1397000" y="965200"/>
            <a:ext cx="2819400" cy="5080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90000"/>
              </a:lnSpc>
            </a:pPr>
            <a:r>
              <a:rPr lang="en-US" sz="3600" b="1" dirty="0">
                <a:solidFill>
                  <a:srgbClr val="4A5D23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头痛/偏头痛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381000" y="1930400"/>
            <a:ext cx="5715000" cy="1828800"/>
          </a:xfrm>
          <a:custGeom>
            <a:avLst/>
            <a:gdLst/>
            <a:ahLst/>
            <a:cxnLst/>
            <a:rect l="l" t="t" r="r" b="b"/>
            <a:pathLst>
              <a:path w="5715000" h="1828800">
                <a:moveTo>
                  <a:pt x="101608" y="0"/>
                </a:moveTo>
                <a:lnTo>
                  <a:pt x="5613392" y="0"/>
                </a:lnTo>
                <a:cubicBezTo>
                  <a:pt x="5669508" y="0"/>
                  <a:pt x="5715000" y="45492"/>
                  <a:pt x="5715000" y="101608"/>
                </a:cubicBezTo>
                <a:lnTo>
                  <a:pt x="5715000" y="1727192"/>
                </a:lnTo>
                <a:cubicBezTo>
                  <a:pt x="5715000" y="1783308"/>
                  <a:pt x="5669508" y="1828800"/>
                  <a:pt x="5613392" y="1828800"/>
                </a:cubicBezTo>
                <a:lnTo>
                  <a:pt x="101608" y="1828800"/>
                </a:lnTo>
                <a:cubicBezTo>
                  <a:pt x="45492" y="1828800"/>
                  <a:pt x="0" y="1783308"/>
                  <a:pt x="0" y="1727192"/>
                </a:cubicBezTo>
                <a:lnTo>
                  <a:pt x="0" y="101608"/>
                </a:lnTo>
                <a:cubicBezTo>
                  <a:pt x="0" y="45529"/>
                  <a:pt x="45529" y="0"/>
                  <a:pt x="101608" y="0"/>
                </a:cubicBezTo>
                <a:close/>
              </a:path>
            </a:pathLst>
          </a:custGeom>
          <a:solidFill>
            <a:srgbClr val="E8D5B7">
              <a:alpha val="20000"/>
            </a:srgbClr>
          </a:solidFill>
        </p:spPr>
      </p:sp>
      <p:sp>
        <p:nvSpPr>
          <p:cNvPr id="6" name="Text 4"/>
          <p:cNvSpPr/>
          <p:nvPr/>
        </p:nvSpPr>
        <p:spPr>
          <a:xfrm>
            <a:off x="584200" y="2133600"/>
            <a:ext cx="5435600" cy="355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2000" b="1" dirty="0">
                <a:solidFill>
                  <a:srgbClr val="4A5D23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太阳穴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584200" y="2590800"/>
            <a:ext cx="5410200" cy="3048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600" dirty="0">
                <a:solidFill>
                  <a:srgbClr val="4A5D23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取穴：眉梢与外眼角中间，向后约一横指的凹陷处。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584200" y="2946400"/>
            <a:ext cx="5410200" cy="3048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600" dirty="0">
                <a:solidFill>
                  <a:srgbClr val="4A5D23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手法：用双手拇指或中指顺时针按揉。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584200" y="3302000"/>
            <a:ext cx="5397500" cy="2540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00" dirty="0">
                <a:solidFill>
                  <a:srgbClr val="B5A291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功效：缓解紧张性头痛、眼疲劳。</a:t>
            </a:r>
            <a:endParaRPr lang="en-US" sz="1600" dirty="0"/>
          </a:p>
        </p:txBody>
      </p:sp>
      <p:sp>
        <p:nvSpPr>
          <p:cNvPr id="10" name="Shape 8"/>
          <p:cNvSpPr/>
          <p:nvPr/>
        </p:nvSpPr>
        <p:spPr>
          <a:xfrm>
            <a:off x="381000" y="4064000"/>
            <a:ext cx="5715000" cy="2438400"/>
          </a:xfrm>
          <a:custGeom>
            <a:avLst/>
            <a:gdLst/>
            <a:ahLst/>
            <a:cxnLst/>
            <a:rect l="l" t="t" r="r" b="b"/>
            <a:pathLst>
              <a:path w="5715000" h="2438400">
                <a:moveTo>
                  <a:pt x="101608" y="0"/>
                </a:moveTo>
                <a:lnTo>
                  <a:pt x="5613392" y="0"/>
                </a:lnTo>
                <a:cubicBezTo>
                  <a:pt x="5669508" y="0"/>
                  <a:pt x="5715000" y="45492"/>
                  <a:pt x="5715000" y="101608"/>
                </a:cubicBezTo>
                <a:lnTo>
                  <a:pt x="5715000" y="2336792"/>
                </a:lnTo>
                <a:cubicBezTo>
                  <a:pt x="5715000" y="2392908"/>
                  <a:pt x="5669508" y="2438400"/>
                  <a:pt x="5613392" y="2438400"/>
                </a:cubicBezTo>
                <a:lnTo>
                  <a:pt x="101608" y="2438400"/>
                </a:lnTo>
                <a:cubicBezTo>
                  <a:pt x="45492" y="2438400"/>
                  <a:pt x="0" y="2392908"/>
                  <a:pt x="0" y="2336792"/>
                </a:cubicBezTo>
                <a:lnTo>
                  <a:pt x="0" y="101608"/>
                </a:lnTo>
                <a:cubicBezTo>
                  <a:pt x="0" y="45529"/>
                  <a:pt x="45529" y="0"/>
                  <a:pt x="101608" y="0"/>
                </a:cubicBezTo>
                <a:close/>
              </a:path>
            </a:pathLst>
          </a:custGeom>
          <a:solidFill>
            <a:srgbClr val="E8D5B7">
              <a:alpha val="20000"/>
            </a:srgbClr>
          </a:solidFill>
        </p:spPr>
      </p:sp>
      <p:sp>
        <p:nvSpPr>
          <p:cNvPr id="11" name="Text 9"/>
          <p:cNvSpPr/>
          <p:nvPr/>
        </p:nvSpPr>
        <p:spPr>
          <a:xfrm>
            <a:off x="584200" y="4267200"/>
            <a:ext cx="5435600" cy="355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2000" b="1" dirty="0">
                <a:solidFill>
                  <a:srgbClr val="4A5D23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风池穴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584200" y="4724400"/>
            <a:ext cx="5410200" cy="609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600" dirty="0">
                <a:solidFill>
                  <a:srgbClr val="4A5D23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取穴：后颈部，后头骨下，两条大筋外缘的凹陷处，与耳垂齐平。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584200" y="5384800"/>
            <a:ext cx="5410200" cy="609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600" dirty="0">
                <a:solidFill>
                  <a:srgbClr val="4A5D23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手法：双手拇指抵住穴位，其余四指抱头，向上方用力按揉。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584200" y="6045200"/>
            <a:ext cx="5397500" cy="2540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00" dirty="0">
                <a:solidFill>
                  <a:srgbClr val="B5A291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功效：缓解风邪引起的头痛、颈项强痛。</a:t>
            </a:r>
            <a:endParaRPr lang="en-US" sz="1600" dirty="0"/>
          </a:p>
        </p:txBody>
      </p:sp>
      <p:pic>
        <p:nvPicPr>
          <p:cNvPr id="15" name="Image 0" descr="https://kimi-web-img.moonshot.cn/img/copyright.bdstatic.com/6ee29084107b753efc58fdb90418f9ffd937facc.jpg@wm_1,k_cGljX2JqaHdhdGVyLmpwZw=="/>
          <p:cNvPicPr>
            <a:picLocks noChangeAspect="1"/>
          </p:cNvPicPr>
          <p:nvPr/>
        </p:nvPicPr>
        <p:blipFill>
          <a:blip r:embed="rId1"/>
          <a:srcRect l="18824" r="18824"/>
          <a:stretch>
            <a:fillRect/>
          </a:stretch>
        </p:blipFill>
        <p:spPr>
          <a:xfrm>
            <a:off x="6502400" y="381000"/>
            <a:ext cx="6121400" cy="6553200"/>
          </a:xfrm>
          <a:prstGeom prst="roundRect">
            <a:avLst>
              <a:gd name="adj" fmla="val 0"/>
            </a:avLst>
          </a:prstGeom>
        </p:spPr>
      </p:pic>
    </p:spTree>
  </p:cSld>
  <p:clrMapOvr>
    <a:masterClrMapping/>
  </p:clrMapOvr>
  <p:transition>
    <p:fad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7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kimi-web-img.moonshot.cn/img/img95.699pic.com/4fc8a34668c9a617a3c1aa11c8462aeae4c18bb4"/>
          <p:cNvPicPr>
            <a:picLocks noChangeAspect="1"/>
          </p:cNvPicPr>
          <p:nvPr/>
        </p:nvPicPr>
        <p:blipFill>
          <a:blip r:embed="rId1"/>
          <a:srcRect l="23742" r="23742"/>
          <a:stretch>
            <a:fillRect/>
          </a:stretch>
        </p:blipFill>
        <p:spPr>
          <a:xfrm>
            <a:off x="381000" y="381000"/>
            <a:ext cx="6121400" cy="6553200"/>
          </a:xfrm>
          <a:prstGeom prst="roundRect">
            <a:avLst>
              <a:gd name="adj" fmla="val 0"/>
            </a:avLst>
          </a:prstGeom>
        </p:spPr>
      </p:pic>
      <p:sp>
        <p:nvSpPr>
          <p:cNvPr id="3" name="Shape 0"/>
          <p:cNvSpPr/>
          <p:nvPr/>
        </p:nvSpPr>
        <p:spPr>
          <a:xfrm>
            <a:off x="6908800" y="558800"/>
            <a:ext cx="812800" cy="812800"/>
          </a:xfrm>
          <a:custGeom>
            <a:avLst/>
            <a:gdLst/>
            <a:ahLst/>
            <a:cxnLst/>
            <a:rect l="l" t="t" r="r" b="b"/>
            <a:pathLst>
              <a:path w="812800" h="812800">
                <a:moveTo>
                  <a:pt x="406400" y="0"/>
                </a:moveTo>
                <a:lnTo>
                  <a:pt x="406400" y="0"/>
                </a:lnTo>
                <a:cubicBezTo>
                  <a:pt x="630698" y="0"/>
                  <a:pt x="812800" y="182102"/>
                  <a:pt x="812800" y="406400"/>
                </a:cubicBezTo>
                <a:lnTo>
                  <a:pt x="812800" y="406400"/>
                </a:lnTo>
                <a:cubicBezTo>
                  <a:pt x="812800" y="630698"/>
                  <a:pt x="630698" y="812800"/>
                  <a:pt x="406400" y="812800"/>
                </a:cubicBezTo>
                <a:lnTo>
                  <a:pt x="406400" y="812800"/>
                </a:lnTo>
                <a:cubicBezTo>
                  <a:pt x="182102" y="812800"/>
                  <a:pt x="0" y="630698"/>
                  <a:pt x="0" y="406400"/>
                </a:cubicBezTo>
                <a:lnTo>
                  <a:pt x="0" y="406400"/>
                </a:lnTo>
                <a:cubicBezTo>
                  <a:pt x="0" y="182102"/>
                  <a:pt x="182102" y="0"/>
                  <a:pt x="406400" y="0"/>
                </a:cubicBezTo>
                <a:close/>
              </a:path>
            </a:pathLst>
          </a:custGeom>
          <a:solidFill>
            <a:srgbClr val="B5A291"/>
          </a:solidFill>
        </p:spPr>
      </p:sp>
      <p:sp>
        <p:nvSpPr>
          <p:cNvPr id="4" name="Shape 1"/>
          <p:cNvSpPr/>
          <p:nvPr/>
        </p:nvSpPr>
        <p:spPr>
          <a:xfrm>
            <a:off x="7143750" y="812800"/>
            <a:ext cx="342900" cy="304800"/>
          </a:xfrm>
          <a:custGeom>
            <a:avLst/>
            <a:gdLst/>
            <a:ahLst/>
            <a:cxnLst/>
            <a:rect l="l" t="t" r="r" b="b"/>
            <a:pathLst>
              <a:path w="342900" h="304800">
                <a:moveTo>
                  <a:pt x="171450" y="19050"/>
                </a:moveTo>
                <a:cubicBezTo>
                  <a:pt x="123349" y="19050"/>
                  <a:pt x="84832" y="40957"/>
                  <a:pt x="56793" y="67032"/>
                </a:cubicBezTo>
                <a:cubicBezTo>
                  <a:pt x="28932" y="92928"/>
                  <a:pt x="10299" y="123825"/>
                  <a:pt x="1429" y="145078"/>
                </a:cubicBezTo>
                <a:cubicBezTo>
                  <a:pt x="-536" y="149781"/>
                  <a:pt x="-536" y="155019"/>
                  <a:pt x="1429" y="159722"/>
                </a:cubicBezTo>
                <a:cubicBezTo>
                  <a:pt x="10299" y="180975"/>
                  <a:pt x="28932" y="211931"/>
                  <a:pt x="56793" y="237768"/>
                </a:cubicBezTo>
                <a:cubicBezTo>
                  <a:pt x="84832" y="263783"/>
                  <a:pt x="123349" y="285750"/>
                  <a:pt x="171450" y="285750"/>
                </a:cubicBezTo>
                <a:cubicBezTo>
                  <a:pt x="219551" y="285750"/>
                  <a:pt x="258068" y="263843"/>
                  <a:pt x="286107" y="237768"/>
                </a:cubicBezTo>
                <a:cubicBezTo>
                  <a:pt x="313968" y="211872"/>
                  <a:pt x="332601" y="180975"/>
                  <a:pt x="341471" y="159722"/>
                </a:cubicBezTo>
                <a:cubicBezTo>
                  <a:pt x="343436" y="155019"/>
                  <a:pt x="343436" y="149781"/>
                  <a:pt x="341471" y="145078"/>
                </a:cubicBezTo>
                <a:cubicBezTo>
                  <a:pt x="332601" y="123825"/>
                  <a:pt x="313968" y="92869"/>
                  <a:pt x="286107" y="67032"/>
                </a:cubicBezTo>
                <a:cubicBezTo>
                  <a:pt x="258068" y="41017"/>
                  <a:pt x="219551" y="19050"/>
                  <a:pt x="171450" y="19050"/>
                </a:cubicBezTo>
                <a:close/>
                <a:moveTo>
                  <a:pt x="85725" y="152400"/>
                </a:moveTo>
                <a:cubicBezTo>
                  <a:pt x="85725" y="105087"/>
                  <a:pt x="124137" y="66675"/>
                  <a:pt x="171450" y="66675"/>
                </a:cubicBezTo>
                <a:cubicBezTo>
                  <a:pt x="218763" y="66675"/>
                  <a:pt x="257175" y="105087"/>
                  <a:pt x="257175" y="152400"/>
                </a:cubicBezTo>
                <a:cubicBezTo>
                  <a:pt x="257175" y="199713"/>
                  <a:pt x="218763" y="238125"/>
                  <a:pt x="171450" y="238125"/>
                </a:cubicBezTo>
                <a:cubicBezTo>
                  <a:pt x="124137" y="238125"/>
                  <a:pt x="85725" y="199713"/>
                  <a:pt x="85725" y="152400"/>
                </a:cubicBezTo>
                <a:close/>
                <a:moveTo>
                  <a:pt x="171450" y="114300"/>
                </a:moveTo>
                <a:cubicBezTo>
                  <a:pt x="171450" y="135315"/>
                  <a:pt x="154365" y="152400"/>
                  <a:pt x="133350" y="152400"/>
                </a:cubicBezTo>
                <a:cubicBezTo>
                  <a:pt x="126504" y="152400"/>
                  <a:pt x="120075" y="150614"/>
                  <a:pt x="114479" y="147399"/>
                </a:cubicBezTo>
                <a:cubicBezTo>
                  <a:pt x="113883" y="153888"/>
                  <a:pt x="114419" y="160556"/>
                  <a:pt x="116205" y="167164"/>
                </a:cubicBezTo>
                <a:cubicBezTo>
                  <a:pt x="124361" y="197644"/>
                  <a:pt x="155734" y="215741"/>
                  <a:pt x="186214" y="207585"/>
                </a:cubicBezTo>
                <a:cubicBezTo>
                  <a:pt x="216694" y="199430"/>
                  <a:pt x="234791" y="168057"/>
                  <a:pt x="226635" y="137577"/>
                </a:cubicBezTo>
                <a:cubicBezTo>
                  <a:pt x="219373" y="110371"/>
                  <a:pt x="193596" y="93047"/>
                  <a:pt x="166449" y="95429"/>
                </a:cubicBezTo>
                <a:cubicBezTo>
                  <a:pt x="169605" y="100965"/>
                  <a:pt x="171450" y="107394"/>
                  <a:pt x="171450" y="114300"/>
                </a:cubicBezTo>
                <a:close/>
              </a:path>
            </a:pathLst>
          </a:custGeom>
          <a:solidFill>
            <a:srgbClr val="FFFFFF"/>
          </a:solidFill>
        </p:spPr>
      </p:sp>
      <p:sp>
        <p:nvSpPr>
          <p:cNvPr id="5" name="Text 2"/>
          <p:cNvSpPr/>
          <p:nvPr/>
        </p:nvSpPr>
        <p:spPr>
          <a:xfrm>
            <a:off x="7924800" y="711200"/>
            <a:ext cx="4711700" cy="5080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90000"/>
              </a:lnSpc>
            </a:pPr>
            <a:r>
              <a:rPr lang="en-US" sz="3600" b="1" dirty="0">
                <a:solidFill>
                  <a:srgbClr val="4A5D23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给眼睛做一次“SPA”</a:t>
            </a:r>
            <a:endParaRPr lang="en-US" sz="1600" dirty="0"/>
          </a:p>
        </p:txBody>
      </p:sp>
      <p:sp>
        <p:nvSpPr>
          <p:cNvPr id="6" name="Shape 3"/>
          <p:cNvSpPr/>
          <p:nvPr/>
        </p:nvSpPr>
        <p:spPr>
          <a:xfrm>
            <a:off x="6908800" y="1676400"/>
            <a:ext cx="5715000" cy="1828800"/>
          </a:xfrm>
          <a:custGeom>
            <a:avLst/>
            <a:gdLst/>
            <a:ahLst/>
            <a:cxnLst/>
            <a:rect l="l" t="t" r="r" b="b"/>
            <a:pathLst>
              <a:path w="5715000" h="1828800">
                <a:moveTo>
                  <a:pt x="101608" y="0"/>
                </a:moveTo>
                <a:lnTo>
                  <a:pt x="5613392" y="0"/>
                </a:lnTo>
                <a:cubicBezTo>
                  <a:pt x="5669508" y="0"/>
                  <a:pt x="5715000" y="45492"/>
                  <a:pt x="5715000" y="101608"/>
                </a:cubicBezTo>
                <a:lnTo>
                  <a:pt x="5715000" y="1727192"/>
                </a:lnTo>
                <a:cubicBezTo>
                  <a:pt x="5715000" y="1783308"/>
                  <a:pt x="5669508" y="1828800"/>
                  <a:pt x="5613392" y="1828800"/>
                </a:cubicBezTo>
                <a:lnTo>
                  <a:pt x="101608" y="1828800"/>
                </a:lnTo>
                <a:cubicBezTo>
                  <a:pt x="45492" y="1828800"/>
                  <a:pt x="0" y="1783308"/>
                  <a:pt x="0" y="1727192"/>
                </a:cubicBezTo>
                <a:lnTo>
                  <a:pt x="0" y="101608"/>
                </a:lnTo>
                <a:cubicBezTo>
                  <a:pt x="0" y="45529"/>
                  <a:pt x="45529" y="0"/>
                  <a:pt x="101608" y="0"/>
                </a:cubicBezTo>
                <a:close/>
              </a:path>
            </a:pathLst>
          </a:custGeom>
          <a:solidFill>
            <a:srgbClr val="E8D5B7">
              <a:alpha val="20000"/>
            </a:srgbClr>
          </a:solidFill>
        </p:spPr>
      </p:sp>
      <p:sp>
        <p:nvSpPr>
          <p:cNvPr id="7" name="Text 4"/>
          <p:cNvSpPr/>
          <p:nvPr/>
        </p:nvSpPr>
        <p:spPr>
          <a:xfrm>
            <a:off x="7112000" y="1879600"/>
            <a:ext cx="5435600" cy="355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2000" b="1" dirty="0">
                <a:solidFill>
                  <a:srgbClr val="4A5D23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睛明穴</a:t>
            </a:r>
            <a:endParaRPr lang="en-US" sz="1600" dirty="0"/>
          </a:p>
        </p:txBody>
      </p:sp>
      <p:sp>
        <p:nvSpPr>
          <p:cNvPr id="8" name="Text 5"/>
          <p:cNvSpPr/>
          <p:nvPr/>
        </p:nvSpPr>
        <p:spPr>
          <a:xfrm>
            <a:off x="7112000" y="2336800"/>
            <a:ext cx="5410200" cy="3048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600" dirty="0">
                <a:solidFill>
                  <a:srgbClr val="4A5D23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取穴：在内眼角上方稍偏内的凹陷处。</a:t>
            </a:r>
            <a:endParaRPr lang="en-US" sz="1600" dirty="0"/>
          </a:p>
        </p:txBody>
      </p:sp>
      <p:sp>
        <p:nvSpPr>
          <p:cNvPr id="9" name="Text 6"/>
          <p:cNvSpPr/>
          <p:nvPr/>
        </p:nvSpPr>
        <p:spPr>
          <a:xfrm>
            <a:off x="7112000" y="2692400"/>
            <a:ext cx="5410200" cy="3048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600" dirty="0">
                <a:solidFill>
                  <a:srgbClr val="4A5D23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手法：用拇指和食指捏揉鼻根（内眼角）处。</a:t>
            </a:r>
            <a:endParaRPr lang="en-US" sz="1600" dirty="0"/>
          </a:p>
        </p:txBody>
      </p:sp>
      <p:sp>
        <p:nvSpPr>
          <p:cNvPr id="10" name="Text 7"/>
          <p:cNvSpPr/>
          <p:nvPr/>
        </p:nvSpPr>
        <p:spPr>
          <a:xfrm>
            <a:off x="7112000" y="3048000"/>
            <a:ext cx="5397500" cy="2540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00" dirty="0">
                <a:solidFill>
                  <a:srgbClr val="B5A291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功效：明目醒神，缓解干涩。</a:t>
            </a:r>
            <a:endParaRPr lang="en-US" sz="1600" dirty="0"/>
          </a:p>
        </p:txBody>
      </p:sp>
      <p:sp>
        <p:nvSpPr>
          <p:cNvPr id="11" name="Shape 8"/>
          <p:cNvSpPr/>
          <p:nvPr/>
        </p:nvSpPr>
        <p:spPr>
          <a:xfrm>
            <a:off x="6908800" y="3810000"/>
            <a:ext cx="5715000" cy="1828800"/>
          </a:xfrm>
          <a:custGeom>
            <a:avLst/>
            <a:gdLst/>
            <a:ahLst/>
            <a:cxnLst/>
            <a:rect l="l" t="t" r="r" b="b"/>
            <a:pathLst>
              <a:path w="5715000" h="1828800">
                <a:moveTo>
                  <a:pt x="101608" y="0"/>
                </a:moveTo>
                <a:lnTo>
                  <a:pt x="5613392" y="0"/>
                </a:lnTo>
                <a:cubicBezTo>
                  <a:pt x="5669508" y="0"/>
                  <a:pt x="5715000" y="45492"/>
                  <a:pt x="5715000" y="101608"/>
                </a:cubicBezTo>
                <a:lnTo>
                  <a:pt x="5715000" y="1727192"/>
                </a:lnTo>
                <a:cubicBezTo>
                  <a:pt x="5715000" y="1783308"/>
                  <a:pt x="5669508" y="1828800"/>
                  <a:pt x="5613392" y="1828800"/>
                </a:cubicBezTo>
                <a:lnTo>
                  <a:pt x="101608" y="1828800"/>
                </a:lnTo>
                <a:cubicBezTo>
                  <a:pt x="45492" y="1828800"/>
                  <a:pt x="0" y="1783308"/>
                  <a:pt x="0" y="1727192"/>
                </a:cubicBezTo>
                <a:lnTo>
                  <a:pt x="0" y="101608"/>
                </a:lnTo>
                <a:cubicBezTo>
                  <a:pt x="0" y="45529"/>
                  <a:pt x="45529" y="0"/>
                  <a:pt x="101608" y="0"/>
                </a:cubicBezTo>
                <a:close/>
              </a:path>
            </a:pathLst>
          </a:custGeom>
          <a:solidFill>
            <a:srgbClr val="E8D5B7">
              <a:alpha val="20000"/>
            </a:srgbClr>
          </a:solidFill>
        </p:spPr>
      </p:sp>
      <p:sp>
        <p:nvSpPr>
          <p:cNvPr id="12" name="Text 9"/>
          <p:cNvSpPr/>
          <p:nvPr/>
        </p:nvSpPr>
        <p:spPr>
          <a:xfrm>
            <a:off x="7112000" y="4013200"/>
            <a:ext cx="5435600" cy="355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2000" b="1" dirty="0">
                <a:solidFill>
                  <a:srgbClr val="4A5D23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攒竹穴</a:t>
            </a:r>
            <a:endParaRPr lang="en-US" sz="1600" dirty="0"/>
          </a:p>
        </p:txBody>
      </p:sp>
      <p:sp>
        <p:nvSpPr>
          <p:cNvPr id="13" name="Text 10"/>
          <p:cNvSpPr/>
          <p:nvPr/>
        </p:nvSpPr>
        <p:spPr>
          <a:xfrm>
            <a:off x="7112000" y="4470400"/>
            <a:ext cx="5410200" cy="3048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600" dirty="0">
                <a:solidFill>
                  <a:srgbClr val="4A5D23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取穴：眉头边缘，入眉毛约1分处的凹陷。</a:t>
            </a:r>
            <a:endParaRPr lang="en-US" sz="1600" dirty="0"/>
          </a:p>
        </p:txBody>
      </p:sp>
      <p:sp>
        <p:nvSpPr>
          <p:cNvPr id="14" name="Text 11"/>
          <p:cNvSpPr/>
          <p:nvPr/>
        </p:nvSpPr>
        <p:spPr>
          <a:xfrm>
            <a:off x="7112000" y="4826000"/>
            <a:ext cx="5410200" cy="3048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600" dirty="0">
                <a:solidFill>
                  <a:srgbClr val="4A5D23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手法：用拇指指腹按揉。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7112000" y="5181600"/>
            <a:ext cx="5397500" cy="2540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00" dirty="0">
                <a:solidFill>
                  <a:srgbClr val="B5A291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功效：消除眼肿、眼疲劳，缓解头痛。</a:t>
            </a:r>
            <a:endParaRPr lang="en-US" sz="1600" dirty="0"/>
          </a:p>
        </p:txBody>
      </p:sp>
      <p:sp>
        <p:nvSpPr>
          <p:cNvPr id="16" name="Shape 13"/>
          <p:cNvSpPr/>
          <p:nvPr/>
        </p:nvSpPr>
        <p:spPr>
          <a:xfrm>
            <a:off x="6908800" y="5842000"/>
            <a:ext cx="5715000" cy="914400"/>
          </a:xfrm>
          <a:custGeom>
            <a:avLst/>
            <a:gdLst/>
            <a:ahLst/>
            <a:cxnLst/>
            <a:rect l="l" t="t" r="r" b="b"/>
            <a:pathLst>
              <a:path w="5715000" h="914400">
                <a:moveTo>
                  <a:pt x="101599" y="0"/>
                </a:moveTo>
                <a:lnTo>
                  <a:pt x="5613401" y="0"/>
                </a:lnTo>
                <a:cubicBezTo>
                  <a:pt x="5669513" y="0"/>
                  <a:pt x="5715000" y="45487"/>
                  <a:pt x="5715000" y="101599"/>
                </a:cubicBezTo>
                <a:lnTo>
                  <a:pt x="5715000" y="812801"/>
                </a:lnTo>
                <a:cubicBezTo>
                  <a:pt x="5715000" y="868913"/>
                  <a:pt x="5669513" y="914400"/>
                  <a:pt x="5613401" y="914400"/>
                </a:cubicBezTo>
                <a:lnTo>
                  <a:pt x="101599" y="914400"/>
                </a:lnTo>
                <a:cubicBezTo>
                  <a:pt x="45487" y="914400"/>
                  <a:pt x="0" y="868913"/>
                  <a:pt x="0" y="812801"/>
                </a:cubicBezTo>
                <a:lnTo>
                  <a:pt x="0" y="101599"/>
                </a:lnTo>
                <a:cubicBezTo>
                  <a:pt x="0" y="45525"/>
                  <a:pt x="45525" y="0"/>
                  <a:pt x="101599" y="0"/>
                </a:cubicBezTo>
                <a:close/>
              </a:path>
            </a:pathLst>
          </a:custGeom>
          <a:solidFill>
            <a:srgbClr val="4A5D23">
              <a:alpha val="10196"/>
            </a:srgbClr>
          </a:solidFill>
        </p:spPr>
      </p:sp>
      <p:sp>
        <p:nvSpPr>
          <p:cNvPr id="17" name="Text 14"/>
          <p:cNvSpPr/>
          <p:nvPr/>
        </p:nvSpPr>
        <p:spPr>
          <a:xfrm>
            <a:off x="7010400" y="5994400"/>
            <a:ext cx="5511800" cy="609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600" b="1" dirty="0">
                <a:solidFill>
                  <a:srgbClr val="4A5D23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小技巧：</a:t>
            </a:r>
            <a:r>
              <a:rPr lang="en-US" sz="1600" dirty="0">
                <a:solidFill>
                  <a:srgbClr val="4A5D23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按完穴位后，搓热双手，用掌心轻轻敷在眼睛上（熨目），效果加倍。</a:t>
            </a:r>
            <a:endParaRPr lang="en-US" sz="1600" dirty="0"/>
          </a:p>
        </p:txBody>
      </p:sp>
    </p:spTree>
  </p:cSld>
  <p:clrMapOvr>
    <a:masterClrMapping/>
  </p:clrMapOvr>
  <p:transition>
    <p:fad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7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81000" y="965200"/>
            <a:ext cx="812800" cy="812800"/>
          </a:xfrm>
          <a:custGeom>
            <a:avLst/>
            <a:gdLst/>
            <a:ahLst/>
            <a:cxnLst/>
            <a:rect l="l" t="t" r="r" b="b"/>
            <a:pathLst>
              <a:path w="812800" h="812800">
                <a:moveTo>
                  <a:pt x="406400" y="0"/>
                </a:moveTo>
                <a:lnTo>
                  <a:pt x="406400" y="0"/>
                </a:lnTo>
                <a:cubicBezTo>
                  <a:pt x="630698" y="0"/>
                  <a:pt x="812800" y="182102"/>
                  <a:pt x="812800" y="406400"/>
                </a:cubicBezTo>
                <a:lnTo>
                  <a:pt x="812800" y="406400"/>
                </a:lnTo>
                <a:cubicBezTo>
                  <a:pt x="812800" y="630698"/>
                  <a:pt x="630698" y="812800"/>
                  <a:pt x="406400" y="812800"/>
                </a:cubicBezTo>
                <a:lnTo>
                  <a:pt x="406400" y="812800"/>
                </a:lnTo>
                <a:cubicBezTo>
                  <a:pt x="182102" y="812800"/>
                  <a:pt x="0" y="630698"/>
                  <a:pt x="0" y="406400"/>
                </a:cubicBezTo>
                <a:lnTo>
                  <a:pt x="0" y="406400"/>
                </a:lnTo>
                <a:cubicBezTo>
                  <a:pt x="0" y="182102"/>
                  <a:pt x="182102" y="0"/>
                  <a:pt x="406400" y="0"/>
                </a:cubicBezTo>
                <a:close/>
              </a:path>
            </a:pathLst>
          </a:custGeom>
          <a:solidFill>
            <a:srgbClr val="4A5D23"/>
          </a:solidFill>
        </p:spPr>
      </p:sp>
      <p:sp>
        <p:nvSpPr>
          <p:cNvPr id="3" name="Shape 1"/>
          <p:cNvSpPr/>
          <p:nvPr/>
        </p:nvSpPr>
        <p:spPr>
          <a:xfrm>
            <a:off x="635000" y="1219200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39231" y="136029"/>
                </a:moveTo>
                <a:cubicBezTo>
                  <a:pt x="47149" y="80665"/>
                  <a:pt x="94833" y="38100"/>
                  <a:pt x="152400" y="38100"/>
                </a:cubicBezTo>
                <a:cubicBezTo>
                  <a:pt x="183952" y="38100"/>
                  <a:pt x="212527" y="50899"/>
                  <a:pt x="233243" y="71557"/>
                </a:cubicBezTo>
                <a:cubicBezTo>
                  <a:pt x="233363" y="71676"/>
                  <a:pt x="233482" y="71795"/>
                  <a:pt x="233601" y="71914"/>
                </a:cubicBezTo>
                <a:lnTo>
                  <a:pt x="238125" y="76200"/>
                </a:lnTo>
                <a:lnTo>
                  <a:pt x="209610" y="76200"/>
                </a:lnTo>
                <a:cubicBezTo>
                  <a:pt x="199073" y="76200"/>
                  <a:pt x="190560" y="84713"/>
                  <a:pt x="190560" y="95250"/>
                </a:cubicBezTo>
                <a:cubicBezTo>
                  <a:pt x="190560" y="105787"/>
                  <a:pt x="199073" y="114300"/>
                  <a:pt x="209610" y="114300"/>
                </a:cubicBezTo>
                <a:lnTo>
                  <a:pt x="285810" y="114300"/>
                </a:lnTo>
                <a:cubicBezTo>
                  <a:pt x="296347" y="114300"/>
                  <a:pt x="304860" y="105787"/>
                  <a:pt x="304860" y="95250"/>
                </a:cubicBezTo>
                <a:lnTo>
                  <a:pt x="304860" y="19050"/>
                </a:lnTo>
                <a:cubicBezTo>
                  <a:pt x="304860" y="8513"/>
                  <a:pt x="296347" y="0"/>
                  <a:pt x="285810" y="0"/>
                </a:cubicBezTo>
                <a:cubicBezTo>
                  <a:pt x="275273" y="0"/>
                  <a:pt x="266760" y="8513"/>
                  <a:pt x="266760" y="19050"/>
                </a:cubicBezTo>
                <a:lnTo>
                  <a:pt x="266760" y="50840"/>
                </a:lnTo>
                <a:lnTo>
                  <a:pt x="260033" y="44470"/>
                </a:lnTo>
                <a:cubicBezTo>
                  <a:pt x="232470" y="17026"/>
                  <a:pt x="194370" y="0"/>
                  <a:pt x="152400" y="0"/>
                </a:cubicBezTo>
                <a:cubicBezTo>
                  <a:pt x="75605" y="0"/>
                  <a:pt x="12085" y="56793"/>
                  <a:pt x="1548" y="130671"/>
                </a:cubicBezTo>
                <a:cubicBezTo>
                  <a:pt x="60" y="141089"/>
                  <a:pt x="7263" y="150733"/>
                  <a:pt x="17681" y="152221"/>
                </a:cubicBezTo>
                <a:cubicBezTo>
                  <a:pt x="28099" y="153710"/>
                  <a:pt x="37743" y="146447"/>
                  <a:pt x="39231" y="136088"/>
                </a:cubicBezTo>
                <a:close/>
                <a:moveTo>
                  <a:pt x="303252" y="174129"/>
                </a:moveTo>
                <a:cubicBezTo>
                  <a:pt x="304740" y="163711"/>
                  <a:pt x="297478" y="154067"/>
                  <a:pt x="287119" y="152579"/>
                </a:cubicBezTo>
                <a:cubicBezTo>
                  <a:pt x="276761" y="151090"/>
                  <a:pt x="267057" y="158353"/>
                  <a:pt x="265569" y="168712"/>
                </a:cubicBezTo>
                <a:cubicBezTo>
                  <a:pt x="257651" y="224076"/>
                  <a:pt x="209967" y="266640"/>
                  <a:pt x="152400" y="266640"/>
                </a:cubicBezTo>
                <a:cubicBezTo>
                  <a:pt x="120848" y="266640"/>
                  <a:pt x="92273" y="253841"/>
                  <a:pt x="71557" y="233184"/>
                </a:cubicBezTo>
                <a:cubicBezTo>
                  <a:pt x="71437" y="233065"/>
                  <a:pt x="71318" y="232946"/>
                  <a:pt x="71199" y="232827"/>
                </a:cubicBezTo>
                <a:lnTo>
                  <a:pt x="66675" y="228540"/>
                </a:lnTo>
                <a:lnTo>
                  <a:pt x="95190" y="228540"/>
                </a:lnTo>
                <a:cubicBezTo>
                  <a:pt x="105727" y="228540"/>
                  <a:pt x="114240" y="220028"/>
                  <a:pt x="114240" y="209490"/>
                </a:cubicBezTo>
                <a:cubicBezTo>
                  <a:pt x="114240" y="198953"/>
                  <a:pt x="105727" y="190440"/>
                  <a:pt x="95190" y="190440"/>
                </a:cubicBezTo>
                <a:lnTo>
                  <a:pt x="19050" y="190500"/>
                </a:lnTo>
                <a:cubicBezTo>
                  <a:pt x="13990" y="190500"/>
                  <a:pt x="9108" y="192524"/>
                  <a:pt x="5536" y="196155"/>
                </a:cubicBezTo>
                <a:cubicBezTo>
                  <a:pt x="1965" y="199787"/>
                  <a:pt x="-60" y="204609"/>
                  <a:pt x="0" y="209729"/>
                </a:cubicBezTo>
                <a:lnTo>
                  <a:pt x="595" y="285333"/>
                </a:lnTo>
                <a:cubicBezTo>
                  <a:pt x="655" y="295870"/>
                  <a:pt x="9287" y="304324"/>
                  <a:pt x="19824" y="304205"/>
                </a:cubicBezTo>
                <a:cubicBezTo>
                  <a:pt x="30361" y="304086"/>
                  <a:pt x="38814" y="295513"/>
                  <a:pt x="38695" y="284976"/>
                </a:cubicBezTo>
                <a:lnTo>
                  <a:pt x="38457" y="254318"/>
                </a:lnTo>
                <a:lnTo>
                  <a:pt x="44827" y="260330"/>
                </a:lnTo>
                <a:cubicBezTo>
                  <a:pt x="72390" y="287774"/>
                  <a:pt x="110430" y="304800"/>
                  <a:pt x="152400" y="304800"/>
                </a:cubicBezTo>
                <a:cubicBezTo>
                  <a:pt x="229195" y="304800"/>
                  <a:pt x="292715" y="248007"/>
                  <a:pt x="303252" y="174129"/>
                </a:cubicBezTo>
                <a:close/>
              </a:path>
            </a:pathLst>
          </a:custGeom>
          <a:solidFill>
            <a:srgbClr val="FFFFFF"/>
          </a:solidFill>
        </p:spPr>
      </p:sp>
      <p:sp>
        <p:nvSpPr>
          <p:cNvPr id="4" name="Text 2"/>
          <p:cNvSpPr/>
          <p:nvPr/>
        </p:nvSpPr>
        <p:spPr>
          <a:xfrm>
            <a:off x="1397000" y="1117600"/>
            <a:ext cx="4457700" cy="5080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90000"/>
              </a:lnSpc>
            </a:pPr>
            <a:r>
              <a:rPr lang="en-US" sz="3600" b="1" dirty="0">
                <a:solidFill>
                  <a:srgbClr val="4A5D23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解救你的“僵硬颈”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381000" y="2082800"/>
            <a:ext cx="5715000" cy="1828800"/>
          </a:xfrm>
          <a:custGeom>
            <a:avLst/>
            <a:gdLst/>
            <a:ahLst/>
            <a:cxnLst/>
            <a:rect l="l" t="t" r="r" b="b"/>
            <a:pathLst>
              <a:path w="5715000" h="1828800">
                <a:moveTo>
                  <a:pt x="101608" y="0"/>
                </a:moveTo>
                <a:lnTo>
                  <a:pt x="5613392" y="0"/>
                </a:lnTo>
                <a:cubicBezTo>
                  <a:pt x="5669508" y="0"/>
                  <a:pt x="5715000" y="45492"/>
                  <a:pt x="5715000" y="101608"/>
                </a:cubicBezTo>
                <a:lnTo>
                  <a:pt x="5715000" y="1727192"/>
                </a:lnTo>
                <a:cubicBezTo>
                  <a:pt x="5715000" y="1783308"/>
                  <a:pt x="5669508" y="1828800"/>
                  <a:pt x="5613392" y="1828800"/>
                </a:cubicBezTo>
                <a:lnTo>
                  <a:pt x="101608" y="1828800"/>
                </a:lnTo>
                <a:cubicBezTo>
                  <a:pt x="45492" y="1828800"/>
                  <a:pt x="0" y="1783308"/>
                  <a:pt x="0" y="1727192"/>
                </a:cubicBezTo>
                <a:lnTo>
                  <a:pt x="0" y="101608"/>
                </a:lnTo>
                <a:cubicBezTo>
                  <a:pt x="0" y="45529"/>
                  <a:pt x="45529" y="0"/>
                  <a:pt x="101608" y="0"/>
                </a:cubicBezTo>
                <a:close/>
              </a:path>
            </a:pathLst>
          </a:custGeom>
          <a:solidFill>
            <a:srgbClr val="E8D5B7">
              <a:alpha val="20000"/>
            </a:srgbClr>
          </a:solidFill>
        </p:spPr>
      </p:sp>
      <p:sp>
        <p:nvSpPr>
          <p:cNvPr id="6" name="Text 4"/>
          <p:cNvSpPr/>
          <p:nvPr/>
        </p:nvSpPr>
        <p:spPr>
          <a:xfrm>
            <a:off x="584200" y="2286000"/>
            <a:ext cx="5435600" cy="355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2000" b="1" dirty="0">
                <a:solidFill>
                  <a:srgbClr val="4A5D23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肩井穴 </a:t>
            </a:r>
            <a:r>
              <a:rPr lang="en-US" sz="1400" b="1" dirty="0">
                <a:solidFill>
                  <a:srgbClr val="B5A291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(孕妇禁用!)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584200" y="2743200"/>
            <a:ext cx="5410200" cy="3048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600" dirty="0">
                <a:solidFill>
                  <a:srgbClr val="4A5D23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取穴：脖子根部到肩膀顶端的正中间点。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584200" y="3098800"/>
            <a:ext cx="5410200" cy="3048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600" dirty="0">
                <a:solidFill>
                  <a:srgbClr val="4A5D23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手法：用对侧手中指按揉，力度可稍重。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584200" y="3454400"/>
            <a:ext cx="5397500" cy="2540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00" dirty="0">
                <a:solidFill>
                  <a:srgbClr val="B5A291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功效：缓解肩颈酸痛、落枕。</a:t>
            </a:r>
            <a:endParaRPr lang="en-US" sz="1600" dirty="0"/>
          </a:p>
        </p:txBody>
      </p:sp>
      <p:sp>
        <p:nvSpPr>
          <p:cNvPr id="10" name="Shape 8"/>
          <p:cNvSpPr/>
          <p:nvPr/>
        </p:nvSpPr>
        <p:spPr>
          <a:xfrm>
            <a:off x="381000" y="4216400"/>
            <a:ext cx="5715000" cy="2133600"/>
          </a:xfrm>
          <a:custGeom>
            <a:avLst/>
            <a:gdLst/>
            <a:ahLst/>
            <a:cxnLst/>
            <a:rect l="l" t="t" r="r" b="b"/>
            <a:pathLst>
              <a:path w="5715000" h="2133600">
                <a:moveTo>
                  <a:pt x="101602" y="0"/>
                </a:moveTo>
                <a:lnTo>
                  <a:pt x="5613398" y="0"/>
                </a:lnTo>
                <a:cubicBezTo>
                  <a:pt x="5669511" y="0"/>
                  <a:pt x="5715000" y="45489"/>
                  <a:pt x="5715000" y="101602"/>
                </a:cubicBezTo>
                <a:lnTo>
                  <a:pt x="5715000" y="2031998"/>
                </a:lnTo>
                <a:cubicBezTo>
                  <a:pt x="5715000" y="2088111"/>
                  <a:pt x="5669511" y="2133600"/>
                  <a:pt x="5613398" y="2133600"/>
                </a:cubicBezTo>
                <a:lnTo>
                  <a:pt x="101602" y="2133600"/>
                </a:lnTo>
                <a:cubicBezTo>
                  <a:pt x="45489" y="2133600"/>
                  <a:pt x="0" y="2088111"/>
                  <a:pt x="0" y="2031998"/>
                </a:cubicBezTo>
                <a:lnTo>
                  <a:pt x="0" y="101602"/>
                </a:lnTo>
                <a:cubicBezTo>
                  <a:pt x="0" y="45526"/>
                  <a:pt x="45526" y="0"/>
                  <a:pt x="101602" y="0"/>
                </a:cubicBezTo>
                <a:close/>
              </a:path>
            </a:pathLst>
          </a:custGeom>
          <a:solidFill>
            <a:srgbClr val="E8D5B7">
              <a:alpha val="20000"/>
            </a:srgbClr>
          </a:solidFill>
        </p:spPr>
      </p:sp>
      <p:sp>
        <p:nvSpPr>
          <p:cNvPr id="11" name="Text 9"/>
          <p:cNvSpPr/>
          <p:nvPr/>
        </p:nvSpPr>
        <p:spPr>
          <a:xfrm>
            <a:off x="584200" y="4419600"/>
            <a:ext cx="5435600" cy="355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2000" b="1" dirty="0">
                <a:solidFill>
                  <a:srgbClr val="4A5D23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天宗穴 </a:t>
            </a:r>
            <a:r>
              <a:rPr lang="en-US" sz="1400" b="1" dirty="0">
                <a:solidFill>
                  <a:srgbClr val="4A5D23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(明星穴位!)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584200" y="4876800"/>
            <a:ext cx="5410200" cy="609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600" dirty="0">
                <a:solidFill>
                  <a:srgbClr val="4A5D23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取穴：在肩胛骨中央的凹陷处。简单找法：用手摸对侧肩膀，中指所指的位置附近。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584200" y="5537200"/>
            <a:ext cx="5410200" cy="3048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600" dirty="0">
                <a:solidFill>
                  <a:srgbClr val="4A5D23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手法：请同事帮忙或用按摩锤，酸胀感会非常明显。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584200" y="5892800"/>
            <a:ext cx="5397500" cy="2540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00" dirty="0">
                <a:solidFill>
                  <a:srgbClr val="B5A291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功效：强力缓解肩背酸痛，被称为“肩背疾病的特效穴”。</a:t>
            </a:r>
            <a:endParaRPr lang="en-US" sz="1600" dirty="0"/>
          </a:p>
        </p:txBody>
      </p:sp>
      <p:pic>
        <p:nvPicPr>
          <p:cNvPr id="15" name="Image 0" descr="https://kimi-web-img.moonshot.cn/img/pic3.zhimg.com/e95898214d055ad16e714b4f0a22e6e9dd321056.jpg"/>
          <p:cNvPicPr>
            <a:picLocks noChangeAspect="1"/>
          </p:cNvPicPr>
          <p:nvPr/>
        </p:nvPicPr>
        <p:blipFill>
          <a:blip r:embed="rId1"/>
          <a:srcRect t="9855" b="9855"/>
          <a:stretch>
            <a:fillRect/>
          </a:stretch>
        </p:blipFill>
        <p:spPr>
          <a:xfrm>
            <a:off x="6502400" y="381000"/>
            <a:ext cx="6121400" cy="6553200"/>
          </a:xfrm>
          <a:prstGeom prst="roundRect">
            <a:avLst>
              <a:gd name="adj" fmla="val 0"/>
            </a:avLst>
          </a:prstGeom>
        </p:spPr>
      </p:pic>
    </p:spTree>
  </p:cSld>
  <p:clrMapOvr>
    <a:masterClrMapping/>
  </p:clrMapOvr>
  <p:transition>
    <p:fad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7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kimi-web-img.moonshot.cn/img/www.tdxzyy.com.cn/ef277c205fc346c5abf51cc653d433a0b958de41.jpg"/>
          <p:cNvPicPr>
            <a:picLocks noChangeAspect="1"/>
          </p:cNvPicPr>
          <p:nvPr/>
        </p:nvPicPr>
        <p:blipFill>
          <a:blip r:embed="rId1"/>
          <a:srcRect l="23767" r="23767"/>
          <a:stretch>
            <a:fillRect/>
          </a:stretch>
        </p:blipFill>
        <p:spPr>
          <a:xfrm>
            <a:off x="381000" y="381000"/>
            <a:ext cx="6121400" cy="6553200"/>
          </a:xfrm>
          <a:prstGeom prst="roundRect">
            <a:avLst>
              <a:gd name="adj" fmla="val 0"/>
            </a:avLst>
          </a:prstGeom>
        </p:spPr>
      </p:pic>
      <p:sp>
        <p:nvSpPr>
          <p:cNvPr id="3" name="Shape 0"/>
          <p:cNvSpPr/>
          <p:nvPr/>
        </p:nvSpPr>
        <p:spPr>
          <a:xfrm>
            <a:off x="6908800" y="1117600"/>
            <a:ext cx="812800" cy="812800"/>
          </a:xfrm>
          <a:custGeom>
            <a:avLst/>
            <a:gdLst/>
            <a:ahLst/>
            <a:cxnLst/>
            <a:rect l="l" t="t" r="r" b="b"/>
            <a:pathLst>
              <a:path w="812800" h="812800">
                <a:moveTo>
                  <a:pt x="406400" y="0"/>
                </a:moveTo>
                <a:lnTo>
                  <a:pt x="406400" y="0"/>
                </a:lnTo>
                <a:cubicBezTo>
                  <a:pt x="630698" y="0"/>
                  <a:pt x="812800" y="182102"/>
                  <a:pt x="812800" y="406400"/>
                </a:cubicBezTo>
                <a:lnTo>
                  <a:pt x="812800" y="406400"/>
                </a:lnTo>
                <a:cubicBezTo>
                  <a:pt x="812800" y="630698"/>
                  <a:pt x="630698" y="812800"/>
                  <a:pt x="406400" y="812800"/>
                </a:cubicBezTo>
                <a:lnTo>
                  <a:pt x="406400" y="812800"/>
                </a:lnTo>
                <a:cubicBezTo>
                  <a:pt x="182102" y="812800"/>
                  <a:pt x="0" y="630698"/>
                  <a:pt x="0" y="406400"/>
                </a:cubicBezTo>
                <a:lnTo>
                  <a:pt x="0" y="406400"/>
                </a:lnTo>
                <a:cubicBezTo>
                  <a:pt x="0" y="182102"/>
                  <a:pt x="182102" y="0"/>
                  <a:pt x="406400" y="0"/>
                </a:cubicBezTo>
                <a:close/>
              </a:path>
            </a:pathLst>
          </a:custGeom>
          <a:solidFill>
            <a:srgbClr val="B5A291"/>
          </a:solidFill>
        </p:spPr>
      </p:sp>
      <p:sp>
        <p:nvSpPr>
          <p:cNvPr id="4" name="Shape 1"/>
          <p:cNvSpPr/>
          <p:nvPr/>
        </p:nvSpPr>
        <p:spPr>
          <a:xfrm>
            <a:off x="7143750" y="1371600"/>
            <a:ext cx="342900" cy="304800"/>
          </a:xfrm>
          <a:custGeom>
            <a:avLst/>
            <a:gdLst/>
            <a:ahLst/>
            <a:cxnLst/>
            <a:rect l="l" t="t" r="r" b="b"/>
            <a:pathLst>
              <a:path w="342900" h="304800">
                <a:moveTo>
                  <a:pt x="166449" y="18455"/>
                </a:moveTo>
                <a:cubicBezTo>
                  <a:pt x="158055" y="6846"/>
                  <a:pt x="144601" y="0"/>
                  <a:pt x="130314" y="0"/>
                </a:cubicBezTo>
                <a:cubicBezTo>
                  <a:pt x="105668" y="0"/>
                  <a:pt x="85725" y="19943"/>
                  <a:pt x="85725" y="44589"/>
                </a:cubicBezTo>
                <a:lnTo>
                  <a:pt x="85725" y="46018"/>
                </a:lnTo>
                <a:cubicBezTo>
                  <a:pt x="85725" y="84356"/>
                  <a:pt x="134541" y="125432"/>
                  <a:pt x="158472" y="143232"/>
                </a:cubicBezTo>
                <a:cubicBezTo>
                  <a:pt x="166211" y="149007"/>
                  <a:pt x="176629" y="149007"/>
                  <a:pt x="184368" y="143232"/>
                </a:cubicBezTo>
                <a:cubicBezTo>
                  <a:pt x="208300" y="125373"/>
                  <a:pt x="257115" y="84356"/>
                  <a:pt x="257115" y="46018"/>
                </a:cubicBezTo>
                <a:lnTo>
                  <a:pt x="257115" y="44589"/>
                </a:lnTo>
                <a:cubicBezTo>
                  <a:pt x="257115" y="19943"/>
                  <a:pt x="237173" y="0"/>
                  <a:pt x="212527" y="0"/>
                </a:cubicBezTo>
                <a:cubicBezTo>
                  <a:pt x="198239" y="0"/>
                  <a:pt x="184785" y="6846"/>
                  <a:pt x="176391" y="18455"/>
                </a:cubicBezTo>
                <a:lnTo>
                  <a:pt x="171450" y="25420"/>
                </a:lnTo>
                <a:lnTo>
                  <a:pt x="166449" y="18455"/>
                </a:lnTo>
                <a:close/>
                <a:moveTo>
                  <a:pt x="65068" y="203299"/>
                </a:moveTo>
                <a:lnTo>
                  <a:pt x="39707" y="228600"/>
                </a:lnTo>
                <a:lnTo>
                  <a:pt x="19050" y="228600"/>
                </a:lnTo>
                <a:cubicBezTo>
                  <a:pt x="8513" y="228600"/>
                  <a:pt x="0" y="237113"/>
                  <a:pt x="0" y="247650"/>
                </a:cubicBezTo>
                <a:lnTo>
                  <a:pt x="0" y="285750"/>
                </a:lnTo>
                <a:cubicBezTo>
                  <a:pt x="0" y="296287"/>
                  <a:pt x="8513" y="304800"/>
                  <a:pt x="19050" y="304800"/>
                </a:cubicBezTo>
                <a:lnTo>
                  <a:pt x="209848" y="304800"/>
                </a:lnTo>
                <a:cubicBezTo>
                  <a:pt x="227112" y="304800"/>
                  <a:pt x="243959" y="299264"/>
                  <a:pt x="257889" y="289024"/>
                </a:cubicBezTo>
                <a:lnTo>
                  <a:pt x="333256" y="233482"/>
                </a:lnTo>
                <a:cubicBezTo>
                  <a:pt x="343852" y="225683"/>
                  <a:pt x="346115" y="210800"/>
                  <a:pt x="338316" y="200204"/>
                </a:cubicBezTo>
                <a:cubicBezTo>
                  <a:pt x="330518" y="189607"/>
                  <a:pt x="315635" y="187345"/>
                  <a:pt x="305038" y="195143"/>
                </a:cubicBezTo>
                <a:lnTo>
                  <a:pt x="233720" y="247650"/>
                </a:lnTo>
                <a:lnTo>
                  <a:pt x="166688" y="247650"/>
                </a:lnTo>
                <a:cubicBezTo>
                  <a:pt x="158770" y="247650"/>
                  <a:pt x="152400" y="241280"/>
                  <a:pt x="152400" y="233363"/>
                </a:cubicBezTo>
                <a:cubicBezTo>
                  <a:pt x="152400" y="225445"/>
                  <a:pt x="158770" y="219075"/>
                  <a:pt x="166688" y="219075"/>
                </a:cubicBezTo>
                <a:lnTo>
                  <a:pt x="209550" y="219075"/>
                </a:lnTo>
                <a:cubicBezTo>
                  <a:pt x="220087" y="219075"/>
                  <a:pt x="228600" y="210562"/>
                  <a:pt x="228600" y="200025"/>
                </a:cubicBezTo>
                <a:cubicBezTo>
                  <a:pt x="228600" y="189488"/>
                  <a:pt x="220087" y="180975"/>
                  <a:pt x="209550" y="180975"/>
                </a:cubicBezTo>
                <a:lnTo>
                  <a:pt x="118943" y="180975"/>
                </a:lnTo>
                <a:cubicBezTo>
                  <a:pt x="98762" y="180975"/>
                  <a:pt x="79355" y="189012"/>
                  <a:pt x="65068" y="203299"/>
                </a:cubicBezTo>
                <a:close/>
              </a:path>
            </a:pathLst>
          </a:custGeom>
          <a:solidFill>
            <a:srgbClr val="FFFFFF"/>
          </a:solidFill>
        </p:spPr>
      </p:sp>
      <p:sp>
        <p:nvSpPr>
          <p:cNvPr id="5" name="Text 2"/>
          <p:cNvSpPr/>
          <p:nvPr/>
        </p:nvSpPr>
        <p:spPr>
          <a:xfrm>
            <a:off x="7924800" y="1270000"/>
            <a:ext cx="4457700" cy="5080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90000"/>
              </a:lnSpc>
            </a:pPr>
            <a:r>
              <a:rPr lang="en-US" sz="3600" b="1" dirty="0">
                <a:solidFill>
                  <a:srgbClr val="4A5D23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为你的腰“撑把腰”</a:t>
            </a:r>
            <a:endParaRPr lang="en-US" sz="1600" dirty="0"/>
          </a:p>
        </p:txBody>
      </p:sp>
      <p:sp>
        <p:nvSpPr>
          <p:cNvPr id="6" name="Shape 3"/>
          <p:cNvSpPr/>
          <p:nvPr/>
        </p:nvSpPr>
        <p:spPr>
          <a:xfrm>
            <a:off x="6908800" y="2235200"/>
            <a:ext cx="5715000" cy="1828800"/>
          </a:xfrm>
          <a:custGeom>
            <a:avLst/>
            <a:gdLst/>
            <a:ahLst/>
            <a:cxnLst/>
            <a:rect l="l" t="t" r="r" b="b"/>
            <a:pathLst>
              <a:path w="5715000" h="1828800">
                <a:moveTo>
                  <a:pt x="101608" y="0"/>
                </a:moveTo>
                <a:lnTo>
                  <a:pt x="5613392" y="0"/>
                </a:lnTo>
                <a:cubicBezTo>
                  <a:pt x="5669508" y="0"/>
                  <a:pt x="5715000" y="45492"/>
                  <a:pt x="5715000" y="101608"/>
                </a:cubicBezTo>
                <a:lnTo>
                  <a:pt x="5715000" y="1727192"/>
                </a:lnTo>
                <a:cubicBezTo>
                  <a:pt x="5715000" y="1783308"/>
                  <a:pt x="5669508" y="1828800"/>
                  <a:pt x="5613392" y="1828800"/>
                </a:cubicBezTo>
                <a:lnTo>
                  <a:pt x="101608" y="1828800"/>
                </a:lnTo>
                <a:cubicBezTo>
                  <a:pt x="45492" y="1828800"/>
                  <a:pt x="0" y="1783308"/>
                  <a:pt x="0" y="1727192"/>
                </a:cubicBezTo>
                <a:lnTo>
                  <a:pt x="0" y="101608"/>
                </a:lnTo>
                <a:cubicBezTo>
                  <a:pt x="0" y="45529"/>
                  <a:pt x="45529" y="0"/>
                  <a:pt x="101608" y="0"/>
                </a:cubicBezTo>
                <a:close/>
              </a:path>
            </a:pathLst>
          </a:custGeom>
          <a:solidFill>
            <a:srgbClr val="E8D5B7">
              <a:alpha val="20000"/>
            </a:srgbClr>
          </a:solidFill>
        </p:spPr>
      </p:sp>
      <p:sp>
        <p:nvSpPr>
          <p:cNvPr id="7" name="Text 4"/>
          <p:cNvSpPr/>
          <p:nvPr/>
        </p:nvSpPr>
        <p:spPr>
          <a:xfrm>
            <a:off x="7112000" y="2438400"/>
            <a:ext cx="5435600" cy="355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2000" b="1" dirty="0">
                <a:solidFill>
                  <a:srgbClr val="4A5D23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委中穴</a:t>
            </a:r>
            <a:endParaRPr lang="en-US" sz="1600" dirty="0"/>
          </a:p>
        </p:txBody>
      </p:sp>
      <p:sp>
        <p:nvSpPr>
          <p:cNvPr id="8" name="Text 5"/>
          <p:cNvSpPr/>
          <p:nvPr/>
        </p:nvSpPr>
        <p:spPr>
          <a:xfrm>
            <a:off x="7112000" y="2895600"/>
            <a:ext cx="5410200" cy="3048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600" dirty="0">
                <a:solidFill>
                  <a:srgbClr val="4A5D23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取穴：在膝盖后方，腘窝横纹的中点。</a:t>
            </a:r>
            <a:endParaRPr lang="en-US" sz="1600" dirty="0"/>
          </a:p>
        </p:txBody>
      </p:sp>
      <p:sp>
        <p:nvSpPr>
          <p:cNvPr id="9" name="Text 6"/>
          <p:cNvSpPr/>
          <p:nvPr/>
        </p:nvSpPr>
        <p:spPr>
          <a:xfrm>
            <a:off x="7112000" y="3251200"/>
            <a:ext cx="5410200" cy="3048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600" dirty="0">
                <a:solidFill>
                  <a:srgbClr val="4A5D23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手法：坐下，用双手拇指按压，同时可慢慢俯身。</a:t>
            </a:r>
            <a:endParaRPr lang="en-US" sz="1600" dirty="0"/>
          </a:p>
        </p:txBody>
      </p:sp>
      <p:sp>
        <p:nvSpPr>
          <p:cNvPr id="10" name="Text 7"/>
          <p:cNvSpPr/>
          <p:nvPr/>
        </p:nvSpPr>
        <p:spPr>
          <a:xfrm>
            <a:off x="7112000" y="3606800"/>
            <a:ext cx="5397500" cy="2540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00" dirty="0">
                <a:solidFill>
                  <a:srgbClr val="B5A291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功效：“腰背委中求”，是治疗腰背痛的要穴。</a:t>
            </a:r>
            <a:endParaRPr lang="en-US" sz="1600" dirty="0"/>
          </a:p>
        </p:txBody>
      </p:sp>
      <p:sp>
        <p:nvSpPr>
          <p:cNvPr id="11" name="Shape 8"/>
          <p:cNvSpPr/>
          <p:nvPr/>
        </p:nvSpPr>
        <p:spPr>
          <a:xfrm>
            <a:off x="6908800" y="4368800"/>
            <a:ext cx="5715000" cy="1828800"/>
          </a:xfrm>
          <a:custGeom>
            <a:avLst/>
            <a:gdLst/>
            <a:ahLst/>
            <a:cxnLst/>
            <a:rect l="l" t="t" r="r" b="b"/>
            <a:pathLst>
              <a:path w="5715000" h="1828800">
                <a:moveTo>
                  <a:pt x="101608" y="0"/>
                </a:moveTo>
                <a:lnTo>
                  <a:pt x="5613392" y="0"/>
                </a:lnTo>
                <a:cubicBezTo>
                  <a:pt x="5669508" y="0"/>
                  <a:pt x="5715000" y="45492"/>
                  <a:pt x="5715000" y="101608"/>
                </a:cubicBezTo>
                <a:lnTo>
                  <a:pt x="5715000" y="1727192"/>
                </a:lnTo>
                <a:cubicBezTo>
                  <a:pt x="5715000" y="1783308"/>
                  <a:pt x="5669508" y="1828800"/>
                  <a:pt x="5613392" y="1828800"/>
                </a:cubicBezTo>
                <a:lnTo>
                  <a:pt x="101608" y="1828800"/>
                </a:lnTo>
                <a:cubicBezTo>
                  <a:pt x="45492" y="1828800"/>
                  <a:pt x="0" y="1783308"/>
                  <a:pt x="0" y="1727192"/>
                </a:cubicBezTo>
                <a:lnTo>
                  <a:pt x="0" y="101608"/>
                </a:lnTo>
                <a:cubicBezTo>
                  <a:pt x="0" y="45529"/>
                  <a:pt x="45529" y="0"/>
                  <a:pt x="101608" y="0"/>
                </a:cubicBezTo>
                <a:close/>
              </a:path>
            </a:pathLst>
          </a:custGeom>
          <a:solidFill>
            <a:srgbClr val="E8D5B7">
              <a:alpha val="20000"/>
            </a:srgbClr>
          </a:solidFill>
        </p:spPr>
      </p:sp>
      <p:sp>
        <p:nvSpPr>
          <p:cNvPr id="12" name="Text 9"/>
          <p:cNvSpPr/>
          <p:nvPr/>
        </p:nvSpPr>
        <p:spPr>
          <a:xfrm>
            <a:off x="7112000" y="4572000"/>
            <a:ext cx="5435600" cy="355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2000" b="1" dirty="0">
                <a:solidFill>
                  <a:srgbClr val="4A5D23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肾俞穴</a:t>
            </a:r>
            <a:endParaRPr lang="en-US" sz="1600" dirty="0"/>
          </a:p>
        </p:txBody>
      </p:sp>
      <p:sp>
        <p:nvSpPr>
          <p:cNvPr id="13" name="Text 10"/>
          <p:cNvSpPr/>
          <p:nvPr/>
        </p:nvSpPr>
        <p:spPr>
          <a:xfrm>
            <a:off x="7112000" y="5029200"/>
            <a:ext cx="5410200" cy="3048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600" dirty="0">
                <a:solidFill>
                  <a:srgbClr val="4A5D23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取穴：在腰部，与肚脐眼平行的脊柱，旁开两指宽处。</a:t>
            </a:r>
            <a:endParaRPr lang="en-US" sz="1600" dirty="0"/>
          </a:p>
        </p:txBody>
      </p:sp>
      <p:sp>
        <p:nvSpPr>
          <p:cNvPr id="14" name="Text 11"/>
          <p:cNvSpPr/>
          <p:nvPr/>
        </p:nvSpPr>
        <p:spPr>
          <a:xfrm>
            <a:off x="7112000" y="5384800"/>
            <a:ext cx="5410200" cy="3048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600" dirty="0">
                <a:solidFill>
                  <a:srgbClr val="4A5D23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手法：双手握拳，用拳眼上下搓揉该区域，至发热为度。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7112000" y="5740400"/>
            <a:ext cx="5397500" cy="2540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00" dirty="0">
                <a:solidFill>
                  <a:srgbClr val="B5A291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功效：温补肾阳，强腰健骨。</a:t>
            </a:r>
            <a:endParaRPr lang="en-US" sz="1600" dirty="0"/>
          </a:p>
        </p:txBody>
      </p:sp>
    </p:spTree>
  </p:cSld>
  <p:clrMapOvr>
    <a:masterClrMapping/>
  </p:clrMapOvr>
  <p:transition>
    <p:fade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81000" y="431800"/>
            <a:ext cx="812800" cy="812800"/>
          </a:xfrm>
          <a:custGeom>
            <a:avLst/>
            <a:gdLst/>
            <a:ahLst/>
            <a:cxnLst/>
            <a:rect l="l" t="t" r="r" b="b"/>
            <a:pathLst>
              <a:path w="812800" h="812800">
                <a:moveTo>
                  <a:pt x="406400" y="0"/>
                </a:moveTo>
                <a:lnTo>
                  <a:pt x="406400" y="0"/>
                </a:lnTo>
                <a:cubicBezTo>
                  <a:pt x="630698" y="0"/>
                  <a:pt x="812800" y="182102"/>
                  <a:pt x="812800" y="406400"/>
                </a:cubicBezTo>
                <a:lnTo>
                  <a:pt x="812800" y="406400"/>
                </a:lnTo>
                <a:cubicBezTo>
                  <a:pt x="812800" y="630698"/>
                  <a:pt x="630698" y="812800"/>
                  <a:pt x="406400" y="812800"/>
                </a:cubicBezTo>
                <a:lnTo>
                  <a:pt x="406400" y="812800"/>
                </a:lnTo>
                <a:cubicBezTo>
                  <a:pt x="182102" y="812800"/>
                  <a:pt x="0" y="630698"/>
                  <a:pt x="0" y="406400"/>
                </a:cubicBezTo>
                <a:lnTo>
                  <a:pt x="0" y="406400"/>
                </a:lnTo>
                <a:cubicBezTo>
                  <a:pt x="0" y="182102"/>
                  <a:pt x="182102" y="0"/>
                  <a:pt x="406400" y="0"/>
                </a:cubicBezTo>
                <a:close/>
              </a:path>
            </a:pathLst>
          </a:custGeom>
          <a:solidFill>
            <a:srgbClr val="C8A882"/>
          </a:solidFill>
        </p:spPr>
      </p:sp>
      <p:sp>
        <p:nvSpPr>
          <p:cNvPr id="3" name="Shape 1"/>
          <p:cNvSpPr/>
          <p:nvPr/>
        </p:nvSpPr>
        <p:spPr>
          <a:xfrm>
            <a:off x="600075" y="647700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47551" y="10716"/>
                </a:moveTo>
                <a:cubicBezTo>
                  <a:pt x="46955" y="4614"/>
                  <a:pt x="41821" y="0"/>
                  <a:pt x="35719" y="0"/>
                </a:cubicBezTo>
                <a:cubicBezTo>
                  <a:pt x="29617" y="0"/>
                  <a:pt x="24482" y="4614"/>
                  <a:pt x="23812" y="10641"/>
                </a:cubicBezTo>
                <a:lnTo>
                  <a:pt x="13320" y="111398"/>
                </a:lnTo>
                <a:cubicBezTo>
                  <a:pt x="12353" y="115863"/>
                  <a:pt x="11906" y="120402"/>
                  <a:pt x="11906" y="124941"/>
                </a:cubicBezTo>
                <a:cubicBezTo>
                  <a:pt x="11906" y="159097"/>
                  <a:pt x="38026" y="187151"/>
                  <a:pt x="71438" y="190202"/>
                </a:cubicBezTo>
                <a:lnTo>
                  <a:pt x="71438" y="357188"/>
                </a:lnTo>
                <a:cubicBezTo>
                  <a:pt x="71438" y="370359"/>
                  <a:pt x="82079" y="381000"/>
                  <a:pt x="95250" y="381000"/>
                </a:cubicBezTo>
                <a:cubicBezTo>
                  <a:pt x="108421" y="381000"/>
                  <a:pt x="119063" y="370359"/>
                  <a:pt x="119063" y="357188"/>
                </a:cubicBezTo>
                <a:lnTo>
                  <a:pt x="119063" y="190202"/>
                </a:lnTo>
                <a:cubicBezTo>
                  <a:pt x="152474" y="187151"/>
                  <a:pt x="178594" y="159097"/>
                  <a:pt x="178594" y="124941"/>
                </a:cubicBezTo>
                <a:cubicBezTo>
                  <a:pt x="178594" y="120402"/>
                  <a:pt x="178147" y="115863"/>
                  <a:pt x="177180" y="111398"/>
                </a:cubicBezTo>
                <a:lnTo>
                  <a:pt x="166613" y="10641"/>
                </a:lnTo>
                <a:cubicBezTo>
                  <a:pt x="166018" y="4614"/>
                  <a:pt x="160883" y="0"/>
                  <a:pt x="154781" y="0"/>
                </a:cubicBezTo>
                <a:cubicBezTo>
                  <a:pt x="148679" y="0"/>
                  <a:pt x="143545" y="4614"/>
                  <a:pt x="142949" y="10716"/>
                </a:cubicBezTo>
                <a:lnTo>
                  <a:pt x="132829" y="111547"/>
                </a:lnTo>
                <a:cubicBezTo>
                  <a:pt x="132383" y="115788"/>
                  <a:pt x="128811" y="119063"/>
                  <a:pt x="124569" y="119063"/>
                </a:cubicBezTo>
                <a:cubicBezTo>
                  <a:pt x="120253" y="119063"/>
                  <a:pt x="116681" y="115788"/>
                  <a:pt x="116235" y="111472"/>
                </a:cubicBezTo>
                <a:lnTo>
                  <a:pt x="107082" y="10864"/>
                </a:lnTo>
                <a:cubicBezTo>
                  <a:pt x="106561" y="4688"/>
                  <a:pt x="101426" y="0"/>
                  <a:pt x="95250" y="0"/>
                </a:cubicBezTo>
                <a:cubicBezTo>
                  <a:pt x="89074" y="0"/>
                  <a:pt x="83939" y="4688"/>
                  <a:pt x="83418" y="10864"/>
                </a:cubicBezTo>
                <a:lnTo>
                  <a:pt x="74265" y="111472"/>
                </a:lnTo>
                <a:cubicBezTo>
                  <a:pt x="73893" y="115788"/>
                  <a:pt x="70247" y="119063"/>
                  <a:pt x="65931" y="119063"/>
                </a:cubicBezTo>
                <a:cubicBezTo>
                  <a:pt x="61615" y="119063"/>
                  <a:pt x="58043" y="115788"/>
                  <a:pt x="57671" y="111547"/>
                </a:cubicBezTo>
                <a:lnTo>
                  <a:pt x="47551" y="10716"/>
                </a:lnTo>
                <a:close/>
                <a:moveTo>
                  <a:pt x="333375" y="0"/>
                </a:moveTo>
                <a:cubicBezTo>
                  <a:pt x="321469" y="0"/>
                  <a:pt x="238125" y="23812"/>
                  <a:pt x="238125" y="130969"/>
                </a:cubicBezTo>
                <a:lnTo>
                  <a:pt x="238125" y="214313"/>
                </a:lnTo>
                <a:cubicBezTo>
                  <a:pt x="238125" y="240581"/>
                  <a:pt x="259482" y="261938"/>
                  <a:pt x="285750" y="261938"/>
                </a:cubicBezTo>
                <a:lnTo>
                  <a:pt x="309563" y="261938"/>
                </a:lnTo>
                <a:lnTo>
                  <a:pt x="309563" y="357188"/>
                </a:lnTo>
                <a:cubicBezTo>
                  <a:pt x="309563" y="370359"/>
                  <a:pt x="320204" y="381000"/>
                  <a:pt x="333375" y="381000"/>
                </a:cubicBezTo>
                <a:cubicBezTo>
                  <a:pt x="346546" y="381000"/>
                  <a:pt x="357188" y="370359"/>
                  <a:pt x="357188" y="357188"/>
                </a:cubicBezTo>
                <a:lnTo>
                  <a:pt x="357188" y="23812"/>
                </a:lnTo>
                <a:cubicBezTo>
                  <a:pt x="357188" y="10641"/>
                  <a:pt x="346546" y="0"/>
                  <a:pt x="333375" y="0"/>
                </a:cubicBezTo>
                <a:close/>
              </a:path>
            </a:pathLst>
          </a:custGeom>
          <a:solidFill>
            <a:srgbClr val="FFFFFF"/>
          </a:solidFill>
        </p:spPr>
      </p:sp>
      <p:sp>
        <p:nvSpPr>
          <p:cNvPr id="4" name="Text 2"/>
          <p:cNvSpPr/>
          <p:nvPr/>
        </p:nvSpPr>
        <p:spPr>
          <a:xfrm>
            <a:off x="1498600" y="381000"/>
            <a:ext cx="4940300" cy="5080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90000"/>
              </a:lnSpc>
            </a:pPr>
            <a:r>
              <a:rPr lang="en-US" sz="3600" b="1" dirty="0">
                <a:solidFill>
                  <a:srgbClr val="2D4A3A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聚餐后的"健胃消食片"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1498600" y="939800"/>
            <a:ext cx="4838700" cy="355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2000" dirty="0">
                <a:solidFill>
                  <a:srgbClr val="2D4A3A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消化不良/胃胀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381000" y="1600200"/>
            <a:ext cx="5918200" cy="5334000"/>
          </a:xfrm>
          <a:custGeom>
            <a:avLst/>
            <a:gdLst/>
            <a:ahLst/>
            <a:cxnLst/>
            <a:rect l="l" t="t" r="r" b="b"/>
            <a:pathLst>
              <a:path w="5918200" h="5334000">
                <a:moveTo>
                  <a:pt x="101613" y="0"/>
                </a:moveTo>
                <a:lnTo>
                  <a:pt x="5816587" y="0"/>
                </a:lnTo>
                <a:cubicBezTo>
                  <a:pt x="5872706" y="0"/>
                  <a:pt x="5918200" y="45494"/>
                  <a:pt x="5918200" y="101613"/>
                </a:cubicBezTo>
                <a:lnTo>
                  <a:pt x="5918200" y="5232387"/>
                </a:lnTo>
                <a:cubicBezTo>
                  <a:pt x="5918200" y="5288506"/>
                  <a:pt x="5872706" y="5334000"/>
                  <a:pt x="5816587" y="5334000"/>
                </a:cubicBezTo>
                <a:lnTo>
                  <a:pt x="101613" y="5334000"/>
                </a:lnTo>
                <a:cubicBezTo>
                  <a:pt x="45494" y="5334000"/>
                  <a:pt x="0" y="5288506"/>
                  <a:pt x="0" y="5232387"/>
                </a:cubicBezTo>
                <a:lnTo>
                  <a:pt x="0" y="101613"/>
                </a:lnTo>
                <a:cubicBezTo>
                  <a:pt x="0" y="45531"/>
                  <a:pt x="45531" y="0"/>
                  <a:pt x="101613" y="0"/>
                </a:cubicBezTo>
                <a:close/>
              </a:path>
            </a:pathLst>
          </a:custGeom>
          <a:solidFill>
            <a:srgbClr val="FFFFFF">
              <a:alpha val="50196"/>
            </a:srgbClr>
          </a:solidFill>
        </p:spPr>
      </p:sp>
      <p:sp>
        <p:nvSpPr>
          <p:cNvPr id="7" name="Text 5"/>
          <p:cNvSpPr/>
          <p:nvPr/>
        </p:nvSpPr>
        <p:spPr>
          <a:xfrm>
            <a:off x="685800" y="1905000"/>
            <a:ext cx="469900" cy="5080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90000"/>
              </a:lnSpc>
            </a:pPr>
            <a:r>
              <a:rPr lang="en-US" sz="3600" b="1" dirty="0">
                <a:solidFill>
                  <a:srgbClr val="C8A882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1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1130300" y="1955800"/>
            <a:ext cx="2171700" cy="4064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2400" b="1" dirty="0">
                <a:solidFill>
                  <a:srgbClr val="2D4A3A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足三里</a:t>
            </a:r>
            <a:r>
              <a:rPr lang="en-US" sz="1400" b="1" dirty="0">
                <a:solidFill>
                  <a:srgbClr val="C8A882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(养生大穴)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1295400" y="2565400"/>
            <a:ext cx="4800600" cy="3048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600" b="1" dirty="0">
                <a:solidFill>
                  <a:srgbClr val="4A5565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取穴：</a:t>
            </a:r>
            <a:r>
              <a:rPr lang="en-US" sz="1600" dirty="0">
                <a:solidFill>
                  <a:srgbClr val="2D4A3A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外膝眼下四横指，胫骨边缘。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1295400" y="2971800"/>
            <a:ext cx="4800600" cy="3048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600" b="1" dirty="0">
                <a:solidFill>
                  <a:srgbClr val="4A5565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手法：</a:t>
            </a:r>
            <a:r>
              <a:rPr lang="en-US" sz="1600" dirty="0">
                <a:solidFill>
                  <a:srgbClr val="2D4A3A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用力按压，酸胀感可传导至脚面。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1295400" y="3378200"/>
            <a:ext cx="4800600" cy="3048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600" b="1" dirty="0">
                <a:solidFill>
                  <a:srgbClr val="4A5565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功效：</a:t>
            </a:r>
            <a:r>
              <a:rPr lang="en-US" sz="1600" dirty="0">
                <a:solidFill>
                  <a:srgbClr val="2D4A3A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调理脾胃，补中益气，是保健要穴。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6705600" y="1600200"/>
            <a:ext cx="5918200" cy="5334000"/>
          </a:xfrm>
          <a:custGeom>
            <a:avLst/>
            <a:gdLst/>
            <a:ahLst/>
            <a:cxnLst/>
            <a:rect l="l" t="t" r="r" b="b"/>
            <a:pathLst>
              <a:path w="5918200" h="5334000">
                <a:moveTo>
                  <a:pt x="101613" y="0"/>
                </a:moveTo>
                <a:lnTo>
                  <a:pt x="5816587" y="0"/>
                </a:lnTo>
                <a:cubicBezTo>
                  <a:pt x="5872706" y="0"/>
                  <a:pt x="5918200" y="45494"/>
                  <a:pt x="5918200" y="101613"/>
                </a:cubicBezTo>
                <a:lnTo>
                  <a:pt x="5918200" y="5232387"/>
                </a:lnTo>
                <a:cubicBezTo>
                  <a:pt x="5918200" y="5288506"/>
                  <a:pt x="5872706" y="5334000"/>
                  <a:pt x="5816587" y="5334000"/>
                </a:cubicBezTo>
                <a:lnTo>
                  <a:pt x="101613" y="5334000"/>
                </a:lnTo>
                <a:cubicBezTo>
                  <a:pt x="45494" y="5334000"/>
                  <a:pt x="0" y="5288506"/>
                  <a:pt x="0" y="5232387"/>
                </a:cubicBezTo>
                <a:lnTo>
                  <a:pt x="0" y="101613"/>
                </a:lnTo>
                <a:cubicBezTo>
                  <a:pt x="0" y="45531"/>
                  <a:pt x="45531" y="0"/>
                  <a:pt x="101613" y="0"/>
                </a:cubicBezTo>
                <a:close/>
              </a:path>
            </a:pathLst>
          </a:custGeom>
          <a:solidFill>
            <a:srgbClr val="FFFFFF">
              <a:alpha val="50196"/>
            </a:srgbClr>
          </a:solidFill>
        </p:spPr>
      </p:sp>
      <p:sp>
        <p:nvSpPr>
          <p:cNvPr id="13" name="Text 11"/>
          <p:cNvSpPr/>
          <p:nvPr/>
        </p:nvSpPr>
        <p:spPr>
          <a:xfrm>
            <a:off x="7010400" y="1905000"/>
            <a:ext cx="469900" cy="5080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90000"/>
              </a:lnSpc>
            </a:pPr>
            <a:r>
              <a:rPr lang="en-US" sz="3600" b="1" dirty="0">
                <a:solidFill>
                  <a:srgbClr val="C8A882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2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7454900" y="1955800"/>
            <a:ext cx="1104900" cy="4064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2400" b="1" dirty="0">
                <a:solidFill>
                  <a:srgbClr val="2D4A3A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中脘穴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7620000" y="2565400"/>
            <a:ext cx="4800600" cy="3048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600" b="1" dirty="0">
                <a:solidFill>
                  <a:srgbClr val="4A5565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取穴：</a:t>
            </a:r>
            <a:r>
              <a:rPr lang="en-US" sz="1600" dirty="0">
                <a:solidFill>
                  <a:srgbClr val="2D4A3A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在腹部，胸骨下端与肚脐连线的中点。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7620000" y="2971800"/>
            <a:ext cx="4800600" cy="3048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600" b="1" dirty="0">
                <a:solidFill>
                  <a:srgbClr val="4A5565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手法：</a:t>
            </a:r>
            <a:r>
              <a:rPr lang="en-US" sz="1600" dirty="0">
                <a:solidFill>
                  <a:srgbClr val="2D4A3A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用掌根顺时针摩揉。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7620000" y="3378200"/>
            <a:ext cx="4800600" cy="3048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600" b="1" dirty="0">
                <a:solidFill>
                  <a:srgbClr val="4A5565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功效：</a:t>
            </a:r>
            <a:r>
              <a:rPr lang="en-US" sz="1600" dirty="0">
                <a:solidFill>
                  <a:srgbClr val="2D4A3A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和胃健脾，缓解胃痛、腹胀。</a:t>
            </a:r>
            <a:endParaRPr lang="en-US" sz="1600" dirty="0"/>
          </a:p>
        </p:txBody>
      </p:sp>
    </p:spTree>
  </p:cSld>
  <p:clrMapOvr>
    <a:masterClrMapping/>
  </p:clrMapOvr>
  <p:transition>
    <p:fade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81000" y="431800"/>
            <a:ext cx="812800" cy="812800"/>
          </a:xfrm>
          <a:custGeom>
            <a:avLst/>
            <a:gdLst/>
            <a:ahLst/>
            <a:cxnLst/>
            <a:rect l="l" t="t" r="r" b="b"/>
            <a:pathLst>
              <a:path w="812800" h="812800">
                <a:moveTo>
                  <a:pt x="406400" y="0"/>
                </a:moveTo>
                <a:lnTo>
                  <a:pt x="406400" y="0"/>
                </a:lnTo>
                <a:cubicBezTo>
                  <a:pt x="630698" y="0"/>
                  <a:pt x="812800" y="182102"/>
                  <a:pt x="812800" y="406400"/>
                </a:cubicBezTo>
                <a:lnTo>
                  <a:pt x="812800" y="406400"/>
                </a:lnTo>
                <a:cubicBezTo>
                  <a:pt x="812800" y="630698"/>
                  <a:pt x="630698" y="812800"/>
                  <a:pt x="406400" y="812800"/>
                </a:cubicBezTo>
                <a:lnTo>
                  <a:pt x="406400" y="812800"/>
                </a:lnTo>
                <a:cubicBezTo>
                  <a:pt x="182102" y="812800"/>
                  <a:pt x="0" y="630698"/>
                  <a:pt x="0" y="406400"/>
                </a:cubicBezTo>
                <a:lnTo>
                  <a:pt x="0" y="406400"/>
                </a:lnTo>
                <a:cubicBezTo>
                  <a:pt x="0" y="182102"/>
                  <a:pt x="182102" y="0"/>
                  <a:pt x="406400" y="0"/>
                </a:cubicBezTo>
                <a:close/>
              </a:path>
            </a:pathLst>
          </a:custGeom>
          <a:solidFill>
            <a:srgbClr val="C8A882"/>
          </a:solidFill>
        </p:spPr>
      </p:sp>
      <p:sp>
        <p:nvSpPr>
          <p:cNvPr id="3" name="Shape 1"/>
          <p:cNvSpPr/>
          <p:nvPr/>
        </p:nvSpPr>
        <p:spPr>
          <a:xfrm>
            <a:off x="600075" y="647700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190500" y="0"/>
                </a:moveTo>
                <a:cubicBezTo>
                  <a:pt x="85279" y="0"/>
                  <a:pt x="0" y="85279"/>
                  <a:pt x="0" y="190500"/>
                </a:cubicBezTo>
                <a:cubicBezTo>
                  <a:pt x="0" y="295721"/>
                  <a:pt x="85279" y="381000"/>
                  <a:pt x="190500" y="381000"/>
                </a:cubicBezTo>
                <a:cubicBezTo>
                  <a:pt x="241697" y="381000"/>
                  <a:pt x="288206" y="360759"/>
                  <a:pt x="322436" y="327868"/>
                </a:cubicBezTo>
                <a:cubicBezTo>
                  <a:pt x="327868" y="322659"/>
                  <a:pt x="329431" y="314548"/>
                  <a:pt x="326380" y="307702"/>
                </a:cubicBezTo>
                <a:cubicBezTo>
                  <a:pt x="323329" y="300856"/>
                  <a:pt x="316185" y="296614"/>
                  <a:pt x="308670" y="297210"/>
                </a:cubicBezTo>
                <a:cubicBezTo>
                  <a:pt x="305023" y="297507"/>
                  <a:pt x="301377" y="297656"/>
                  <a:pt x="297656" y="297656"/>
                </a:cubicBezTo>
                <a:cubicBezTo>
                  <a:pt x="222052" y="297656"/>
                  <a:pt x="160734" y="236339"/>
                  <a:pt x="160734" y="160734"/>
                </a:cubicBezTo>
                <a:cubicBezTo>
                  <a:pt x="160734" y="107082"/>
                  <a:pt x="191616" y="60573"/>
                  <a:pt x="236711" y="38100"/>
                </a:cubicBezTo>
                <a:cubicBezTo>
                  <a:pt x="243483" y="34751"/>
                  <a:pt x="247352" y="27459"/>
                  <a:pt x="246459" y="19943"/>
                </a:cubicBezTo>
                <a:cubicBezTo>
                  <a:pt x="245566" y="12427"/>
                  <a:pt x="240060" y="6325"/>
                  <a:pt x="232693" y="4688"/>
                </a:cubicBezTo>
                <a:cubicBezTo>
                  <a:pt x="219075" y="1637"/>
                  <a:pt x="204936" y="0"/>
                  <a:pt x="190500" y="0"/>
                </a:cubicBezTo>
                <a:close/>
              </a:path>
            </a:pathLst>
          </a:custGeom>
          <a:solidFill>
            <a:srgbClr val="FFFFFF"/>
          </a:solidFill>
        </p:spPr>
      </p:sp>
      <p:sp>
        <p:nvSpPr>
          <p:cNvPr id="4" name="Text 2"/>
          <p:cNvSpPr/>
          <p:nvPr/>
        </p:nvSpPr>
        <p:spPr>
          <a:xfrm>
            <a:off x="1498600" y="381000"/>
            <a:ext cx="5880100" cy="5080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90000"/>
              </a:lnSpc>
            </a:pPr>
            <a:r>
              <a:rPr lang="en-US" sz="3600" b="1" dirty="0">
                <a:solidFill>
                  <a:srgbClr val="2D4A3A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按下"静音键"，拥抱好睡眠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1498600" y="939800"/>
            <a:ext cx="5778500" cy="355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2000" dirty="0">
                <a:solidFill>
                  <a:srgbClr val="2D4A3A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失眠/心烦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381000" y="1600200"/>
            <a:ext cx="3873500" cy="5334000"/>
          </a:xfrm>
          <a:custGeom>
            <a:avLst/>
            <a:gdLst/>
            <a:ahLst/>
            <a:cxnLst/>
            <a:rect l="l" t="t" r="r" b="b"/>
            <a:pathLst>
              <a:path w="3873500" h="5334000">
                <a:moveTo>
                  <a:pt x="101602" y="0"/>
                </a:moveTo>
                <a:lnTo>
                  <a:pt x="3771898" y="0"/>
                </a:lnTo>
                <a:cubicBezTo>
                  <a:pt x="3828011" y="0"/>
                  <a:pt x="3873500" y="45489"/>
                  <a:pt x="3873500" y="101602"/>
                </a:cubicBezTo>
                <a:lnTo>
                  <a:pt x="3873500" y="5232398"/>
                </a:lnTo>
                <a:cubicBezTo>
                  <a:pt x="3873500" y="5288511"/>
                  <a:pt x="3828011" y="5334000"/>
                  <a:pt x="3771898" y="5334000"/>
                </a:cubicBezTo>
                <a:lnTo>
                  <a:pt x="101602" y="5334000"/>
                </a:lnTo>
                <a:cubicBezTo>
                  <a:pt x="45489" y="5334000"/>
                  <a:pt x="0" y="5288511"/>
                  <a:pt x="0" y="5232398"/>
                </a:cubicBezTo>
                <a:lnTo>
                  <a:pt x="0" y="101602"/>
                </a:lnTo>
                <a:cubicBezTo>
                  <a:pt x="0" y="45526"/>
                  <a:pt x="45526" y="0"/>
                  <a:pt x="101602" y="0"/>
                </a:cubicBezTo>
                <a:close/>
              </a:path>
            </a:pathLst>
          </a:custGeom>
          <a:solidFill>
            <a:srgbClr val="FFFFFF">
              <a:alpha val="50196"/>
            </a:srgbClr>
          </a:solidFill>
        </p:spPr>
      </p:sp>
      <p:sp>
        <p:nvSpPr>
          <p:cNvPr id="7" name="Text 5"/>
          <p:cNvSpPr/>
          <p:nvPr/>
        </p:nvSpPr>
        <p:spPr>
          <a:xfrm>
            <a:off x="584200" y="1803400"/>
            <a:ext cx="393700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3000" b="1" dirty="0">
                <a:solidFill>
                  <a:srgbClr val="C8A882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1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939800" y="1854200"/>
            <a:ext cx="927100" cy="355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2000" b="1" dirty="0">
                <a:solidFill>
                  <a:srgbClr val="2D4A3A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神门穴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1092200" y="2413000"/>
            <a:ext cx="3048000" cy="5207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00" b="1" dirty="0">
                <a:solidFill>
                  <a:srgbClr val="4A5565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取穴：</a:t>
            </a:r>
            <a:r>
              <a:rPr lang="en-US" sz="1400" dirty="0">
                <a:solidFill>
                  <a:srgbClr val="2D4A3A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手腕内侧，腕横纹上，小指一侧的肌腱内侧凹陷处。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1092200" y="3035300"/>
            <a:ext cx="3048000" cy="2667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00" b="1" dirty="0">
                <a:solidFill>
                  <a:srgbClr val="4A5565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手法：</a:t>
            </a:r>
            <a:r>
              <a:rPr lang="en-US" sz="1400" dirty="0">
                <a:solidFill>
                  <a:srgbClr val="2D4A3A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睡前用拇指掐按。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1092200" y="3403600"/>
            <a:ext cx="3048000" cy="5207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00" b="1" dirty="0">
                <a:solidFill>
                  <a:srgbClr val="4A5565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功效：</a:t>
            </a:r>
            <a:r>
              <a:rPr lang="en-US" sz="1400" dirty="0">
                <a:solidFill>
                  <a:srgbClr val="2D4A3A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宁心安神，是治疗失眠的核心穴位。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4563467" y="1600200"/>
            <a:ext cx="3873500" cy="5334000"/>
          </a:xfrm>
          <a:custGeom>
            <a:avLst/>
            <a:gdLst/>
            <a:ahLst/>
            <a:cxnLst/>
            <a:rect l="l" t="t" r="r" b="b"/>
            <a:pathLst>
              <a:path w="3873500" h="5334000">
                <a:moveTo>
                  <a:pt x="101602" y="0"/>
                </a:moveTo>
                <a:lnTo>
                  <a:pt x="3771898" y="0"/>
                </a:lnTo>
                <a:cubicBezTo>
                  <a:pt x="3828011" y="0"/>
                  <a:pt x="3873500" y="45489"/>
                  <a:pt x="3873500" y="101602"/>
                </a:cubicBezTo>
                <a:lnTo>
                  <a:pt x="3873500" y="5232398"/>
                </a:lnTo>
                <a:cubicBezTo>
                  <a:pt x="3873500" y="5288511"/>
                  <a:pt x="3828011" y="5334000"/>
                  <a:pt x="3771898" y="5334000"/>
                </a:cubicBezTo>
                <a:lnTo>
                  <a:pt x="101602" y="5334000"/>
                </a:lnTo>
                <a:cubicBezTo>
                  <a:pt x="45489" y="5334000"/>
                  <a:pt x="0" y="5288511"/>
                  <a:pt x="0" y="5232398"/>
                </a:cubicBezTo>
                <a:lnTo>
                  <a:pt x="0" y="101602"/>
                </a:lnTo>
                <a:cubicBezTo>
                  <a:pt x="0" y="45526"/>
                  <a:pt x="45526" y="0"/>
                  <a:pt x="101602" y="0"/>
                </a:cubicBezTo>
                <a:close/>
              </a:path>
            </a:pathLst>
          </a:custGeom>
          <a:solidFill>
            <a:srgbClr val="FFFFFF">
              <a:alpha val="50196"/>
            </a:srgbClr>
          </a:solidFill>
        </p:spPr>
      </p:sp>
      <p:sp>
        <p:nvSpPr>
          <p:cNvPr id="13" name="Text 11"/>
          <p:cNvSpPr/>
          <p:nvPr/>
        </p:nvSpPr>
        <p:spPr>
          <a:xfrm>
            <a:off x="4766667" y="1803400"/>
            <a:ext cx="393700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3000" b="1" dirty="0">
                <a:solidFill>
                  <a:srgbClr val="C8A882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2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5122267" y="1854200"/>
            <a:ext cx="927100" cy="355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2000" b="1" dirty="0">
                <a:solidFill>
                  <a:srgbClr val="2D4A3A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百会穴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5274667" y="2413000"/>
            <a:ext cx="3048000" cy="5207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00" b="1" dirty="0">
                <a:solidFill>
                  <a:srgbClr val="4A5565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取穴：</a:t>
            </a:r>
            <a:r>
              <a:rPr lang="en-US" sz="1400" dirty="0">
                <a:solidFill>
                  <a:srgbClr val="2D4A3A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在头顶，两耳尖连线与头正中线的交点。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5274667" y="3035300"/>
            <a:ext cx="3048000" cy="2667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00" b="1" dirty="0">
                <a:solidFill>
                  <a:srgbClr val="4A5565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手法：</a:t>
            </a:r>
            <a:r>
              <a:rPr lang="en-US" sz="1400" dirty="0">
                <a:solidFill>
                  <a:srgbClr val="2D4A3A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用中指指腹轻轻按揉。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5274667" y="3403600"/>
            <a:ext cx="3048000" cy="2667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00" b="1" dirty="0">
                <a:solidFill>
                  <a:srgbClr val="4A5565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功效：</a:t>
            </a:r>
            <a:r>
              <a:rPr lang="en-US" sz="1400" dirty="0">
                <a:solidFill>
                  <a:srgbClr val="2D4A3A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安神定志，缓解疲劳、头痛。</a:t>
            </a:r>
            <a:endParaRPr lang="en-US" sz="1600" dirty="0"/>
          </a:p>
        </p:txBody>
      </p:sp>
      <p:sp>
        <p:nvSpPr>
          <p:cNvPr id="18" name="Shape 16"/>
          <p:cNvSpPr/>
          <p:nvPr/>
        </p:nvSpPr>
        <p:spPr>
          <a:xfrm>
            <a:off x="8745934" y="1600200"/>
            <a:ext cx="3873500" cy="5334000"/>
          </a:xfrm>
          <a:custGeom>
            <a:avLst/>
            <a:gdLst/>
            <a:ahLst/>
            <a:cxnLst/>
            <a:rect l="l" t="t" r="r" b="b"/>
            <a:pathLst>
              <a:path w="3873500" h="5334000">
                <a:moveTo>
                  <a:pt x="101602" y="0"/>
                </a:moveTo>
                <a:lnTo>
                  <a:pt x="3771898" y="0"/>
                </a:lnTo>
                <a:cubicBezTo>
                  <a:pt x="3828011" y="0"/>
                  <a:pt x="3873500" y="45489"/>
                  <a:pt x="3873500" y="101602"/>
                </a:cubicBezTo>
                <a:lnTo>
                  <a:pt x="3873500" y="5232398"/>
                </a:lnTo>
                <a:cubicBezTo>
                  <a:pt x="3873500" y="5288511"/>
                  <a:pt x="3828011" y="5334000"/>
                  <a:pt x="3771898" y="5334000"/>
                </a:cubicBezTo>
                <a:lnTo>
                  <a:pt x="101602" y="5334000"/>
                </a:lnTo>
                <a:cubicBezTo>
                  <a:pt x="45489" y="5334000"/>
                  <a:pt x="0" y="5288511"/>
                  <a:pt x="0" y="5232398"/>
                </a:cubicBezTo>
                <a:lnTo>
                  <a:pt x="0" y="101602"/>
                </a:lnTo>
                <a:cubicBezTo>
                  <a:pt x="0" y="45526"/>
                  <a:pt x="45526" y="0"/>
                  <a:pt x="101602" y="0"/>
                </a:cubicBezTo>
                <a:close/>
              </a:path>
            </a:pathLst>
          </a:custGeom>
          <a:solidFill>
            <a:srgbClr val="FFFFFF">
              <a:alpha val="50196"/>
            </a:srgbClr>
          </a:solidFill>
        </p:spPr>
      </p:sp>
      <p:sp>
        <p:nvSpPr>
          <p:cNvPr id="19" name="Text 17"/>
          <p:cNvSpPr/>
          <p:nvPr/>
        </p:nvSpPr>
        <p:spPr>
          <a:xfrm>
            <a:off x="8949134" y="1803400"/>
            <a:ext cx="393700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3000" b="1" dirty="0">
                <a:solidFill>
                  <a:srgbClr val="C8A882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3</a:t>
            </a:r>
            <a:endParaRPr lang="en-US" sz="1600" dirty="0"/>
          </a:p>
        </p:txBody>
      </p:sp>
      <p:sp>
        <p:nvSpPr>
          <p:cNvPr id="20" name="Text 18"/>
          <p:cNvSpPr/>
          <p:nvPr/>
        </p:nvSpPr>
        <p:spPr>
          <a:xfrm>
            <a:off x="9304734" y="1854200"/>
            <a:ext cx="927100" cy="355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2000" b="1" dirty="0">
                <a:solidFill>
                  <a:srgbClr val="2D4A3A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涌泉穴</a:t>
            </a:r>
            <a:endParaRPr lang="en-US" sz="1600" dirty="0"/>
          </a:p>
        </p:txBody>
      </p:sp>
      <p:sp>
        <p:nvSpPr>
          <p:cNvPr id="21" name="Text 19"/>
          <p:cNvSpPr/>
          <p:nvPr/>
        </p:nvSpPr>
        <p:spPr>
          <a:xfrm>
            <a:off x="9457134" y="2413000"/>
            <a:ext cx="3048000" cy="2667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00" b="1" dirty="0">
                <a:solidFill>
                  <a:srgbClr val="4A5565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取穴：</a:t>
            </a:r>
            <a:r>
              <a:rPr lang="en-US" sz="1400" dirty="0">
                <a:solidFill>
                  <a:srgbClr val="2D4A3A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脚底前1/3中间的凹陷处。</a:t>
            </a:r>
            <a:endParaRPr lang="en-US" sz="1600" dirty="0"/>
          </a:p>
        </p:txBody>
      </p:sp>
      <p:sp>
        <p:nvSpPr>
          <p:cNvPr id="22" name="Text 20"/>
          <p:cNvSpPr/>
          <p:nvPr/>
        </p:nvSpPr>
        <p:spPr>
          <a:xfrm>
            <a:off x="9457134" y="2781300"/>
            <a:ext cx="3048000" cy="5207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00" b="1" dirty="0">
                <a:solidFill>
                  <a:srgbClr val="4A5565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手法：</a:t>
            </a:r>
            <a:r>
              <a:rPr lang="en-US" sz="1400" dirty="0">
                <a:solidFill>
                  <a:srgbClr val="2D4A3A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睡前用热水泡脚后，用手掌搓脚心，直至发热。</a:t>
            </a:r>
            <a:endParaRPr lang="en-US" sz="1600" dirty="0"/>
          </a:p>
        </p:txBody>
      </p:sp>
      <p:sp>
        <p:nvSpPr>
          <p:cNvPr id="23" name="Text 21"/>
          <p:cNvSpPr/>
          <p:nvPr/>
        </p:nvSpPr>
        <p:spPr>
          <a:xfrm>
            <a:off x="9457134" y="3403600"/>
            <a:ext cx="3048000" cy="2667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00" b="1" dirty="0">
                <a:solidFill>
                  <a:srgbClr val="4A5565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功效：</a:t>
            </a:r>
            <a:r>
              <a:rPr lang="en-US" sz="1400" dirty="0">
                <a:solidFill>
                  <a:srgbClr val="2D4A3A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引火下行，帮助入睡。</a:t>
            </a:r>
            <a:endParaRPr lang="en-US" sz="1600" dirty="0"/>
          </a:p>
        </p:txBody>
      </p:sp>
    </p:spTree>
  </p:cSld>
  <p:clrMapOvr>
    <a:masterClrMapping/>
  </p:clrMapOvr>
  <p:transition>
    <p:fade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266700" y="2336800"/>
            <a:ext cx="12471400" cy="5080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90000"/>
              </a:lnSpc>
            </a:pPr>
            <a:r>
              <a:rPr lang="en-US" sz="3600" b="1" dirty="0">
                <a:solidFill>
                  <a:srgbClr val="2D4A3A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你的随身穴位"急救包"</a:t>
            </a:r>
            <a:endParaRPr lang="en-US" sz="1600" dirty="0"/>
          </a:p>
        </p:txBody>
      </p:sp>
      <p:sp>
        <p:nvSpPr>
          <p:cNvPr id="3" name="Shape 1"/>
          <p:cNvSpPr/>
          <p:nvPr/>
        </p:nvSpPr>
        <p:spPr>
          <a:xfrm>
            <a:off x="381000" y="3378200"/>
            <a:ext cx="609600" cy="609600"/>
          </a:xfrm>
          <a:custGeom>
            <a:avLst/>
            <a:gdLst/>
            <a:ahLst/>
            <a:cxnLst/>
            <a:rect l="l" t="t" r="r" b="b"/>
            <a:pathLst>
              <a:path w="609600" h="609600">
                <a:moveTo>
                  <a:pt x="304800" y="0"/>
                </a:moveTo>
                <a:lnTo>
                  <a:pt x="304800" y="0"/>
                </a:lnTo>
                <a:cubicBezTo>
                  <a:pt x="473024" y="0"/>
                  <a:pt x="609600" y="136576"/>
                  <a:pt x="609600" y="304800"/>
                </a:cubicBezTo>
                <a:lnTo>
                  <a:pt x="609600" y="304800"/>
                </a:lnTo>
                <a:cubicBezTo>
                  <a:pt x="609600" y="473024"/>
                  <a:pt x="473024" y="609600"/>
                  <a:pt x="304800" y="609600"/>
                </a:cubicBezTo>
                <a:lnTo>
                  <a:pt x="304800" y="609600"/>
                </a:lnTo>
                <a:cubicBezTo>
                  <a:pt x="136576" y="609600"/>
                  <a:pt x="0" y="473024"/>
                  <a:pt x="0" y="304800"/>
                </a:cubicBezTo>
                <a:lnTo>
                  <a:pt x="0" y="304800"/>
                </a:lnTo>
                <a:cubicBezTo>
                  <a:pt x="0" y="136576"/>
                  <a:pt x="136576" y="0"/>
                  <a:pt x="304800" y="0"/>
                </a:cubicBezTo>
                <a:close/>
              </a:path>
            </a:pathLst>
          </a:custGeom>
          <a:solidFill>
            <a:srgbClr val="C8A882"/>
          </a:solidFill>
        </p:spPr>
      </p:sp>
      <p:sp>
        <p:nvSpPr>
          <p:cNvPr id="4" name="Shape 2"/>
          <p:cNvSpPr/>
          <p:nvPr/>
        </p:nvSpPr>
        <p:spPr>
          <a:xfrm>
            <a:off x="558800" y="3556000"/>
            <a:ext cx="254000" cy="254000"/>
          </a:xfrm>
          <a:custGeom>
            <a:avLst/>
            <a:gdLst/>
            <a:ahLst/>
            <a:cxnLst/>
            <a:rect l="l" t="t" r="r" b="b"/>
            <a:pathLst>
              <a:path w="254000" h="254000">
                <a:moveTo>
                  <a:pt x="32693" y="113357"/>
                </a:moveTo>
                <a:cubicBezTo>
                  <a:pt x="39291" y="67221"/>
                  <a:pt x="79028" y="31750"/>
                  <a:pt x="127000" y="31750"/>
                </a:cubicBezTo>
                <a:cubicBezTo>
                  <a:pt x="153293" y="31750"/>
                  <a:pt x="177105" y="42416"/>
                  <a:pt x="194370" y="59630"/>
                </a:cubicBezTo>
                <a:cubicBezTo>
                  <a:pt x="194469" y="59730"/>
                  <a:pt x="194568" y="59829"/>
                  <a:pt x="194667" y="59928"/>
                </a:cubicBezTo>
                <a:lnTo>
                  <a:pt x="198438" y="63500"/>
                </a:lnTo>
                <a:lnTo>
                  <a:pt x="174675" y="63500"/>
                </a:lnTo>
                <a:cubicBezTo>
                  <a:pt x="165894" y="63500"/>
                  <a:pt x="158800" y="70594"/>
                  <a:pt x="158800" y="79375"/>
                </a:cubicBezTo>
                <a:cubicBezTo>
                  <a:pt x="158800" y="88156"/>
                  <a:pt x="165894" y="95250"/>
                  <a:pt x="174675" y="95250"/>
                </a:cubicBezTo>
                <a:lnTo>
                  <a:pt x="238175" y="95250"/>
                </a:lnTo>
                <a:cubicBezTo>
                  <a:pt x="246955" y="95250"/>
                  <a:pt x="254050" y="88156"/>
                  <a:pt x="254050" y="79375"/>
                </a:cubicBezTo>
                <a:lnTo>
                  <a:pt x="254050" y="15875"/>
                </a:lnTo>
                <a:cubicBezTo>
                  <a:pt x="254050" y="7094"/>
                  <a:pt x="246955" y="0"/>
                  <a:pt x="238175" y="0"/>
                </a:cubicBezTo>
                <a:cubicBezTo>
                  <a:pt x="229394" y="0"/>
                  <a:pt x="222300" y="7094"/>
                  <a:pt x="222300" y="15875"/>
                </a:cubicBezTo>
                <a:lnTo>
                  <a:pt x="222300" y="42366"/>
                </a:lnTo>
                <a:lnTo>
                  <a:pt x="216694" y="37058"/>
                </a:lnTo>
                <a:cubicBezTo>
                  <a:pt x="193725" y="14188"/>
                  <a:pt x="161975" y="0"/>
                  <a:pt x="127000" y="0"/>
                </a:cubicBezTo>
                <a:cubicBezTo>
                  <a:pt x="63004" y="0"/>
                  <a:pt x="10071" y="47327"/>
                  <a:pt x="1290" y="108893"/>
                </a:cubicBezTo>
                <a:cubicBezTo>
                  <a:pt x="50" y="117574"/>
                  <a:pt x="6052" y="125611"/>
                  <a:pt x="14734" y="126851"/>
                </a:cubicBezTo>
                <a:cubicBezTo>
                  <a:pt x="23416" y="128091"/>
                  <a:pt x="31452" y="122039"/>
                  <a:pt x="32693" y="113407"/>
                </a:cubicBezTo>
                <a:close/>
                <a:moveTo>
                  <a:pt x="252710" y="145107"/>
                </a:moveTo>
                <a:cubicBezTo>
                  <a:pt x="253950" y="136426"/>
                  <a:pt x="247898" y="128389"/>
                  <a:pt x="239266" y="127149"/>
                </a:cubicBezTo>
                <a:cubicBezTo>
                  <a:pt x="230634" y="125909"/>
                  <a:pt x="222548" y="131961"/>
                  <a:pt x="221307" y="140593"/>
                </a:cubicBezTo>
                <a:cubicBezTo>
                  <a:pt x="214709" y="186730"/>
                  <a:pt x="174972" y="222200"/>
                  <a:pt x="127000" y="222200"/>
                </a:cubicBezTo>
                <a:cubicBezTo>
                  <a:pt x="100707" y="222200"/>
                  <a:pt x="76895" y="211534"/>
                  <a:pt x="59630" y="194320"/>
                </a:cubicBezTo>
                <a:cubicBezTo>
                  <a:pt x="59531" y="194221"/>
                  <a:pt x="59432" y="194121"/>
                  <a:pt x="59333" y="194022"/>
                </a:cubicBezTo>
                <a:lnTo>
                  <a:pt x="55562" y="190450"/>
                </a:lnTo>
                <a:lnTo>
                  <a:pt x="79325" y="190450"/>
                </a:lnTo>
                <a:cubicBezTo>
                  <a:pt x="88106" y="190450"/>
                  <a:pt x="95200" y="183356"/>
                  <a:pt x="95200" y="174575"/>
                </a:cubicBezTo>
                <a:cubicBezTo>
                  <a:pt x="95200" y="165795"/>
                  <a:pt x="88106" y="158700"/>
                  <a:pt x="79325" y="158700"/>
                </a:cubicBezTo>
                <a:lnTo>
                  <a:pt x="15875" y="158750"/>
                </a:lnTo>
                <a:cubicBezTo>
                  <a:pt x="11658" y="158750"/>
                  <a:pt x="7590" y="160437"/>
                  <a:pt x="4614" y="163463"/>
                </a:cubicBezTo>
                <a:cubicBezTo>
                  <a:pt x="1637" y="166489"/>
                  <a:pt x="-50" y="170507"/>
                  <a:pt x="0" y="174774"/>
                </a:cubicBezTo>
                <a:lnTo>
                  <a:pt x="496" y="237778"/>
                </a:lnTo>
                <a:cubicBezTo>
                  <a:pt x="546" y="246559"/>
                  <a:pt x="7739" y="253603"/>
                  <a:pt x="16520" y="253504"/>
                </a:cubicBezTo>
                <a:cubicBezTo>
                  <a:pt x="25301" y="253405"/>
                  <a:pt x="32345" y="246261"/>
                  <a:pt x="32246" y="237480"/>
                </a:cubicBezTo>
                <a:lnTo>
                  <a:pt x="32048" y="211931"/>
                </a:lnTo>
                <a:lnTo>
                  <a:pt x="37356" y="216942"/>
                </a:lnTo>
                <a:cubicBezTo>
                  <a:pt x="60325" y="239812"/>
                  <a:pt x="92025" y="254000"/>
                  <a:pt x="127000" y="254000"/>
                </a:cubicBezTo>
                <a:cubicBezTo>
                  <a:pt x="190996" y="254000"/>
                  <a:pt x="243929" y="206673"/>
                  <a:pt x="252710" y="145107"/>
                </a:cubicBezTo>
                <a:close/>
              </a:path>
            </a:pathLst>
          </a:custGeom>
          <a:solidFill>
            <a:srgbClr val="FFFFFF"/>
          </a:solidFill>
        </p:spPr>
      </p:sp>
      <p:sp>
        <p:nvSpPr>
          <p:cNvPr id="5" name="Text 3"/>
          <p:cNvSpPr/>
          <p:nvPr/>
        </p:nvSpPr>
        <p:spPr>
          <a:xfrm>
            <a:off x="1193800" y="3352800"/>
            <a:ext cx="1143000" cy="355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2000" b="1" dirty="0">
                <a:solidFill>
                  <a:srgbClr val="2D4A3A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头痛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1193800" y="3708400"/>
            <a:ext cx="1117600" cy="3048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600" dirty="0">
                <a:solidFill>
                  <a:srgbClr val="2D4A3A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太阳、风池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4597400" y="3378200"/>
            <a:ext cx="609600" cy="609600"/>
          </a:xfrm>
          <a:custGeom>
            <a:avLst/>
            <a:gdLst/>
            <a:ahLst/>
            <a:cxnLst/>
            <a:rect l="l" t="t" r="r" b="b"/>
            <a:pathLst>
              <a:path w="609600" h="609600">
                <a:moveTo>
                  <a:pt x="304800" y="0"/>
                </a:moveTo>
                <a:lnTo>
                  <a:pt x="304800" y="0"/>
                </a:lnTo>
                <a:cubicBezTo>
                  <a:pt x="473024" y="0"/>
                  <a:pt x="609600" y="136576"/>
                  <a:pt x="609600" y="304800"/>
                </a:cubicBezTo>
                <a:lnTo>
                  <a:pt x="609600" y="304800"/>
                </a:lnTo>
                <a:cubicBezTo>
                  <a:pt x="609600" y="473024"/>
                  <a:pt x="473024" y="609600"/>
                  <a:pt x="304800" y="609600"/>
                </a:cubicBezTo>
                <a:lnTo>
                  <a:pt x="304800" y="609600"/>
                </a:lnTo>
                <a:cubicBezTo>
                  <a:pt x="136576" y="609600"/>
                  <a:pt x="0" y="473024"/>
                  <a:pt x="0" y="304800"/>
                </a:cubicBezTo>
                <a:lnTo>
                  <a:pt x="0" y="304800"/>
                </a:lnTo>
                <a:cubicBezTo>
                  <a:pt x="0" y="136576"/>
                  <a:pt x="136576" y="0"/>
                  <a:pt x="304800" y="0"/>
                </a:cubicBezTo>
                <a:close/>
              </a:path>
            </a:pathLst>
          </a:custGeom>
          <a:solidFill>
            <a:srgbClr val="C8A882"/>
          </a:solidFill>
        </p:spPr>
      </p:sp>
      <p:sp>
        <p:nvSpPr>
          <p:cNvPr id="8" name="Shape 6"/>
          <p:cNvSpPr/>
          <p:nvPr/>
        </p:nvSpPr>
        <p:spPr>
          <a:xfrm>
            <a:off x="4759325" y="3556000"/>
            <a:ext cx="285750" cy="254000"/>
          </a:xfrm>
          <a:custGeom>
            <a:avLst/>
            <a:gdLst/>
            <a:ahLst/>
            <a:cxnLst/>
            <a:rect l="l" t="t" r="r" b="b"/>
            <a:pathLst>
              <a:path w="285750" h="254000">
                <a:moveTo>
                  <a:pt x="142875" y="15875"/>
                </a:moveTo>
                <a:cubicBezTo>
                  <a:pt x="102791" y="15875"/>
                  <a:pt x="70693" y="34131"/>
                  <a:pt x="47327" y="55860"/>
                </a:cubicBezTo>
                <a:cubicBezTo>
                  <a:pt x="24110" y="77440"/>
                  <a:pt x="8582" y="103188"/>
                  <a:pt x="1191" y="120898"/>
                </a:cubicBezTo>
                <a:cubicBezTo>
                  <a:pt x="-446" y="124817"/>
                  <a:pt x="-446" y="129183"/>
                  <a:pt x="1191" y="133102"/>
                </a:cubicBezTo>
                <a:cubicBezTo>
                  <a:pt x="8582" y="150813"/>
                  <a:pt x="24110" y="176609"/>
                  <a:pt x="47327" y="198140"/>
                </a:cubicBezTo>
                <a:cubicBezTo>
                  <a:pt x="70693" y="219819"/>
                  <a:pt x="102791" y="238125"/>
                  <a:pt x="142875" y="238125"/>
                </a:cubicBezTo>
                <a:cubicBezTo>
                  <a:pt x="182959" y="238125"/>
                  <a:pt x="215057" y="219869"/>
                  <a:pt x="238423" y="198140"/>
                </a:cubicBezTo>
                <a:cubicBezTo>
                  <a:pt x="261640" y="176560"/>
                  <a:pt x="277168" y="150813"/>
                  <a:pt x="284559" y="133102"/>
                </a:cubicBezTo>
                <a:cubicBezTo>
                  <a:pt x="286196" y="129183"/>
                  <a:pt x="286196" y="124817"/>
                  <a:pt x="284559" y="120898"/>
                </a:cubicBezTo>
                <a:cubicBezTo>
                  <a:pt x="277168" y="103187"/>
                  <a:pt x="261640" y="77391"/>
                  <a:pt x="238423" y="55860"/>
                </a:cubicBezTo>
                <a:cubicBezTo>
                  <a:pt x="215057" y="34181"/>
                  <a:pt x="182959" y="15875"/>
                  <a:pt x="142875" y="15875"/>
                </a:cubicBezTo>
                <a:close/>
                <a:moveTo>
                  <a:pt x="71438" y="127000"/>
                </a:moveTo>
                <a:cubicBezTo>
                  <a:pt x="71438" y="87573"/>
                  <a:pt x="103448" y="55563"/>
                  <a:pt x="142875" y="55563"/>
                </a:cubicBezTo>
                <a:cubicBezTo>
                  <a:pt x="182302" y="55563"/>
                  <a:pt x="214313" y="87573"/>
                  <a:pt x="214313" y="127000"/>
                </a:cubicBezTo>
                <a:cubicBezTo>
                  <a:pt x="214313" y="166427"/>
                  <a:pt x="182302" y="198438"/>
                  <a:pt x="142875" y="198438"/>
                </a:cubicBezTo>
                <a:cubicBezTo>
                  <a:pt x="103448" y="198438"/>
                  <a:pt x="71438" y="166427"/>
                  <a:pt x="71438" y="127000"/>
                </a:cubicBezTo>
                <a:close/>
                <a:moveTo>
                  <a:pt x="142875" y="95250"/>
                </a:moveTo>
                <a:cubicBezTo>
                  <a:pt x="142875" y="112762"/>
                  <a:pt x="128637" y="127000"/>
                  <a:pt x="111125" y="127000"/>
                </a:cubicBezTo>
                <a:cubicBezTo>
                  <a:pt x="105420" y="127000"/>
                  <a:pt x="100062" y="125512"/>
                  <a:pt x="95399" y="122833"/>
                </a:cubicBezTo>
                <a:cubicBezTo>
                  <a:pt x="94903" y="128240"/>
                  <a:pt x="95349" y="133796"/>
                  <a:pt x="96838" y="139303"/>
                </a:cubicBezTo>
                <a:cubicBezTo>
                  <a:pt x="103634" y="164703"/>
                  <a:pt x="129778" y="179784"/>
                  <a:pt x="155178" y="172988"/>
                </a:cubicBezTo>
                <a:cubicBezTo>
                  <a:pt x="180578" y="166191"/>
                  <a:pt x="195659" y="140047"/>
                  <a:pt x="188863" y="114647"/>
                </a:cubicBezTo>
                <a:cubicBezTo>
                  <a:pt x="182811" y="91976"/>
                  <a:pt x="161330" y="77539"/>
                  <a:pt x="138708" y="79524"/>
                </a:cubicBezTo>
                <a:cubicBezTo>
                  <a:pt x="141337" y="84138"/>
                  <a:pt x="142875" y="89495"/>
                  <a:pt x="142875" y="95250"/>
                </a:cubicBezTo>
                <a:close/>
              </a:path>
            </a:pathLst>
          </a:custGeom>
          <a:solidFill>
            <a:srgbClr val="FFFFFF"/>
          </a:solidFill>
        </p:spPr>
      </p:sp>
      <p:sp>
        <p:nvSpPr>
          <p:cNvPr id="9" name="Text 7"/>
          <p:cNvSpPr/>
          <p:nvPr/>
        </p:nvSpPr>
        <p:spPr>
          <a:xfrm>
            <a:off x="5410200" y="3352800"/>
            <a:ext cx="1143000" cy="355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2000" b="1" dirty="0">
                <a:solidFill>
                  <a:srgbClr val="2D4A3A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眼疲劳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5410200" y="3708400"/>
            <a:ext cx="1117600" cy="3048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600" dirty="0">
                <a:solidFill>
                  <a:srgbClr val="2D4A3A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睛明、攒竹</a:t>
            </a:r>
            <a:endParaRPr lang="en-US" sz="1600" dirty="0"/>
          </a:p>
        </p:txBody>
      </p:sp>
      <p:sp>
        <p:nvSpPr>
          <p:cNvPr id="11" name="Shape 9"/>
          <p:cNvSpPr/>
          <p:nvPr/>
        </p:nvSpPr>
        <p:spPr>
          <a:xfrm>
            <a:off x="8813800" y="3378200"/>
            <a:ext cx="609600" cy="609600"/>
          </a:xfrm>
          <a:custGeom>
            <a:avLst/>
            <a:gdLst/>
            <a:ahLst/>
            <a:cxnLst/>
            <a:rect l="l" t="t" r="r" b="b"/>
            <a:pathLst>
              <a:path w="609600" h="609600">
                <a:moveTo>
                  <a:pt x="304800" y="0"/>
                </a:moveTo>
                <a:lnTo>
                  <a:pt x="304800" y="0"/>
                </a:lnTo>
                <a:cubicBezTo>
                  <a:pt x="473024" y="0"/>
                  <a:pt x="609600" y="136576"/>
                  <a:pt x="609600" y="304800"/>
                </a:cubicBezTo>
                <a:lnTo>
                  <a:pt x="609600" y="304800"/>
                </a:lnTo>
                <a:cubicBezTo>
                  <a:pt x="609600" y="473024"/>
                  <a:pt x="473024" y="609600"/>
                  <a:pt x="304800" y="609600"/>
                </a:cubicBezTo>
                <a:lnTo>
                  <a:pt x="304800" y="609600"/>
                </a:lnTo>
                <a:cubicBezTo>
                  <a:pt x="136576" y="609600"/>
                  <a:pt x="0" y="473024"/>
                  <a:pt x="0" y="304800"/>
                </a:cubicBezTo>
                <a:lnTo>
                  <a:pt x="0" y="304800"/>
                </a:lnTo>
                <a:cubicBezTo>
                  <a:pt x="0" y="136576"/>
                  <a:pt x="136576" y="0"/>
                  <a:pt x="304800" y="0"/>
                </a:cubicBezTo>
                <a:close/>
              </a:path>
            </a:pathLst>
          </a:custGeom>
          <a:solidFill>
            <a:srgbClr val="C8A882"/>
          </a:solidFill>
        </p:spPr>
      </p:sp>
      <p:sp>
        <p:nvSpPr>
          <p:cNvPr id="12" name="Shape 10"/>
          <p:cNvSpPr/>
          <p:nvPr/>
        </p:nvSpPr>
        <p:spPr>
          <a:xfrm>
            <a:off x="9007475" y="3556000"/>
            <a:ext cx="222250" cy="254000"/>
          </a:xfrm>
          <a:custGeom>
            <a:avLst/>
            <a:gdLst/>
            <a:ahLst/>
            <a:cxnLst/>
            <a:rect l="l" t="t" r="r" b="b"/>
            <a:pathLst>
              <a:path w="222250" h="254000">
                <a:moveTo>
                  <a:pt x="120402" y="39688"/>
                </a:moveTo>
                <a:lnTo>
                  <a:pt x="165695" y="39688"/>
                </a:lnTo>
                <a:cubicBezTo>
                  <a:pt x="160387" y="27484"/>
                  <a:pt x="151061" y="17413"/>
                  <a:pt x="139452" y="11113"/>
                </a:cubicBezTo>
                <a:lnTo>
                  <a:pt x="120402" y="39688"/>
                </a:lnTo>
                <a:close/>
                <a:moveTo>
                  <a:pt x="119955" y="4614"/>
                </a:moveTo>
                <a:cubicBezTo>
                  <a:pt x="117078" y="4167"/>
                  <a:pt x="114102" y="3969"/>
                  <a:pt x="111125" y="3969"/>
                </a:cubicBezTo>
                <a:cubicBezTo>
                  <a:pt x="86717" y="3969"/>
                  <a:pt x="65732" y="18653"/>
                  <a:pt x="56555" y="39688"/>
                </a:cubicBezTo>
                <a:lnTo>
                  <a:pt x="96540" y="39688"/>
                </a:lnTo>
                <a:lnTo>
                  <a:pt x="119906" y="4614"/>
                </a:lnTo>
                <a:close/>
                <a:moveTo>
                  <a:pt x="111125" y="123031"/>
                </a:moveTo>
                <a:cubicBezTo>
                  <a:pt x="144016" y="123031"/>
                  <a:pt x="170656" y="96391"/>
                  <a:pt x="170656" y="63500"/>
                </a:cubicBezTo>
                <a:lnTo>
                  <a:pt x="51594" y="63500"/>
                </a:lnTo>
                <a:cubicBezTo>
                  <a:pt x="51594" y="96391"/>
                  <a:pt x="78234" y="123031"/>
                  <a:pt x="111125" y="123031"/>
                </a:cubicBezTo>
                <a:close/>
                <a:moveTo>
                  <a:pt x="48964" y="169565"/>
                </a:moveTo>
                <a:cubicBezTo>
                  <a:pt x="24457" y="183654"/>
                  <a:pt x="7938" y="210096"/>
                  <a:pt x="7938" y="240407"/>
                </a:cubicBezTo>
                <a:cubicBezTo>
                  <a:pt x="7938" y="247898"/>
                  <a:pt x="14039" y="254000"/>
                  <a:pt x="21530" y="254000"/>
                </a:cubicBezTo>
                <a:lnTo>
                  <a:pt x="96441" y="254000"/>
                </a:lnTo>
                <a:lnTo>
                  <a:pt x="48915" y="169565"/>
                </a:lnTo>
                <a:close/>
                <a:moveTo>
                  <a:pt x="71338" y="160784"/>
                </a:moveTo>
                <a:lnTo>
                  <a:pt x="92521" y="198438"/>
                </a:lnTo>
                <a:lnTo>
                  <a:pt x="134938" y="198438"/>
                </a:lnTo>
                <a:cubicBezTo>
                  <a:pt x="156865" y="198438"/>
                  <a:pt x="174625" y="216198"/>
                  <a:pt x="174625" y="238125"/>
                </a:cubicBezTo>
                <a:cubicBezTo>
                  <a:pt x="174625" y="243780"/>
                  <a:pt x="173434" y="249138"/>
                  <a:pt x="171301" y="254000"/>
                </a:cubicBezTo>
                <a:lnTo>
                  <a:pt x="200670" y="254000"/>
                </a:lnTo>
                <a:cubicBezTo>
                  <a:pt x="208161" y="254000"/>
                  <a:pt x="214263" y="247898"/>
                  <a:pt x="214263" y="240407"/>
                </a:cubicBezTo>
                <a:cubicBezTo>
                  <a:pt x="214263" y="195312"/>
                  <a:pt x="177701" y="158750"/>
                  <a:pt x="132606" y="158750"/>
                </a:cubicBezTo>
                <a:lnTo>
                  <a:pt x="89495" y="158750"/>
                </a:lnTo>
                <a:cubicBezTo>
                  <a:pt x="83245" y="158750"/>
                  <a:pt x="77143" y="159445"/>
                  <a:pt x="71289" y="160784"/>
                </a:cubicBezTo>
                <a:close/>
                <a:moveTo>
                  <a:pt x="105916" y="222250"/>
                </a:moveTo>
                <a:lnTo>
                  <a:pt x="123775" y="254000"/>
                </a:lnTo>
                <a:lnTo>
                  <a:pt x="134938" y="254000"/>
                </a:lnTo>
                <a:cubicBezTo>
                  <a:pt x="143718" y="254000"/>
                  <a:pt x="150813" y="246906"/>
                  <a:pt x="150813" y="238125"/>
                </a:cubicBezTo>
                <a:cubicBezTo>
                  <a:pt x="150813" y="229344"/>
                  <a:pt x="143718" y="222250"/>
                  <a:pt x="134938" y="222250"/>
                </a:cubicBezTo>
                <a:lnTo>
                  <a:pt x="105916" y="222250"/>
                </a:lnTo>
                <a:close/>
              </a:path>
            </a:pathLst>
          </a:custGeom>
          <a:solidFill>
            <a:srgbClr val="FFFFFF"/>
          </a:solidFill>
        </p:spPr>
      </p:sp>
      <p:sp>
        <p:nvSpPr>
          <p:cNvPr id="13" name="Text 11"/>
          <p:cNvSpPr/>
          <p:nvPr/>
        </p:nvSpPr>
        <p:spPr>
          <a:xfrm>
            <a:off x="9626600" y="3352800"/>
            <a:ext cx="1143000" cy="355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2000" b="1" dirty="0">
                <a:solidFill>
                  <a:srgbClr val="2D4A3A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颈肩痛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9626600" y="3708400"/>
            <a:ext cx="1117600" cy="3048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600" dirty="0">
                <a:solidFill>
                  <a:srgbClr val="2D4A3A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肩井、天宗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381000" y="4343400"/>
            <a:ext cx="609600" cy="609600"/>
          </a:xfrm>
          <a:custGeom>
            <a:avLst/>
            <a:gdLst/>
            <a:ahLst/>
            <a:cxnLst/>
            <a:rect l="l" t="t" r="r" b="b"/>
            <a:pathLst>
              <a:path w="609600" h="609600">
                <a:moveTo>
                  <a:pt x="304800" y="0"/>
                </a:moveTo>
                <a:lnTo>
                  <a:pt x="304800" y="0"/>
                </a:lnTo>
                <a:cubicBezTo>
                  <a:pt x="473024" y="0"/>
                  <a:pt x="609600" y="136576"/>
                  <a:pt x="609600" y="304800"/>
                </a:cubicBezTo>
                <a:lnTo>
                  <a:pt x="609600" y="304800"/>
                </a:lnTo>
                <a:cubicBezTo>
                  <a:pt x="609600" y="473024"/>
                  <a:pt x="473024" y="609600"/>
                  <a:pt x="304800" y="609600"/>
                </a:cubicBezTo>
                <a:lnTo>
                  <a:pt x="304800" y="609600"/>
                </a:lnTo>
                <a:cubicBezTo>
                  <a:pt x="136576" y="609600"/>
                  <a:pt x="0" y="473024"/>
                  <a:pt x="0" y="304800"/>
                </a:cubicBezTo>
                <a:lnTo>
                  <a:pt x="0" y="304800"/>
                </a:lnTo>
                <a:cubicBezTo>
                  <a:pt x="0" y="136576"/>
                  <a:pt x="136576" y="0"/>
                  <a:pt x="304800" y="0"/>
                </a:cubicBezTo>
                <a:close/>
              </a:path>
            </a:pathLst>
          </a:custGeom>
          <a:solidFill>
            <a:srgbClr val="C8A882"/>
          </a:solidFill>
        </p:spPr>
      </p:sp>
      <p:sp>
        <p:nvSpPr>
          <p:cNvPr id="16" name="Shape 14"/>
          <p:cNvSpPr/>
          <p:nvPr/>
        </p:nvSpPr>
        <p:spPr>
          <a:xfrm>
            <a:off x="542925" y="4521200"/>
            <a:ext cx="285750" cy="254000"/>
          </a:xfrm>
          <a:custGeom>
            <a:avLst/>
            <a:gdLst/>
            <a:ahLst/>
            <a:cxnLst/>
            <a:rect l="l" t="t" r="r" b="b"/>
            <a:pathLst>
              <a:path w="285750" h="254000">
                <a:moveTo>
                  <a:pt x="119063" y="11906"/>
                </a:moveTo>
                <a:cubicBezTo>
                  <a:pt x="119063" y="5308"/>
                  <a:pt x="124371" y="0"/>
                  <a:pt x="130969" y="0"/>
                </a:cubicBezTo>
                <a:lnTo>
                  <a:pt x="154781" y="0"/>
                </a:lnTo>
                <a:cubicBezTo>
                  <a:pt x="161379" y="0"/>
                  <a:pt x="166688" y="5308"/>
                  <a:pt x="166688" y="11906"/>
                </a:cubicBezTo>
                <a:lnTo>
                  <a:pt x="166688" y="39688"/>
                </a:lnTo>
                <a:lnTo>
                  <a:pt x="194469" y="39688"/>
                </a:lnTo>
                <a:cubicBezTo>
                  <a:pt x="201067" y="39688"/>
                  <a:pt x="206375" y="44996"/>
                  <a:pt x="206375" y="51594"/>
                </a:cubicBezTo>
                <a:lnTo>
                  <a:pt x="206375" y="75406"/>
                </a:lnTo>
                <a:cubicBezTo>
                  <a:pt x="206375" y="82004"/>
                  <a:pt x="201067" y="87313"/>
                  <a:pt x="194469" y="87313"/>
                </a:cubicBezTo>
                <a:lnTo>
                  <a:pt x="166688" y="87313"/>
                </a:lnTo>
                <a:lnTo>
                  <a:pt x="166688" y="115094"/>
                </a:lnTo>
                <a:cubicBezTo>
                  <a:pt x="166688" y="121692"/>
                  <a:pt x="161379" y="127000"/>
                  <a:pt x="154781" y="127000"/>
                </a:cubicBezTo>
                <a:lnTo>
                  <a:pt x="130969" y="127000"/>
                </a:lnTo>
                <a:cubicBezTo>
                  <a:pt x="124371" y="127000"/>
                  <a:pt x="119063" y="121692"/>
                  <a:pt x="119063" y="115094"/>
                </a:cubicBezTo>
                <a:lnTo>
                  <a:pt x="119063" y="87313"/>
                </a:lnTo>
                <a:lnTo>
                  <a:pt x="91281" y="87313"/>
                </a:lnTo>
                <a:cubicBezTo>
                  <a:pt x="84683" y="87313"/>
                  <a:pt x="79375" y="82004"/>
                  <a:pt x="79375" y="75406"/>
                </a:cubicBezTo>
                <a:lnTo>
                  <a:pt x="79375" y="51594"/>
                </a:lnTo>
                <a:cubicBezTo>
                  <a:pt x="79375" y="44996"/>
                  <a:pt x="84683" y="39688"/>
                  <a:pt x="91281" y="39688"/>
                </a:cubicBezTo>
                <a:lnTo>
                  <a:pt x="119063" y="39688"/>
                </a:lnTo>
                <a:lnTo>
                  <a:pt x="119063" y="11906"/>
                </a:lnTo>
                <a:close/>
                <a:moveTo>
                  <a:pt x="33089" y="190500"/>
                </a:moveTo>
                <a:lnTo>
                  <a:pt x="54173" y="169416"/>
                </a:lnTo>
                <a:cubicBezTo>
                  <a:pt x="66080" y="157510"/>
                  <a:pt x="82252" y="150813"/>
                  <a:pt x="99070" y="150813"/>
                </a:cubicBezTo>
                <a:lnTo>
                  <a:pt x="174625" y="150813"/>
                </a:lnTo>
                <a:cubicBezTo>
                  <a:pt x="183406" y="150813"/>
                  <a:pt x="190500" y="157907"/>
                  <a:pt x="190500" y="166688"/>
                </a:cubicBezTo>
                <a:cubicBezTo>
                  <a:pt x="190500" y="175468"/>
                  <a:pt x="183406" y="182563"/>
                  <a:pt x="174625" y="182563"/>
                </a:cubicBezTo>
                <a:lnTo>
                  <a:pt x="138906" y="182563"/>
                </a:lnTo>
                <a:cubicBezTo>
                  <a:pt x="132308" y="182563"/>
                  <a:pt x="127000" y="187871"/>
                  <a:pt x="127000" y="194469"/>
                </a:cubicBezTo>
                <a:cubicBezTo>
                  <a:pt x="127000" y="201067"/>
                  <a:pt x="132308" y="206375"/>
                  <a:pt x="138906" y="206375"/>
                </a:cubicBezTo>
                <a:lnTo>
                  <a:pt x="194766" y="206375"/>
                </a:lnTo>
                <a:lnTo>
                  <a:pt x="254149" y="162620"/>
                </a:lnTo>
                <a:cubicBezTo>
                  <a:pt x="262979" y="156121"/>
                  <a:pt x="275382" y="158006"/>
                  <a:pt x="281880" y="166836"/>
                </a:cubicBezTo>
                <a:cubicBezTo>
                  <a:pt x="288379" y="175667"/>
                  <a:pt x="286494" y="188069"/>
                  <a:pt x="277664" y="194568"/>
                </a:cubicBezTo>
                <a:lnTo>
                  <a:pt x="214858" y="240854"/>
                </a:lnTo>
                <a:cubicBezTo>
                  <a:pt x="203250" y="249386"/>
                  <a:pt x="189260" y="254000"/>
                  <a:pt x="174823" y="254000"/>
                </a:cubicBezTo>
                <a:lnTo>
                  <a:pt x="15875" y="254000"/>
                </a:lnTo>
                <a:cubicBezTo>
                  <a:pt x="7094" y="254000"/>
                  <a:pt x="0" y="246906"/>
                  <a:pt x="0" y="238125"/>
                </a:cubicBezTo>
                <a:lnTo>
                  <a:pt x="0" y="206375"/>
                </a:lnTo>
                <a:cubicBezTo>
                  <a:pt x="0" y="197594"/>
                  <a:pt x="7094" y="190500"/>
                  <a:pt x="15875" y="190500"/>
                </a:cubicBezTo>
                <a:lnTo>
                  <a:pt x="33089" y="190500"/>
                </a:lnTo>
                <a:close/>
              </a:path>
            </a:pathLst>
          </a:custGeom>
          <a:solidFill>
            <a:srgbClr val="FFFFFF"/>
          </a:solidFill>
        </p:spPr>
      </p:sp>
      <p:sp>
        <p:nvSpPr>
          <p:cNvPr id="17" name="Text 15"/>
          <p:cNvSpPr/>
          <p:nvPr/>
        </p:nvSpPr>
        <p:spPr>
          <a:xfrm>
            <a:off x="1193800" y="4318000"/>
            <a:ext cx="1143000" cy="355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2000" b="1" dirty="0">
                <a:solidFill>
                  <a:srgbClr val="2D4A3A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腰痛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1193800" y="4673600"/>
            <a:ext cx="1117600" cy="3048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600" dirty="0">
                <a:solidFill>
                  <a:srgbClr val="2D4A3A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委中、肾俞</a:t>
            </a:r>
            <a:endParaRPr lang="en-US" sz="1600" dirty="0"/>
          </a:p>
        </p:txBody>
      </p:sp>
      <p:sp>
        <p:nvSpPr>
          <p:cNvPr id="19" name="Shape 17"/>
          <p:cNvSpPr/>
          <p:nvPr/>
        </p:nvSpPr>
        <p:spPr>
          <a:xfrm>
            <a:off x="4597400" y="4343400"/>
            <a:ext cx="609600" cy="609600"/>
          </a:xfrm>
          <a:custGeom>
            <a:avLst/>
            <a:gdLst/>
            <a:ahLst/>
            <a:cxnLst/>
            <a:rect l="l" t="t" r="r" b="b"/>
            <a:pathLst>
              <a:path w="609600" h="609600">
                <a:moveTo>
                  <a:pt x="304800" y="0"/>
                </a:moveTo>
                <a:lnTo>
                  <a:pt x="304800" y="0"/>
                </a:lnTo>
                <a:cubicBezTo>
                  <a:pt x="473024" y="0"/>
                  <a:pt x="609600" y="136576"/>
                  <a:pt x="609600" y="304800"/>
                </a:cubicBezTo>
                <a:lnTo>
                  <a:pt x="609600" y="304800"/>
                </a:lnTo>
                <a:cubicBezTo>
                  <a:pt x="609600" y="473024"/>
                  <a:pt x="473024" y="609600"/>
                  <a:pt x="304800" y="609600"/>
                </a:cubicBezTo>
                <a:lnTo>
                  <a:pt x="304800" y="609600"/>
                </a:lnTo>
                <a:cubicBezTo>
                  <a:pt x="136576" y="609600"/>
                  <a:pt x="0" y="473024"/>
                  <a:pt x="0" y="304800"/>
                </a:cubicBezTo>
                <a:lnTo>
                  <a:pt x="0" y="304800"/>
                </a:lnTo>
                <a:cubicBezTo>
                  <a:pt x="0" y="136576"/>
                  <a:pt x="136576" y="0"/>
                  <a:pt x="304800" y="0"/>
                </a:cubicBezTo>
                <a:close/>
              </a:path>
            </a:pathLst>
          </a:custGeom>
          <a:solidFill>
            <a:srgbClr val="C8A882"/>
          </a:solidFill>
        </p:spPr>
      </p:sp>
      <p:sp>
        <p:nvSpPr>
          <p:cNvPr id="20" name="Shape 18"/>
          <p:cNvSpPr/>
          <p:nvPr/>
        </p:nvSpPr>
        <p:spPr>
          <a:xfrm>
            <a:off x="4775200" y="4521200"/>
            <a:ext cx="254000" cy="254000"/>
          </a:xfrm>
          <a:custGeom>
            <a:avLst/>
            <a:gdLst/>
            <a:ahLst/>
            <a:cxnLst/>
            <a:rect l="l" t="t" r="r" b="b"/>
            <a:pathLst>
              <a:path w="254000" h="254000">
                <a:moveTo>
                  <a:pt x="31700" y="7144"/>
                </a:moveTo>
                <a:cubicBezTo>
                  <a:pt x="31304" y="3076"/>
                  <a:pt x="27880" y="0"/>
                  <a:pt x="23812" y="0"/>
                </a:cubicBezTo>
                <a:cubicBezTo>
                  <a:pt x="19745" y="0"/>
                  <a:pt x="16321" y="3076"/>
                  <a:pt x="15875" y="7094"/>
                </a:cubicBezTo>
                <a:lnTo>
                  <a:pt x="8880" y="74265"/>
                </a:lnTo>
                <a:cubicBezTo>
                  <a:pt x="8235" y="77242"/>
                  <a:pt x="7938" y="80268"/>
                  <a:pt x="7938" y="83294"/>
                </a:cubicBezTo>
                <a:cubicBezTo>
                  <a:pt x="7938" y="106065"/>
                  <a:pt x="25350" y="124768"/>
                  <a:pt x="47625" y="126802"/>
                </a:cubicBezTo>
                <a:lnTo>
                  <a:pt x="47625" y="238125"/>
                </a:lnTo>
                <a:cubicBezTo>
                  <a:pt x="47625" y="246906"/>
                  <a:pt x="54719" y="254000"/>
                  <a:pt x="63500" y="254000"/>
                </a:cubicBezTo>
                <a:cubicBezTo>
                  <a:pt x="72281" y="254000"/>
                  <a:pt x="79375" y="246906"/>
                  <a:pt x="79375" y="238125"/>
                </a:cubicBezTo>
                <a:lnTo>
                  <a:pt x="79375" y="126802"/>
                </a:lnTo>
                <a:cubicBezTo>
                  <a:pt x="101650" y="124768"/>
                  <a:pt x="119063" y="106065"/>
                  <a:pt x="119063" y="83294"/>
                </a:cubicBezTo>
                <a:cubicBezTo>
                  <a:pt x="119063" y="80268"/>
                  <a:pt x="118765" y="77242"/>
                  <a:pt x="118120" y="74265"/>
                </a:cubicBezTo>
                <a:lnTo>
                  <a:pt x="111075" y="7094"/>
                </a:lnTo>
                <a:cubicBezTo>
                  <a:pt x="110679" y="3076"/>
                  <a:pt x="107255" y="0"/>
                  <a:pt x="103188" y="0"/>
                </a:cubicBezTo>
                <a:cubicBezTo>
                  <a:pt x="99120" y="0"/>
                  <a:pt x="95696" y="3076"/>
                  <a:pt x="95300" y="7144"/>
                </a:cubicBezTo>
                <a:lnTo>
                  <a:pt x="88553" y="74364"/>
                </a:lnTo>
                <a:cubicBezTo>
                  <a:pt x="88255" y="77192"/>
                  <a:pt x="85874" y="79375"/>
                  <a:pt x="83046" y="79375"/>
                </a:cubicBezTo>
                <a:cubicBezTo>
                  <a:pt x="80169" y="79375"/>
                  <a:pt x="77788" y="77192"/>
                  <a:pt x="77490" y="74315"/>
                </a:cubicBezTo>
                <a:lnTo>
                  <a:pt x="71388" y="7243"/>
                </a:lnTo>
                <a:cubicBezTo>
                  <a:pt x="71041" y="3125"/>
                  <a:pt x="67618" y="0"/>
                  <a:pt x="63500" y="0"/>
                </a:cubicBezTo>
                <a:cubicBezTo>
                  <a:pt x="59382" y="0"/>
                  <a:pt x="55959" y="3125"/>
                  <a:pt x="55612" y="7243"/>
                </a:cubicBezTo>
                <a:lnTo>
                  <a:pt x="49510" y="74315"/>
                </a:lnTo>
                <a:cubicBezTo>
                  <a:pt x="49262" y="77192"/>
                  <a:pt x="46831" y="79375"/>
                  <a:pt x="43954" y="79375"/>
                </a:cubicBezTo>
                <a:cubicBezTo>
                  <a:pt x="41077" y="79375"/>
                  <a:pt x="38695" y="77192"/>
                  <a:pt x="38447" y="74364"/>
                </a:cubicBezTo>
                <a:lnTo>
                  <a:pt x="31700" y="7144"/>
                </a:lnTo>
                <a:close/>
                <a:moveTo>
                  <a:pt x="222250" y="0"/>
                </a:moveTo>
                <a:cubicBezTo>
                  <a:pt x="214313" y="0"/>
                  <a:pt x="158750" y="15875"/>
                  <a:pt x="158750" y="87313"/>
                </a:cubicBezTo>
                <a:lnTo>
                  <a:pt x="158750" y="142875"/>
                </a:lnTo>
                <a:cubicBezTo>
                  <a:pt x="158750" y="160387"/>
                  <a:pt x="172988" y="174625"/>
                  <a:pt x="190500" y="174625"/>
                </a:cubicBezTo>
                <a:lnTo>
                  <a:pt x="206375" y="174625"/>
                </a:lnTo>
                <a:lnTo>
                  <a:pt x="206375" y="238125"/>
                </a:lnTo>
                <a:cubicBezTo>
                  <a:pt x="206375" y="246906"/>
                  <a:pt x="213469" y="254000"/>
                  <a:pt x="222250" y="254000"/>
                </a:cubicBezTo>
                <a:cubicBezTo>
                  <a:pt x="231031" y="254000"/>
                  <a:pt x="238125" y="246906"/>
                  <a:pt x="238125" y="238125"/>
                </a:cubicBezTo>
                <a:lnTo>
                  <a:pt x="238125" y="15875"/>
                </a:lnTo>
                <a:cubicBezTo>
                  <a:pt x="238125" y="7094"/>
                  <a:pt x="231031" y="0"/>
                  <a:pt x="222250" y="0"/>
                </a:cubicBezTo>
                <a:close/>
              </a:path>
            </a:pathLst>
          </a:custGeom>
          <a:solidFill>
            <a:srgbClr val="FFFFFF"/>
          </a:solidFill>
        </p:spPr>
      </p:sp>
      <p:sp>
        <p:nvSpPr>
          <p:cNvPr id="21" name="Text 19"/>
          <p:cNvSpPr/>
          <p:nvPr/>
        </p:nvSpPr>
        <p:spPr>
          <a:xfrm>
            <a:off x="5410200" y="4318000"/>
            <a:ext cx="1346200" cy="355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2000" b="1" dirty="0">
                <a:solidFill>
                  <a:srgbClr val="2D4A3A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胃胀</a:t>
            </a:r>
            <a:endParaRPr lang="en-US" sz="1600" dirty="0"/>
          </a:p>
        </p:txBody>
      </p:sp>
      <p:sp>
        <p:nvSpPr>
          <p:cNvPr id="22" name="Text 20"/>
          <p:cNvSpPr/>
          <p:nvPr/>
        </p:nvSpPr>
        <p:spPr>
          <a:xfrm>
            <a:off x="5410200" y="4673600"/>
            <a:ext cx="1320800" cy="3048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600" dirty="0">
                <a:solidFill>
                  <a:srgbClr val="2D4A3A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足三里、中脘</a:t>
            </a:r>
            <a:endParaRPr lang="en-US" sz="1600" dirty="0"/>
          </a:p>
        </p:txBody>
      </p:sp>
      <p:sp>
        <p:nvSpPr>
          <p:cNvPr id="23" name="Shape 21"/>
          <p:cNvSpPr/>
          <p:nvPr/>
        </p:nvSpPr>
        <p:spPr>
          <a:xfrm>
            <a:off x="8813800" y="4343400"/>
            <a:ext cx="609600" cy="609600"/>
          </a:xfrm>
          <a:custGeom>
            <a:avLst/>
            <a:gdLst/>
            <a:ahLst/>
            <a:cxnLst/>
            <a:rect l="l" t="t" r="r" b="b"/>
            <a:pathLst>
              <a:path w="609600" h="609600">
                <a:moveTo>
                  <a:pt x="304800" y="0"/>
                </a:moveTo>
                <a:lnTo>
                  <a:pt x="304800" y="0"/>
                </a:lnTo>
                <a:cubicBezTo>
                  <a:pt x="473024" y="0"/>
                  <a:pt x="609600" y="136576"/>
                  <a:pt x="609600" y="304800"/>
                </a:cubicBezTo>
                <a:lnTo>
                  <a:pt x="609600" y="304800"/>
                </a:lnTo>
                <a:cubicBezTo>
                  <a:pt x="609600" y="473024"/>
                  <a:pt x="473024" y="609600"/>
                  <a:pt x="304800" y="609600"/>
                </a:cubicBezTo>
                <a:lnTo>
                  <a:pt x="304800" y="609600"/>
                </a:lnTo>
                <a:cubicBezTo>
                  <a:pt x="136576" y="609600"/>
                  <a:pt x="0" y="473024"/>
                  <a:pt x="0" y="304800"/>
                </a:cubicBezTo>
                <a:lnTo>
                  <a:pt x="0" y="304800"/>
                </a:lnTo>
                <a:cubicBezTo>
                  <a:pt x="0" y="136576"/>
                  <a:pt x="136576" y="0"/>
                  <a:pt x="304800" y="0"/>
                </a:cubicBezTo>
                <a:close/>
              </a:path>
            </a:pathLst>
          </a:custGeom>
          <a:solidFill>
            <a:srgbClr val="C8A882"/>
          </a:solidFill>
        </p:spPr>
      </p:sp>
      <p:sp>
        <p:nvSpPr>
          <p:cNvPr id="24" name="Shape 22"/>
          <p:cNvSpPr/>
          <p:nvPr/>
        </p:nvSpPr>
        <p:spPr>
          <a:xfrm>
            <a:off x="8991600" y="4521200"/>
            <a:ext cx="254000" cy="254000"/>
          </a:xfrm>
          <a:custGeom>
            <a:avLst/>
            <a:gdLst/>
            <a:ahLst/>
            <a:cxnLst/>
            <a:rect l="l" t="t" r="r" b="b"/>
            <a:pathLst>
              <a:path w="254000" h="254000">
                <a:moveTo>
                  <a:pt x="127000" y="0"/>
                </a:moveTo>
                <a:cubicBezTo>
                  <a:pt x="56852" y="0"/>
                  <a:pt x="0" y="56852"/>
                  <a:pt x="0" y="127000"/>
                </a:cubicBezTo>
                <a:cubicBezTo>
                  <a:pt x="0" y="197148"/>
                  <a:pt x="56852" y="254000"/>
                  <a:pt x="127000" y="254000"/>
                </a:cubicBezTo>
                <a:cubicBezTo>
                  <a:pt x="161131" y="254000"/>
                  <a:pt x="192137" y="240506"/>
                  <a:pt x="214957" y="218579"/>
                </a:cubicBezTo>
                <a:cubicBezTo>
                  <a:pt x="218579" y="215106"/>
                  <a:pt x="219621" y="209699"/>
                  <a:pt x="217587" y="205135"/>
                </a:cubicBezTo>
                <a:cubicBezTo>
                  <a:pt x="215553" y="200571"/>
                  <a:pt x="210790" y="197743"/>
                  <a:pt x="205780" y="198140"/>
                </a:cubicBezTo>
                <a:cubicBezTo>
                  <a:pt x="203349" y="198338"/>
                  <a:pt x="200918" y="198438"/>
                  <a:pt x="198438" y="198438"/>
                </a:cubicBezTo>
                <a:cubicBezTo>
                  <a:pt x="148034" y="198438"/>
                  <a:pt x="107156" y="157559"/>
                  <a:pt x="107156" y="107156"/>
                </a:cubicBezTo>
                <a:cubicBezTo>
                  <a:pt x="107156" y="71388"/>
                  <a:pt x="127744" y="40382"/>
                  <a:pt x="157807" y="25400"/>
                </a:cubicBezTo>
                <a:cubicBezTo>
                  <a:pt x="162322" y="23168"/>
                  <a:pt x="164902" y="18306"/>
                  <a:pt x="164306" y="13295"/>
                </a:cubicBezTo>
                <a:cubicBezTo>
                  <a:pt x="163711" y="8285"/>
                  <a:pt x="160040" y="4217"/>
                  <a:pt x="155129" y="3125"/>
                </a:cubicBezTo>
                <a:cubicBezTo>
                  <a:pt x="146050" y="1091"/>
                  <a:pt x="136624" y="0"/>
                  <a:pt x="127000" y="0"/>
                </a:cubicBezTo>
                <a:close/>
              </a:path>
            </a:pathLst>
          </a:custGeom>
          <a:solidFill>
            <a:srgbClr val="FFFFFF"/>
          </a:solidFill>
        </p:spPr>
      </p:sp>
      <p:sp>
        <p:nvSpPr>
          <p:cNvPr id="25" name="Text 23"/>
          <p:cNvSpPr/>
          <p:nvPr/>
        </p:nvSpPr>
        <p:spPr>
          <a:xfrm>
            <a:off x="9626600" y="4318000"/>
            <a:ext cx="1143000" cy="355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2000" b="1" dirty="0">
                <a:solidFill>
                  <a:srgbClr val="2D4A3A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失眠</a:t>
            </a:r>
            <a:endParaRPr lang="en-US" sz="1600" dirty="0"/>
          </a:p>
        </p:txBody>
      </p:sp>
      <p:sp>
        <p:nvSpPr>
          <p:cNvPr id="26" name="Text 24"/>
          <p:cNvSpPr/>
          <p:nvPr/>
        </p:nvSpPr>
        <p:spPr>
          <a:xfrm>
            <a:off x="9626600" y="4673600"/>
            <a:ext cx="1117600" cy="3048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600" dirty="0">
                <a:solidFill>
                  <a:srgbClr val="2D4A3A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神门、百会</a:t>
            </a:r>
            <a:endParaRPr lang="en-US" sz="1600" dirty="0"/>
          </a:p>
        </p:txBody>
      </p:sp>
    </p:spTree>
  </p:cSld>
  <p:clrMapOvr>
    <a:masterClrMapping/>
  </p:clrMapOvr>
  <p:transition>
    <p:fade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391160" y="22860"/>
            <a:ext cx="13004800" cy="7315200"/>
          </a:xfrm>
          <a:prstGeom prst="rect">
            <a:avLst/>
          </a:prstGeom>
          <a:solidFill>
            <a:srgbClr val="FFFFFF"/>
          </a:solidFill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0" y="0"/>
            <a:ext cx="4199467" cy="731520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812800" y="4883574"/>
            <a:ext cx="2641600" cy="948267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5250"/>
              </a:lnSpc>
              <a:buNone/>
            </a:pPr>
            <a:r>
              <a:rPr lang="en-US" sz="5335" b="1" dirty="0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content</a:t>
            </a:r>
            <a:endParaRPr lang="en-US" sz="5335" dirty="0"/>
          </a:p>
        </p:txBody>
      </p:sp>
      <p:sp>
        <p:nvSpPr>
          <p:cNvPr id="5" name="Text 2"/>
          <p:cNvSpPr/>
          <p:nvPr/>
        </p:nvSpPr>
        <p:spPr>
          <a:xfrm>
            <a:off x="812800" y="5940214"/>
            <a:ext cx="2573867" cy="56896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3150"/>
              </a:lnSpc>
              <a:buNone/>
            </a:pPr>
            <a:r>
              <a:rPr lang="en-US" sz="3200" dirty="0">
                <a:solidFill>
                  <a:srgbClr val="66666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目录</a:t>
            </a:r>
            <a:endParaRPr lang="en-US" sz="3200" dirty="0"/>
          </a:p>
        </p:txBody>
      </p:sp>
      <p:sp>
        <p:nvSpPr>
          <p:cNvPr id="6" name="Text 3"/>
          <p:cNvSpPr/>
          <p:nvPr/>
        </p:nvSpPr>
        <p:spPr>
          <a:xfrm>
            <a:off x="5012267" y="1256454"/>
            <a:ext cx="501227" cy="474133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3040"/>
              </a:lnSpc>
              <a:buNone/>
            </a:pPr>
            <a:r>
              <a:rPr lang="en-US" sz="2665" b="1" dirty="0">
                <a:solidFill>
                  <a:srgbClr val="1395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01</a:t>
            </a:r>
            <a:endParaRPr lang="en-US" sz="2665" dirty="0"/>
          </a:p>
        </p:txBody>
      </p:sp>
      <p:sp>
        <p:nvSpPr>
          <p:cNvPr id="7" name="Text 4"/>
          <p:cNvSpPr/>
          <p:nvPr/>
        </p:nvSpPr>
        <p:spPr>
          <a:xfrm>
            <a:off x="5676053" y="1358053"/>
            <a:ext cx="2790613" cy="596053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705" b="1" dirty="0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认识心源性猝死：定义与特征</a:t>
            </a:r>
            <a:endParaRPr lang="en-US" sz="1705" dirty="0"/>
          </a:p>
        </p:txBody>
      </p:sp>
      <p:sp>
        <p:nvSpPr>
          <p:cNvPr id="8" name="Text 5"/>
          <p:cNvSpPr/>
          <p:nvPr/>
        </p:nvSpPr>
        <p:spPr>
          <a:xfrm>
            <a:off x="5676053" y="2008293"/>
            <a:ext cx="2790613" cy="298027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endParaRPr lang="en-US" sz="1495" dirty="0"/>
          </a:p>
        </p:txBody>
      </p:sp>
      <p:sp>
        <p:nvSpPr>
          <p:cNvPr id="9" name="Text 6"/>
          <p:cNvSpPr/>
          <p:nvPr/>
        </p:nvSpPr>
        <p:spPr>
          <a:xfrm>
            <a:off x="8737600" y="1256454"/>
            <a:ext cx="501227" cy="474133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3040"/>
              </a:lnSpc>
              <a:buNone/>
            </a:pPr>
            <a:r>
              <a:rPr lang="en-US" sz="2665" b="1" dirty="0">
                <a:solidFill>
                  <a:srgbClr val="1395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02</a:t>
            </a:r>
            <a:endParaRPr lang="en-US" sz="2665" dirty="0"/>
          </a:p>
        </p:txBody>
      </p:sp>
      <p:sp>
        <p:nvSpPr>
          <p:cNvPr id="10" name="Text 7"/>
          <p:cNvSpPr/>
          <p:nvPr/>
        </p:nvSpPr>
        <p:spPr>
          <a:xfrm>
            <a:off x="9401387" y="1358053"/>
            <a:ext cx="2790613" cy="298027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705" b="1" dirty="0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流行病学数据与高风险人群</a:t>
            </a:r>
            <a:endParaRPr lang="en-US" sz="1705" dirty="0"/>
          </a:p>
        </p:txBody>
      </p:sp>
      <p:sp>
        <p:nvSpPr>
          <p:cNvPr id="11" name="Text 8"/>
          <p:cNvSpPr/>
          <p:nvPr/>
        </p:nvSpPr>
        <p:spPr>
          <a:xfrm>
            <a:off x="9401387" y="1710266"/>
            <a:ext cx="2790613" cy="298027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endParaRPr lang="en-US" sz="1495" dirty="0"/>
          </a:p>
        </p:txBody>
      </p:sp>
      <p:sp>
        <p:nvSpPr>
          <p:cNvPr id="12" name="Text 9"/>
          <p:cNvSpPr/>
          <p:nvPr/>
        </p:nvSpPr>
        <p:spPr>
          <a:xfrm>
            <a:off x="5012267" y="2448560"/>
            <a:ext cx="501227" cy="474133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3040"/>
              </a:lnSpc>
              <a:buNone/>
            </a:pPr>
            <a:r>
              <a:rPr lang="en-US" sz="2665" b="1" dirty="0">
                <a:solidFill>
                  <a:srgbClr val="1395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03</a:t>
            </a:r>
            <a:endParaRPr lang="en-US" sz="2665" dirty="0"/>
          </a:p>
        </p:txBody>
      </p:sp>
      <p:sp>
        <p:nvSpPr>
          <p:cNvPr id="13" name="Text 10"/>
          <p:cNvSpPr/>
          <p:nvPr/>
        </p:nvSpPr>
        <p:spPr>
          <a:xfrm>
            <a:off x="5676053" y="2550160"/>
            <a:ext cx="2790613" cy="298027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705" b="1" dirty="0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主要病因与诱发因素</a:t>
            </a:r>
            <a:endParaRPr lang="en-US" sz="1705" dirty="0"/>
          </a:p>
        </p:txBody>
      </p:sp>
      <p:sp>
        <p:nvSpPr>
          <p:cNvPr id="14" name="Text 11"/>
          <p:cNvSpPr/>
          <p:nvPr/>
        </p:nvSpPr>
        <p:spPr>
          <a:xfrm>
            <a:off x="5676053" y="2902373"/>
            <a:ext cx="2790613" cy="298027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endParaRPr lang="en-US" sz="1495" dirty="0"/>
          </a:p>
        </p:txBody>
      </p:sp>
      <p:sp>
        <p:nvSpPr>
          <p:cNvPr id="15" name="Text 12"/>
          <p:cNvSpPr/>
          <p:nvPr/>
        </p:nvSpPr>
        <p:spPr>
          <a:xfrm>
            <a:off x="8737600" y="2448560"/>
            <a:ext cx="501227" cy="474133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3040"/>
              </a:lnSpc>
              <a:buNone/>
            </a:pPr>
            <a:r>
              <a:rPr lang="en-US" sz="2665" b="1" dirty="0">
                <a:solidFill>
                  <a:srgbClr val="1395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04</a:t>
            </a:r>
            <a:endParaRPr lang="en-US" sz="2665" dirty="0"/>
          </a:p>
        </p:txBody>
      </p:sp>
      <p:sp>
        <p:nvSpPr>
          <p:cNvPr id="16" name="Text 13"/>
          <p:cNvSpPr/>
          <p:nvPr/>
        </p:nvSpPr>
        <p:spPr>
          <a:xfrm>
            <a:off x="9401387" y="2550160"/>
            <a:ext cx="2790613" cy="596053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705" b="1" dirty="0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如何识别早期征兆与危险信号</a:t>
            </a:r>
            <a:endParaRPr lang="en-US" sz="1705" dirty="0"/>
          </a:p>
        </p:txBody>
      </p:sp>
      <p:sp>
        <p:nvSpPr>
          <p:cNvPr id="17" name="Text 14"/>
          <p:cNvSpPr/>
          <p:nvPr/>
        </p:nvSpPr>
        <p:spPr>
          <a:xfrm>
            <a:off x="9401387" y="3200400"/>
            <a:ext cx="2790613" cy="298027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endParaRPr lang="en-US" sz="1495" dirty="0"/>
          </a:p>
        </p:txBody>
      </p:sp>
      <p:sp>
        <p:nvSpPr>
          <p:cNvPr id="18" name="Text 15"/>
          <p:cNvSpPr/>
          <p:nvPr/>
        </p:nvSpPr>
        <p:spPr>
          <a:xfrm>
            <a:off x="5012267" y="3640667"/>
            <a:ext cx="501227" cy="474133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3040"/>
              </a:lnSpc>
              <a:buNone/>
            </a:pPr>
            <a:r>
              <a:rPr lang="en-US" sz="2665" b="1" dirty="0">
                <a:solidFill>
                  <a:srgbClr val="1395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05</a:t>
            </a:r>
            <a:endParaRPr lang="en-US" sz="2665" dirty="0"/>
          </a:p>
        </p:txBody>
      </p:sp>
      <p:sp>
        <p:nvSpPr>
          <p:cNvPr id="19" name="Text 16"/>
          <p:cNvSpPr/>
          <p:nvPr/>
        </p:nvSpPr>
        <p:spPr>
          <a:xfrm>
            <a:off x="5676053" y="3742266"/>
            <a:ext cx="2790613" cy="596053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705" b="1" dirty="0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科学预防策略：构筑心脏健康防线</a:t>
            </a:r>
            <a:endParaRPr lang="en-US" sz="1705" dirty="0"/>
          </a:p>
        </p:txBody>
      </p:sp>
      <p:sp>
        <p:nvSpPr>
          <p:cNvPr id="20" name="Text 17"/>
          <p:cNvSpPr/>
          <p:nvPr/>
        </p:nvSpPr>
        <p:spPr>
          <a:xfrm>
            <a:off x="5676053" y="4392506"/>
            <a:ext cx="2790613" cy="298027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endParaRPr lang="en-US" sz="1495" dirty="0"/>
          </a:p>
        </p:txBody>
      </p:sp>
      <p:sp>
        <p:nvSpPr>
          <p:cNvPr id="21" name="Text 18"/>
          <p:cNvSpPr/>
          <p:nvPr/>
        </p:nvSpPr>
        <p:spPr>
          <a:xfrm>
            <a:off x="8737600" y="3640667"/>
            <a:ext cx="501227" cy="474133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3040"/>
              </a:lnSpc>
              <a:buNone/>
            </a:pPr>
            <a:r>
              <a:rPr lang="en-US" sz="2665" b="1" dirty="0">
                <a:solidFill>
                  <a:srgbClr val="1395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06</a:t>
            </a:r>
            <a:endParaRPr lang="en-US" sz="2665" dirty="0"/>
          </a:p>
        </p:txBody>
      </p:sp>
      <p:sp>
        <p:nvSpPr>
          <p:cNvPr id="22" name="Text 19"/>
          <p:cNvSpPr/>
          <p:nvPr/>
        </p:nvSpPr>
        <p:spPr>
          <a:xfrm>
            <a:off x="9401387" y="3742266"/>
            <a:ext cx="2790613" cy="298027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705" b="1" dirty="0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关键时刻的急救四步法</a:t>
            </a:r>
            <a:endParaRPr lang="en-US" sz="1705" dirty="0"/>
          </a:p>
        </p:txBody>
      </p:sp>
      <p:sp>
        <p:nvSpPr>
          <p:cNvPr id="23" name="Text 20"/>
          <p:cNvSpPr/>
          <p:nvPr/>
        </p:nvSpPr>
        <p:spPr>
          <a:xfrm>
            <a:off x="9401387" y="4094480"/>
            <a:ext cx="2790613" cy="298027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endParaRPr lang="en-US" sz="1495" dirty="0"/>
          </a:p>
        </p:txBody>
      </p:sp>
      <p:sp>
        <p:nvSpPr>
          <p:cNvPr id="24" name="Text 21"/>
          <p:cNvSpPr/>
          <p:nvPr/>
        </p:nvSpPr>
        <p:spPr>
          <a:xfrm>
            <a:off x="5012267" y="4832774"/>
            <a:ext cx="501227" cy="474133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3040"/>
              </a:lnSpc>
              <a:buNone/>
            </a:pPr>
            <a:r>
              <a:rPr lang="en-US" sz="2665" b="1" dirty="0">
                <a:solidFill>
                  <a:srgbClr val="1395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07</a:t>
            </a:r>
            <a:endParaRPr lang="en-US" sz="2665" dirty="0"/>
          </a:p>
        </p:txBody>
      </p:sp>
      <p:sp>
        <p:nvSpPr>
          <p:cNvPr id="25" name="Text 22"/>
          <p:cNvSpPr/>
          <p:nvPr/>
        </p:nvSpPr>
        <p:spPr>
          <a:xfrm>
            <a:off x="5676053" y="4934373"/>
            <a:ext cx="2790613" cy="596053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r>
              <a:rPr lang="zh-CN" altLang="en-US" sz="1705" b="1" dirty="0"/>
              <a:t>中医养心方法</a:t>
            </a:r>
            <a:endParaRPr lang="zh-CN" altLang="en-US" sz="1705" b="1" dirty="0"/>
          </a:p>
        </p:txBody>
      </p:sp>
      <p:sp>
        <p:nvSpPr>
          <p:cNvPr id="26" name="Text 23"/>
          <p:cNvSpPr/>
          <p:nvPr/>
        </p:nvSpPr>
        <p:spPr>
          <a:xfrm>
            <a:off x="5676053" y="5584613"/>
            <a:ext cx="2790613" cy="298027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endParaRPr lang="en-US" sz="1495" dirty="0"/>
          </a:p>
        </p:txBody>
      </p:sp>
      <p:sp>
        <p:nvSpPr>
          <p:cNvPr id="27" name="Text 4"/>
          <p:cNvSpPr/>
          <p:nvPr/>
        </p:nvSpPr>
        <p:spPr>
          <a:xfrm>
            <a:off x="951018" y="4039658"/>
            <a:ext cx="2790613" cy="596053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p>
            <a:pPr marL="0" indent="0" algn="l">
              <a:lnSpc>
                <a:spcPts val="1650"/>
              </a:lnSpc>
              <a:buNone/>
            </a:pPr>
            <a:r>
              <a:rPr lang="zh-CN" altLang="en-US" sz="3600" dirty="0"/>
              <a:t>心源性猝死</a:t>
            </a:r>
            <a:endParaRPr lang="zh-CN" altLang="en-US" sz="36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7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81000" y="1397000"/>
            <a:ext cx="5943600" cy="5080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90000"/>
              </a:lnSpc>
            </a:pPr>
            <a:r>
              <a:rPr lang="en-US" sz="3600" b="1" dirty="0">
                <a:solidFill>
                  <a:srgbClr val="4A5D23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如果你的身体是一颗树……</a:t>
            </a:r>
            <a:endParaRPr lang="en-US" sz="1600" dirty="0"/>
          </a:p>
        </p:txBody>
      </p:sp>
      <p:sp>
        <p:nvSpPr>
          <p:cNvPr id="3" name="Text 1"/>
          <p:cNvSpPr/>
          <p:nvPr/>
        </p:nvSpPr>
        <p:spPr>
          <a:xfrm>
            <a:off x="381000" y="2413000"/>
            <a:ext cx="5867400" cy="4064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2400" b="1" dirty="0">
                <a:solidFill>
                  <a:srgbClr val="4A5D23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西医视角：部件维修师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381000" y="2971800"/>
            <a:ext cx="5816600" cy="990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600" dirty="0">
                <a:solidFill>
                  <a:srgbClr val="4A5D23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关注树本身：树叶是否枯黄？树干有无虫洞？树根是否腐烂？通过精密仪器测量，找到具体的病变部件，然后进行修剪、杀虫、换药。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381000" y="4368800"/>
            <a:ext cx="5867400" cy="4064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2400" b="1" dirty="0">
                <a:solidFill>
                  <a:srgbClr val="4A5D23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中医视角：生态管理师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381000" y="4927600"/>
            <a:ext cx="5816600" cy="990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600" dirty="0">
                <a:solidFill>
                  <a:srgbClr val="4A5D23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关注整个生态系统：阳光是否充足？土壤是太干还是太湿？肥料是否均衡？周边的风气是否和谐？认为树叶枯黄可能不是叶子本身的问题，而是整个系统失调的结果。</a:t>
            </a:r>
            <a:endParaRPr lang="en-US" sz="1600" dirty="0"/>
          </a:p>
        </p:txBody>
      </p:sp>
      <p:pic>
        <p:nvPicPr>
          <p:cNvPr id="7" name="Image 0" descr="https://kimi-img.moonshot.cn/pub/slides/okc/c64wij4dkpd3e/two_approaches.png"/>
          <p:cNvPicPr>
            <a:picLocks noChangeAspect="1"/>
          </p:cNvPicPr>
          <p:nvPr/>
        </p:nvPicPr>
        <p:blipFill>
          <a:blip r:embed="rId1"/>
          <a:srcRect l="18863" r="18863"/>
          <a:stretch>
            <a:fillRect/>
          </a:stretch>
        </p:blipFill>
        <p:spPr>
          <a:xfrm>
            <a:off x="6502400" y="381000"/>
            <a:ext cx="6121400" cy="6553200"/>
          </a:xfrm>
          <a:prstGeom prst="roundRect">
            <a:avLst>
              <a:gd name="adj" fmla="val 0"/>
            </a:avLst>
          </a:prstGeom>
        </p:spPr>
      </p:pic>
      <p:sp>
        <p:nvSpPr>
          <p:cNvPr id="16" name="文本框 15"/>
          <p:cNvSpPr txBox="1"/>
          <p:nvPr/>
        </p:nvSpPr>
        <p:spPr>
          <a:xfrm>
            <a:off x="497205" y="321945"/>
            <a:ext cx="6004560" cy="72326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3600"/>
              <a:t>第一部分：认识中医和西医</a:t>
            </a:r>
            <a:endParaRPr lang="zh-CN" altLang="en-US" sz="3600"/>
          </a:p>
        </p:txBody>
      </p:sp>
    </p:spTree>
  </p:cSld>
  <p:clrMapOvr>
    <a:masterClrMapping/>
  </p:clrMapOvr>
  <p:transition>
    <p:fade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-107950" y="69215"/>
            <a:ext cx="13004800" cy="73152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-209550" y="68580"/>
            <a:ext cx="9175115" cy="559435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5250"/>
              </a:lnSpc>
              <a:buNone/>
            </a:pPr>
            <a:r>
              <a:rPr lang="en-US" sz="5335" b="1" dirty="0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认识心源性猝死：定义与特征</a:t>
            </a:r>
            <a:endParaRPr lang="en-US" sz="5335" dirty="0"/>
          </a:p>
        </p:txBody>
      </p:sp>
      <p:sp>
        <p:nvSpPr>
          <p:cNvPr id="4" name="Shape 1"/>
          <p:cNvSpPr/>
          <p:nvPr/>
        </p:nvSpPr>
        <p:spPr>
          <a:xfrm>
            <a:off x="812800" y="5913119"/>
            <a:ext cx="6773333" cy="20321"/>
          </a:xfrm>
          <a:prstGeom prst="rect">
            <a:avLst/>
          </a:prstGeom>
          <a:solidFill>
            <a:srgbClr val="333333">
              <a:alpha val="30000"/>
            </a:srgbClr>
          </a:solidFill>
        </p:spPr>
      </p:sp>
      <p:sp>
        <p:nvSpPr>
          <p:cNvPr id="5" name="Text 2"/>
          <p:cNvSpPr/>
          <p:nvPr/>
        </p:nvSpPr>
        <p:spPr>
          <a:xfrm>
            <a:off x="812800" y="6204373"/>
            <a:ext cx="6773333" cy="298027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endParaRPr lang="en-US" sz="1495" dirty="0"/>
          </a:p>
        </p:txBody>
      </p:sp>
      <p:sp>
        <p:nvSpPr>
          <p:cNvPr id="6" name="Text 3"/>
          <p:cNvSpPr/>
          <p:nvPr/>
        </p:nvSpPr>
        <p:spPr>
          <a:xfrm>
            <a:off x="7708053" y="4280747"/>
            <a:ext cx="5303521" cy="406400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2500"/>
              </a:lnSpc>
              <a:buNone/>
            </a:pPr>
            <a:r>
              <a:rPr lang="en-US" sz="32000" b="1" dirty="0">
                <a:solidFill>
                  <a:srgbClr val="FFFFFF">
                    <a:alpha val="7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01</a:t>
            </a:r>
            <a:endParaRPr lang="en-US" sz="3200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3004800" cy="7315200"/>
          </a:xfrm>
          <a:prstGeom prst="rect">
            <a:avLst/>
          </a:prstGeom>
          <a:solidFill>
            <a:srgbClr val="FFFFFF"/>
          </a:solidFill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0" y="11430"/>
            <a:ext cx="13004800" cy="731520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812800" y="406400"/>
            <a:ext cx="11379200" cy="113792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3150"/>
              </a:lnSpc>
              <a:buNone/>
            </a:pPr>
            <a:r>
              <a:rPr lang="en-US" sz="3200" b="1" dirty="0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心源性猝死是指由心脏原因引</a:t>
            </a:r>
            <a:r>
              <a:rPr lang="zh-CN" altLang="en-US" sz="3200" b="1" dirty="0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起</a:t>
            </a:r>
            <a:r>
              <a:rPr lang="en-US" sz="3200" b="1" dirty="0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的</a:t>
            </a:r>
            <a:r>
              <a:rPr lang="zh-CN" altLang="en-US" sz="3200" b="1" dirty="0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、在急性症状出现后</a:t>
            </a:r>
            <a:r>
              <a:rPr lang="en-US" sz="3200" b="1" dirty="0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1小时内发生</a:t>
            </a:r>
            <a:r>
              <a:rPr lang="zh-CN" altLang="en-US" sz="3200" b="1" dirty="0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的意外自然死亡</a:t>
            </a:r>
            <a:r>
              <a:rPr lang="en-US" sz="3200" b="1" dirty="0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，具有突发性和高致死率</a:t>
            </a:r>
            <a:endParaRPr lang="en-US" sz="3200" dirty="0"/>
          </a:p>
        </p:txBody>
      </p:sp>
      <p:sp>
        <p:nvSpPr>
          <p:cNvPr id="5" name="Text 2"/>
          <p:cNvSpPr/>
          <p:nvPr/>
        </p:nvSpPr>
        <p:spPr>
          <a:xfrm>
            <a:off x="812800" y="1625600"/>
            <a:ext cx="11379200" cy="298027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endParaRPr lang="en-US" sz="1705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568960" y="2628053"/>
            <a:ext cx="2966720" cy="3921761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1070187" y="3738880"/>
            <a:ext cx="1964267" cy="358987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90"/>
              </a:lnSpc>
              <a:buNone/>
            </a:pPr>
            <a:r>
              <a:rPr lang="en-US" sz="1705" b="1" dirty="0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明确定义</a:t>
            </a:r>
            <a:endParaRPr lang="en-US" sz="1705" dirty="0"/>
          </a:p>
        </p:txBody>
      </p:sp>
      <p:sp>
        <p:nvSpPr>
          <p:cNvPr id="8" name="Text 4"/>
          <p:cNvSpPr/>
          <p:nvPr/>
        </p:nvSpPr>
        <p:spPr>
          <a:xfrm>
            <a:off x="1070187" y="4152053"/>
            <a:ext cx="1964267" cy="1842347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495" dirty="0">
                <a:solidFill>
                  <a:srgbClr val="66666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心源性猝死指因心脏原因</a:t>
            </a:r>
            <a:r>
              <a:rPr lang="zh-CN" altLang="en-US" sz="1495" dirty="0">
                <a:solidFill>
                  <a:srgbClr val="66666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（恶性心率失常，心肌梗死、心肌病等</a:t>
            </a:r>
            <a:r>
              <a:rPr lang="zh-CN" altLang="en-US" sz="1495" dirty="0">
                <a:solidFill>
                  <a:srgbClr val="66666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）</a:t>
            </a:r>
            <a:r>
              <a:rPr lang="en-US" sz="1495" dirty="0">
                <a:solidFill>
                  <a:srgbClr val="66666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导致的自然死亡，症状出现后1小时内发生。世界卫生组织将其界定为突发、非创伤性的心脏骤停事件。</a:t>
            </a:r>
            <a:endParaRPr lang="en-US" sz="1495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3535680" y="2628053"/>
            <a:ext cx="2966720" cy="3921761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4036907" y="3738880"/>
            <a:ext cx="1964267" cy="358987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90"/>
              </a:lnSpc>
              <a:buNone/>
            </a:pPr>
            <a:r>
              <a:rPr lang="en-US" sz="1705" b="1" dirty="0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核心机制</a:t>
            </a:r>
            <a:endParaRPr lang="en-US" sz="1705" dirty="0"/>
          </a:p>
        </p:txBody>
      </p:sp>
      <p:sp>
        <p:nvSpPr>
          <p:cNvPr id="11" name="Text 6"/>
          <p:cNvSpPr/>
          <p:nvPr/>
        </p:nvSpPr>
        <p:spPr>
          <a:xfrm>
            <a:off x="4036907" y="4152053"/>
            <a:ext cx="1964267" cy="154432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495" dirty="0">
                <a:solidFill>
                  <a:srgbClr val="66666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多数由恶性心律失常引发，如室颤或室速，导致心脏泵血功能骤停。血液循环中断使大脑缺氧，迅速丧失意识。</a:t>
            </a:r>
            <a:endParaRPr lang="en-US" sz="1495" dirty="0"/>
          </a:p>
        </p:txBody>
      </p:sp>
      <p:pic>
        <p:nvPicPr>
          <p:cNvPr id="12" name="Image 3" descr="preencoded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6502400" y="2628053"/>
            <a:ext cx="2966720" cy="3921761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7003627" y="3738880"/>
            <a:ext cx="1964267" cy="358987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90"/>
              </a:lnSpc>
              <a:buNone/>
            </a:pPr>
            <a:r>
              <a:rPr lang="en-US" sz="1705" b="1" dirty="0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高致死率</a:t>
            </a:r>
            <a:endParaRPr lang="en-US" sz="1705" dirty="0"/>
          </a:p>
        </p:txBody>
      </p:sp>
      <p:sp>
        <p:nvSpPr>
          <p:cNvPr id="14" name="Text 8"/>
          <p:cNvSpPr/>
          <p:nvPr/>
        </p:nvSpPr>
        <p:spPr>
          <a:xfrm>
            <a:off x="7003627" y="4152053"/>
            <a:ext cx="1964267" cy="154432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495" dirty="0">
                <a:solidFill>
                  <a:srgbClr val="66666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若未在4分钟内实施急救，脑损伤不可逆，死亡率极高。我国每年约55万人因此死亡，抢救成功率不足1%。</a:t>
            </a:r>
            <a:endParaRPr lang="en-US" sz="1495" dirty="0"/>
          </a:p>
        </p:txBody>
      </p:sp>
      <p:pic>
        <p:nvPicPr>
          <p:cNvPr id="15" name="Image 4" descr="preencoded.pn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9469120" y="2628053"/>
            <a:ext cx="2966720" cy="3921761"/>
          </a:xfrm>
          <a:prstGeom prst="rect">
            <a:avLst/>
          </a:prstGeom>
        </p:spPr>
      </p:pic>
      <p:sp>
        <p:nvSpPr>
          <p:cNvPr id="16" name="Text 9"/>
          <p:cNvSpPr/>
          <p:nvPr/>
        </p:nvSpPr>
        <p:spPr>
          <a:xfrm>
            <a:off x="9970347" y="3738880"/>
            <a:ext cx="1964267" cy="358987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90"/>
              </a:lnSpc>
              <a:buNone/>
            </a:pPr>
            <a:r>
              <a:rPr lang="en-US" sz="1705" b="1" dirty="0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突发特征</a:t>
            </a:r>
            <a:endParaRPr lang="en-US" sz="1705" dirty="0"/>
          </a:p>
        </p:txBody>
      </p:sp>
      <p:sp>
        <p:nvSpPr>
          <p:cNvPr id="17" name="Text 10"/>
          <p:cNvSpPr/>
          <p:nvPr/>
        </p:nvSpPr>
        <p:spPr>
          <a:xfrm>
            <a:off x="9970347" y="4152053"/>
            <a:ext cx="1964267" cy="154432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495" dirty="0">
                <a:solidFill>
                  <a:srgbClr val="66666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发病突然，常发生在日常活动中，80%以上发生在医院外。患者可能此前无明显症状，或仅有非特异性前兆。</a:t>
            </a:r>
            <a:endParaRPr lang="en-US" sz="1495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3004800" cy="7315200"/>
          </a:xfrm>
          <a:prstGeom prst="rect">
            <a:avLst/>
          </a:prstGeom>
          <a:solidFill>
            <a:srgbClr val="FFFFFF"/>
          </a:solidFill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1"/>
          <a:srcRect l="9302" r="9302"/>
          <a:stretch>
            <a:fillRect/>
          </a:stretch>
        </p:blipFill>
        <p:spPr>
          <a:xfrm>
            <a:off x="0" y="0"/>
            <a:ext cx="13004800" cy="2330027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812800" y="406400"/>
            <a:ext cx="11379200" cy="113792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3150"/>
              </a:lnSpc>
              <a:buNone/>
            </a:pPr>
            <a:r>
              <a:rPr lang="en-US" sz="3200" b="1" dirty="0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其核心机制多为恶性心律失常导致心脏骤停，常见于冠心病、心肌病及遗传性心律失常等基础心脏病患者</a:t>
            </a:r>
            <a:endParaRPr lang="en-US" sz="3200" dirty="0"/>
          </a:p>
        </p:txBody>
      </p:sp>
      <p:sp>
        <p:nvSpPr>
          <p:cNvPr id="5" name="Text 2"/>
          <p:cNvSpPr/>
          <p:nvPr/>
        </p:nvSpPr>
        <p:spPr>
          <a:xfrm>
            <a:off x="812800" y="1625600"/>
            <a:ext cx="11379200" cy="298027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endParaRPr lang="en-US" sz="1705" dirty="0"/>
          </a:p>
        </p:txBody>
      </p:sp>
      <p:sp>
        <p:nvSpPr>
          <p:cNvPr id="6" name="Text 3"/>
          <p:cNvSpPr/>
          <p:nvPr/>
        </p:nvSpPr>
        <p:spPr>
          <a:xfrm>
            <a:off x="812800" y="3413760"/>
            <a:ext cx="2438400" cy="304799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705" b="1" dirty="0">
                <a:solidFill>
                  <a:srgbClr val="1395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01</a:t>
            </a:r>
            <a:endParaRPr lang="en-US" sz="1705" dirty="0"/>
          </a:p>
        </p:txBody>
      </p:sp>
      <p:sp>
        <p:nvSpPr>
          <p:cNvPr id="7" name="Text 4"/>
          <p:cNvSpPr/>
          <p:nvPr/>
        </p:nvSpPr>
        <p:spPr>
          <a:xfrm>
            <a:off x="812800" y="3881121"/>
            <a:ext cx="2438400" cy="298027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705" b="1" dirty="0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核心机制</a:t>
            </a:r>
            <a:endParaRPr lang="en-US" sz="1705" dirty="0"/>
          </a:p>
        </p:txBody>
      </p:sp>
      <p:sp>
        <p:nvSpPr>
          <p:cNvPr id="8" name="Text 5"/>
          <p:cNvSpPr/>
          <p:nvPr/>
        </p:nvSpPr>
        <p:spPr>
          <a:xfrm>
            <a:off x="812800" y="4233334"/>
            <a:ext cx="2438400" cy="178816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495" dirty="0">
                <a:solidFill>
                  <a:srgbClr val="66666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心源性猝死多由恶性心律失常引发，如室速或室颤，导致心脏骤停。此时心脏无法有效泵血，全身器官迅速缺氧，4-6分钟内即可造成不可逆脑损伤。</a:t>
            </a:r>
            <a:endParaRPr lang="en-US" sz="1495" dirty="0"/>
          </a:p>
        </p:txBody>
      </p:sp>
      <p:sp>
        <p:nvSpPr>
          <p:cNvPr id="9" name="Text 6"/>
          <p:cNvSpPr/>
          <p:nvPr/>
        </p:nvSpPr>
        <p:spPr>
          <a:xfrm>
            <a:off x="3793067" y="3413760"/>
            <a:ext cx="2438400" cy="304799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705" b="1" dirty="0">
                <a:solidFill>
                  <a:srgbClr val="1395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02</a:t>
            </a:r>
            <a:endParaRPr lang="en-US" sz="1705" dirty="0"/>
          </a:p>
        </p:txBody>
      </p:sp>
      <p:sp>
        <p:nvSpPr>
          <p:cNvPr id="10" name="Text 7"/>
          <p:cNvSpPr/>
          <p:nvPr/>
        </p:nvSpPr>
        <p:spPr>
          <a:xfrm>
            <a:off x="3793067" y="3881121"/>
            <a:ext cx="2438400" cy="298027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705" b="1" dirty="0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冠心病关联</a:t>
            </a:r>
            <a:endParaRPr lang="en-US" sz="1705" dirty="0"/>
          </a:p>
        </p:txBody>
      </p:sp>
      <p:sp>
        <p:nvSpPr>
          <p:cNvPr id="11" name="Text 8"/>
          <p:cNvSpPr/>
          <p:nvPr/>
        </p:nvSpPr>
        <p:spPr>
          <a:xfrm>
            <a:off x="3793067" y="4233334"/>
            <a:ext cx="2438400" cy="178816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495" dirty="0">
                <a:solidFill>
                  <a:srgbClr val="66666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冠状动脉狭窄或堵塞引发急性心肌梗死，是心源性猝死最常见原因。心肌缺血可诱发电生理紊乱，进而触发致命性心律失常，致死率极高。</a:t>
            </a:r>
            <a:endParaRPr lang="en-US" sz="1495" dirty="0"/>
          </a:p>
        </p:txBody>
      </p:sp>
      <p:sp>
        <p:nvSpPr>
          <p:cNvPr id="12" name="Text 9"/>
          <p:cNvSpPr/>
          <p:nvPr/>
        </p:nvSpPr>
        <p:spPr>
          <a:xfrm>
            <a:off x="6773333" y="3413760"/>
            <a:ext cx="2438400" cy="304799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705" b="1" dirty="0">
                <a:solidFill>
                  <a:srgbClr val="1395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03</a:t>
            </a:r>
            <a:endParaRPr lang="en-US" sz="1705" dirty="0"/>
          </a:p>
        </p:txBody>
      </p:sp>
      <p:sp>
        <p:nvSpPr>
          <p:cNvPr id="13" name="Text 10"/>
          <p:cNvSpPr/>
          <p:nvPr/>
        </p:nvSpPr>
        <p:spPr>
          <a:xfrm>
            <a:off x="6773333" y="3881121"/>
            <a:ext cx="2438400" cy="298027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705" b="1" dirty="0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心肌病风险</a:t>
            </a:r>
            <a:endParaRPr lang="en-US" sz="1705" dirty="0"/>
          </a:p>
        </p:txBody>
      </p:sp>
      <p:sp>
        <p:nvSpPr>
          <p:cNvPr id="14" name="Text 11"/>
          <p:cNvSpPr/>
          <p:nvPr/>
        </p:nvSpPr>
        <p:spPr>
          <a:xfrm>
            <a:off x="6773333" y="4233334"/>
            <a:ext cx="2438400" cy="1490133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495" dirty="0">
                <a:solidFill>
                  <a:srgbClr val="66666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肥厚型心肌病等结构性心脏病易致心律失常，尤其在运动中突发猝死。此类患者心肌异常增厚，影响血液流动并增加电活动不稳定性。</a:t>
            </a:r>
            <a:endParaRPr lang="en-US" sz="1495" dirty="0"/>
          </a:p>
        </p:txBody>
      </p:sp>
      <p:sp>
        <p:nvSpPr>
          <p:cNvPr id="15" name="Text 12"/>
          <p:cNvSpPr/>
          <p:nvPr/>
        </p:nvSpPr>
        <p:spPr>
          <a:xfrm>
            <a:off x="9753600" y="3413760"/>
            <a:ext cx="2438400" cy="304799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705" b="1" dirty="0">
                <a:solidFill>
                  <a:srgbClr val="1395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04</a:t>
            </a:r>
            <a:endParaRPr lang="en-US" sz="1705" dirty="0"/>
          </a:p>
        </p:txBody>
      </p:sp>
      <p:sp>
        <p:nvSpPr>
          <p:cNvPr id="16" name="Text 13"/>
          <p:cNvSpPr/>
          <p:nvPr/>
        </p:nvSpPr>
        <p:spPr>
          <a:xfrm>
            <a:off x="9753600" y="3881121"/>
            <a:ext cx="2438400" cy="298027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705" b="1" dirty="0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遗传因素</a:t>
            </a:r>
            <a:endParaRPr lang="en-US" sz="1705" dirty="0"/>
          </a:p>
        </p:txBody>
      </p:sp>
      <p:sp>
        <p:nvSpPr>
          <p:cNvPr id="17" name="Text 14"/>
          <p:cNvSpPr/>
          <p:nvPr/>
        </p:nvSpPr>
        <p:spPr>
          <a:xfrm>
            <a:off x="9753600" y="4233334"/>
            <a:ext cx="2438400" cy="178816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495" dirty="0">
                <a:solidFill>
                  <a:srgbClr val="66666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长QT综合征、Brugada综合征等遗传性心律失常疾病隐匿性强，可无症状突发猝死。有家族史者应尽早筛查基因和心电图，进行风险干预。</a:t>
            </a:r>
            <a:endParaRPr lang="en-US" sz="1495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3004800" cy="8724053"/>
          </a:xfrm>
          <a:prstGeom prst="rect">
            <a:avLst/>
          </a:prstGeom>
          <a:solidFill>
            <a:srgbClr val="FFFFFF"/>
          </a:solidFill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1"/>
          <a:srcRect l="9302" r="9302"/>
          <a:stretch>
            <a:fillRect/>
          </a:stretch>
        </p:blipFill>
        <p:spPr>
          <a:xfrm>
            <a:off x="0" y="0"/>
            <a:ext cx="13004800" cy="2330027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812800" y="406400"/>
            <a:ext cx="11379200" cy="113792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3150"/>
              </a:lnSpc>
              <a:buNone/>
            </a:pPr>
            <a:r>
              <a:rPr lang="en-US" sz="3200" b="1" dirty="0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尽管发病迅猛，但部分患者在数周或数月前可能出现胸痛、心慌、呼吸困难等非特异性预警信号</a:t>
            </a:r>
            <a:endParaRPr lang="en-US" sz="3200" dirty="0"/>
          </a:p>
        </p:txBody>
      </p:sp>
      <p:sp>
        <p:nvSpPr>
          <p:cNvPr id="5" name="Text 2"/>
          <p:cNvSpPr/>
          <p:nvPr/>
        </p:nvSpPr>
        <p:spPr>
          <a:xfrm>
            <a:off x="812800" y="1625600"/>
            <a:ext cx="11379200" cy="298027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endParaRPr lang="en-US" sz="1705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541867" y="2600960"/>
            <a:ext cx="11921067" cy="5852160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2150534" y="4531361"/>
            <a:ext cx="541867" cy="392853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350"/>
              </a:lnSpc>
              <a:buNone/>
            </a:pPr>
            <a:r>
              <a:rPr lang="en-US" sz="1920" b="1" dirty="0">
                <a:solidFill>
                  <a:srgbClr val="615CED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01</a:t>
            </a:r>
            <a:endParaRPr lang="en-US" sz="1920" dirty="0"/>
          </a:p>
        </p:txBody>
      </p:sp>
      <p:sp>
        <p:nvSpPr>
          <p:cNvPr id="8" name="Text 4"/>
          <p:cNvSpPr/>
          <p:nvPr/>
        </p:nvSpPr>
        <p:spPr>
          <a:xfrm>
            <a:off x="1110827" y="6278881"/>
            <a:ext cx="2621281" cy="358987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690"/>
              </a:lnSpc>
              <a:buNone/>
            </a:pPr>
            <a:r>
              <a:rPr lang="en-US" sz="1705" b="1" dirty="0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警惕早期症状</a:t>
            </a:r>
            <a:endParaRPr lang="en-US" sz="1705" dirty="0"/>
          </a:p>
        </p:txBody>
      </p:sp>
      <p:sp>
        <p:nvSpPr>
          <p:cNvPr id="9" name="Text 5"/>
          <p:cNvSpPr/>
          <p:nvPr/>
        </p:nvSpPr>
        <p:spPr>
          <a:xfrm>
            <a:off x="433493" y="6637867"/>
            <a:ext cx="3975947" cy="154432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650"/>
              </a:lnSpc>
              <a:buNone/>
            </a:pPr>
            <a:r>
              <a:rPr lang="en-US" sz="1495" dirty="0">
                <a:solidFill>
                  <a:srgbClr val="66666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部分患者在发病前数周或数月可能出现胸痛、心慌、呼吸困难等非特异性表现，提示心脏功能异常。这些症状易被忽视，但可能是猝死的早期预警信号。尤其反复发作者更应引起重视。</a:t>
            </a:r>
            <a:endParaRPr lang="en-US" sz="1495" dirty="0"/>
          </a:p>
        </p:txBody>
      </p:sp>
      <p:sp>
        <p:nvSpPr>
          <p:cNvPr id="10" name="Text 6"/>
          <p:cNvSpPr/>
          <p:nvPr/>
        </p:nvSpPr>
        <p:spPr>
          <a:xfrm>
            <a:off x="4826000" y="5615094"/>
            <a:ext cx="541867" cy="392853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350"/>
              </a:lnSpc>
              <a:buNone/>
            </a:pPr>
            <a:r>
              <a:rPr lang="en-US" sz="1920" b="1" dirty="0">
                <a:solidFill>
                  <a:srgbClr val="5BB1E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02</a:t>
            </a:r>
            <a:endParaRPr lang="en-US" sz="1920" dirty="0"/>
          </a:p>
        </p:txBody>
      </p:sp>
      <p:sp>
        <p:nvSpPr>
          <p:cNvPr id="11" name="Text 7"/>
          <p:cNvSpPr/>
          <p:nvPr/>
        </p:nvSpPr>
        <p:spPr>
          <a:xfrm>
            <a:off x="3786294" y="2655147"/>
            <a:ext cx="2621281" cy="358987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690"/>
              </a:lnSpc>
              <a:buNone/>
            </a:pPr>
            <a:r>
              <a:rPr lang="en-US" sz="1705" b="1" dirty="0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识别不典型表现</a:t>
            </a:r>
            <a:endParaRPr lang="en-US" sz="1705" dirty="0"/>
          </a:p>
        </p:txBody>
      </p:sp>
      <p:sp>
        <p:nvSpPr>
          <p:cNvPr id="12" name="Text 8"/>
          <p:cNvSpPr/>
          <p:nvPr/>
        </p:nvSpPr>
        <p:spPr>
          <a:xfrm>
            <a:off x="3108961" y="3014134"/>
            <a:ext cx="3975947" cy="1246293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650"/>
              </a:lnSpc>
              <a:buNone/>
            </a:pPr>
            <a:r>
              <a:rPr lang="en-US" sz="1495" dirty="0">
                <a:solidFill>
                  <a:srgbClr val="66666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牙痛、左肩痛、上腹不适、恶心呕吐等症状可能为心脏问题的放射性表现。此类症状常被误认为其他系统疾病。需结合病史与活动关系进行鉴别。</a:t>
            </a:r>
            <a:endParaRPr lang="en-US" sz="1495" dirty="0"/>
          </a:p>
        </p:txBody>
      </p:sp>
      <p:sp>
        <p:nvSpPr>
          <p:cNvPr id="13" name="Text 9"/>
          <p:cNvSpPr/>
          <p:nvPr/>
        </p:nvSpPr>
        <p:spPr>
          <a:xfrm>
            <a:off x="7501467" y="4531361"/>
            <a:ext cx="541867" cy="392853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350"/>
              </a:lnSpc>
              <a:buNone/>
            </a:pPr>
            <a:r>
              <a:rPr lang="en-US" sz="1920" b="1" dirty="0">
                <a:solidFill>
                  <a:srgbClr val="615CED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03</a:t>
            </a:r>
            <a:endParaRPr lang="en-US" sz="1920" dirty="0"/>
          </a:p>
        </p:txBody>
      </p:sp>
      <p:sp>
        <p:nvSpPr>
          <p:cNvPr id="14" name="Text 10"/>
          <p:cNvSpPr/>
          <p:nvPr/>
        </p:nvSpPr>
        <p:spPr>
          <a:xfrm>
            <a:off x="6461760" y="6278881"/>
            <a:ext cx="2621281" cy="358987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690"/>
              </a:lnSpc>
              <a:buNone/>
            </a:pPr>
            <a:r>
              <a:rPr lang="en-US" sz="1705" b="1" dirty="0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关注诱因变化</a:t>
            </a:r>
            <a:endParaRPr lang="en-US" sz="1705" dirty="0"/>
          </a:p>
        </p:txBody>
      </p:sp>
      <p:sp>
        <p:nvSpPr>
          <p:cNvPr id="15" name="Text 11"/>
          <p:cNvSpPr/>
          <p:nvPr/>
        </p:nvSpPr>
        <p:spPr>
          <a:xfrm>
            <a:off x="5784427" y="6637867"/>
            <a:ext cx="3975947" cy="1246293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650"/>
              </a:lnSpc>
              <a:buNone/>
            </a:pPr>
            <a:r>
              <a:rPr lang="en-US" sz="1495" dirty="0">
                <a:solidFill>
                  <a:srgbClr val="66666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体力活动后胸闷加重，或休息时突发心悸、大汗淋漓，提示心肌供血不稳定。这些情况反映心脏负荷增加时的异常反应。是病情进展的重要信号。</a:t>
            </a:r>
            <a:endParaRPr lang="en-US" sz="1495" dirty="0"/>
          </a:p>
        </p:txBody>
      </p:sp>
      <p:sp>
        <p:nvSpPr>
          <p:cNvPr id="16" name="Text 12"/>
          <p:cNvSpPr/>
          <p:nvPr/>
        </p:nvSpPr>
        <p:spPr>
          <a:xfrm>
            <a:off x="10176933" y="5615094"/>
            <a:ext cx="541867" cy="392853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350"/>
              </a:lnSpc>
              <a:buNone/>
            </a:pPr>
            <a:r>
              <a:rPr lang="en-US" sz="1920" b="1" dirty="0">
                <a:solidFill>
                  <a:srgbClr val="5BB1E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04</a:t>
            </a:r>
            <a:endParaRPr lang="en-US" sz="1920" dirty="0"/>
          </a:p>
        </p:txBody>
      </p:sp>
      <p:sp>
        <p:nvSpPr>
          <p:cNvPr id="17" name="Text 13"/>
          <p:cNvSpPr/>
          <p:nvPr/>
        </p:nvSpPr>
        <p:spPr>
          <a:xfrm>
            <a:off x="9137227" y="2953173"/>
            <a:ext cx="2621281" cy="358987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690"/>
              </a:lnSpc>
              <a:buNone/>
            </a:pPr>
            <a:r>
              <a:rPr lang="en-US" sz="1705" b="1" dirty="0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及时就医评估</a:t>
            </a:r>
            <a:endParaRPr lang="en-US" sz="1705" dirty="0"/>
          </a:p>
        </p:txBody>
      </p:sp>
      <p:sp>
        <p:nvSpPr>
          <p:cNvPr id="18" name="Text 14"/>
          <p:cNvSpPr/>
          <p:nvPr/>
        </p:nvSpPr>
        <p:spPr>
          <a:xfrm>
            <a:off x="8459894" y="3312161"/>
            <a:ext cx="3975947" cy="948267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650"/>
              </a:lnSpc>
              <a:buNone/>
            </a:pPr>
            <a:r>
              <a:rPr lang="en-US" sz="1495" dirty="0">
                <a:solidFill>
                  <a:srgbClr val="66666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约51%的心源性猝死患者发病前有上述征兆。出现相关症状应及时进行心电图等专业检查。早期干预可有效避免病情恶化。</a:t>
            </a:r>
            <a:endParaRPr lang="en-US" sz="1495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0" y="0"/>
            <a:ext cx="13004800" cy="73152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12800" y="3765973"/>
            <a:ext cx="6773333" cy="1896533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5250"/>
              </a:lnSpc>
              <a:buNone/>
            </a:pPr>
            <a:r>
              <a:rPr lang="en-US" sz="5335" b="1" dirty="0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流行病学数据与高风险人群</a:t>
            </a:r>
            <a:endParaRPr lang="en-US" sz="5335" dirty="0"/>
          </a:p>
        </p:txBody>
      </p:sp>
      <p:sp>
        <p:nvSpPr>
          <p:cNvPr id="4" name="Shape 1"/>
          <p:cNvSpPr/>
          <p:nvPr/>
        </p:nvSpPr>
        <p:spPr>
          <a:xfrm>
            <a:off x="812800" y="5913119"/>
            <a:ext cx="6773333" cy="20321"/>
          </a:xfrm>
          <a:prstGeom prst="rect">
            <a:avLst/>
          </a:prstGeom>
          <a:solidFill>
            <a:srgbClr val="333333">
              <a:alpha val="30000"/>
            </a:srgbClr>
          </a:solidFill>
        </p:spPr>
      </p:sp>
      <p:sp>
        <p:nvSpPr>
          <p:cNvPr id="5" name="Text 2"/>
          <p:cNvSpPr/>
          <p:nvPr/>
        </p:nvSpPr>
        <p:spPr>
          <a:xfrm>
            <a:off x="812800" y="6204373"/>
            <a:ext cx="6773333" cy="298027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endParaRPr lang="en-US" sz="1495" dirty="0"/>
          </a:p>
        </p:txBody>
      </p:sp>
      <p:sp>
        <p:nvSpPr>
          <p:cNvPr id="6" name="Text 3"/>
          <p:cNvSpPr/>
          <p:nvPr/>
        </p:nvSpPr>
        <p:spPr>
          <a:xfrm>
            <a:off x="7708053" y="4280747"/>
            <a:ext cx="5303521" cy="406400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2500"/>
              </a:lnSpc>
              <a:buNone/>
            </a:pPr>
            <a:r>
              <a:rPr lang="en-US" sz="32000" b="1" dirty="0">
                <a:solidFill>
                  <a:srgbClr val="FFFFFF">
                    <a:alpha val="7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02</a:t>
            </a:r>
            <a:endParaRPr lang="en-US" sz="32000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3004800" cy="7315200"/>
          </a:xfrm>
          <a:prstGeom prst="rect">
            <a:avLst/>
          </a:prstGeom>
          <a:solidFill>
            <a:srgbClr val="FFFFFF"/>
          </a:solidFill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0" y="0"/>
            <a:ext cx="13004800" cy="731520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812800" y="406400"/>
            <a:ext cx="11379200" cy="113792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3150"/>
              </a:lnSpc>
              <a:buNone/>
            </a:pPr>
            <a:r>
              <a:rPr lang="en-US" sz="3200" b="1" dirty="0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我国每年约有54万至55万人死于心源性猝死，占所有猝死病例的80%以上，居各类猝死原因之首</a:t>
            </a:r>
            <a:endParaRPr lang="en-US" sz="3200" dirty="0"/>
          </a:p>
        </p:txBody>
      </p:sp>
      <p:sp>
        <p:nvSpPr>
          <p:cNvPr id="5" name="Text 2"/>
          <p:cNvSpPr/>
          <p:nvPr/>
        </p:nvSpPr>
        <p:spPr>
          <a:xfrm>
            <a:off x="812800" y="1625600"/>
            <a:ext cx="11379200" cy="298027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endParaRPr lang="en-US" sz="1705" dirty="0"/>
          </a:p>
        </p:txBody>
      </p:sp>
      <p:sp>
        <p:nvSpPr>
          <p:cNvPr id="6" name="Text 3"/>
          <p:cNvSpPr/>
          <p:nvPr/>
        </p:nvSpPr>
        <p:spPr>
          <a:xfrm>
            <a:off x="812800" y="3413760"/>
            <a:ext cx="3431822" cy="298027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705" b="1" dirty="0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死亡规模</a:t>
            </a:r>
            <a:endParaRPr lang="en-US" sz="1705" dirty="0"/>
          </a:p>
        </p:txBody>
      </p:sp>
      <p:sp>
        <p:nvSpPr>
          <p:cNvPr id="7" name="Text 4"/>
          <p:cNvSpPr/>
          <p:nvPr/>
        </p:nvSpPr>
        <p:spPr>
          <a:xfrm>
            <a:off x="812800" y="3765973"/>
            <a:ext cx="3431822" cy="1192107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495" dirty="0">
                <a:solidFill>
                  <a:srgbClr val="66666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我国每年约54万至55万人死于心源性猝死，相当于每分钟就有1人因此离世。这一数字居各类猝死原因之首，是重大公共卫生问题。</a:t>
            </a:r>
            <a:endParaRPr lang="en-US" sz="1495" dirty="0"/>
          </a:p>
        </p:txBody>
      </p:sp>
      <p:sp>
        <p:nvSpPr>
          <p:cNvPr id="8" name="Text 5"/>
          <p:cNvSpPr/>
          <p:nvPr/>
        </p:nvSpPr>
        <p:spPr>
          <a:xfrm>
            <a:off x="4786489" y="3413760"/>
            <a:ext cx="3431822" cy="298027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705" b="1" dirty="0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占比突出</a:t>
            </a:r>
            <a:endParaRPr lang="en-US" sz="1705" dirty="0"/>
          </a:p>
        </p:txBody>
      </p:sp>
      <p:sp>
        <p:nvSpPr>
          <p:cNvPr id="9" name="Text 6"/>
          <p:cNvSpPr/>
          <p:nvPr/>
        </p:nvSpPr>
        <p:spPr>
          <a:xfrm>
            <a:off x="4786489" y="3765973"/>
            <a:ext cx="3431822" cy="89408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495" dirty="0">
                <a:solidFill>
                  <a:srgbClr val="66666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心源性猝死占所有猝死病例的80%以上，远超肺源性、脑源性等其他类型。其高占比凸显心脏健康防控的紧迫性与重要性。</a:t>
            </a:r>
            <a:endParaRPr lang="en-US" sz="1495" dirty="0"/>
          </a:p>
        </p:txBody>
      </p:sp>
      <p:sp>
        <p:nvSpPr>
          <p:cNvPr id="10" name="Text 7"/>
          <p:cNvSpPr/>
          <p:nvPr/>
        </p:nvSpPr>
        <p:spPr>
          <a:xfrm>
            <a:off x="8760178" y="3413760"/>
            <a:ext cx="3431822" cy="298027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705" b="1" dirty="0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社会警示</a:t>
            </a:r>
            <a:endParaRPr lang="en-US" sz="1705" dirty="0"/>
          </a:p>
        </p:txBody>
      </p:sp>
      <p:sp>
        <p:nvSpPr>
          <p:cNvPr id="11" name="Text 8"/>
          <p:cNvSpPr/>
          <p:nvPr/>
        </p:nvSpPr>
        <p:spPr>
          <a:xfrm>
            <a:off x="8760178" y="3765973"/>
            <a:ext cx="3431822" cy="89408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495" dirty="0">
                <a:solidFill>
                  <a:srgbClr val="66666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如此庞大的死亡人数提醒我们，心源性猝死并非罕见事件，而是潜藏在日常生活中的威胁，亟需全民提高警惕并加强预防。</a:t>
            </a:r>
            <a:endParaRPr lang="en-US" sz="1495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3004800" cy="7315200"/>
          </a:xfrm>
          <a:prstGeom prst="rect">
            <a:avLst/>
          </a:prstGeom>
          <a:solidFill>
            <a:srgbClr val="FFFFFF"/>
          </a:solidFill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0" y="0"/>
            <a:ext cx="13004800" cy="731520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812800" y="406400"/>
            <a:ext cx="11379200" cy="113792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3150"/>
              </a:lnSpc>
              <a:buNone/>
            </a:pPr>
            <a:r>
              <a:rPr lang="en-US" sz="3200" b="1" dirty="0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高发年龄段集中在30至63岁之间，近年来呈现中青年化趋势，尤其在高压、熬夜、久坐人群中显著上升</a:t>
            </a:r>
            <a:endParaRPr lang="en-US" sz="3200" dirty="0"/>
          </a:p>
        </p:txBody>
      </p:sp>
      <p:sp>
        <p:nvSpPr>
          <p:cNvPr id="5" name="Text 2"/>
          <p:cNvSpPr/>
          <p:nvPr/>
        </p:nvSpPr>
        <p:spPr>
          <a:xfrm>
            <a:off x="812800" y="1625600"/>
            <a:ext cx="11379200" cy="298027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endParaRPr lang="en-US" sz="1705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2"/>
          <a:srcRect t="20395" b="20395"/>
          <a:stretch>
            <a:fillRect/>
          </a:stretch>
        </p:blipFill>
        <p:spPr>
          <a:xfrm>
            <a:off x="812800" y="2600960"/>
            <a:ext cx="3431822" cy="2032000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948267" y="4903893"/>
            <a:ext cx="3160889" cy="298027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650"/>
              </a:lnSpc>
              <a:buNone/>
            </a:pPr>
            <a:r>
              <a:rPr lang="en-US" sz="1705" b="1" dirty="0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高发年龄段</a:t>
            </a:r>
            <a:endParaRPr lang="en-US" sz="1705" dirty="0"/>
          </a:p>
        </p:txBody>
      </p:sp>
      <p:sp>
        <p:nvSpPr>
          <p:cNvPr id="8" name="Text 4"/>
          <p:cNvSpPr/>
          <p:nvPr/>
        </p:nvSpPr>
        <p:spPr>
          <a:xfrm>
            <a:off x="948267" y="5256107"/>
            <a:ext cx="3160889" cy="1192107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650"/>
              </a:lnSpc>
              <a:buNone/>
            </a:pPr>
            <a:r>
              <a:rPr lang="en-US" sz="1495" dirty="0">
                <a:solidFill>
                  <a:srgbClr val="66666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心源性猝死高发于30至63岁人群，占总数的大多数。这一阶段人群常处于事业高峰期，身体负担重，易忽视健康预警信号。</a:t>
            </a:r>
            <a:endParaRPr lang="en-US" sz="1495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3"/>
          <a:srcRect t="20395" b="20395"/>
          <a:stretch>
            <a:fillRect/>
          </a:stretch>
        </p:blipFill>
        <p:spPr>
          <a:xfrm>
            <a:off x="4786489" y="2600960"/>
            <a:ext cx="3431822" cy="2032000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4921956" y="4903893"/>
            <a:ext cx="3160889" cy="298027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650"/>
              </a:lnSpc>
              <a:buNone/>
            </a:pPr>
            <a:r>
              <a:rPr lang="en-US" sz="1705" b="1" dirty="0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年轻化趋势</a:t>
            </a:r>
            <a:endParaRPr lang="en-US" sz="1705" dirty="0"/>
          </a:p>
        </p:txBody>
      </p:sp>
      <p:sp>
        <p:nvSpPr>
          <p:cNvPr id="11" name="Text 6"/>
          <p:cNvSpPr/>
          <p:nvPr/>
        </p:nvSpPr>
        <p:spPr>
          <a:xfrm>
            <a:off x="4921956" y="5256107"/>
            <a:ext cx="3160889" cy="1192107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650"/>
              </a:lnSpc>
              <a:buNone/>
            </a:pPr>
            <a:r>
              <a:rPr lang="en-US" sz="1495" dirty="0">
                <a:solidFill>
                  <a:srgbClr val="66666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近年来中青年病例显著增加，甚至见于40岁以下群体。长期高压、熬夜、久坐等不良生活方式是重要推动因素。</a:t>
            </a:r>
            <a:endParaRPr lang="en-US" sz="1495" dirty="0"/>
          </a:p>
        </p:txBody>
      </p:sp>
      <p:pic>
        <p:nvPicPr>
          <p:cNvPr id="12" name="Image 3" descr="preencoded.png"/>
          <p:cNvPicPr>
            <a:picLocks noChangeAspect="1"/>
          </p:cNvPicPr>
          <p:nvPr/>
        </p:nvPicPr>
        <p:blipFill>
          <a:blip r:embed="rId4"/>
          <a:srcRect t="20395" b="20395"/>
          <a:stretch>
            <a:fillRect/>
          </a:stretch>
        </p:blipFill>
        <p:spPr>
          <a:xfrm>
            <a:off x="8760178" y="2600960"/>
            <a:ext cx="3431822" cy="2032000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8895644" y="4903893"/>
            <a:ext cx="3160889" cy="298027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650"/>
              </a:lnSpc>
              <a:buNone/>
            </a:pPr>
            <a:r>
              <a:rPr lang="en-US" sz="1705" b="1" dirty="0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职业人群风险</a:t>
            </a:r>
            <a:endParaRPr lang="en-US" sz="1705" dirty="0"/>
          </a:p>
        </p:txBody>
      </p:sp>
      <p:sp>
        <p:nvSpPr>
          <p:cNvPr id="14" name="Text 8"/>
          <p:cNvSpPr/>
          <p:nvPr/>
        </p:nvSpPr>
        <p:spPr>
          <a:xfrm>
            <a:off x="8895644" y="5256107"/>
            <a:ext cx="3160889" cy="1192107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650"/>
              </a:lnSpc>
              <a:buNone/>
            </a:pPr>
            <a:r>
              <a:rPr lang="en-US" sz="1495" dirty="0">
                <a:solidFill>
                  <a:srgbClr val="66666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高压职业者如教师、程序员、企业高管等猝死风险上升。过度劳累叠加心理压力，极易诱发恶性心律失常导致猝死。</a:t>
            </a:r>
            <a:endParaRPr lang="en-US" sz="1495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3004800" cy="9374293"/>
          </a:xfrm>
          <a:prstGeom prst="rect">
            <a:avLst/>
          </a:prstGeom>
          <a:solidFill>
            <a:srgbClr val="FFFFFF"/>
          </a:solidFill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1"/>
          <a:srcRect l="10983" r="10983"/>
          <a:stretch>
            <a:fillRect/>
          </a:stretch>
        </p:blipFill>
        <p:spPr>
          <a:xfrm>
            <a:off x="0" y="0"/>
            <a:ext cx="13004800" cy="9374293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703524" y="39737"/>
            <a:ext cx="11379200" cy="113792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3150"/>
              </a:lnSpc>
              <a:buNone/>
            </a:pPr>
            <a:r>
              <a:rPr lang="en-US" sz="1990" b="1" dirty="0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男性发病率约为女性的两倍，城市居民高于农村居民，可能与生活方式和心理压力密切相关</a:t>
            </a:r>
            <a:endParaRPr lang="en-US" sz="1990" dirty="0"/>
          </a:p>
        </p:txBody>
      </p:sp>
      <p:sp>
        <p:nvSpPr>
          <p:cNvPr id="5" name="Text 2"/>
          <p:cNvSpPr/>
          <p:nvPr/>
        </p:nvSpPr>
        <p:spPr>
          <a:xfrm>
            <a:off x="812800" y="1625600"/>
            <a:ext cx="11379200" cy="298027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endParaRPr lang="en-US" sz="1705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410012" y="1076508"/>
            <a:ext cx="11672711" cy="6366933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703073" y="5807033"/>
            <a:ext cx="3359573" cy="358987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r">
              <a:lnSpc>
                <a:spcPts val="1690"/>
              </a:lnSpc>
              <a:buNone/>
            </a:pPr>
            <a:r>
              <a:rPr lang="en-US" sz="1705" b="1" dirty="0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性别差异</a:t>
            </a:r>
            <a:endParaRPr lang="en-US" sz="1705" dirty="0"/>
          </a:p>
        </p:txBody>
      </p:sp>
      <p:sp>
        <p:nvSpPr>
          <p:cNvPr id="8" name="Text 4"/>
          <p:cNvSpPr/>
          <p:nvPr/>
        </p:nvSpPr>
        <p:spPr>
          <a:xfrm>
            <a:off x="703073" y="6283423"/>
            <a:ext cx="3359573" cy="1246293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r">
              <a:lnSpc>
                <a:spcPts val="1650"/>
              </a:lnSpc>
              <a:buNone/>
            </a:pPr>
            <a:r>
              <a:rPr lang="en-US" sz="1495" dirty="0">
                <a:solidFill>
                  <a:srgbClr val="66666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男性心源性猝死发病率约为女性的两倍，主要与不良生活习惯有关。男性吸烟、酗酒、高脂饮食等行为更为普遍。这些因素显著增加心血管疾病风险。</a:t>
            </a:r>
            <a:endParaRPr lang="en-US" sz="1495" dirty="0"/>
          </a:p>
        </p:txBody>
      </p:sp>
      <p:sp>
        <p:nvSpPr>
          <p:cNvPr id="9" name="Text 5"/>
          <p:cNvSpPr/>
          <p:nvPr/>
        </p:nvSpPr>
        <p:spPr>
          <a:xfrm>
            <a:off x="702170" y="4129646"/>
            <a:ext cx="3359573" cy="358987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r">
              <a:lnSpc>
                <a:spcPts val="1690"/>
              </a:lnSpc>
              <a:buNone/>
            </a:pPr>
            <a:r>
              <a:rPr lang="en-US" sz="1705" b="1" dirty="0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城乡差异</a:t>
            </a:r>
            <a:endParaRPr lang="en-US" sz="1705" dirty="0"/>
          </a:p>
        </p:txBody>
      </p:sp>
      <p:sp>
        <p:nvSpPr>
          <p:cNvPr id="10" name="Text 6"/>
          <p:cNvSpPr/>
          <p:nvPr/>
        </p:nvSpPr>
        <p:spPr>
          <a:xfrm>
            <a:off x="703073" y="4490438"/>
            <a:ext cx="3359573" cy="1246293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r">
              <a:lnSpc>
                <a:spcPts val="1650"/>
              </a:lnSpc>
              <a:buNone/>
            </a:pPr>
            <a:r>
              <a:rPr lang="en-US" sz="1495" dirty="0">
                <a:solidFill>
                  <a:srgbClr val="66666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城市居民发病率高于农村，可能与生活环境和节奏有关。城市人群久坐、熬夜现象更突出。医疗资源分布不均也可能影响预防效果。</a:t>
            </a:r>
            <a:endParaRPr lang="en-US" sz="1495" dirty="0"/>
          </a:p>
        </p:txBody>
      </p:sp>
      <p:sp>
        <p:nvSpPr>
          <p:cNvPr id="11" name="Text 7"/>
          <p:cNvSpPr/>
          <p:nvPr/>
        </p:nvSpPr>
        <p:spPr>
          <a:xfrm>
            <a:off x="702170" y="2511862"/>
            <a:ext cx="3359573" cy="358987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r">
              <a:lnSpc>
                <a:spcPts val="1690"/>
              </a:lnSpc>
              <a:buNone/>
            </a:pPr>
            <a:r>
              <a:rPr lang="en-US" sz="1705" b="1" dirty="0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生活方式影响</a:t>
            </a:r>
            <a:endParaRPr lang="en-US" sz="1705" dirty="0"/>
          </a:p>
        </p:txBody>
      </p:sp>
      <p:sp>
        <p:nvSpPr>
          <p:cNvPr id="12" name="Text 8"/>
          <p:cNvSpPr/>
          <p:nvPr/>
        </p:nvSpPr>
        <p:spPr>
          <a:xfrm>
            <a:off x="812349" y="2840144"/>
            <a:ext cx="3359573" cy="1246293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r">
              <a:lnSpc>
                <a:spcPts val="1650"/>
              </a:lnSpc>
              <a:buNone/>
            </a:pPr>
            <a:r>
              <a:rPr lang="en-US" sz="1495" dirty="0">
                <a:solidFill>
                  <a:srgbClr val="66666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不良生活方式是重要诱因，如高脂饮食和缺乏运动。吸烟和酗酒直接损害心血管系统。改变习惯有助于降低猝死风险。</a:t>
            </a:r>
            <a:endParaRPr lang="en-US" sz="1495" dirty="0"/>
          </a:p>
        </p:txBody>
      </p:sp>
      <p:sp>
        <p:nvSpPr>
          <p:cNvPr id="13" name="Text 9"/>
          <p:cNvSpPr/>
          <p:nvPr/>
        </p:nvSpPr>
        <p:spPr>
          <a:xfrm>
            <a:off x="703524" y="1160498"/>
            <a:ext cx="3358670" cy="337764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r">
              <a:lnSpc>
                <a:spcPts val="1690"/>
              </a:lnSpc>
              <a:buNone/>
            </a:pPr>
            <a:r>
              <a:rPr lang="en-US" sz="1705" b="1" dirty="0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就医依从性</a:t>
            </a:r>
            <a:endParaRPr lang="en-US" sz="1705" dirty="0"/>
          </a:p>
        </p:txBody>
      </p:sp>
      <p:sp>
        <p:nvSpPr>
          <p:cNvPr id="14" name="Text 10"/>
          <p:cNvSpPr/>
          <p:nvPr/>
        </p:nvSpPr>
        <p:spPr>
          <a:xfrm>
            <a:off x="1094120" y="1497810"/>
            <a:ext cx="3359573" cy="948267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r">
              <a:lnSpc>
                <a:spcPts val="1650"/>
              </a:lnSpc>
              <a:buNone/>
            </a:pPr>
            <a:r>
              <a:rPr lang="en-US" sz="1495" dirty="0">
                <a:solidFill>
                  <a:srgbClr val="66666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男性就医意愿较低，常忽视早期症状。延迟就诊导致病情恶化风险上升。提高健康意识至关重要。</a:t>
            </a:r>
            <a:endParaRPr lang="en-US" sz="1495" dirty="0"/>
          </a:p>
        </p:txBody>
      </p:sp>
      <p:sp>
        <p:nvSpPr>
          <p:cNvPr id="15" name="Text 11"/>
          <p:cNvSpPr/>
          <p:nvPr/>
        </p:nvSpPr>
        <p:spPr>
          <a:xfrm>
            <a:off x="8507759" y="1564188"/>
            <a:ext cx="3359573" cy="358987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90"/>
              </a:lnSpc>
              <a:buNone/>
            </a:pPr>
            <a:r>
              <a:rPr lang="en-US" sz="1705" b="1" dirty="0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生活节奏压力</a:t>
            </a:r>
            <a:endParaRPr lang="en-US" sz="1705" dirty="0"/>
          </a:p>
        </p:txBody>
      </p:sp>
      <p:sp>
        <p:nvSpPr>
          <p:cNvPr id="16" name="Text 12"/>
          <p:cNvSpPr/>
          <p:nvPr/>
        </p:nvSpPr>
        <p:spPr>
          <a:xfrm>
            <a:off x="8367777" y="1923176"/>
            <a:ext cx="3359573" cy="948267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495" dirty="0">
                <a:solidFill>
                  <a:srgbClr val="66666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城市快节奏生活加重心脏负担。长期疲劳累积易引发急性事件。规律作息对预防具有重要意义。</a:t>
            </a:r>
            <a:endParaRPr lang="en-US" sz="1495" dirty="0"/>
          </a:p>
        </p:txBody>
      </p:sp>
      <p:sp>
        <p:nvSpPr>
          <p:cNvPr id="17" name="Text 13"/>
          <p:cNvSpPr/>
          <p:nvPr/>
        </p:nvSpPr>
        <p:spPr>
          <a:xfrm>
            <a:off x="8507759" y="2872203"/>
            <a:ext cx="3359573" cy="358987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90"/>
              </a:lnSpc>
              <a:buNone/>
            </a:pPr>
            <a:r>
              <a:rPr lang="en-US" sz="1705" b="1" dirty="0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交感神经激活</a:t>
            </a:r>
            <a:endParaRPr lang="en-US" sz="1705" dirty="0"/>
          </a:p>
        </p:txBody>
      </p:sp>
      <p:sp>
        <p:nvSpPr>
          <p:cNvPr id="18" name="Text 14"/>
          <p:cNvSpPr/>
          <p:nvPr/>
        </p:nvSpPr>
        <p:spPr>
          <a:xfrm>
            <a:off x="8367777" y="3242028"/>
            <a:ext cx="3359573" cy="948267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495" dirty="0">
                <a:solidFill>
                  <a:srgbClr val="66666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长期精神紧张会持续激活交感神经。这可能导致心律失常等致命性问题。情绪管理是预防的关键环节之一。</a:t>
            </a:r>
            <a:endParaRPr lang="en-US" sz="1495" dirty="0"/>
          </a:p>
        </p:txBody>
      </p:sp>
      <p:sp>
        <p:nvSpPr>
          <p:cNvPr id="19" name="Text 15"/>
          <p:cNvSpPr/>
          <p:nvPr/>
        </p:nvSpPr>
        <p:spPr>
          <a:xfrm>
            <a:off x="8442735" y="4236213"/>
            <a:ext cx="3359573" cy="358987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90"/>
              </a:lnSpc>
              <a:buNone/>
            </a:pPr>
            <a:r>
              <a:rPr lang="en-US" sz="1705" b="1" dirty="0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心理压力影响</a:t>
            </a:r>
            <a:endParaRPr lang="en-US" sz="1705" dirty="0"/>
          </a:p>
        </p:txBody>
      </p:sp>
      <p:sp>
        <p:nvSpPr>
          <p:cNvPr id="20" name="Text 16"/>
          <p:cNvSpPr/>
          <p:nvPr/>
        </p:nvSpPr>
        <p:spPr>
          <a:xfrm>
            <a:off x="8442735" y="4586167"/>
            <a:ext cx="3359573" cy="948267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495" dirty="0">
                <a:solidFill>
                  <a:srgbClr val="66666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职场高压和情绪波动增加心血管风险。中青年男性尤为脆弱。心理干预应纳入综合防控策略。</a:t>
            </a:r>
            <a:endParaRPr lang="en-US" sz="1495" dirty="0"/>
          </a:p>
        </p:txBody>
      </p:sp>
      <p:sp>
        <p:nvSpPr>
          <p:cNvPr id="21" name="Text 17"/>
          <p:cNvSpPr/>
          <p:nvPr/>
        </p:nvSpPr>
        <p:spPr>
          <a:xfrm>
            <a:off x="8507759" y="5600220"/>
            <a:ext cx="3359573" cy="358987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90"/>
              </a:lnSpc>
              <a:buNone/>
            </a:pPr>
            <a:r>
              <a:rPr lang="en-US" sz="1705" b="1" dirty="0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预防策略建议</a:t>
            </a:r>
            <a:endParaRPr lang="en-US" sz="1705" dirty="0"/>
          </a:p>
        </p:txBody>
      </p:sp>
      <p:sp>
        <p:nvSpPr>
          <p:cNvPr id="22" name="Text 18"/>
          <p:cNvSpPr/>
          <p:nvPr/>
        </p:nvSpPr>
        <p:spPr>
          <a:xfrm>
            <a:off x="8507759" y="6025134"/>
            <a:ext cx="3359573" cy="948267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495" dirty="0">
                <a:solidFill>
                  <a:srgbClr val="66666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需针对高危人群制定个性化预防措施。加强健康教育和筛查力度。推动工作环境与生活方式改善。</a:t>
            </a:r>
            <a:endParaRPr lang="en-US" sz="1495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3004800" cy="9726507"/>
          </a:xfrm>
          <a:prstGeom prst="rect">
            <a:avLst/>
          </a:prstGeom>
          <a:solidFill>
            <a:srgbClr val="FFFFFF"/>
          </a:solidFill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1"/>
          <a:srcRect l="9302" r="9302"/>
          <a:stretch>
            <a:fillRect/>
          </a:stretch>
        </p:blipFill>
        <p:spPr>
          <a:xfrm>
            <a:off x="0" y="0"/>
            <a:ext cx="13004800" cy="2330027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94492" y="-27093"/>
            <a:ext cx="11379200" cy="113792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3150"/>
              </a:lnSpc>
              <a:buNone/>
            </a:pPr>
            <a:r>
              <a:rPr lang="en-US" sz="2275" b="1" dirty="0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患有高血压、糖尿病、高血脂、肥胖及有心血管疾病家族史者属于极高危人群</a:t>
            </a:r>
            <a:endParaRPr lang="en-US" sz="2275" dirty="0"/>
          </a:p>
        </p:txBody>
      </p:sp>
      <p:sp>
        <p:nvSpPr>
          <p:cNvPr id="5" name="Text 2"/>
          <p:cNvSpPr/>
          <p:nvPr/>
        </p:nvSpPr>
        <p:spPr>
          <a:xfrm>
            <a:off x="812800" y="1625600"/>
            <a:ext cx="11379200" cy="298027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endParaRPr lang="en-US" sz="1705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423559" y="921173"/>
            <a:ext cx="11921067" cy="6854613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5872481" y="5967307"/>
            <a:ext cx="1259840" cy="73152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350"/>
              </a:lnSpc>
              <a:buNone/>
            </a:pPr>
            <a:r>
              <a:rPr lang="en-US" sz="1920" b="1" dirty="0">
                <a:solidFill>
                  <a:srgbClr val="3B9DF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猝死风险因素</a:t>
            </a:r>
            <a:endParaRPr lang="en-US" sz="1920" dirty="0"/>
          </a:p>
        </p:txBody>
      </p:sp>
      <p:sp>
        <p:nvSpPr>
          <p:cNvPr id="8" name="Text 4"/>
          <p:cNvSpPr/>
          <p:nvPr/>
        </p:nvSpPr>
        <p:spPr>
          <a:xfrm>
            <a:off x="3434532" y="1110827"/>
            <a:ext cx="1205653" cy="40640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50"/>
              </a:lnSpc>
              <a:buNone/>
            </a:pPr>
            <a:r>
              <a:rPr lang="en-US" sz="1705" b="1" dirty="0">
                <a:solidFill>
                  <a:srgbClr val="5BB1E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三高人群</a:t>
            </a:r>
            <a:endParaRPr lang="en-US" sz="1705" dirty="0"/>
          </a:p>
        </p:txBody>
      </p:sp>
      <p:sp>
        <p:nvSpPr>
          <p:cNvPr id="9" name="Text 5"/>
          <p:cNvSpPr/>
          <p:nvPr/>
        </p:nvSpPr>
        <p:spPr>
          <a:xfrm>
            <a:off x="488583" y="1704171"/>
            <a:ext cx="3691015" cy="585216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r">
              <a:lnSpc>
                <a:spcPts val="1650"/>
              </a:lnSpc>
              <a:buNone/>
            </a:pPr>
            <a:r>
              <a:rPr lang="en-US" sz="1420" dirty="0">
                <a:solidFill>
                  <a:srgbClr val="66666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高血压持续损害血管内皮，促进动脉硬化发展</a:t>
            </a:r>
            <a:r>
              <a:rPr lang="en-US" sz="1495" dirty="0">
                <a:solidFill>
                  <a:srgbClr val="66666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。</a:t>
            </a:r>
            <a:endParaRPr lang="en-US" sz="1495" dirty="0"/>
          </a:p>
        </p:txBody>
      </p:sp>
      <p:sp>
        <p:nvSpPr>
          <p:cNvPr id="10" name="Text 6"/>
          <p:cNvSpPr/>
          <p:nvPr/>
        </p:nvSpPr>
        <p:spPr>
          <a:xfrm>
            <a:off x="156238" y="2211719"/>
            <a:ext cx="4336740" cy="65024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r">
              <a:lnSpc>
                <a:spcPts val="1650"/>
              </a:lnSpc>
              <a:buNone/>
            </a:pPr>
            <a:r>
              <a:rPr lang="en-US" sz="1420" dirty="0">
                <a:solidFill>
                  <a:srgbClr val="66666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高血糖与高血脂协同作用，显著增加心源性猝死风险。</a:t>
            </a:r>
            <a:endParaRPr lang="en-US" sz="1420" dirty="0"/>
          </a:p>
        </p:txBody>
      </p:sp>
      <p:sp>
        <p:nvSpPr>
          <p:cNvPr id="11" name="Text 7"/>
          <p:cNvSpPr/>
          <p:nvPr/>
        </p:nvSpPr>
        <p:spPr>
          <a:xfrm>
            <a:off x="70443" y="2828544"/>
            <a:ext cx="4110059" cy="65024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r">
              <a:lnSpc>
                <a:spcPts val="1650"/>
              </a:lnSpc>
              <a:buNone/>
            </a:pPr>
            <a:r>
              <a:rPr lang="en-US" sz="1420" dirty="0">
                <a:solidFill>
                  <a:srgbClr val="66666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控制三高可有效延缓病情进展，降低突发心血管事件概率。</a:t>
            </a:r>
            <a:endParaRPr lang="en-US" sz="1420" dirty="0">
              <a:solidFill>
                <a:srgbClr val="66666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pitchFamily="34" charset="-120"/>
            </a:endParaRPr>
          </a:p>
        </p:txBody>
      </p:sp>
      <p:sp>
        <p:nvSpPr>
          <p:cNvPr id="12" name="Text 8"/>
          <p:cNvSpPr/>
          <p:nvPr/>
        </p:nvSpPr>
        <p:spPr>
          <a:xfrm>
            <a:off x="3434532" y="3773198"/>
            <a:ext cx="1205653" cy="40640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50"/>
              </a:lnSpc>
              <a:buNone/>
            </a:pPr>
            <a:r>
              <a:rPr lang="en-US" sz="1705" b="1" dirty="0">
                <a:solidFill>
                  <a:srgbClr val="639C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肥胖问题</a:t>
            </a:r>
            <a:endParaRPr lang="en-US" sz="1705" dirty="0"/>
          </a:p>
        </p:txBody>
      </p:sp>
      <p:sp>
        <p:nvSpPr>
          <p:cNvPr id="13" name="Text 9"/>
          <p:cNvSpPr/>
          <p:nvPr/>
        </p:nvSpPr>
        <p:spPr>
          <a:xfrm>
            <a:off x="118308" y="4423438"/>
            <a:ext cx="4061291" cy="65024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r">
              <a:lnSpc>
                <a:spcPts val="1650"/>
              </a:lnSpc>
              <a:buNone/>
            </a:pPr>
            <a:r>
              <a:rPr lang="en-US" sz="1420" dirty="0">
                <a:solidFill>
                  <a:srgbClr val="66666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肥胖导致代谢紊乱，加重心脏负荷，诱发心律失常。</a:t>
            </a:r>
            <a:endParaRPr lang="en-US" sz="1420" dirty="0">
              <a:solidFill>
                <a:srgbClr val="66666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pitchFamily="34" charset="-120"/>
            </a:endParaRPr>
          </a:p>
        </p:txBody>
      </p:sp>
      <p:sp>
        <p:nvSpPr>
          <p:cNvPr id="14" name="Text 10"/>
          <p:cNvSpPr/>
          <p:nvPr/>
        </p:nvSpPr>
        <p:spPr>
          <a:xfrm>
            <a:off x="156238" y="5012267"/>
            <a:ext cx="3996267" cy="65024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r">
              <a:lnSpc>
                <a:spcPts val="1650"/>
              </a:lnSpc>
              <a:buNone/>
            </a:pPr>
            <a:r>
              <a:rPr lang="en-US" sz="1420" dirty="0">
                <a:solidFill>
                  <a:srgbClr val="66666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减重能改善胰岛素敏感性，降低冠心病和猝死风险</a:t>
            </a:r>
            <a:r>
              <a:rPr lang="en-US" sz="1495" dirty="0">
                <a:solidFill>
                  <a:srgbClr val="66666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。</a:t>
            </a:r>
            <a:endParaRPr lang="en-US" sz="1495" dirty="0"/>
          </a:p>
        </p:txBody>
      </p:sp>
      <p:sp>
        <p:nvSpPr>
          <p:cNvPr id="15" name="Text 11"/>
          <p:cNvSpPr/>
          <p:nvPr/>
        </p:nvSpPr>
        <p:spPr>
          <a:xfrm>
            <a:off x="3509490" y="5911765"/>
            <a:ext cx="1205653" cy="40640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50"/>
              </a:lnSpc>
              <a:buNone/>
            </a:pPr>
            <a:r>
              <a:rPr lang="en-US" sz="1705" b="1" dirty="0">
                <a:solidFill>
                  <a:srgbClr val="687E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家族遗传</a:t>
            </a:r>
            <a:endParaRPr lang="en-US" sz="1705" dirty="0"/>
          </a:p>
        </p:txBody>
      </p:sp>
      <p:sp>
        <p:nvSpPr>
          <p:cNvPr id="16" name="Text 12"/>
          <p:cNvSpPr/>
          <p:nvPr/>
        </p:nvSpPr>
        <p:spPr>
          <a:xfrm>
            <a:off x="37028" y="6495175"/>
            <a:ext cx="4115477" cy="65024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r">
              <a:lnSpc>
                <a:spcPts val="1650"/>
              </a:lnSpc>
              <a:buNone/>
            </a:pPr>
            <a:r>
              <a:rPr lang="en-US" sz="1420" dirty="0">
                <a:solidFill>
                  <a:srgbClr val="66666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家族史提示遗传易感性，早发心脏病风险明显升高。</a:t>
            </a:r>
            <a:endParaRPr lang="en-US" sz="1420" dirty="0">
              <a:solidFill>
                <a:srgbClr val="66666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pitchFamily="34" charset="-120"/>
            </a:endParaRPr>
          </a:p>
        </p:txBody>
      </p:sp>
      <p:sp>
        <p:nvSpPr>
          <p:cNvPr id="17" name="Text 13"/>
          <p:cNvSpPr/>
          <p:nvPr/>
        </p:nvSpPr>
        <p:spPr>
          <a:xfrm>
            <a:off x="52380" y="7263723"/>
            <a:ext cx="4235591" cy="65024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r">
              <a:lnSpc>
                <a:spcPts val="1650"/>
              </a:lnSpc>
              <a:buNone/>
            </a:pPr>
            <a:r>
              <a:rPr lang="en-US" sz="1420" dirty="0">
                <a:solidFill>
                  <a:srgbClr val="66666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一级亲属有猝死史者应尽早进行筛查与预防干预。</a:t>
            </a:r>
            <a:endParaRPr lang="en-US" sz="1420" dirty="0">
              <a:solidFill>
                <a:srgbClr val="66666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pitchFamily="34" charset="-120"/>
            </a:endParaRPr>
          </a:p>
        </p:txBody>
      </p:sp>
      <p:sp>
        <p:nvSpPr>
          <p:cNvPr id="18" name="Text 14"/>
          <p:cNvSpPr/>
          <p:nvPr/>
        </p:nvSpPr>
        <p:spPr>
          <a:xfrm>
            <a:off x="8437767" y="1410660"/>
            <a:ext cx="1205653" cy="40640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50"/>
              </a:lnSpc>
              <a:buNone/>
            </a:pPr>
            <a:r>
              <a:rPr lang="en-US" sz="1705" b="1" dirty="0">
                <a:solidFill>
                  <a:srgbClr val="615CED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多重叠加</a:t>
            </a:r>
            <a:endParaRPr lang="en-US" sz="1705" dirty="0"/>
          </a:p>
        </p:txBody>
      </p:sp>
      <p:sp>
        <p:nvSpPr>
          <p:cNvPr id="19" name="Text 15"/>
          <p:cNvSpPr/>
          <p:nvPr/>
        </p:nvSpPr>
        <p:spPr>
          <a:xfrm>
            <a:off x="8437767" y="1923627"/>
            <a:ext cx="3980914" cy="65024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420" dirty="0">
                <a:solidFill>
                  <a:srgbClr val="66666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多种危险因素共存时，猝死风险呈协同倍增效应。</a:t>
            </a:r>
            <a:endParaRPr lang="en-US" sz="1420" dirty="0"/>
          </a:p>
        </p:txBody>
      </p:sp>
      <p:sp>
        <p:nvSpPr>
          <p:cNvPr id="20" name="Text 16"/>
          <p:cNvSpPr/>
          <p:nvPr/>
        </p:nvSpPr>
        <p:spPr>
          <a:xfrm>
            <a:off x="8499631" y="2438400"/>
            <a:ext cx="3691467" cy="65024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420" dirty="0">
                <a:solidFill>
                  <a:srgbClr val="66666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及早识别并综合管理可显著提升生存率和生活质量。</a:t>
            </a:r>
            <a:endParaRPr lang="en-US" sz="1420" dirty="0">
              <a:solidFill>
                <a:srgbClr val="66666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pitchFamily="34" charset="-120"/>
            </a:endParaRPr>
          </a:p>
        </p:txBody>
      </p:sp>
      <p:sp>
        <p:nvSpPr>
          <p:cNvPr id="21" name="Text 17"/>
          <p:cNvSpPr/>
          <p:nvPr/>
        </p:nvSpPr>
        <p:spPr>
          <a:xfrm>
            <a:off x="8437767" y="3478784"/>
            <a:ext cx="1205653" cy="40640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50"/>
              </a:lnSpc>
              <a:buNone/>
            </a:pPr>
            <a:r>
              <a:rPr lang="en-US" sz="1705" b="1" dirty="0">
                <a:solidFill>
                  <a:srgbClr val="6644D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血管损伤</a:t>
            </a:r>
            <a:endParaRPr lang="en-US" sz="1705" dirty="0"/>
          </a:p>
        </p:txBody>
      </p:sp>
      <p:sp>
        <p:nvSpPr>
          <p:cNvPr id="22" name="Text 18"/>
          <p:cNvSpPr/>
          <p:nvPr/>
        </p:nvSpPr>
        <p:spPr>
          <a:xfrm>
            <a:off x="8437767" y="4179598"/>
            <a:ext cx="4166052" cy="65024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420" dirty="0">
                <a:solidFill>
                  <a:srgbClr val="66666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三高长期作用损伤血管内皮，加速动脉粥样硬化进程。</a:t>
            </a:r>
            <a:endParaRPr lang="en-US" sz="1420" dirty="0">
              <a:solidFill>
                <a:srgbClr val="66666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pitchFamily="34" charset="-120"/>
            </a:endParaRPr>
          </a:p>
        </p:txBody>
      </p:sp>
      <p:sp>
        <p:nvSpPr>
          <p:cNvPr id="23" name="Text 19"/>
          <p:cNvSpPr/>
          <p:nvPr/>
        </p:nvSpPr>
        <p:spPr>
          <a:xfrm>
            <a:off x="8452217" y="4794617"/>
            <a:ext cx="4161536" cy="65024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420" dirty="0">
                <a:solidFill>
                  <a:srgbClr val="66666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血管弹性下降易引发急性闭塞，导致心肌梗死或猝死。</a:t>
            </a:r>
            <a:endParaRPr lang="en-US" sz="1420" dirty="0"/>
          </a:p>
        </p:txBody>
      </p:sp>
      <p:sp>
        <p:nvSpPr>
          <p:cNvPr id="24" name="Text 20"/>
          <p:cNvSpPr/>
          <p:nvPr/>
        </p:nvSpPr>
        <p:spPr>
          <a:xfrm>
            <a:off x="8500082" y="5653476"/>
            <a:ext cx="1205653" cy="40640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50"/>
              </a:lnSpc>
              <a:buNone/>
            </a:pPr>
            <a:r>
              <a:rPr lang="en-US" sz="1705" b="1" dirty="0">
                <a:solidFill>
                  <a:srgbClr val="3B9DF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早期预防</a:t>
            </a:r>
            <a:endParaRPr lang="en-US" sz="1705" dirty="0"/>
          </a:p>
        </p:txBody>
      </p:sp>
      <p:sp>
        <p:nvSpPr>
          <p:cNvPr id="25" name="Text 21"/>
          <p:cNvSpPr/>
          <p:nvPr/>
        </p:nvSpPr>
        <p:spPr>
          <a:xfrm>
            <a:off x="8581814" y="6180892"/>
            <a:ext cx="3691467" cy="65024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495" dirty="0">
                <a:solidFill>
                  <a:srgbClr val="66666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通过生活方式干预和定期体检可有效发现潜在风险。</a:t>
            </a:r>
            <a:endParaRPr lang="en-US" sz="1495" dirty="0"/>
          </a:p>
        </p:txBody>
      </p:sp>
      <p:sp>
        <p:nvSpPr>
          <p:cNvPr id="26" name="Text 22"/>
          <p:cNvSpPr/>
          <p:nvPr/>
        </p:nvSpPr>
        <p:spPr>
          <a:xfrm>
            <a:off x="8652257" y="6952149"/>
            <a:ext cx="3691467" cy="65024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495" dirty="0">
                <a:solidFill>
                  <a:srgbClr val="66666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早期介入治疗能延缓疾病进展，减少猝死发生几率。</a:t>
            </a:r>
            <a:endParaRPr lang="en-US" sz="1495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0" y="0"/>
            <a:ext cx="13004800" cy="73152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12800" y="4714240"/>
            <a:ext cx="6773333" cy="948267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5250"/>
              </a:lnSpc>
              <a:buNone/>
            </a:pPr>
            <a:r>
              <a:rPr lang="en-US" sz="5335" b="1" dirty="0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主要病因与诱发因素</a:t>
            </a:r>
            <a:endParaRPr lang="en-US" sz="5335" dirty="0"/>
          </a:p>
        </p:txBody>
      </p:sp>
      <p:sp>
        <p:nvSpPr>
          <p:cNvPr id="4" name="Shape 1"/>
          <p:cNvSpPr/>
          <p:nvPr/>
        </p:nvSpPr>
        <p:spPr>
          <a:xfrm>
            <a:off x="812800" y="5913119"/>
            <a:ext cx="6773333" cy="20321"/>
          </a:xfrm>
          <a:prstGeom prst="rect">
            <a:avLst/>
          </a:prstGeom>
          <a:solidFill>
            <a:srgbClr val="333333">
              <a:alpha val="30000"/>
            </a:srgbClr>
          </a:solidFill>
        </p:spPr>
      </p:sp>
      <p:sp>
        <p:nvSpPr>
          <p:cNvPr id="5" name="Text 2"/>
          <p:cNvSpPr/>
          <p:nvPr/>
        </p:nvSpPr>
        <p:spPr>
          <a:xfrm>
            <a:off x="812800" y="6204373"/>
            <a:ext cx="6773333" cy="298027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endParaRPr lang="en-US" sz="1495" dirty="0"/>
          </a:p>
        </p:txBody>
      </p:sp>
      <p:sp>
        <p:nvSpPr>
          <p:cNvPr id="6" name="Text 3"/>
          <p:cNvSpPr/>
          <p:nvPr/>
        </p:nvSpPr>
        <p:spPr>
          <a:xfrm>
            <a:off x="7708053" y="4280747"/>
            <a:ext cx="5303521" cy="406400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2500"/>
              </a:lnSpc>
              <a:buNone/>
            </a:pPr>
            <a:r>
              <a:rPr lang="en-US" sz="32000" b="1" dirty="0">
                <a:solidFill>
                  <a:srgbClr val="FFFFFF">
                    <a:alpha val="7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03</a:t>
            </a:r>
            <a:endParaRPr lang="en-US" sz="32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7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266700" y="965200"/>
            <a:ext cx="12471400" cy="5080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90000"/>
              </a:lnSpc>
            </a:pPr>
            <a:r>
              <a:rPr lang="en-US" sz="3600" b="1" dirty="0">
                <a:solidFill>
                  <a:srgbClr val="4A5D23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案例：感冒的两种解读</a:t>
            </a:r>
            <a:endParaRPr lang="en-US" sz="1600" dirty="0"/>
          </a:p>
        </p:txBody>
      </p:sp>
      <p:sp>
        <p:nvSpPr>
          <p:cNvPr id="3" name="Shape 1"/>
          <p:cNvSpPr/>
          <p:nvPr/>
        </p:nvSpPr>
        <p:spPr>
          <a:xfrm>
            <a:off x="381000" y="1981200"/>
            <a:ext cx="5867400" cy="0"/>
          </a:xfrm>
          <a:prstGeom prst="line">
            <a:avLst/>
          </a:prstGeom>
          <a:noFill/>
          <a:ln w="50800">
            <a:solidFill>
              <a:srgbClr val="4A5D23"/>
            </a:solidFill>
            <a:prstDash val="solid"/>
            <a:headEnd type="none"/>
            <a:tailEnd type="none"/>
          </a:ln>
        </p:spPr>
      </p:sp>
      <p:sp>
        <p:nvSpPr>
          <p:cNvPr id="4" name="Text 2"/>
          <p:cNvSpPr/>
          <p:nvPr/>
        </p:nvSpPr>
        <p:spPr>
          <a:xfrm>
            <a:off x="381000" y="2336800"/>
            <a:ext cx="6019800" cy="4064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2400" b="1" dirty="0">
                <a:solidFill>
                  <a:srgbClr val="4A5D23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西医思路：部件维修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381000" y="2946400"/>
            <a:ext cx="5981700" cy="355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800" dirty="0">
                <a:solidFill>
                  <a:srgbClr val="4A5D23"/>
                </a:solidFill>
                <a:highlight>
                  <a:srgbClr val="E8D5B7">
                    <a:alpha val="66700"/>
                  </a:srgbClr>
                </a:highlight>
                <a:latin typeface="MiSans" pitchFamily="34" charset="-122"/>
                <a:ea typeface="MiSans" pitchFamily="34" charset="-122"/>
                <a:cs typeface="MiSans" pitchFamily="34" charset="-120"/>
              </a:rPr>
              <a:t>找病原体： </a:t>
            </a:r>
            <a:r>
              <a:rPr lang="en-US" sz="1800" dirty="0">
                <a:solidFill>
                  <a:srgbClr val="4A5D23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通过检查，确定是病毒还是细菌感染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381000" y="3454400"/>
            <a:ext cx="5981700" cy="355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800" dirty="0">
                <a:solidFill>
                  <a:srgbClr val="4A5D23"/>
                </a:solidFill>
                <a:highlight>
                  <a:srgbClr val="E8D5B7">
                    <a:alpha val="66700"/>
                  </a:srgbClr>
                </a:highlight>
                <a:latin typeface="MiSans" pitchFamily="34" charset="-122"/>
                <a:ea typeface="MiSans" pitchFamily="34" charset="-122"/>
                <a:cs typeface="MiSans" pitchFamily="34" charset="-120"/>
              </a:rPr>
              <a:t>针对性治疗： </a:t>
            </a:r>
            <a:r>
              <a:rPr lang="en-US" sz="1800" dirty="0">
                <a:solidFill>
                  <a:srgbClr val="4A5D23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使用抗病毒药物或抗生素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381000" y="3962400"/>
            <a:ext cx="5981700" cy="355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800" dirty="0">
                <a:solidFill>
                  <a:srgbClr val="4A5D23"/>
                </a:solidFill>
                <a:highlight>
                  <a:srgbClr val="E8D5B7">
                    <a:alpha val="66700"/>
                  </a:srgbClr>
                </a:highlight>
                <a:latin typeface="MiSans" pitchFamily="34" charset="-122"/>
                <a:ea typeface="MiSans" pitchFamily="34" charset="-122"/>
                <a:cs typeface="MiSans" pitchFamily="34" charset="-120"/>
              </a:rPr>
              <a:t>缓解症状： </a:t>
            </a:r>
            <a:r>
              <a:rPr lang="en-US" sz="1800" dirty="0">
                <a:solidFill>
                  <a:srgbClr val="4A5D23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用退烧药降温，用止痛药缓解头痛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381000" y="4521200"/>
            <a:ext cx="5981700" cy="355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800" b="1" dirty="0">
                <a:solidFill>
                  <a:srgbClr val="4A5D23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核心：直接对抗，精准打击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6756400" y="1981200"/>
            <a:ext cx="5867400" cy="0"/>
          </a:xfrm>
          <a:prstGeom prst="line">
            <a:avLst/>
          </a:prstGeom>
          <a:noFill/>
          <a:ln w="50800">
            <a:solidFill>
              <a:srgbClr val="B5A291"/>
            </a:solidFill>
            <a:prstDash val="solid"/>
            <a:headEnd type="none"/>
            <a:tailEnd type="none"/>
          </a:ln>
        </p:spPr>
      </p:sp>
      <p:sp>
        <p:nvSpPr>
          <p:cNvPr id="10" name="Text 8"/>
          <p:cNvSpPr/>
          <p:nvPr/>
        </p:nvSpPr>
        <p:spPr>
          <a:xfrm>
            <a:off x="6756400" y="2336800"/>
            <a:ext cx="6019800" cy="4064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2400" b="1" dirty="0">
                <a:solidFill>
                  <a:srgbClr val="4A5D23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中医思路：生态管理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6756400" y="2946400"/>
            <a:ext cx="5981700" cy="355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800" dirty="0">
                <a:solidFill>
                  <a:srgbClr val="4A5D23"/>
                </a:solidFill>
                <a:highlight>
                  <a:srgbClr val="E8D5B7">
                    <a:alpha val="66700"/>
                  </a:srgbClr>
                </a:highlight>
                <a:latin typeface="MiSans" pitchFamily="34" charset="-122"/>
                <a:ea typeface="MiSans" pitchFamily="34" charset="-122"/>
                <a:cs typeface="MiSans" pitchFamily="34" charset="-120"/>
              </a:rPr>
              <a:t>辨“证”： </a:t>
            </a:r>
            <a:r>
              <a:rPr lang="en-US" sz="1800" dirty="0">
                <a:solidFill>
                  <a:srgbClr val="4A5D23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不看病毒型号，而是看人体呈现的“状态”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6756400" y="3454400"/>
            <a:ext cx="5981700" cy="355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800" dirty="0">
                <a:solidFill>
                  <a:srgbClr val="4A5D23"/>
                </a:solidFill>
                <a:highlight>
                  <a:srgbClr val="E8D5B7">
                    <a:alpha val="66700"/>
                  </a:srgbClr>
                </a:highlight>
                <a:latin typeface="MiSans" pitchFamily="34" charset="-122"/>
                <a:ea typeface="MiSans" pitchFamily="34" charset="-122"/>
                <a:cs typeface="MiSans" pitchFamily="34" charset="-120"/>
              </a:rPr>
              <a:t>针对性治疗： </a:t>
            </a:r>
            <a:r>
              <a:rPr lang="en-US" sz="1800" dirty="0">
                <a:solidFill>
                  <a:srgbClr val="4A5D23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用辛温解表的中药发汗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6756400" y="3962400"/>
            <a:ext cx="5981700" cy="355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800" dirty="0">
                <a:solidFill>
                  <a:srgbClr val="4A5D23"/>
                </a:solidFill>
                <a:highlight>
                  <a:srgbClr val="E8D5B7">
                    <a:alpha val="66700"/>
                  </a:srgbClr>
                </a:highlight>
                <a:latin typeface="MiSans" pitchFamily="34" charset="-122"/>
                <a:ea typeface="MiSans" pitchFamily="34" charset="-122"/>
                <a:cs typeface="MiSans" pitchFamily="34" charset="-120"/>
              </a:rPr>
              <a:t>核心目标： </a:t>
            </a:r>
            <a:r>
              <a:rPr lang="en-US" sz="1800" dirty="0">
                <a:solidFill>
                  <a:srgbClr val="4A5D23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恢复人体自身的平衡状态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6756400" y="4521200"/>
            <a:ext cx="5981700" cy="355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800" b="1" dirty="0">
                <a:solidFill>
                  <a:srgbClr val="4A5D23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核心：恢复平衡，激发自愈</a:t>
            </a:r>
            <a:endParaRPr lang="en-US" sz="1600" dirty="0"/>
          </a:p>
        </p:txBody>
      </p:sp>
      <p:pic>
        <p:nvPicPr>
          <p:cNvPr id="15" name="Image 0" descr="https://kimi-img.moonshot.cn/pub/slides/okc/c64wij4dkpd3e/wind_cold_concept.png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6096000" y="5181600"/>
            <a:ext cx="812800" cy="812800"/>
          </a:xfrm>
          <a:prstGeom prst="roundRect">
            <a:avLst>
              <a:gd name="adj" fmla="val 0"/>
            </a:avLst>
          </a:prstGeom>
        </p:spPr>
      </p:pic>
      <p:sp>
        <p:nvSpPr>
          <p:cNvPr id="16" name="Text 13"/>
          <p:cNvSpPr/>
          <p:nvPr/>
        </p:nvSpPr>
        <p:spPr>
          <a:xfrm>
            <a:off x="336550" y="6096000"/>
            <a:ext cx="12331700" cy="2540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400" dirty="0">
                <a:solidFill>
                  <a:srgbClr val="4A5D23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风寒束表：毛孔被风寒束缚，阳气无法正常散发</a:t>
            </a:r>
            <a:endParaRPr lang="en-US" sz="1600" dirty="0"/>
          </a:p>
        </p:txBody>
      </p:sp>
    </p:spTree>
  </p:cSld>
  <p:clrMapOvr>
    <a:masterClrMapping/>
  </p:clrMapOvr>
  <p:transition>
    <p:fade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3004800" cy="7315200"/>
          </a:xfrm>
          <a:prstGeom prst="rect">
            <a:avLst/>
          </a:prstGeom>
          <a:solidFill>
            <a:srgbClr val="FFFFFF"/>
          </a:solidFill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1"/>
          <a:srcRect l="9302" r="9302"/>
          <a:stretch>
            <a:fillRect/>
          </a:stretch>
        </p:blipFill>
        <p:spPr>
          <a:xfrm>
            <a:off x="0" y="0"/>
            <a:ext cx="13004800" cy="2330027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812800" y="406400"/>
            <a:ext cx="11379200" cy="113792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3150"/>
              </a:lnSpc>
              <a:buNone/>
            </a:pPr>
            <a:r>
              <a:rPr lang="en-US" sz="3200" b="1" dirty="0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冠状动脉疾病是首要病因，急性心肌梗死可迅速引发室颤，导致循环崩溃</a:t>
            </a:r>
            <a:endParaRPr lang="en-US" sz="3200" dirty="0"/>
          </a:p>
        </p:txBody>
      </p:sp>
      <p:sp>
        <p:nvSpPr>
          <p:cNvPr id="5" name="Text 2"/>
          <p:cNvSpPr/>
          <p:nvPr/>
        </p:nvSpPr>
        <p:spPr>
          <a:xfrm>
            <a:off x="812800" y="1625600"/>
            <a:ext cx="11379200" cy="298027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endParaRPr lang="en-US" sz="1705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693333" y="3413760"/>
            <a:ext cx="677333" cy="677333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812800" y="4253653"/>
            <a:ext cx="2438400" cy="298027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650"/>
              </a:lnSpc>
              <a:buNone/>
            </a:pPr>
            <a:r>
              <a:rPr lang="en-US" sz="1705" b="1" dirty="0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核心病因</a:t>
            </a:r>
            <a:endParaRPr lang="en-US" sz="1705" dirty="0"/>
          </a:p>
        </p:txBody>
      </p:sp>
      <p:sp>
        <p:nvSpPr>
          <p:cNvPr id="8" name="Text 4"/>
          <p:cNvSpPr/>
          <p:nvPr/>
        </p:nvSpPr>
        <p:spPr>
          <a:xfrm>
            <a:off x="812800" y="4605867"/>
            <a:ext cx="2438400" cy="1490133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650"/>
              </a:lnSpc>
              <a:buNone/>
            </a:pPr>
            <a:r>
              <a:rPr lang="en-US" sz="1495" dirty="0">
                <a:solidFill>
                  <a:srgbClr val="66666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冠状动脉疾病是心源性猝死的首要原因，多因斑块破裂引发急性血栓，导致心肌缺血。此过程极易诱发室颤，造成心脏骤停。</a:t>
            </a:r>
            <a:endParaRPr lang="en-US" sz="1495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4673600" y="3413760"/>
            <a:ext cx="677333" cy="677333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3793067" y="4253653"/>
            <a:ext cx="2438400" cy="298027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650"/>
              </a:lnSpc>
              <a:buNone/>
            </a:pPr>
            <a:r>
              <a:rPr lang="en-US" sz="1705" b="1" dirty="0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发病机制</a:t>
            </a:r>
            <a:endParaRPr lang="en-US" sz="1705" dirty="0"/>
          </a:p>
        </p:txBody>
      </p:sp>
      <p:sp>
        <p:nvSpPr>
          <p:cNvPr id="11" name="Text 6"/>
          <p:cNvSpPr/>
          <p:nvPr/>
        </p:nvSpPr>
        <p:spPr>
          <a:xfrm>
            <a:off x="3793067" y="4605867"/>
            <a:ext cx="2438400" cy="1490133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650"/>
              </a:lnSpc>
              <a:buNone/>
            </a:pPr>
            <a:r>
              <a:rPr lang="en-US" sz="1495" dirty="0">
                <a:solidFill>
                  <a:srgbClr val="66666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急性心肌梗死使心肌电活动不稳定，触发恶性心律失常。室颤一旦发生，心脏失去泵血功能，血液循环随即中断，需立即干预。</a:t>
            </a:r>
            <a:endParaRPr lang="en-US" sz="1495" dirty="0"/>
          </a:p>
        </p:txBody>
      </p:sp>
      <p:pic>
        <p:nvPicPr>
          <p:cNvPr id="12" name="Image 3" descr="preencoded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7653867" y="3413760"/>
            <a:ext cx="677333" cy="677333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6773333" y="4253653"/>
            <a:ext cx="2438400" cy="298027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650"/>
              </a:lnSpc>
              <a:buNone/>
            </a:pPr>
            <a:r>
              <a:rPr lang="en-US" sz="1705" b="1" dirty="0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高危病变</a:t>
            </a:r>
            <a:endParaRPr lang="en-US" sz="1705" dirty="0"/>
          </a:p>
        </p:txBody>
      </p:sp>
      <p:sp>
        <p:nvSpPr>
          <p:cNvPr id="14" name="Text 8"/>
          <p:cNvSpPr/>
          <p:nvPr/>
        </p:nvSpPr>
        <p:spPr>
          <a:xfrm>
            <a:off x="6773333" y="4605867"/>
            <a:ext cx="2438400" cy="1490133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650"/>
              </a:lnSpc>
              <a:buNone/>
            </a:pPr>
            <a:r>
              <a:rPr lang="en-US" sz="1495" dirty="0">
                <a:solidFill>
                  <a:srgbClr val="66666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严重冠脉狭窄或既往心梗病史患者风险显著升高。尤其在无充分侧支循环的情况下，微小阻塞也可能引发大面积心肌损伤。</a:t>
            </a:r>
            <a:endParaRPr lang="en-US" sz="1495" dirty="0"/>
          </a:p>
        </p:txBody>
      </p:sp>
      <p:pic>
        <p:nvPicPr>
          <p:cNvPr id="15" name="Image 4" descr="preencoded.pn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10634133" y="3413760"/>
            <a:ext cx="677333" cy="677333"/>
          </a:xfrm>
          <a:prstGeom prst="rect">
            <a:avLst/>
          </a:prstGeom>
        </p:spPr>
      </p:pic>
      <p:sp>
        <p:nvSpPr>
          <p:cNvPr id="16" name="Text 9"/>
          <p:cNvSpPr/>
          <p:nvPr/>
        </p:nvSpPr>
        <p:spPr>
          <a:xfrm>
            <a:off x="9753600" y="4253653"/>
            <a:ext cx="2438400" cy="298027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650"/>
              </a:lnSpc>
              <a:buNone/>
            </a:pPr>
            <a:r>
              <a:rPr lang="en-US" sz="1705" b="1" dirty="0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诱因叠加</a:t>
            </a:r>
            <a:endParaRPr lang="en-US" sz="1705" dirty="0"/>
          </a:p>
        </p:txBody>
      </p:sp>
      <p:sp>
        <p:nvSpPr>
          <p:cNvPr id="17" name="Text 10"/>
          <p:cNvSpPr/>
          <p:nvPr/>
        </p:nvSpPr>
        <p:spPr>
          <a:xfrm>
            <a:off x="9753600" y="4605867"/>
            <a:ext cx="2438400" cy="1490133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650"/>
              </a:lnSpc>
              <a:buNone/>
            </a:pPr>
            <a:r>
              <a:rPr lang="en-US" sz="1495" dirty="0">
                <a:solidFill>
                  <a:srgbClr val="66666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情绪激动、剧烈运动或过度劳累可使心肌耗氧量骤增，在冠脉病变基础上易诱发急性事件。预防需规避内外部危险因素协同作用。</a:t>
            </a:r>
            <a:endParaRPr lang="en-US" sz="1495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3004800" cy="7884160"/>
          </a:xfrm>
          <a:prstGeom prst="rect">
            <a:avLst/>
          </a:prstGeom>
          <a:solidFill>
            <a:srgbClr val="FFFFFF"/>
          </a:solidFill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1"/>
          <a:srcRect l="3608" r="3608"/>
          <a:stretch>
            <a:fillRect/>
          </a:stretch>
        </p:blipFill>
        <p:spPr>
          <a:xfrm>
            <a:off x="0" y="0"/>
            <a:ext cx="13004800" cy="788416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812800" y="406400"/>
            <a:ext cx="11379200" cy="113792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3150"/>
              </a:lnSpc>
              <a:buNone/>
            </a:pPr>
            <a:r>
              <a:rPr lang="en-US" sz="3200" b="1" dirty="0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心肌病（如肥厚型心肌病）、心脏瓣膜病及遗传性心律失常综合征（如长QT综合征）亦为重要结构性原因</a:t>
            </a:r>
            <a:endParaRPr lang="en-US" sz="3200" dirty="0"/>
          </a:p>
        </p:txBody>
      </p:sp>
      <p:sp>
        <p:nvSpPr>
          <p:cNvPr id="5" name="Text 2"/>
          <p:cNvSpPr/>
          <p:nvPr/>
        </p:nvSpPr>
        <p:spPr>
          <a:xfrm>
            <a:off x="812800" y="1625600"/>
            <a:ext cx="11379200" cy="298027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endParaRPr lang="en-US" sz="1705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541867" y="2600960"/>
            <a:ext cx="11921067" cy="5012267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2526453" y="4903893"/>
            <a:ext cx="1530773" cy="40640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50"/>
              </a:lnSpc>
              <a:buNone/>
            </a:pPr>
            <a:r>
              <a:rPr lang="en-US" sz="1920" b="1" dirty="0">
                <a:solidFill>
                  <a:srgbClr val="3B9DF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心脏疾病</a:t>
            </a:r>
            <a:endParaRPr lang="en-US" sz="1920" dirty="0"/>
          </a:p>
        </p:txBody>
      </p:sp>
      <p:sp>
        <p:nvSpPr>
          <p:cNvPr id="8" name="Text 4"/>
          <p:cNvSpPr/>
          <p:nvPr/>
        </p:nvSpPr>
        <p:spPr>
          <a:xfrm>
            <a:off x="5547361" y="2804160"/>
            <a:ext cx="1354667" cy="40640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50"/>
              </a:lnSpc>
              <a:buNone/>
            </a:pPr>
            <a:r>
              <a:rPr lang="en-US" sz="1705" b="1" dirty="0">
                <a:solidFill>
                  <a:srgbClr val="5BB1E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肥厚型心肌病</a:t>
            </a:r>
            <a:endParaRPr lang="en-US" sz="1705" dirty="0"/>
          </a:p>
        </p:txBody>
      </p:sp>
      <p:sp>
        <p:nvSpPr>
          <p:cNvPr id="9" name="Text 5"/>
          <p:cNvSpPr/>
          <p:nvPr/>
        </p:nvSpPr>
        <p:spPr>
          <a:xfrm>
            <a:off x="7498081" y="2655147"/>
            <a:ext cx="3088640" cy="352213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495" dirty="0">
                <a:solidFill>
                  <a:srgbClr val="66666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心肌异常增厚，影响心脏泵血功能。</a:t>
            </a:r>
            <a:endParaRPr lang="en-US" sz="1495" dirty="0"/>
          </a:p>
        </p:txBody>
      </p:sp>
      <p:sp>
        <p:nvSpPr>
          <p:cNvPr id="10" name="Text 6"/>
          <p:cNvSpPr/>
          <p:nvPr/>
        </p:nvSpPr>
        <p:spPr>
          <a:xfrm>
            <a:off x="7498081" y="3007360"/>
            <a:ext cx="3088640" cy="352213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495" dirty="0">
                <a:solidFill>
                  <a:srgbClr val="66666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可遗传，年轻人中易引发猝死。</a:t>
            </a:r>
            <a:endParaRPr lang="en-US" sz="1495" dirty="0"/>
          </a:p>
        </p:txBody>
      </p:sp>
      <p:sp>
        <p:nvSpPr>
          <p:cNvPr id="11" name="Text 7"/>
          <p:cNvSpPr/>
          <p:nvPr/>
        </p:nvSpPr>
        <p:spPr>
          <a:xfrm>
            <a:off x="5547361" y="3644053"/>
            <a:ext cx="1354667" cy="40640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50"/>
              </a:lnSpc>
              <a:buNone/>
            </a:pPr>
            <a:r>
              <a:rPr lang="en-US" sz="1705" b="1" dirty="0">
                <a:solidFill>
                  <a:srgbClr val="639C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主动脉瓣狭窄</a:t>
            </a:r>
            <a:endParaRPr lang="en-US" sz="1705" dirty="0"/>
          </a:p>
        </p:txBody>
      </p:sp>
      <p:sp>
        <p:nvSpPr>
          <p:cNvPr id="12" name="Text 8"/>
          <p:cNvSpPr/>
          <p:nvPr/>
        </p:nvSpPr>
        <p:spPr>
          <a:xfrm>
            <a:off x="7498081" y="3495040"/>
            <a:ext cx="3278293" cy="352213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495" dirty="0">
                <a:solidFill>
                  <a:srgbClr val="66666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瓣膜开放受限，导致血流通过减少。</a:t>
            </a:r>
            <a:endParaRPr lang="en-US" sz="1495" dirty="0"/>
          </a:p>
        </p:txBody>
      </p:sp>
      <p:sp>
        <p:nvSpPr>
          <p:cNvPr id="13" name="Text 9"/>
          <p:cNvSpPr/>
          <p:nvPr/>
        </p:nvSpPr>
        <p:spPr>
          <a:xfrm>
            <a:off x="7498081" y="3847253"/>
            <a:ext cx="3278293" cy="352213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495" dirty="0">
                <a:solidFill>
                  <a:srgbClr val="66666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严重时引起心绞痛、晕厥或心脏骤停。</a:t>
            </a:r>
            <a:endParaRPr lang="en-US" sz="1495" dirty="0"/>
          </a:p>
        </p:txBody>
      </p:sp>
      <p:sp>
        <p:nvSpPr>
          <p:cNvPr id="14" name="Text 10"/>
          <p:cNvSpPr/>
          <p:nvPr/>
        </p:nvSpPr>
        <p:spPr>
          <a:xfrm>
            <a:off x="5547361" y="4483947"/>
            <a:ext cx="1205653" cy="40640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50"/>
              </a:lnSpc>
              <a:buNone/>
            </a:pPr>
            <a:r>
              <a:rPr lang="en-US" sz="1705" b="1" dirty="0">
                <a:solidFill>
                  <a:srgbClr val="687E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长QT综合征</a:t>
            </a:r>
            <a:endParaRPr lang="en-US" sz="1705" dirty="0"/>
          </a:p>
        </p:txBody>
      </p:sp>
      <p:sp>
        <p:nvSpPr>
          <p:cNvPr id="15" name="Text 11"/>
          <p:cNvSpPr/>
          <p:nvPr/>
        </p:nvSpPr>
        <p:spPr>
          <a:xfrm>
            <a:off x="7349067" y="4334933"/>
            <a:ext cx="3847253" cy="352213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495" dirty="0">
                <a:solidFill>
                  <a:srgbClr val="66666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心室电活动延长，易诱发恶性心律失常。</a:t>
            </a:r>
            <a:endParaRPr lang="en-US" sz="1495" dirty="0"/>
          </a:p>
        </p:txBody>
      </p:sp>
      <p:sp>
        <p:nvSpPr>
          <p:cNvPr id="16" name="Text 12"/>
          <p:cNvSpPr/>
          <p:nvPr/>
        </p:nvSpPr>
        <p:spPr>
          <a:xfrm>
            <a:off x="7349067" y="4687147"/>
            <a:ext cx="3847253" cy="352213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495" dirty="0">
                <a:solidFill>
                  <a:srgbClr val="66666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可能无症状，但运动或情绪激动时突发晕厥。</a:t>
            </a:r>
            <a:endParaRPr lang="en-US" sz="1495" dirty="0"/>
          </a:p>
        </p:txBody>
      </p:sp>
      <p:sp>
        <p:nvSpPr>
          <p:cNvPr id="17" name="Text 13"/>
          <p:cNvSpPr/>
          <p:nvPr/>
        </p:nvSpPr>
        <p:spPr>
          <a:xfrm>
            <a:off x="5547361" y="5323840"/>
            <a:ext cx="1354667" cy="40640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50"/>
              </a:lnSpc>
              <a:buNone/>
            </a:pPr>
            <a:r>
              <a:rPr lang="en-US" sz="1705" b="1" dirty="0">
                <a:solidFill>
                  <a:srgbClr val="615CED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猝死风险因素</a:t>
            </a:r>
            <a:endParaRPr lang="en-US" sz="1705" dirty="0"/>
          </a:p>
        </p:txBody>
      </p:sp>
      <p:sp>
        <p:nvSpPr>
          <p:cNvPr id="18" name="Text 14"/>
          <p:cNvSpPr/>
          <p:nvPr/>
        </p:nvSpPr>
        <p:spPr>
          <a:xfrm>
            <a:off x="7498081" y="5174827"/>
            <a:ext cx="2898987" cy="352213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495" dirty="0">
                <a:solidFill>
                  <a:srgbClr val="66666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结构异常如心肌肥厚是重要诱因。</a:t>
            </a:r>
            <a:endParaRPr lang="en-US" sz="1495" dirty="0"/>
          </a:p>
        </p:txBody>
      </p:sp>
      <p:sp>
        <p:nvSpPr>
          <p:cNvPr id="19" name="Text 15"/>
          <p:cNvSpPr/>
          <p:nvPr/>
        </p:nvSpPr>
        <p:spPr>
          <a:xfrm>
            <a:off x="7498081" y="5527040"/>
            <a:ext cx="2898987" cy="352213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495" dirty="0">
                <a:solidFill>
                  <a:srgbClr val="66666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电活动紊乱可致心室颤动或停搏。</a:t>
            </a:r>
            <a:endParaRPr lang="en-US" sz="1495" dirty="0"/>
          </a:p>
        </p:txBody>
      </p:sp>
      <p:sp>
        <p:nvSpPr>
          <p:cNvPr id="20" name="Text 16"/>
          <p:cNvSpPr/>
          <p:nvPr/>
        </p:nvSpPr>
        <p:spPr>
          <a:xfrm>
            <a:off x="5547361" y="6163733"/>
            <a:ext cx="1205653" cy="40640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50"/>
              </a:lnSpc>
              <a:buNone/>
            </a:pPr>
            <a:r>
              <a:rPr lang="en-US" sz="1705" b="1" dirty="0">
                <a:solidFill>
                  <a:srgbClr val="6644D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临床隐匿性</a:t>
            </a:r>
            <a:endParaRPr lang="en-US" sz="1705" dirty="0"/>
          </a:p>
        </p:txBody>
      </p:sp>
      <p:sp>
        <p:nvSpPr>
          <p:cNvPr id="21" name="Text 17"/>
          <p:cNvSpPr/>
          <p:nvPr/>
        </p:nvSpPr>
        <p:spPr>
          <a:xfrm>
            <a:off x="7349067" y="6014720"/>
            <a:ext cx="2709333" cy="352213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495" dirty="0">
                <a:solidFill>
                  <a:srgbClr val="66666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早期无明显症状，易被忽视。</a:t>
            </a:r>
            <a:endParaRPr lang="en-US" sz="1495" dirty="0"/>
          </a:p>
        </p:txBody>
      </p:sp>
      <p:sp>
        <p:nvSpPr>
          <p:cNvPr id="22" name="Text 18"/>
          <p:cNvSpPr/>
          <p:nvPr/>
        </p:nvSpPr>
        <p:spPr>
          <a:xfrm>
            <a:off x="7349067" y="6366933"/>
            <a:ext cx="2709333" cy="352213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495" dirty="0">
                <a:solidFill>
                  <a:srgbClr val="66666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突发心脏事件可能是首次表现。</a:t>
            </a:r>
            <a:endParaRPr lang="en-US" sz="1495" dirty="0"/>
          </a:p>
        </p:txBody>
      </p:sp>
      <p:sp>
        <p:nvSpPr>
          <p:cNvPr id="23" name="Text 19"/>
          <p:cNvSpPr/>
          <p:nvPr/>
        </p:nvSpPr>
        <p:spPr>
          <a:xfrm>
            <a:off x="5547361" y="7003627"/>
            <a:ext cx="1205653" cy="40640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50"/>
              </a:lnSpc>
              <a:buNone/>
            </a:pPr>
            <a:r>
              <a:rPr lang="en-US" sz="1705" b="1" dirty="0">
                <a:solidFill>
                  <a:srgbClr val="3B9DF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遗传倾向</a:t>
            </a:r>
            <a:endParaRPr lang="en-US" sz="1705" dirty="0"/>
          </a:p>
        </p:txBody>
      </p:sp>
      <p:sp>
        <p:nvSpPr>
          <p:cNvPr id="24" name="Text 20"/>
          <p:cNvSpPr/>
          <p:nvPr/>
        </p:nvSpPr>
        <p:spPr>
          <a:xfrm>
            <a:off x="7349067" y="6854613"/>
            <a:ext cx="3467947" cy="352213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495" dirty="0">
                <a:solidFill>
                  <a:srgbClr val="66666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多数病例有家族史，基因检测有助筛查。</a:t>
            </a:r>
            <a:endParaRPr lang="en-US" sz="1495" dirty="0"/>
          </a:p>
        </p:txBody>
      </p:sp>
      <p:sp>
        <p:nvSpPr>
          <p:cNvPr id="25" name="Text 21"/>
          <p:cNvSpPr/>
          <p:nvPr/>
        </p:nvSpPr>
        <p:spPr>
          <a:xfrm>
            <a:off x="7349067" y="7206827"/>
            <a:ext cx="3467947" cy="352213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495" dirty="0">
                <a:solidFill>
                  <a:srgbClr val="66666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一级亲属应定期进行心脏评估。</a:t>
            </a:r>
            <a:endParaRPr lang="en-US" sz="1495" dirty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3004800" cy="7315200"/>
          </a:xfrm>
          <a:prstGeom prst="rect">
            <a:avLst/>
          </a:prstGeom>
          <a:solidFill>
            <a:srgbClr val="FFFFFF"/>
          </a:solidFill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1"/>
          <a:srcRect l="9302" r="9302"/>
          <a:stretch>
            <a:fillRect/>
          </a:stretch>
        </p:blipFill>
        <p:spPr>
          <a:xfrm>
            <a:off x="0" y="0"/>
            <a:ext cx="13004800" cy="2330027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812800" y="406400"/>
            <a:ext cx="11379200" cy="113792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3150"/>
              </a:lnSpc>
              <a:buNone/>
            </a:pPr>
            <a:r>
              <a:rPr lang="en-US" sz="3200" b="1" dirty="0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电解质紊乱（如低钾或高钾血症）可破坏心脏电生理稳定性，诱发致命性心律失常</a:t>
            </a:r>
            <a:endParaRPr lang="en-US" sz="3200" dirty="0"/>
          </a:p>
        </p:txBody>
      </p:sp>
      <p:sp>
        <p:nvSpPr>
          <p:cNvPr id="5" name="Text 2"/>
          <p:cNvSpPr/>
          <p:nvPr/>
        </p:nvSpPr>
        <p:spPr>
          <a:xfrm>
            <a:off x="812800" y="1625600"/>
            <a:ext cx="11379200" cy="298027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endParaRPr lang="en-US" sz="1705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541867" y="2600960"/>
            <a:ext cx="11921067" cy="3996267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1110827" y="2655147"/>
            <a:ext cx="2214881" cy="358987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690"/>
              </a:lnSpc>
              <a:buNone/>
            </a:pPr>
            <a:r>
              <a:rPr lang="en-US" sz="1705" b="1" dirty="0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钾离子作用</a:t>
            </a:r>
            <a:endParaRPr lang="en-US" sz="1705" dirty="0"/>
          </a:p>
        </p:txBody>
      </p:sp>
      <p:sp>
        <p:nvSpPr>
          <p:cNvPr id="8" name="Text 4"/>
          <p:cNvSpPr/>
          <p:nvPr/>
        </p:nvSpPr>
        <p:spPr>
          <a:xfrm>
            <a:off x="1110827" y="3190241"/>
            <a:ext cx="2214881" cy="1246293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650"/>
              </a:lnSpc>
              <a:buNone/>
            </a:pPr>
            <a:r>
              <a:rPr lang="en-US" sz="1495" dirty="0">
                <a:solidFill>
                  <a:srgbClr val="66666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钾离子维持心肌细胞电活动稳定。其浓度直接影响心脏电生理功能。异常可致心律失常或猝死。</a:t>
            </a:r>
            <a:endParaRPr lang="en-US" sz="1495" dirty="0"/>
          </a:p>
        </p:txBody>
      </p:sp>
      <p:sp>
        <p:nvSpPr>
          <p:cNvPr id="9" name="Text 5"/>
          <p:cNvSpPr/>
          <p:nvPr/>
        </p:nvSpPr>
        <p:spPr>
          <a:xfrm>
            <a:off x="3921761" y="2655147"/>
            <a:ext cx="2214881" cy="358987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690"/>
              </a:lnSpc>
              <a:buNone/>
            </a:pPr>
            <a:r>
              <a:rPr lang="en-US" sz="1705" b="1" dirty="0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低钾血症成因</a:t>
            </a:r>
            <a:endParaRPr lang="en-US" sz="1705" dirty="0"/>
          </a:p>
        </p:txBody>
      </p:sp>
      <p:sp>
        <p:nvSpPr>
          <p:cNvPr id="10" name="Text 6"/>
          <p:cNvSpPr/>
          <p:nvPr/>
        </p:nvSpPr>
        <p:spPr>
          <a:xfrm>
            <a:off x="3921761" y="3190241"/>
            <a:ext cx="2214881" cy="1246293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650"/>
              </a:lnSpc>
              <a:buNone/>
            </a:pPr>
            <a:r>
              <a:rPr lang="en-US" sz="1495" dirty="0">
                <a:solidFill>
                  <a:srgbClr val="66666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长期呕吐、腹泻或利尿剂滥用导致。常见于电解质丢失过多情况。慢性疾病患者风险较高。</a:t>
            </a:r>
            <a:endParaRPr lang="en-US" sz="1495" dirty="0"/>
          </a:p>
        </p:txBody>
      </p:sp>
      <p:sp>
        <p:nvSpPr>
          <p:cNvPr id="11" name="Text 7"/>
          <p:cNvSpPr/>
          <p:nvPr/>
        </p:nvSpPr>
        <p:spPr>
          <a:xfrm>
            <a:off x="6732693" y="2655147"/>
            <a:ext cx="2214881" cy="358987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690"/>
              </a:lnSpc>
              <a:buNone/>
            </a:pPr>
            <a:r>
              <a:rPr lang="en-US" sz="1705" b="1" dirty="0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高钾血症原因</a:t>
            </a:r>
            <a:endParaRPr lang="en-US" sz="1705" dirty="0"/>
          </a:p>
        </p:txBody>
      </p:sp>
      <p:sp>
        <p:nvSpPr>
          <p:cNvPr id="12" name="Text 8"/>
          <p:cNvSpPr/>
          <p:nvPr/>
        </p:nvSpPr>
        <p:spPr>
          <a:xfrm>
            <a:off x="6732693" y="3190241"/>
            <a:ext cx="2214881" cy="1246293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650"/>
              </a:lnSpc>
              <a:buNone/>
            </a:pPr>
            <a:r>
              <a:rPr lang="en-US" sz="1495" dirty="0">
                <a:solidFill>
                  <a:srgbClr val="66666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多见于肾功能不全患者排泄障碍。酸中毒或药物影响也可引发。急性升高需紧急处理。</a:t>
            </a:r>
            <a:endParaRPr lang="en-US" sz="1495" dirty="0"/>
          </a:p>
        </p:txBody>
      </p:sp>
      <p:sp>
        <p:nvSpPr>
          <p:cNvPr id="13" name="Text 9"/>
          <p:cNvSpPr/>
          <p:nvPr/>
        </p:nvSpPr>
        <p:spPr>
          <a:xfrm>
            <a:off x="9543627" y="2655147"/>
            <a:ext cx="2214881" cy="358987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690"/>
              </a:lnSpc>
              <a:buNone/>
            </a:pPr>
            <a:r>
              <a:rPr lang="en-US" sz="1705" b="1" dirty="0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低钾危害</a:t>
            </a:r>
            <a:endParaRPr lang="en-US" sz="1705" dirty="0"/>
          </a:p>
        </p:txBody>
      </p:sp>
      <p:sp>
        <p:nvSpPr>
          <p:cNvPr id="14" name="Text 10"/>
          <p:cNvSpPr/>
          <p:nvPr/>
        </p:nvSpPr>
        <p:spPr>
          <a:xfrm>
            <a:off x="9543627" y="3190241"/>
            <a:ext cx="2214881" cy="1246293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650"/>
              </a:lnSpc>
              <a:buNone/>
            </a:pPr>
            <a:r>
              <a:rPr lang="en-US" sz="1495" dirty="0">
                <a:solidFill>
                  <a:srgbClr val="66666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增加心肌兴奋性，诱发室性心律失常。严重时可致室颤甚至猝死。临床表现为心悸、乏力。</a:t>
            </a:r>
            <a:endParaRPr lang="en-US" sz="1495" dirty="0"/>
          </a:p>
        </p:txBody>
      </p:sp>
      <p:sp>
        <p:nvSpPr>
          <p:cNvPr id="15" name="Text 11"/>
          <p:cNvSpPr/>
          <p:nvPr/>
        </p:nvSpPr>
        <p:spPr>
          <a:xfrm>
            <a:off x="1110827" y="4626187"/>
            <a:ext cx="2214881" cy="358987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690"/>
              </a:lnSpc>
              <a:buNone/>
            </a:pPr>
            <a:r>
              <a:rPr lang="en-US" sz="1705" b="1" dirty="0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高钾危险</a:t>
            </a:r>
            <a:endParaRPr lang="en-US" sz="1705" dirty="0"/>
          </a:p>
        </p:txBody>
      </p:sp>
      <p:sp>
        <p:nvSpPr>
          <p:cNvPr id="16" name="Text 12"/>
          <p:cNvSpPr/>
          <p:nvPr/>
        </p:nvSpPr>
        <p:spPr>
          <a:xfrm>
            <a:off x="1110827" y="5161280"/>
            <a:ext cx="2214881" cy="1246293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650"/>
              </a:lnSpc>
              <a:buNone/>
            </a:pPr>
            <a:r>
              <a:rPr lang="en-US" sz="1495" dirty="0">
                <a:solidFill>
                  <a:srgbClr val="66666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导致心肌传导阻滞与心脏停搏。血钾骤升时危及生命。需立即进行医疗干预。</a:t>
            </a:r>
            <a:endParaRPr lang="en-US" sz="1495" dirty="0"/>
          </a:p>
        </p:txBody>
      </p:sp>
      <p:sp>
        <p:nvSpPr>
          <p:cNvPr id="17" name="Text 13"/>
          <p:cNvSpPr/>
          <p:nvPr/>
        </p:nvSpPr>
        <p:spPr>
          <a:xfrm>
            <a:off x="3921761" y="4626187"/>
            <a:ext cx="2214881" cy="358987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690"/>
              </a:lnSpc>
              <a:buNone/>
            </a:pPr>
            <a:r>
              <a:rPr lang="en-US" sz="1705" b="1" dirty="0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临床表现</a:t>
            </a:r>
            <a:endParaRPr lang="en-US" sz="1705" dirty="0"/>
          </a:p>
        </p:txBody>
      </p:sp>
      <p:sp>
        <p:nvSpPr>
          <p:cNvPr id="18" name="Text 14"/>
          <p:cNvSpPr/>
          <p:nvPr/>
        </p:nvSpPr>
        <p:spPr>
          <a:xfrm>
            <a:off x="3921761" y="5161280"/>
            <a:ext cx="2214881" cy="1246293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650"/>
              </a:lnSpc>
              <a:buNone/>
            </a:pPr>
            <a:r>
              <a:rPr lang="en-US" sz="1495" dirty="0">
                <a:solidFill>
                  <a:srgbClr val="66666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常见乏力、心悸、肌肉麻木或抽搐。部分患者出现不明原因心律不齐。症状隐匿需警惕。</a:t>
            </a:r>
            <a:endParaRPr lang="en-US" sz="1495" dirty="0"/>
          </a:p>
        </p:txBody>
      </p:sp>
      <p:sp>
        <p:nvSpPr>
          <p:cNvPr id="19" name="Text 15"/>
          <p:cNvSpPr/>
          <p:nvPr/>
        </p:nvSpPr>
        <p:spPr>
          <a:xfrm>
            <a:off x="6732693" y="4626187"/>
            <a:ext cx="2214881" cy="358987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690"/>
              </a:lnSpc>
              <a:buNone/>
            </a:pPr>
            <a:r>
              <a:rPr lang="en-US" sz="1705" b="1" dirty="0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早期识别</a:t>
            </a:r>
            <a:endParaRPr lang="en-US" sz="1705" dirty="0"/>
          </a:p>
        </p:txBody>
      </p:sp>
      <p:sp>
        <p:nvSpPr>
          <p:cNvPr id="20" name="Text 16"/>
          <p:cNvSpPr/>
          <p:nvPr/>
        </p:nvSpPr>
        <p:spPr>
          <a:xfrm>
            <a:off x="6732693" y="5161280"/>
            <a:ext cx="2214881" cy="1246293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650"/>
              </a:lnSpc>
              <a:buNone/>
            </a:pPr>
            <a:r>
              <a:rPr lang="en-US" sz="1495" dirty="0">
                <a:solidFill>
                  <a:srgbClr val="66666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及时检测血电解质水平是关键。有助于发现潜在紊乱。辅助诊断心律失常病因。</a:t>
            </a:r>
            <a:endParaRPr lang="en-US" sz="1495" dirty="0"/>
          </a:p>
        </p:txBody>
      </p:sp>
      <p:sp>
        <p:nvSpPr>
          <p:cNvPr id="21" name="Text 17"/>
          <p:cNvSpPr/>
          <p:nvPr/>
        </p:nvSpPr>
        <p:spPr>
          <a:xfrm>
            <a:off x="9543627" y="4626187"/>
            <a:ext cx="2214881" cy="358987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690"/>
              </a:lnSpc>
              <a:buNone/>
            </a:pPr>
            <a:r>
              <a:rPr lang="en-US" sz="1705" b="1" dirty="0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预防措施</a:t>
            </a:r>
            <a:endParaRPr lang="en-US" sz="1705" dirty="0"/>
          </a:p>
        </p:txBody>
      </p:sp>
      <p:sp>
        <p:nvSpPr>
          <p:cNvPr id="22" name="Text 18"/>
          <p:cNvSpPr/>
          <p:nvPr/>
        </p:nvSpPr>
        <p:spPr>
          <a:xfrm>
            <a:off x="9543627" y="5161280"/>
            <a:ext cx="2214881" cy="1246293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650"/>
              </a:lnSpc>
              <a:buNone/>
            </a:pPr>
            <a:r>
              <a:rPr lang="en-US" sz="1495" dirty="0">
                <a:solidFill>
                  <a:srgbClr val="66666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均衡饮食，避免过度节食。慎用可能影响电解质药物。慢性病患者应定期监测并调整治疗。</a:t>
            </a:r>
            <a:endParaRPr lang="en-US" sz="1495" dirty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3004800" cy="7315200"/>
          </a:xfrm>
          <a:prstGeom prst="rect">
            <a:avLst/>
          </a:prstGeom>
          <a:solidFill>
            <a:srgbClr val="FFFFFF"/>
          </a:solidFill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0" y="0"/>
            <a:ext cx="13004800" cy="731520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812800" y="406400"/>
            <a:ext cx="11379200" cy="113792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3150"/>
              </a:lnSpc>
              <a:buNone/>
            </a:pPr>
            <a:r>
              <a:rPr lang="en-US" sz="3200" b="1" dirty="0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长期过度劳累、情绪激动、暴饮暴食、吸烟酗酒等不良生活方式是常见的外部触发因素</a:t>
            </a:r>
            <a:endParaRPr lang="en-US" sz="3200" dirty="0"/>
          </a:p>
        </p:txBody>
      </p:sp>
      <p:sp>
        <p:nvSpPr>
          <p:cNvPr id="5" name="Text 2"/>
          <p:cNvSpPr/>
          <p:nvPr/>
        </p:nvSpPr>
        <p:spPr>
          <a:xfrm>
            <a:off x="812800" y="1625600"/>
            <a:ext cx="11379200" cy="298027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endParaRPr lang="en-US" sz="1705" dirty="0"/>
          </a:p>
        </p:txBody>
      </p:sp>
      <p:pic>
        <p:nvPicPr>
          <p:cNvPr id="6" name="Image 1" descr="preencoded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rcRect/>
          <a:stretch>
            <a:fillRect/>
          </a:stretch>
        </p:blipFill>
        <p:spPr>
          <a:xfrm>
            <a:off x="568960" y="2628053"/>
            <a:ext cx="3955415" cy="3325707"/>
          </a:xfrm>
          <a:prstGeom prst="rect">
            <a:avLst/>
          </a:prstGeom>
        </p:spPr>
      </p:pic>
      <p:sp>
        <p:nvSpPr>
          <p:cNvPr id="7" name="Text 3"/>
          <p:cNvSpPr/>
          <p:nvPr>
            <p:custDataLst>
              <p:tags r:id="rId4"/>
            </p:custDataLst>
          </p:nvPr>
        </p:nvSpPr>
        <p:spPr>
          <a:xfrm>
            <a:off x="1070187" y="3738880"/>
            <a:ext cx="2952961" cy="358987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90"/>
              </a:lnSpc>
              <a:buNone/>
            </a:pPr>
            <a:r>
              <a:rPr lang="en-US" sz="1705" b="1" dirty="0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过度劳累</a:t>
            </a:r>
            <a:endParaRPr lang="en-US" sz="1705" dirty="0"/>
          </a:p>
        </p:txBody>
      </p:sp>
      <p:sp>
        <p:nvSpPr>
          <p:cNvPr id="8" name="Text 4"/>
          <p:cNvSpPr/>
          <p:nvPr>
            <p:custDataLst>
              <p:tags r:id="rId5"/>
            </p:custDataLst>
          </p:nvPr>
        </p:nvSpPr>
        <p:spPr>
          <a:xfrm>
            <a:off x="1070187" y="4152053"/>
            <a:ext cx="2952961" cy="1246293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495" dirty="0">
                <a:solidFill>
                  <a:srgbClr val="66666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长期高强度工作、熬夜会显著增加心脏负担，诱发心律失常。张雪峰案例警示，持续疲劳可导致心肌缺血恶化，最终引发猝死。</a:t>
            </a:r>
            <a:endParaRPr lang="en-US" sz="1495" dirty="0"/>
          </a:p>
        </p:txBody>
      </p:sp>
      <p:pic>
        <p:nvPicPr>
          <p:cNvPr id="9" name="Image 2" descr="preencoded.png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rcRect/>
          <a:stretch>
            <a:fillRect/>
          </a:stretch>
        </p:blipFill>
        <p:spPr>
          <a:xfrm>
            <a:off x="4524375" y="2628053"/>
            <a:ext cx="3955415" cy="3325707"/>
          </a:xfrm>
          <a:prstGeom prst="rect">
            <a:avLst/>
          </a:prstGeom>
        </p:spPr>
      </p:pic>
      <p:sp>
        <p:nvSpPr>
          <p:cNvPr id="10" name="Text 5"/>
          <p:cNvSpPr/>
          <p:nvPr>
            <p:custDataLst>
              <p:tags r:id="rId8"/>
            </p:custDataLst>
          </p:nvPr>
        </p:nvSpPr>
        <p:spPr>
          <a:xfrm>
            <a:off x="5025601" y="3738880"/>
            <a:ext cx="2952961" cy="358987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90"/>
              </a:lnSpc>
              <a:buNone/>
            </a:pPr>
            <a:r>
              <a:rPr lang="en-US" sz="1705" b="1" dirty="0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情绪波动</a:t>
            </a:r>
            <a:endParaRPr lang="en-US" sz="1705" dirty="0"/>
          </a:p>
        </p:txBody>
      </p:sp>
      <p:sp>
        <p:nvSpPr>
          <p:cNvPr id="11" name="Text 6"/>
          <p:cNvSpPr/>
          <p:nvPr>
            <p:custDataLst>
              <p:tags r:id="rId9"/>
            </p:custDataLst>
          </p:nvPr>
        </p:nvSpPr>
        <p:spPr>
          <a:xfrm>
            <a:off x="5025601" y="4152053"/>
            <a:ext cx="2952961" cy="1246293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495" dirty="0">
                <a:solidFill>
                  <a:srgbClr val="66666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剧烈情绪激动可使交感神经兴奋，血压骤升，增加心梗风险。精神压力大者更易出现恶性心律失常，是中青年猝死的重要诱因</a:t>
            </a:r>
            <a:endParaRPr lang="en-US" sz="1495" dirty="0"/>
          </a:p>
        </p:txBody>
      </p:sp>
      <p:pic>
        <p:nvPicPr>
          <p:cNvPr id="12" name="Image 3" descr="preencoded.png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1"/>
          <a:srcRect/>
          <a:stretch>
            <a:fillRect/>
          </a:stretch>
        </p:blipFill>
        <p:spPr>
          <a:xfrm>
            <a:off x="8479790" y="2628053"/>
            <a:ext cx="3955415" cy="3325707"/>
          </a:xfrm>
          <a:prstGeom prst="rect">
            <a:avLst/>
          </a:prstGeom>
        </p:spPr>
      </p:pic>
      <p:sp>
        <p:nvSpPr>
          <p:cNvPr id="13" name="Text 7"/>
          <p:cNvSpPr/>
          <p:nvPr>
            <p:custDataLst>
              <p:tags r:id="rId12"/>
            </p:custDataLst>
          </p:nvPr>
        </p:nvSpPr>
        <p:spPr>
          <a:xfrm>
            <a:off x="8981016" y="3738880"/>
            <a:ext cx="2952961" cy="358987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90"/>
              </a:lnSpc>
              <a:buNone/>
            </a:pPr>
            <a:r>
              <a:rPr lang="en-US" sz="1705" b="1" dirty="0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不良习惯</a:t>
            </a:r>
            <a:endParaRPr lang="en-US" sz="1705" dirty="0"/>
          </a:p>
        </p:txBody>
      </p:sp>
      <p:sp>
        <p:nvSpPr>
          <p:cNvPr id="14" name="Text 8"/>
          <p:cNvSpPr/>
          <p:nvPr>
            <p:custDataLst>
              <p:tags r:id="rId13"/>
            </p:custDataLst>
          </p:nvPr>
        </p:nvSpPr>
        <p:spPr>
          <a:xfrm>
            <a:off x="8981016" y="4335384"/>
            <a:ext cx="2952961" cy="1246293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495" dirty="0">
                <a:solidFill>
                  <a:srgbClr val="66666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吸烟酗酒、暴饮暴食会加速动脉硬化，扰乱心脏电活动。高脂饮食与过量饮酒还可能引发急性胰腺炎或电解质紊乱，间接触发猝死。</a:t>
            </a:r>
            <a:r>
              <a:rPr lang="zh-CN" altLang="en-US" sz="1495" dirty="0">
                <a:solidFill>
                  <a:srgbClr val="66666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  <a:sym typeface="+mn-ea"/>
              </a:rPr>
              <a:t>（熬夜</a:t>
            </a:r>
            <a:r>
              <a:rPr lang="en-US" altLang="zh-CN" sz="1495" dirty="0">
                <a:solidFill>
                  <a:srgbClr val="66666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  <a:sym typeface="+mn-ea"/>
              </a:rPr>
              <a:t>+</a:t>
            </a:r>
            <a:r>
              <a:rPr lang="zh-CN" altLang="en-US" sz="1495" dirty="0">
                <a:solidFill>
                  <a:srgbClr val="66666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  <a:sym typeface="+mn-ea"/>
              </a:rPr>
              <a:t>跑步、饮酒</a:t>
            </a:r>
            <a:r>
              <a:rPr lang="en-US" altLang="zh-CN" sz="1495" dirty="0">
                <a:solidFill>
                  <a:srgbClr val="66666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  <a:sym typeface="+mn-ea"/>
              </a:rPr>
              <a:t>+</a:t>
            </a:r>
            <a:r>
              <a:rPr lang="zh-CN" altLang="en-US" sz="1495" dirty="0">
                <a:solidFill>
                  <a:srgbClr val="66666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  <a:sym typeface="+mn-ea"/>
              </a:rPr>
              <a:t>桑拿）</a:t>
            </a:r>
            <a:r>
              <a:rPr lang="en-US" sz="1495" dirty="0">
                <a:solidFill>
                  <a:srgbClr val="66666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  <a:sym typeface="+mn-ea"/>
              </a:rPr>
              <a:t>。</a:t>
            </a:r>
            <a:endParaRPr lang="en-US" sz="1495" dirty="0"/>
          </a:p>
          <a:p>
            <a:pPr marL="0" indent="0" algn="l">
              <a:lnSpc>
                <a:spcPts val="1650"/>
              </a:lnSpc>
              <a:buNone/>
            </a:pPr>
            <a:endParaRPr lang="en-US" sz="1495" dirty="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0" y="0"/>
            <a:ext cx="13004800" cy="73152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12800" y="3765973"/>
            <a:ext cx="6773333" cy="1896533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5250"/>
              </a:lnSpc>
              <a:buNone/>
            </a:pPr>
            <a:r>
              <a:rPr lang="en-US" sz="5335" b="1" dirty="0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如何识别早期征兆与危险信号</a:t>
            </a:r>
            <a:endParaRPr lang="en-US" sz="5335" dirty="0"/>
          </a:p>
        </p:txBody>
      </p:sp>
      <p:sp>
        <p:nvSpPr>
          <p:cNvPr id="4" name="Shape 1"/>
          <p:cNvSpPr/>
          <p:nvPr/>
        </p:nvSpPr>
        <p:spPr>
          <a:xfrm>
            <a:off x="812800" y="5913119"/>
            <a:ext cx="6773333" cy="20321"/>
          </a:xfrm>
          <a:prstGeom prst="rect">
            <a:avLst/>
          </a:prstGeom>
          <a:solidFill>
            <a:srgbClr val="333333">
              <a:alpha val="30000"/>
            </a:srgbClr>
          </a:solidFill>
        </p:spPr>
      </p:sp>
      <p:sp>
        <p:nvSpPr>
          <p:cNvPr id="5" name="Text 2"/>
          <p:cNvSpPr/>
          <p:nvPr/>
        </p:nvSpPr>
        <p:spPr>
          <a:xfrm>
            <a:off x="812800" y="6204373"/>
            <a:ext cx="6773333" cy="298027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endParaRPr lang="en-US" sz="1495" dirty="0"/>
          </a:p>
        </p:txBody>
      </p:sp>
      <p:sp>
        <p:nvSpPr>
          <p:cNvPr id="6" name="Text 3"/>
          <p:cNvSpPr/>
          <p:nvPr/>
        </p:nvSpPr>
        <p:spPr>
          <a:xfrm>
            <a:off x="7708053" y="4280747"/>
            <a:ext cx="5303521" cy="406400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2500"/>
              </a:lnSpc>
              <a:buNone/>
            </a:pPr>
            <a:r>
              <a:rPr lang="en-US" sz="32000" b="1" dirty="0">
                <a:solidFill>
                  <a:srgbClr val="FFFFFF">
                    <a:alpha val="7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04</a:t>
            </a:r>
            <a:endParaRPr lang="en-US" sz="32000" dirty="0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3004800" cy="7315200"/>
          </a:xfrm>
          <a:prstGeom prst="rect">
            <a:avLst/>
          </a:prstGeom>
          <a:solidFill>
            <a:srgbClr val="FFFFFF"/>
          </a:solidFill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1"/>
          <a:srcRect l="9302" r="9302"/>
          <a:stretch>
            <a:fillRect/>
          </a:stretch>
        </p:blipFill>
        <p:spPr>
          <a:xfrm>
            <a:off x="0" y="0"/>
            <a:ext cx="13004800" cy="2330027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812800" y="406400"/>
            <a:ext cx="11379200" cy="113792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3150"/>
              </a:lnSpc>
              <a:buNone/>
            </a:pPr>
            <a:r>
              <a:rPr lang="en-US" sz="3200" b="1" dirty="0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警惕反复发作的胸闷、胸痛，尤其是活动后加重、休息后缓解的典型心绞痛表现</a:t>
            </a:r>
            <a:endParaRPr lang="en-US" sz="3200" dirty="0"/>
          </a:p>
        </p:txBody>
      </p:sp>
      <p:sp>
        <p:nvSpPr>
          <p:cNvPr id="5" name="Text 2"/>
          <p:cNvSpPr/>
          <p:nvPr/>
        </p:nvSpPr>
        <p:spPr>
          <a:xfrm>
            <a:off x="812800" y="1625600"/>
            <a:ext cx="11379200" cy="298027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endParaRPr lang="en-US" sz="1705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568960" y="2628053"/>
            <a:ext cx="5933440" cy="2011681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853440" y="2777067"/>
            <a:ext cx="3657600" cy="358987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r">
              <a:lnSpc>
                <a:spcPts val="1690"/>
              </a:lnSpc>
              <a:buNone/>
            </a:pPr>
            <a:r>
              <a:rPr lang="en-US" sz="1705" b="1" dirty="0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典型症状</a:t>
            </a:r>
            <a:endParaRPr lang="en-US" sz="1705" dirty="0"/>
          </a:p>
        </p:txBody>
      </p:sp>
      <p:sp>
        <p:nvSpPr>
          <p:cNvPr id="8" name="Text 4"/>
          <p:cNvSpPr/>
          <p:nvPr/>
        </p:nvSpPr>
        <p:spPr>
          <a:xfrm>
            <a:off x="853440" y="3190241"/>
            <a:ext cx="3657600" cy="1246293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r">
              <a:lnSpc>
                <a:spcPts val="1650"/>
              </a:lnSpc>
              <a:buNone/>
            </a:pPr>
            <a:r>
              <a:rPr lang="en-US" sz="1495" dirty="0">
                <a:solidFill>
                  <a:srgbClr val="66666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反复胸闷、胸痛是心源性猝死的重要前兆，常在体力活动或情绪激动时加重，休息后可缓解，提示心肌供血不足。这种间歇性缺血可能预示冠状动脉严重狭窄。</a:t>
            </a:r>
            <a:endParaRPr lang="en-US" sz="1495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6502400" y="2628053"/>
            <a:ext cx="5933440" cy="2011681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8493760" y="2777067"/>
            <a:ext cx="3657600" cy="358987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90"/>
              </a:lnSpc>
              <a:buNone/>
            </a:pPr>
            <a:r>
              <a:rPr lang="en-US" sz="1705" b="1" dirty="0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发作特点</a:t>
            </a:r>
            <a:endParaRPr lang="en-US" sz="1705" dirty="0"/>
          </a:p>
        </p:txBody>
      </p:sp>
      <p:sp>
        <p:nvSpPr>
          <p:cNvPr id="11" name="Text 6"/>
          <p:cNvSpPr/>
          <p:nvPr/>
        </p:nvSpPr>
        <p:spPr>
          <a:xfrm>
            <a:off x="8493760" y="3190241"/>
            <a:ext cx="3657600" cy="1246293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495" dirty="0">
                <a:solidFill>
                  <a:srgbClr val="66666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疼痛多位于胸骨后或心前区，可放射至左肩、左臂甚至下颌。每次持续数分钟，若频率增加或持续时间延长，提示病情恶化，需立即就医排查风险。</a:t>
            </a:r>
            <a:endParaRPr lang="en-US" sz="1495" dirty="0"/>
          </a:p>
        </p:txBody>
      </p:sp>
      <p:pic>
        <p:nvPicPr>
          <p:cNvPr id="12" name="Image 3" descr="preencoded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568960" y="4639734"/>
            <a:ext cx="5933440" cy="2011681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853440" y="4788747"/>
            <a:ext cx="3657600" cy="358987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r">
              <a:lnSpc>
                <a:spcPts val="1690"/>
              </a:lnSpc>
              <a:buNone/>
            </a:pPr>
            <a:r>
              <a:rPr lang="en-US" sz="1705" b="1" dirty="0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识别误区</a:t>
            </a:r>
            <a:endParaRPr lang="en-US" sz="1705" dirty="0"/>
          </a:p>
        </p:txBody>
      </p:sp>
      <p:sp>
        <p:nvSpPr>
          <p:cNvPr id="14" name="Text 8"/>
          <p:cNvSpPr/>
          <p:nvPr/>
        </p:nvSpPr>
        <p:spPr>
          <a:xfrm>
            <a:off x="853440" y="5201920"/>
            <a:ext cx="3657600" cy="1246293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r">
              <a:lnSpc>
                <a:spcPts val="1650"/>
              </a:lnSpc>
              <a:buNone/>
            </a:pPr>
            <a:r>
              <a:rPr lang="en-US" sz="1495" dirty="0">
                <a:solidFill>
                  <a:srgbClr val="66666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许多人将此类胸痛归因于胃病或疲劳，延误诊治。尤其无心脏病史者更易忽视，但首次心绞痛也可能迅速进展为心梗或猝死，不可掉以轻心。</a:t>
            </a:r>
            <a:endParaRPr lang="en-US" sz="1495" dirty="0"/>
          </a:p>
        </p:txBody>
      </p:sp>
      <p:pic>
        <p:nvPicPr>
          <p:cNvPr id="15" name="Image 4" descr="preencoded.pn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6502400" y="4639734"/>
            <a:ext cx="5933440" cy="2011681"/>
          </a:xfrm>
          <a:prstGeom prst="rect">
            <a:avLst/>
          </a:prstGeom>
        </p:spPr>
      </p:pic>
      <p:sp>
        <p:nvSpPr>
          <p:cNvPr id="16" name="Text 9"/>
          <p:cNvSpPr/>
          <p:nvPr/>
        </p:nvSpPr>
        <p:spPr>
          <a:xfrm>
            <a:off x="8493760" y="4788747"/>
            <a:ext cx="3657600" cy="358987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90"/>
              </a:lnSpc>
              <a:buNone/>
            </a:pPr>
            <a:r>
              <a:rPr lang="en-US" sz="1705" b="1" dirty="0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应对建议</a:t>
            </a:r>
            <a:endParaRPr lang="en-US" sz="1705" dirty="0"/>
          </a:p>
        </p:txBody>
      </p:sp>
      <p:sp>
        <p:nvSpPr>
          <p:cNvPr id="17" name="Text 10"/>
          <p:cNvSpPr/>
          <p:nvPr/>
        </p:nvSpPr>
        <p:spPr>
          <a:xfrm>
            <a:off x="8493760" y="5201920"/>
            <a:ext cx="3657600" cy="1246293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495" dirty="0">
                <a:solidFill>
                  <a:srgbClr val="66666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一旦出现活动相关性胸痛，应停止活动并休息观察。若含服硝酸甘油可缓解，更要警惕心脏问题，尽快进行心电图、冠脉CT等检查明确病因。</a:t>
            </a:r>
            <a:endParaRPr lang="en-US" sz="1495" dirty="0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3004800" cy="7315200"/>
          </a:xfrm>
          <a:prstGeom prst="rect">
            <a:avLst/>
          </a:prstGeom>
          <a:solidFill>
            <a:srgbClr val="FFFFFF"/>
          </a:solidFill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0" y="0"/>
            <a:ext cx="13004800" cy="731520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812800" y="406400"/>
            <a:ext cx="11379200" cy="113792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3150"/>
              </a:lnSpc>
              <a:buNone/>
            </a:pPr>
            <a:r>
              <a:rPr lang="en-US" sz="3200" b="1" dirty="0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注意不典型症状如左肩背痛、牙痛、上腹不适、大汗淋漓、恶心呕吐，可能是心脏问题的放射性反应</a:t>
            </a:r>
            <a:endParaRPr lang="en-US" sz="3200" dirty="0"/>
          </a:p>
        </p:txBody>
      </p:sp>
      <p:sp>
        <p:nvSpPr>
          <p:cNvPr id="5" name="Text 2"/>
          <p:cNvSpPr/>
          <p:nvPr/>
        </p:nvSpPr>
        <p:spPr>
          <a:xfrm>
            <a:off x="812800" y="1625600"/>
            <a:ext cx="11379200" cy="298027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endParaRPr lang="en-US" sz="1705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568960" y="2628053"/>
            <a:ext cx="2966720" cy="4219787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1070187" y="3738880"/>
            <a:ext cx="1964267" cy="358987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90"/>
              </a:lnSpc>
              <a:buNone/>
            </a:pPr>
            <a:r>
              <a:rPr lang="en-US" sz="1705" b="1" dirty="0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警惕放射痛</a:t>
            </a:r>
            <a:endParaRPr lang="en-US" sz="1705" dirty="0"/>
          </a:p>
        </p:txBody>
      </p:sp>
      <p:sp>
        <p:nvSpPr>
          <p:cNvPr id="8" name="Text 4"/>
          <p:cNvSpPr/>
          <p:nvPr/>
        </p:nvSpPr>
        <p:spPr>
          <a:xfrm>
            <a:off x="1070187" y="4152053"/>
            <a:ext cx="1964267" cy="2140373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495" dirty="0">
                <a:solidFill>
                  <a:srgbClr val="66666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心脏问题可能表现为左肩、背部、颈部或下颌的疼痛，这些不典型症状常被误认为是肌肉酸痛或牙病，实则可能是心肌缺血的放射性反应，需高度警惕。</a:t>
            </a:r>
            <a:endParaRPr lang="en-US" sz="1495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3535680" y="2628053"/>
            <a:ext cx="2966720" cy="4219787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4036907" y="3738880"/>
            <a:ext cx="1964267" cy="358987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90"/>
              </a:lnSpc>
              <a:buNone/>
            </a:pPr>
            <a:r>
              <a:rPr lang="en-US" sz="1705" b="1" dirty="0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识别上腹痛</a:t>
            </a:r>
            <a:endParaRPr lang="en-US" sz="1705" dirty="0"/>
          </a:p>
        </p:txBody>
      </p:sp>
      <p:sp>
        <p:nvSpPr>
          <p:cNvPr id="11" name="Text 6"/>
          <p:cNvSpPr/>
          <p:nvPr/>
        </p:nvSpPr>
        <p:spPr>
          <a:xfrm>
            <a:off x="4036907" y="4152053"/>
            <a:ext cx="1964267" cy="2140373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495" dirty="0">
                <a:solidFill>
                  <a:srgbClr val="66666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部分心源性猝死前会出现上腹部不适或疼痛，类似胃病，常伴恶心呕吐。尤其是无消化道病史者突发此类症状，应考虑心脏病因的可能性。</a:t>
            </a:r>
            <a:endParaRPr lang="en-US" sz="1495" dirty="0"/>
          </a:p>
        </p:txBody>
      </p:sp>
      <p:pic>
        <p:nvPicPr>
          <p:cNvPr id="12" name="Image 3" descr="preencoded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6502400" y="2628053"/>
            <a:ext cx="2966720" cy="4219787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7003627" y="3738880"/>
            <a:ext cx="1964267" cy="358987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90"/>
              </a:lnSpc>
              <a:buNone/>
            </a:pPr>
            <a:r>
              <a:rPr lang="en-US" sz="1705" b="1" dirty="0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注意冷汗反应</a:t>
            </a:r>
            <a:endParaRPr lang="en-US" sz="1705" dirty="0"/>
          </a:p>
        </p:txBody>
      </p:sp>
      <p:sp>
        <p:nvSpPr>
          <p:cNvPr id="14" name="Text 8"/>
          <p:cNvSpPr/>
          <p:nvPr/>
        </p:nvSpPr>
        <p:spPr>
          <a:xfrm>
            <a:off x="7003627" y="4152053"/>
            <a:ext cx="1964267" cy="2140373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495" dirty="0">
                <a:solidFill>
                  <a:srgbClr val="66666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不明原因的大汗淋漓，特别是伴随胸闷或乏力时，往往是急性心脏事件的重要信号。这种冷汗多为突然发作，与环境温度无关，提示身体处于应激状态。</a:t>
            </a:r>
            <a:endParaRPr lang="en-US" sz="1495" dirty="0"/>
          </a:p>
        </p:txBody>
      </p:sp>
      <p:pic>
        <p:nvPicPr>
          <p:cNvPr id="15" name="Image 4" descr="preencoded.pn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9469120" y="2628053"/>
            <a:ext cx="2966720" cy="4219787"/>
          </a:xfrm>
          <a:prstGeom prst="rect">
            <a:avLst/>
          </a:prstGeom>
        </p:spPr>
      </p:pic>
      <p:sp>
        <p:nvSpPr>
          <p:cNvPr id="16" name="Text 9"/>
          <p:cNvSpPr/>
          <p:nvPr/>
        </p:nvSpPr>
        <p:spPr>
          <a:xfrm>
            <a:off x="9970347" y="3738880"/>
            <a:ext cx="1964267" cy="358987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90"/>
              </a:lnSpc>
              <a:buNone/>
            </a:pPr>
            <a:r>
              <a:rPr lang="en-US" sz="1705" b="1" dirty="0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勿忽恶心感</a:t>
            </a:r>
            <a:endParaRPr lang="en-US" sz="1705" dirty="0"/>
          </a:p>
        </p:txBody>
      </p:sp>
      <p:sp>
        <p:nvSpPr>
          <p:cNvPr id="17" name="Text 10"/>
          <p:cNvSpPr/>
          <p:nvPr/>
        </p:nvSpPr>
        <p:spPr>
          <a:xfrm>
            <a:off x="9970347" y="4152053"/>
            <a:ext cx="1964267" cy="2140373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495" dirty="0">
                <a:solidFill>
                  <a:srgbClr val="66666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突发恶心、呕吐且无明显胃肠病因时，可能是心肌梗死的非典型表现，尤其在女性和老年人中更为常见，需结合其他症状综合判断并及时就医。</a:t>
            </a:r>
            <a:endParaRPr lang="en-US" sz="1495" dirty="0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3004800" cy="9970347"/>
          </a:xfrm>
          <a:prstGeom prst="rect">
            <a:avLst/>
          </a:prstGeom>
          <a:solidFill>
            <a:srgbClr val="FFFFFF"/>
          </a:solidFill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1"/>
          <a:srcRect l="9302" r="9302"/>
          <a:stretch>
            <a:fillRect/>
          </a:stretch>
        </p:blipFill>
        <p:spPr>
          <a:xfrm>
            <a:off x="0" y="0"/>
            <a:ext cx="13004800" cy="2330027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812800" y="406400"/>
            <a:ext cx="11379200" cy="113792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3150"/>
              </a:lnSpc>
              <a:buNone/>
            </a:pPr>
            <a:r>
              <a:rPr lang="en-US" sz="3200" b="1" dirty="0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若出现不明原因的心悸、头晕、黑矇甚至短暂意识丧失，应高度怀疑心律失常风险</a:t>
            </a:r>
            <a:endParaRPr lang="en-US" sz="3200" dirty="0"/>
          </a:p>
        </p:txBody>
      </p:sp>
      <p:sp>
        <p:nvSpPr>
          <p:cNvPr id="5" name="Text 2"/>
          <p:cNvSpPr/>
          <p:nvPr/>
        </p:nvSpPr>
        <p:spPr>
          <a:xfrm>
            <a:off x="812800" y="1625600"/>
            <a:ext cx="11379200" cy="298027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endParaRPr lang="en-US" sz="1705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541867" y="2600960"/>
            <a:ext cx="11921067" cy="7098453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846667" y="7741497"/>
            <a:ext cx="3359573" cy="358987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r">
              <a:lnSpc>
                <a:spcPts val="1690"/>
              </a:lnSpc>
              <a:buNone/>
            </a:pPr>
            <a:r>
              <a:rPr lang="en-US" sz="1705" b="1" dirty="0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识别警示信号</a:t>
            </a:r>
            <a:endParaRPr lang="en-US" sz="1705" dirty="0"/>
          </a:p>
        </p:txBody>
      </p:sp>
      <p:sp>
        <p:nvSpPr>
          <p:cNvPr id="8" name="Text 4"/>
          <p:cNvSpPr/>
          <p:nvPr/>
        </p:nvSpPr>
        <p:spPr>
          <a:xfrm>
            <a:off x="846667" y="8100483"/>
            <a:ext cx="3359573" cy="154432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r">
              <a:lnSpc>
                <a:spcPts val="1650"/>
              </a:lnSpc>
              <a:buNone/>
            </a:pPr>
            <a:r>
              <a:rPr lang="en-US" sz="1495" dirty="0">
                <a:solidFill>
                  <a:srgbClr val="66666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心悸、头晕黑矇或晕厥可能是恶性心律失常的早期表现，尤其在无明显诱因下发生时需高度警惕。这些症状可能预示严重心脏问题。应及时关注并评估潜在风险。</a:t>
            </a:r>
            <a:endParaRPr lang="en-US" sz="1495" dirty="0"/>
          </a:p>
        </p:txBody>
      </p:sp>
      <p:sp>
        <p:nvSpPr>
          <p:cNvPr id="9" name="Text 5"/>
          <p:cNvSpPr/>
          <p:nvPr/>
        </p:nvSpPr>
        <p:spPr>
          <a:xfrm>
            <a:off x="846667" y="6046047"/>
            <a:ext cx="3359573" cy="358987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r">
              <a:lnSpc>
                <a:spcPts val="1690"/>
              </a:lnSpc>
              <a:buNone/>
            </a:pPr>
            <a:r>
              <a:rPr lang="en-US" sz="1705" b="1" dirty="0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关注伴随症状</a:t>
            </a:r>
            <a:endParaRPr lang="en-US" sz="1705" dirty="0"/>
          </a:p>
        </p:txBody>
      </p:sp>
      <p:sp>
        <p:nvSpPr>
          <p:cNvPr id="10" name="Text 6"/>
          <p:cNvSpPr/>
          <p:nvPr/>
        </p:nvSpPr>
        <p:spPr>
          <a:xfrm>
            <a:off x="846667" y="6405033"/>
            <a:ext cx="3359573" cy="1246293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r">
              <a:lnSpc>
                <a:spcPts val="1650"/>
              </a:lnSpc>
              <a:buNone/>
            </a:pPr>
            <a:r>
              <a:rPr lang="en-US" sz="1495" dirty="0">
                <a:solidFill>
                  <a:srgbClr val="66666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若症状伴随胸闷、气短或意识丧失，更应怀疑室性心动过速等危重心律失常。此类组合提示病情加重。需立即采取应对措施。</a:t>
            </a:r>
            <a:endParaRPr lang="en-US" sz="1495" dirty="0"/>
          </a:p>
        </p:txBody>
      </p:sp>
      <p:sp>
        <p:nvSpPr>
          <p:cNvPr id="11" name="Text 7"/>
          <p:cNvSpPr/>
          <p:nvPr/>
        </p:nvSpPr>
        <p:spPr>
          <a:xfrm>
            <a:off x="846667" y="4350596"/>
            <a:ext cx="3359573" cy="358987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r">
              <a:lnSpc>
                <a:spcPts val="1690"/>
              </a:lnSpc>
              <a:buNone/>
            </a:pPr>
            <a:r>
              <a:rPr lang="en-US" sz="1705" b="1" dirty="0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评估脑供血状况</a:t>
            </a:r>
            <a:endParaRPr lang="en-US" sz="1705" dirty="0"/>
          </a:p>
        </p:txBody>
      </p:sp>
      <p:sp>
        <p:nvSpPr>
          <p:cNvPr id="12" name="Text 8"/>
          <p:cNvSpPr/>
          <p:nvPr/>
        </p:nvSpPr>
        <p:spPr>
          <a:xfrm>
            <a:off x="846667" y="4709584"/>
            <a:ext cx="3359573" cy="1246293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r">
              <a:lnSpc>
                <a:spcPts val="1650"/>
              </a:lnSpc>
              <a:buNone/>
            </a:pPr>
            <a:r>
              <a:rPr lang="en-US" sz="1495" dirty="0">
                <a:solidFill>
                  <a:srgbClr val="66666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头晕或黑矇常反映脑供血不足，可能由心律失常导致心输出量下降引起。是判断病情严重性的重要线索。需结合其他症状综合分析。</a:t>
            </a:r>
            <a:endParaRPr lang="en-US" sz="1495" dirty="0"/>
          </a:p>
        </p:txBody>
      </p:sp>
      <p:sp>
        <p:nvSpPr>
          <p:cNvPr id="13" name="Text 9"/>
          <p:cNvSpPr/>
          <p:nvPr/>
        </p:nvSpPr>
        <p:spPr>
          <a:xfrm>
            <a:off x="846667" y="2655147"/>
            <a:ext cx="3359573" cy="358987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r">
              <a:lnSpc>
                <a:spcPts val="1690"/>
              </a:lnSpc>
              <a:buNone/>
            </a:pPr>
            <a:r>
              <a:rPr lang="en-US" sz="1705" b="1" dirty="0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停止当前活动</a:t>
            </a:r>
            <a:endParaRPr lang="en-US" sz="1705" dirty="0"/>
          </a:p>
        </p:txBody>
      </p:sp>
      <p:sp>
        <p:nvSpPr>
          <p:cNvPr id="14" name="Text 10"/>
          <p:cNvSpPr/>
          <p:nvPr/>
        </p:nvSpPr>
        <p:spPr>
          <a:xfrm>
            <a:off x="846667" y="3014134"/>
            <a:ext cx="3359573" cy="1246293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r">
              <a:lnSpc>
                <a:spcPts val="1650"/>
              </a:lnSpc>
              <a:buNone/>
            </a:pPr>
            <a:r>
              <a:rPr lang="en-US" sz="1495" dirty="0">
                <a:solidFill>
                  <a:srgbClr val="66666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一旦出现上述症状，应立即停止任何体力活动，避免加重心脏负担。保持安静有助于缓解症状。为后续就医创造安全条件。</a:t>
            </a:r>
            <a:endParaRPr lang="en-US" sz="1495" dirty="0"/>
          </a:p>
        </p:txBody>
      </p:sp>
      <p:sp>
        <p:nvSpPr>
          <p:cNvPr id="15" name="Text 11"/>
          <p:cNvSpPr/>
          <p:nvPr/>
        </p:nvSpPr>
        <p:spPr>
          <a:xfrm>
            <a:off x="8798561" y="3400213"/>
            <a:ext cx="3359573" cy="358987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90"/>
              </a:lnSpc>
              <a:buNone/>
            </a:pPr>
            <a:r>
              <a:rPr lang="en-US" sz="1705" b="1" dirty="0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及时就医检查</a:t>
            </a:r>
            <a:endParaRPr lang="en-US" sz="1705" dirty="0"/>
          </a:p>
        </p:txBody>
      </p:sp>
      <p:sp>
        <p:nvSpPr>
          <p:cNvPr id="16" name="Text 12"/>
          <p:cNvSpPr/>
          <p:nvPr/>
        </p:nvSpPr>
        <p:spPr>
          <a:xfrm>
            <a:off x="8798561" y="3759199"/>
            <a:ext cx="3359573" cy="948267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495" dirty="0">
                <a:solidFill>
                  <a:srgbClr val="66666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应尽快前往医院进行专业评估，避免延误诊治时机。早期干预可显著降低猝死风险。确保获得准确诊断和治疗方案。</a:t>
            </a:r>
            <a:endParaRPr lang="en-US" sz="1495" dirty="0"/>
          </a:p>
        </p:txBody>
      </p:sp>
      <p:sp>
        <p:nvSpPr>
          <p:cNvPr id="17" name="Text 13"/>
          <p:cNvSpPr/>
          <p:nvPr/>
        </p:nvSpPr>
        <p:spPr>
          <a:xfrm>
            <a:off x="8798561" y="4797636"/>
            <a:ext cx="3359573" cy="358987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90"/>
              </a:lnSpc>
              <a:buNone/>
            </a:pPr>
            <a:r>
              <a:rPr lang="en-US" sz="1705" b="1" dirty="0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实施心电检查</a:t>
            </a:r>
            <a:endParaRPr lang="en-US" sz="1705" dirty="0"/>
          </a:p>
        </p:txBody>
      </p:sp>
      <p:sp>
        <p:nvSpPr>
          <p:cNvPr id="18" name="Text 14"/>
          <p:cNvSpPr/>
          <p:nvPr/>
        </p:nvSpPr>
        <p:spPr>
          <a:xfrm>
            <a:off x="8798561" y="5156624"/>
            <a:ext cx="3359573" cy="948267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495" dirty="0">
                <a:solidFill>
                  <a:srgbClr val="66666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心电图和动态心电监测是诊断心律失常的关键手段。可捕捉发作时的心电变化。帮助明确病因和类型。</a:t>
            </a:r>
            <a:endParaRPr lang="en-US" sz="1495" dirty="0"/>
          </a:p>
        </p:txBody>
      </p:sp>
      <p:sp>
        <p:nvSpPr>
          <p:cNvPr id="19" name="Text 15"/>
          <p:cNvSpPr/>
          <p:nvPr/>
        </p:nvSpPr>
        <p:spPr>
          <a:xfrm>
            <a:off x="8798561" y="6195061"/>
            <a:ext cx="3359573" cy="358987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90"/>
              </a:lnSpc>
              <a:buNone/>
            </a:pPr>
            <a:r>
              <a:rPr lang="en-US" sz="1705" b="1" dirty="0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早发现早干预</a:t>
            </a:r>
            <a:endParaRPr lang="en-US" sz="1705" dirty="0"/>
          </a:p>
        </p:txBody>
      </p:sp>
      <p:sp>
        <p:nvSpPr>
          <p:cNvPr id="20" name="Text 16"/>
          <p:cNvSpPr/>
          <p:nvPr/>
        </p:nvSpPr>
        <p:spPr>
          <a:xfrm>
            <a:off x="8798561" y="6554047"/>
            <a:ext cx="3359573" cy="948267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495" dirty="0">
                <a:solidFill>
                  <a:srgbClr val="66666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尽早识别并处理恶性心律失常，能有效预防心源性猝死。提高生存率和生活质量。是临床管理的核心原则。</a:t>
            </a:r>
            <a:endParaRPr lang="en-US" sz="1495" dirty="0"/>
          </a:p>
        </p:txBody>
      </p:sp>
      <p:sp>
        <p:nvSpPr>
          <p:cNvPr id="21" name="Text 17"/>
          <p:cNvSpPr/>
          <p:nvPr/>
        </p:nvSpPr>
        <p:spPr>
          <a:xfrm>
            <a:off x="8798561" y="7592484"/>
            <a:ext cx="3359573" cy="358987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90"/>
              </a:lnSpc>
              <a:buNone/>
            </a:pPr>
            <a:r>
              <a:rPr lang="en-US" sz="1705" b="1" dirty="0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防范猝死风险</a:t>
            </a:r>
            <a:endParaRPr lang="en-US" sz="1705" dirty="0"/>
          </a:p>
        </p:txBody>
      </p:sp>
      <p:sp>
        <p:nvSpPr>
          <p:cNvPr id="22" name="Text 18"/>
          <p:cNvSpPr/>
          <p:nvPr/>
        </p:nvSpPr>
        <p:spPr>
          <a:xfrm>
            <a:off x="8798561" y="7951470"/>
            <a:ext cx="3359573" cy="948267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495" dirty="0">
                <a:solidFill>
                  <a:srgbClr val="66666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通过系统评估和规范治疗，可显著降低心源性猝死的发生概率。长期随访和监测至关重要。提升整体预后效果。</a:t>
            </a:r>
            <a:endParaRPr lang="en-US" sz="1495" dirty="0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3004800" cy="7315200"/>
          </a:xfrm>
          <a:prstGeom prst="rect">
            <a:avLst/>
          </a:prstGeom>
          <a:solidFill>
            <a:srgbClr val="FFFFFF"/>
          </a:solidFill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0" y="0"/>
            <a:ext cx="13004800" cy="731520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812800" y="406400"/>
            <a:ext cx="11379200" cy="113792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3150"/>
              </a:lnSpc>
              <a:buNone/>
            </a:pPr>
            <a:r>
              <a:rPr lang="en-US" sz="3200" b="1" dirty="0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已有心脏病史者一旦感觉症状变化或加重，必须立即就医，不可归因于疲劳而忽视</a:t>
            </a:r>
            <a:endParaRPr lang="en-US" sz="3200" dirty="0"/>
          </a:p>
        </p:txBody>
      </p:sp>
      <p:sp>
        <p:nvSpPr>
          <p:cNvPr id="5" name="Text 2"/>
          <p:cNvSpPr/>
          <p:nvPr/>
        </p:nvSpPr>
        <p:spPr>
          <a:xfrm>
            <a:off x="812800" y="1625600"/>
            <a:ext cx="11379200" cy="298027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endParaRPr lang="en-US" sz="1705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568960" y="2628053"/>
            <a:ext cx="3955415" cy="3623734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1070187" y="3738880"/>
            <a:ext cx="2952961" cy="358987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90"/>
              </a:lnSpc>
              <a:buNone/>
            </a:pPr>
            <a:r>
              <a:rPr lang="en-US" sz="1705" b="1" dirty="0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警惕症状变化</a:t>
            </a:r>
            <a:endParaRPr lang="en-US" sz="1705" dirty="0"/>
          </a:p>
        </p:txBody>
      </p:sp>
      <p:sp>
        <p:nvSpPr>
          <p:cNvPr id="8" name="Text 4"/>
          <p:cNvSpPr/>
          <p:nvPr/>
        </p:nvSpPr>
        <p:spPr>
          <a:xfrm>
            <a:off x="1070187" y="4152053"/>
            <a:ext cx="2952961" cy="154432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495" dirty="0">
                <a:solidFill>
                  <a:srgbClr val="66666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已有心脏病者若出现胸痛频率增加、持续时间延长或程度加重，不可简单归因为劳累。任何症状恶化都可能是病情进展的信号，需立即就医评估。</a:t>
            </a:r>
            <a:endParaRPr lang="en-US" sz="1495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4524375" y="2628053"/>
            <a:ext cx="3955415" cy="3623734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5025601" y="3738880"/>
            <a:ext cx="2952961" cy="358987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90"/>
              </a:lnSpc>
              <a:buNone/>
            </a:pPr>
            <a:r>
              <a:rPr lang="en-US" sz="1705" b="1" dirty="0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勿忽视非典型表现</a:t>
            </a:r>
            <a:endParaRPr lang="en-US" sz="1705" dirty="0"/>
          </a:p>
        </p:txBody>
      </p:sp>
      <p:sp>
        <p:nvSpPr>
          <p:cNvPr id="11" name="Text 6"/>
          <p:cNvSpPr/>
          <p:nvPr/>
        </p:nvSpPr>
        <p:spPr>
          <a:xfrm>
            <a:off x="5025601" y="4152053"/>
            <a:ext cx="2952961" cy="154432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495" dirty="0">
                <a:solidFill>
                  <a:srgbClr val="66666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部分患者可能表现为乏力、心悸、气短或上腹不适等不典型症状。这些可能是心脏供血不足的隐匿表现，尤其在糖尿病患者中更易被忽略。</a:t>
            </a:r>
            <a:endParaRPr lang="en-US" sz="1495" dirty="0"/>
          </a:p>
        </p:txBody>
      </p:sp>
      <p:pic>
        <p:nvPicPr>
          <p:cNvPr id="12" name="Image 3" descr="preencoded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8479790" y="2628053"/>
            <a:ext cx="3955415" cy="3623734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8981016" y="3738880"/>
            <a:ext cx="2952961" cy="358987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90"/>
              </a:lnSpc>
              <a:buNone/>
            </a:pPr>
            <a:r>
              <a:rPr lang="en-US" sz="1705" b="1" dirty="0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及时就诊防恶化</a:t>
            </a:r>
            <a:endParaRPr lang="en-US" sz="1705" dirty="0"/>
          </a:p>
        </p:txBody>
      </p:sp>
      <p:sp>
        <p:nvSpPr>
          <p:cNvPr id="14" name="Text 8"/>
          <p:cNvSpPr/>
          <p:nvPr/>
        </p:nvSpPr>
        <p:spPr>
          <a:xfrm>
            <a:off x="8981016" y="4152053"/>
            <a:ext cx="2952961" cy="154432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495" dirty="0">
                <a:solidFill>
                  <a:srgbClr val="66666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一旦感觉与平时不同的异常反应，应尽快到心内科就诊，进行心电图、心肌酶等检查。早期干预可有效防止心律失常或心梗导致的猝死风险。</a:t>
            </a:r>
            <a:endParaRPr lang="en-US" sz="1495" dirty="0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0" y="0"/>
            <a:ext cx="13004800" cy="73152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12800" y="3765973"/>
            <a:ext cx="6773333" cy="1896533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5250"/>
              </a:lnSpc>
              <a:buNone/>
            </a:pPr>
            <a:r>
              <a:rPr lang="en-US" sz="5335" b="1" dirty="0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科学预防策略：构筑心脏健康防线</a:t>
            </a:r>
            <a:endParaRPr lang="en-US" sz="5335" dirty="0"/>
          </a:p>
        </p:txBody>
      </p:sp>
      <p:sp>
        <p:nvSpPr>
          <p:cNvPr id="4" name="Shape 1"/>
          <p:cNvSpPr/>
          <p:nvPr/>
        </p:nvSpPr>
        <p:spPr>
          <a:xfrm>
            <a:off x="812800" y="5913119"/>
            <a:ext cx="6773333" cy="20321"/>
          </a:xfrm>
          <a:prstGeom prst="rect">
            <a:avLst/>
          </a:prstGeom>
          <a:solidFill>
            <a:srgbClr val="333333">
              <a:alpha val="30000"/>
            </a:srgbClr>
          </a:solidFill>
        </p:spPr>
      </p:sp>
      <p:sp>
        <p:nvSpPr>
          <p:cNvPr id="5" name="Text 2"/>
          <p:cNvSpPr/>
          <p:nvPr/>
        </p:nvSpPr>
        <p:spPr>
          <a:xfrm>
            <a:off x="812800" y="6204373"/>
            <a:ext cx="6773333" cy="298027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endParaRPr lang="en-US" sz="1495" dirty="0"/>
          </a:p>
        </p:txBody>
      </p:sp>
      <p:sp>
        <p:nvSpPr>
          <p:cNvPr id="6" name="Text 3"/>
          <p:cNvSpPr/>
          <p:nvPr/>
        </p:nvSpPr>
        <p:spPr>
          <a:xfrm>
            <a:off x="7708053" y="4280747"/>
            <a:ext cx="5303521" cy="406400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2500"/>
              </a:lnSpc>
              <a:buNone/>
            </a:pPr>
            <a:r>
              <a:rPr lang="en-US" sz="32000" b="1" dirty="0">
                <a:solidFill>
                  <a:srgbClr val="FFFFFF">
                    <a:alpha val="7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05</a:t>
            </a:r>
            <a:endParaRPr lang="en-US" sz="32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7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266700" y="1041400"/>
            <a:ext cx="12471400" cy="5080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90000"/>
              </a:lnSpc>
            </a:pPr>
            <a:r>
              <a:rPr lang="en-US" sz="3600" b="1" dirty="0">
                <a:solidFill>
                  <a:srgbClr val="4A5D23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世界观的不同</a:t>
            </a:r>
            <a:endParaRPr lang="en-US" sz="1600" dirty="0"/>
          </a:p>
        </p:txBody>
      </p:sp>
      <p:sp>
        <p:nvSpPr>
          <p:cNvPr id="3" name="Shape 1"/>
          <p:cNvSpPr/>
          <p:nvPr/>
        </p:nvSpPr>
        <p:spPr>
          <a:xfrm>
            <a:off x="2679700" y="2159000"/>
            <a:ext cx="1219200" cy="1219200"/>
          </a:xfrm>
          <a:custGeom>
            <a:avLst/>
            <a:gdLst/>
            <a:ahLst/>
            <a:cxnLst/>
            <a:rect l="l" t="t" r="r" b="b"/>
            <a:pathLst>
              <a:path w="1219200" h="1219200">
                <a:moveTo>
                  <a:pt x="609600" y="0"/>
                </a:moveTo>
                <a:lnTo>
                  <a:pt x="609600" y="0"/>
                </a:lnTo>
                <a:cubicBezTo>
                  <a:pt x="946047" y="0"/>
                  <a:pt x="1219200" y="273153"/>
                  <a:pt x="1219200" y="609600"/>
                </a:cubicBezTo>
                <a:lnTo>
                  <a:pt x="1219200" y="609600"/>
                </a:lnTo>
                <a:cubicBezTo>
                  <a:pt x="1219200" y="946047"/>
                  <a:pt x="946047" y="1219200"/>
                  <a:pt x="609600" y="1219200"/>
                </a:cubicBezTo>
                <a:lnTo>
                  <a:pt x="609600" y="1219200"/>
                </a:lnTo>
                <a:cubicBezTo>
                  <a:pt x="273153" y="1219200"/>
                  <a:pt x="0" y="946047"/>
                  <a:pt x="0" y="609600"/>
                </a:cubicBezTo>
                <a:lnTo>
                  <a:pt x="0" y="609600"/>
                </a:lnTo>
                <a:cubicBezTo>
                  <a:pt x="0" y="273153"/>
                  <a:pt x="273153" y="0"/>
                  <a:pt x="609600" y="0"/>
                </a:cubicBezTo>
                <a:close/>
              </a:path>
            </a:pathLst>
          </a:custGeom>
          <a:solidFill>
            <a:srgbClr val="4A5D23"/>
          </a:solidFill>
        </p:spPr>
      </p:sp>
      <p:sp>
        <p:nvSpPr>
          <p:cNvPr id="4" name="Shape 2"/>
          <p:cNvSpPr/>
          <p:nvPr/>
        </p:nvSpPr>
        <p:spPr>
          <a:xfrm>
            <a:off x="3101975" y="2578100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130969" y="0"/>
                </a:moveTo>
                <a:cubicBezTo>
                  <a:pt x="111249" y="0"/>
                  <a:pt x="95250" y="15999"/>
                  <a:pt x="95250" y="35719"/>
                </a:cubicBezTo>
                <a:lnTo>
                  <a:pt x="95250" y="190500"/>
                </a:lnTo>
                <a:cubicBezTo>
                  <a:pt x="95250" y="210220"/>
                  <a:pt x="111249" y="226219"/>
                  <a:pt x="130969" y="226219"/>
                </a:cubicBezTo>
                <a:lnTo>
                  <a:pt x="178594" y="226219"/>
                </a:lnTo>
                <a:cubicBezTo>
                  <a:pt x="198313" y="226219"/>
                  <a:pt x="214313" y="210220"/>
                  <a:pt x="214313" y="190500"/>
                </a:cubicBezTo>
                <a:lnTo>
                  <a:pt x="214313" y="142875"/>
                </a:lnTo>
                <a:lnTo>
                  <a:pt x="238125" y="142875"/>
                </a:lnTo>
                <a:cubicBezTo>
                  <a:pt x="290736" y="142875"/>
                  <a:pt x="333375" y="185514"/>
                  <a:pt x="333375" y="238125"/>
                </a:cubicBezTo>
                <a:cubicBezTo>
                  <a:pt x="333375" y="290736"/>
                  <a:pt x="290736" y="333375"/>
                  <a:pt x="238125" y="333375"/>
                </a:cubicBezTo>
                <a:lnTo>
                  <a:pt x="23812" y="333375"/>
                </a:lnTo>
                <a:cubicBezTo>
                  <a:pt x="10641" y="333375"/>
                  <a:pt x="0" y="344016"/>
                  <a:pt x="0" y="357188"/>
                </a:cubicBezTo>
                <a:cubicBezTo>
                  <a:pt x="0" y="370359"/>
                  <a:pt x="10641" y="381000"/>
                  <a:pt x="23812" y="381000"/>
                </a:cubicBezTo>
                <a:lnTo>
                  <a:pt x="357188" y="381000"/>
                </a:lnTo>
                <a:cubicBezTo>
                  <a:pt x="370359" y="381000"/>
                  <a:pt x="381000" y="370359"/>
                  <a:pt x="381000" y="357188"/>
                </a:cubicBezTo>
                <a:cubicBezTo>
                  <a:pt x="381000" y="344016"/>
                  <a:pt x="370359" y="333375"/>
                  <a:pt x="357188" y="333375"/>
                </a:cubicBezTo>
                <a:lnTo>
                  <a:pt x="344612" y="333375"/>
                </a:lnTo>
                <a:cubicBezTo>
                  <a:pt x="367233" y="308074"/>
                  <a:pt x="381000" y="274737"/>
                  <a:pt x="381000" y="238125"/>
                </a:cubicBezTo>
                <a:cubicBezTo>
                  <a:pt x="381000" y="159246"/>
                  <a:pt x="317004" y="95250"/>
                  <a:pt x="238125" y="95250"/>
                </a:cubicBezTo>
                <a:lnTo>
                  <a:pt x="214313" y="95250"/>
                </a:lnTo>
                <a:lnTo>
                  <a:pt x="214313" y="35719"/>
                </a:lnTo>
                <a:cubicBezTo>
                  <a:pt x="214313" y="15999"/>
                  <a:pt x="198313" y="0"/>
                  <a:pt x="178594" y="0"/>
                </a:cubicBezTo>
                <a:lnTo>
                  <a:pt x="130969" y="0"/>
                </a:lnTo>
                <a:close/>
                <a:moveTo>
                  <a:pt x="89297" y="261938"/>
                </a:moveTo>
                <a:cubicBezTo>
                  <a:pt x="79400" y="261938"/>
                  <a:pt x="71438" y="269900"/>
                  <a:pt x="71438" y="279797"/>
                </a:cubicBezTo>
                <a:cubicBezTo>
                  <a:pt x="71438" y="289694"/>
                  <a:pt x="79400" y="297656"/>
                  <a:pt x="89297" y="297656"/>
                </a:cubicBezTo>
                <a:lnTo>
                  <a:pt x="220266" y="297656"/>
                </a:lnTo>
                <a:cubicBezTo>
                  <a:pt x="230163" y="297656"/>
                  <a:pt x="238125" y="289694"/>
                  <a:pt x="238125" y="279797"/>
                </a:cubicBezTo>
                <a:cubicBezTo>
                  <a:pt x="238125" y="269900"/>
                  <a:pt x="230163" y="261938"/>
                  <a:pt x="220266" y="261938"/>
                </a:cubicBezTo>
                <a:lnTo>
                  <a:pt x="89297" y="261938"/>
                </a:lnTo>
                <a:close/>
              </a:path>
            </a:pathLst>
          </a:custGeom>
          <a:solidFill>
            <a:srgbClr val="FFFFFF"/>
          </a:solidFill>
        </p:spPr>
      </p:sp>
      <p:sp>
        <p:nvSpPr>
          <p:cNvPr id="5" name="Text 3"/>
          <p:cNvSpPr/>
          <p:nvPr/>
        </p:nvSpPr>
        <p:spPr>
          <a:xfrm>
            <a:off x="285750" y="3683000"/>
            <a:ext cx="6007100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3000" b="1" dirty="0">
                <a:solidFill>
                  <a:srgbClr val="4A5D23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西医：还原论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381000" y="4445000"/>
            <a:ext cx="5930900" cy="355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800" b="1" dirty="0">
                <a:solidFill>
                  <a:srgbClr val="4A5D23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理念：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381000" y="4800600"/>
            <a:ext cx="5918200" cy="609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600" dirty="0">
                <a:solidFill>
                  <a:srgbClr val="4A5D23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致力于将人体不断分解，从系统、器官、组织到细胞、分子、基因。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381000" y="5613400"/>
            <a:ext cx="5930900" cy="355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800" b="1" dirty="0">
                <a:solidFill>
                  <a:srgbClr val="4A5D23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关注点：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381000" y="5969000"/>
            <a:ext cx="5918200" cy="3048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600" dirty="0">
                <a:solidFill>
                  <a:srgbClr val="4A5D23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微观、具体、结构。病在哪个细胞？哪个基因突变？</a:t>
            </a:r>
            <a:endParaRPr lang="en-US" sz="1600" dirty="0"/>
          </a:p>
        </p:txBody>
      </p:sp>
      <p:sp>
        <p:nvSpPr>
          <p:cNvPr id="10" name="Shape 8"/>
          <p:cNvSpPr/>
          <p:nvPr/>
        </p:nvSpPr>
        <p:spPr>
          <a:xfrm>
            <a:off x="9105900" y="2159000"/>
            <a:ext cx="1219200" cy="1219200"/>
          </a:xfrm>
          <a:custGeom>
            <a:avLst/>
            <a:gdLst/>
            <a:ahLst/>
            <a:cxnLst/>
            <a:rect l="l" t="t" r="r" b="b"/>
            <a:pathLst>
              <a:path w="1219200" h="1219200">
                <a:moveTo>
                  <a:pt x="609600" y="0"/>
                </a:moveTo>
                <a:lnTo>
                  <a:pt x="609600" y="0"/>
                </a:lnTo>
                <a:cubicBezTo>
                  <a:pt x="946047" y="0"/>
                  <a:pt x="1219200" y="273153"/>
                  <a:pt x="1219200" y="609600"/>
                </a:cubicBezTo>
                <a:lnTo>
                  <a:pt x="1219200" y="609600"/>
                </a:lnTo>
                <a:cubicBezTo>
                  <a:pt x="1219200" y="946047"/>
                  <a:pt x="946047" y="1219200"/>
                  <a:pt x="609600" y="1219200"/>
                </a:cubicBezTo>
                <a:lnTo>
                  <a:pt x="609600" y="1219200"/>
                </a:lnTo>
                <a:cubicBezTo>
                  <a:pt x="273153" y="1219200"/>
                  <a:pt x="0" y="946047"/>
                  <a:pt x="0" y="609600"/>
                </a:cubicBezTo>
                <a:lnTo>
                  <a:pt x="0" y="609600"/>
                </a:lnTo>
                <a:cubicBezTo>
                  <a:pt x="0" y="273153"/>
                  <a:pt x="273153" y="0"/>
                  <a:pt x="609600" y="0"/>
                </a:cubicBezTo>
                <a:close/>
              </a:path>
            </a:pathLst>
          </a:custGeom>
          <a:solidFill>
            <a:srgbClr val="B5A291"/>
          </a:solidFill>
        </p:spPr>
      </p:sp>
      <p:sp>
        <p:nvSpPr>
          <p:cNvPr id="11" name="Shape 9"/>
          <p:cNvSpPr/>
          <p:nvPr/>
        </p:nvSpPr>
        <p:spPr>
          <a:xfrm>
            <a:off x="9551988" y="2578100"/>
            <a:ext cx="333375" cy="381000"/>
          </a:xfrm>
          <a:custGeom>
            <a:avLst/>
            <a:gdLst/>
            <a:ahLst/>
            <a:cxnLst/>
            <a:rect l="l" t="t" r="r" b="b"/>
            <a:pathLst>
              <a:path w="333375" h="381000">
                <a:moveTo>
                  <a:pt x="166688" y="-23812"/>
                </a:moveTo>
                <a:cubicBezTo>
                  <a:pt x="171896" y="-23812"/>
                  <a:pt x="176882" y="-21506"/>
                  <a:pt x="180305" y="-17487"/>
                </a:cubicBezTo>
                <a:lnTo>
                  <a:pt x="281508" y="101575"/>
                </a:lnTo>
                <a:cubicBezTo>
                  <a:pt x="286048" y="106859"/>
                  <a:pt x="287015" y="114300"/>
                  <a:pt x="284113" y="120625"/>
                </a:cubicBezTo>
                <a:cubicBezTo>
                  <a:pt x="281211" y="126950"/>
                  <a:pt x="274886" y="130969"/>
                  <a:pt x="267891" y="130969"/>
                </a:cubicBezTo>
                <a:lnTo>
                  <a:pt x="249362" y="130969"/>
                </a:lnTo>
                <a:lnTo>
                  <a:pt x="305321" y="196825"/>
                </a:lnTo>
                <a:cubicBezTo>
                  <a:pt x="309860" y="202109"/>
                  <a:pt x="310828" y="209550"/>
                  <a:pt x="307925" y="215875"/>
                </a:cubicBezTo>
                <a:cubicBezTo>
                  <a:pt x="305023" y="222200"/>
                  <a:pt x="298698" y="226219"/>
                  <a:pt x="291703" y="226219"/>
                </a:cubicBezTo>
                <a:lnTo>
                  <a:pt x="263054" y="226219"/>
                </a:lnTo>
                <a:lnTo>
                  <a:pt x="329133" y="303981"/>
                </a:lnTo>
                <a:cubicBezTo>
                  <a:pt x="333673" y="309265"/>
                  <a:pt x="334640" y="316706"/>
                  <a:pt x="331738" y="323031"/>
                </a:cubicBezTo>
                <a:cubicBezTo>
                  <a:pt x="328836" y="329357"/>
                  <a:pt x="322511" y="333375"/>
                  <a:pt x="315516" y="333375"/>
                </a:cubicBezTo>
                <a:lnTo>
                  <a:pt x="190500" y="333375"/>
                </a:lnTo>
                <a:lnTo>
                  <a:pt x="190500" y="381000"/>
                </a:lnTo>
                <a:cubicBezTo>
                  <a:pt x="190500" y="394171"/>
                  <a:pt x="179859" y="404813"/>
                  <a:pt x="166688" y="404813"/>
                </a:cubicBezTo>
                <a:cubicBezTo>
                  <a:pt x="153516" y="404813"/>
                  <a:pt x="142875" y="394171"/>
                  <a:pt x="142875" y="381000"/>
                </a:cubicBezTo>
                <a:lnTo>
                  <a:pt x="142875" y="333375"/>
                </a:lnTo>
                <a:lnTo>
                  <a:pt x="17859" y="333375"/>
                </a:lnTo>
                <a:cubicBezTo>
                  <a:pt x="10864" y="333375"/>
                  <a:pt x="4539" y="329357"/>
                  <a:pt x="1637" y="323031"/>
                </a:cubicBezTo>
                <a:cubicBezTo>
                  <a:pt x="-1265" y="316706"/>
                  <a:pt x="-298" y="309265"/>
                  <a:pt x="4242" y="303981"/>
                </a:cubicBezTo>
                <a:lnTo>
                  <a:pt x="70321" y="226219"/>
                </a:lnTo>
                <a:lnTo>
                  <a:pt x="41672" y="226219"/>
                </a:lnTo>
                <a:cubicBezTo>
                  <a:pt x="34677" y="226219"/>
                  <a:pt x="28352" y="222200"/>
                  <a:pt x="25450" y="215875"/>
                </a:cubicBezTo>
                <a:cubicBezTo>
                  <a:pt x="22547" y="209550"/>
                  <a:pt x="23515" y="202109"/>
                  <a:pt x="28054" y="196825"/>
                </a:cubicBezTo>
                <a:lnTo>
                  <a:pt x="84013" y="130969"/>
                </a:lnTo>
                <a:lnTo>
                  <a:pt x="65484" y="130969"/>
                </a:lnTo>
                <a:cubicBezTo>
                  <a:pt x="58489" y="130969"/>
                  <a:pt x="52164" y="126950"/>
                  <a:pt x="49262" y="120625"/>
                </a:cubicBezTo>
                <a:cubicBezTo>
                  <a:pt x="46360" y="114300"/>
                  <a:pt x="47327" y="106859"/>
                  <a:pt x="51867" y="101575"/>
                </a:cubicBezTo>
                <a:lnTo>
                  <a:pt x="153070" y="-17487"/>
                </a:lnTo>
                <a:cubicBezTo>
                  <a:pt x="156493" y="-21506"/>
                  <a:pt x="161479" y="-23812"/>
                  <a:pt x="166688" y="-23812"/>
                </a:cubicBezTo>
                <a:close/>
              </a:path>
            </a:pathLst>
          </a:custGeom>
          <a:solidFill>
            <a:srgbClr val="FFFFFF"/>
          </a:solidFill>
        </p:spPr>
      </p:sp>
      <p:sp>
        <p:nvSpPr>
          <p:cNvPr id="12" name="Text 10"/>
          <p:cNvSpPr/>
          <p:nvPr/>
        </p:nvSpPr>
        <p:spPr>
          <a:xfrm>
            <a:off x="6711950" y="3683000"/>
            <a:ext cx="6007100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3000" b="1" dirty="0">
                <a:solidFill>
                  <a:srgbClr val="4A5D23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中医：整体观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6807200" y="4445000"/>
            <a:ext cx="5930900" cy="355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800" b="1" dirty="0">
                <a:solidFill>
                  <a:srgbClr val="4A5D23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理念：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6807200" y="4800600"/>
            <a:ext cx="5918200" cy="609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600" dirty="0">
                <a:solidFill>
                  <a:srgbClr val="4A5D23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认为人体是一个不可分割的有机整体，并且与自然环境、社会环境紧密相连。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6807200" y="5613400"/>
            <a:ext cx="5930900" cy="355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800" b="1" dirty="0">
                <a:solidFill>
                  <a:srgbClr val="4A5D23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关注点：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6807200" y="5969000"/>
            <a:ext cx="5918200" cy="3048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600" dirty="0">
                <a:solidFill>
                  <a:srgbClr val="4A5D23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宏观、关系、功能。脏腑之间是否协调？气血津液是否通畅？</a:t>
            </a:r>
            <a:endParaRPr lang="en-US" sz="1600" dirty="0"/>
          </a:p>
        </p:txBody>
      </p:sp>
    </p:spTree>
  </p:cSld>
  <p:clrMapOvr>
    <a:masterClrMapping/>
  </p:clrMapOvr>
  <p:transition>
    <p:fade/>
  </p:transition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3004800" cy="7315200"/>
          </a:xfrm>
          <a:prstGeom prst="rect">
            <a:avLst/>
          </a:prstGeom>
          <a:solidFill>
            <a:srgbClr val="FFFFFF"/>
          </a:solidFill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0" y="0"/>
            <a:ext cx="13004800" cy="731520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812800" y="406400"/>
            <a:ext cx="11379200" cy="113792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3150"/>
              </a:lnSpc>
              <a:buNone/>
            </a:pPr>
            <a:r>
              <a:rPr lang="en-US" sz="3200" b="1" dirty="0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定期进行心电图、心脏彩超、动态心电监测等检查，特别是40岁以上或有家族史人群每年至少一次全面筛查</a:t>
            </a:r>
            <a:endParaRPr lang="en-US" sz="3200" dirty="0"/>
          </a:p>
        </p:txBody>
      </p:sp>
      <p:sp>
        <p:nvSpPr>
          <p:cNvPr id="5" name="Text 2"/>
          <p:cNvSpPr/>
          <p:nvPr/>
        </p:nvSpPr>
        <p:spPr>
          <a:xfrm>
            <a:off x="812800" y="1625600"/>
            <a:ext cx="11379200" cy="298027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endParaRPr lang="en-US" sz="1705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541867" y="2600960"/>
            <a:ext cx="11921067" cy="3041227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2512907" y="2722880"/>
            <a:ext cx="379307" cy="433493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100"/>
              </a:lnSpc>
              <a:buNone/>
            </a:pPr>
            <a:r>
              <a:rPr lang="en-US" sz="2135" b="1" dirty="0">
                <a:solidFill>
                  <a:srgbClr val="615CED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01</a:t>
            </a:r>
            <a:endParaRPr lang="en-US" sz="2135" dirty="0"/>
          </a:p>
        </p:txBody>
      </p:sp>
      <p:sp>
        <p:nvSpPr>
          <p:cNvPr id="8" name="Text 4"/>
          <p:cNvSpPr/>
          <p:nvPr/>
        </p:nvSpPr>
        <p:spPr>
          <a:xfrm>
            <a:off x="1544320" y="3278293"/>
            <a:ext cx="2316480" cy="358987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690"/>
              </a:lnSpc>
              <a:buNone/>
            </a:pPr>
            <a:r>
              <a:rPr lang="en-US" sz="1705" b="1" dirty="0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筛查重要意义</a:t>
            </a:r>
            <a:endParaRPr lang="en-US" sz="1705" dirty="0"/>
          </a:p>
        </p:txBody>
      </p:sp>
      <p:sp>
        <p:nvSpPr>
          <p:cNvPr id="9" name="Text 5"/>
          <p:cNvSpPr/>
          <p:nvPr/>
        </p:nvSpPr>
        <p:spPr>
          <a:xfrm>
            <a:off x="1544320" y="3691467"/>
            <a:ext cx="2316480" cy="1842347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650"/>
              </a:lnSpc>
              <a:buNone/>
            </a:pPr>
            <a:r>
              <a:rPr lang="en-US" sz="1495" dirty="0">
                <a:solidFill>
                  <a:srgbClr val="66666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定期心脏检查有助于早期发现冠心病、心律失常等隐匿性心脏病，尤其对无症状高危人群至关重要，可实现早干预以降低风险。</a:t>
            </a:r>
            <a:endParaRPr lang="en-US" sz="1495" dirty="0"/>
          </a:p>
        </p:txBody>
      </p:sp>
      <p:sp>
        <p:nvSpPr>
          <p:cNvPr id="10" name="Text 6"/>
          <p:cNvSpPr/>
          <p:nvPr/>
        </p:nvSpPr>
        <p:spPr>
          <a:xfrm>
            <a:off x="5046133" y="2722880"/>
            <a:ext cx="379307" cy="433493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100"/>
              </a:lnSpc>
              <a:buNone/>
            </a:pPr>
            <a:r>
              <a:rPr lang="en-US" sz="2135" b="1" dirty="0">
                <a:solidFill>
                  <a:srgbClr val="5BB1E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02</a:t>
            </a:r>
            <a:endParaRPr lang="en-US" sz="2135" dirty="0"/>
          </a:p>
        </p:txBody>
      </p:sp>
      <p:sp>
        <p:nvSpPr>
          <p:cNvPr id="11" name="Text 7"/>
          <p:cNvSpPr/>
          <p:nvPr/>
        </p:nvSpPr>
        <p:spPr>
          <a:xfrm>
            <a:off x="4077547" y="3278293"/>
            <a:ext cx="2316480" cy="358987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690"/>
              </a:lnSpc>
              <a:buNone/>
            </a:pPr>
            <a:r>
              <a:rPr lang="en-US" sz="1705" b="1" dirty="0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明确高危人群</a:t>
            </a:r>
            <a:endParaRPr lang="en-US" sz="1705" dirty="0"/>
          </a:p>
        </p:txBody>
      </p:sp>
      <p:sp>
        <p:nvSpPr>
          <p:cNvPr id="12" name="Text 8"/>
          <p:cNvSpPr/>
          <p:nvPr/>
        </p:nvSpPr>
        <p:spPr>
          <a:xfrm>
            <a:off x="4077547" y="3691467"/>
            <a:ext cx="2316480" cy="154432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650"/>
              </a:lnSpc>
              <a:buNone/>
            </a:pPr>
            <a:r>
              <a:rPr lang="en-US" sz="1495" dirty="0">
                <a:solidFill>
                  <a:srgbClr val="66666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建议40岁以上、有家族史及合并高血压、糖尿病或长期吸烟者每年进行评估，识别需重点监测的高危个体。</a:t>
            </a:r>
            <a:endParaRPr lang="en-US" sz="1495" dirty="0"/>
          </a:p>
        </p:txBody>
      </p:sp>
      <p:sp>
        <p:nvSpPr>
          <p:cNvPr id="13" name="Text 9"/>
          <p:cNvSpPr/>
          <p:nvPr/>
        </p:nvSpPr>
        <p:spPr>
          <a:xfrm>
            <a:off x="7579361" y="2722880"/>
            <a:ext cx="379307" cy="433493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100"/>
              </a:lnSpc>
              <a:buNone/>
            </a:pPr>
            <a:r>
              <a:rPr lang="en-US" sz="2135" b="1" dirty="0">
                <a:solidFill>
                  <a:srgbClr val="615CED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03</a:t>
            </a:r>
            <a:endParaRPr lang="en-US" sz="2135" dirty="0"/>
          </a:p>
        </p:txBody>
      </p:sp>
      <p:sp>
        <p:nvSpPr>
          <p:cNvPr id="14" name="Text 10"/>
          <p:cNvSpPr/>
          <p:nvPr/>
        </p:nvSpPr>
        <p:spPr>
          <a:xfrm>
            <a:off x="6610773" y="3278293"/>
            <a:ext cx="2316480" cy="358987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690"/>
              </a:lnSpc>
              <a:buNone/>
            </a:pPr>
            <a:r>
              <a:rPr lang="en-US" sz="1705" b="1" dirty="0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规范检查项目</a:t>
            </a:r>
            <a:endParaRPr lang="en-US" sz="1705" dirty="0"/>
          </a:p>
        </p:txBody>
      </p:sp>
      <p:sp>
        <p:nvSpPr>
          <p:cNvPr id="15" name="Text 11"/>
          <p:cNvSpPr/>
          <p:nvPr/>
        </p:nvSpPr>
        <p:spPr>
          <a:xfrm>
            <a:off x="6610773" y="3691467"/>
            <a:ext cx="2316480" cy="154432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650"/>
              </a:lnSpc>
              <a:buNone/>
            </a:pPr>
            <a:r>
              <a:rPr lang="en-US" sz="1495" dirty="0">
                <a:solidFill>
                  <a:srgbClr val="66666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应包括心电图、心脏彩超和24小时动态心电监测，全面评估心脏结构与电活动，提高心肌缺血和心律失常检出率。</a:t>
            </a:r>
            <a:endParaRPr lang="en-US" sz="1495" dirty="0"/>
          </a:p>
        </p:txBody>
      </p:sp>
      <p:sp>
        <p:nvSpPr>
          <p:cNvPr id="16" name="Text 12"/>
          <p:cNvSpPr/>
          <p:nvPr/>
        </p:nvSpPr>
        <p:spPr>
          <a:xfrm>
            <a:off x="10112587" y="2722880"/>
            <a:ext cx="379307" cy="433493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100"/>
              </a:lnSpc>
              <a:buNone/>
            </a:pPr>
            <a:r>
              <a:rPr lang="en-US" sz="2135" b="1" dirty="0">
                <a:solidFill>
                  <a:srgbClr val="5BB1E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04</a:t>
            </a:r>
            <a:endParaRPr lang="en-US" sz="2135" dirty="0"/>
          </a:p>
        </p:txBody>
      </p:sp>
      <p:sp>
        <p:nvSpPr>
          <p:cNvPr id="17" name="Text 13"/>
          <p:cNvSpPr/>
          <p:nvPr/>
        </p:nvSpPr>
        <p:spPr>
          <a:xfrm>
            <a:off x="9144000" y="3278293"/>
            <a:ext cx="2316480" cy="358987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690"/>
              </a:lnSpc>
              <a:buNone/>
            </a:pPr>
            <a:r>
              <a:rPr lang="en-US" sz="1705" b="1" dirty="0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异常及时处置</a:t>
            </a:r>
            <a:endParaRPr lang="en-US" sz="1705" dirty="0"/>
          </a:p>
        </p:txBody>
      </p:sp>
      <p:sp>
        <p:nvSpPr>
          <p:cNvPr id="18" name="Text 14"/>
          <p:cNvSpPr/>
          <p:nvPr/>
        </p:nvSpPr>
        <p:spPr>
          <a:xfrm>
            <a:off x="9144000" y="3691467"/>
            <a:ext cx="2316480" cy="154432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650"/>
              </a:lnSpc>
              <a:buNone/>
            </a:pPr>
            <a:r>
              <a:rPr lang="en-US" sz="1495" dirty="0">
                <a:solidFill>
                  <a:srgbClr val="66666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若出现心悸、ST-T改变或早搏增多，应及时就医查明原因，根据医生建议调整治疗方案，防止病情恶化导致猝死。</a:t>
            </a:r>
            <a:endParaRPr lang="en-US" sz="1495" dirty="0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3004800" cy="8480213"/>
          </a:xfrm>
          <a:prstGeom prst="rect">
            <a:avLst/>
          </a:prstGeom>
          <a:solidFill>
            <a:srgbClr val="FFFFFF"/>
          </a:solidFill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1"/>
          <a:srcRect l="9302" r="9302"/>
          <a:stretch>
            <a:fillRect/>
          </a:stretch>
        </p:blipFill>
        <p:spPr>
          <a:xfrm>
            <a:off x="0" y="0"/>
            <a:ext cx="13004800" cy="2330027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812800" y="406400"/>
            <a:ext cx="11379200" cy="113792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3150"/>
              </a:lnSpc>
              <a:buNone/>
            </a:pPr>
            <a:r>
              <a:rPr lang="en-US" sz="3200" b="1" dirty="0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积极控制‘三高’——保持血压、血糖、血脂在理想范围，是降低心血管事件的核心措施</a:t>
            </a:r>
            <a:endParaRPr lang="en-US" sz="3200" dirty="0"/>
          </a:p>
        </p:txBody>
      </p:sp>
      <p:sp>
        <p:nvSpPr>
          <p:cNvPr id="5" name="Text 2"/>
          <p:cNvSpPr/>
          <p:nvPr/>
        </p:nvSpPr>
        <p:spPr>
          <a:xfrm>
            <a:off x="812800" y="1625600"/>
            <a:ext cx="11379200" cy="298027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endParaRPr lang="en-US" sz="1705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541867" y="2600960"/>
            <a:ext cx="11921067" cy="5608320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846667" y="6847417"/>
            <a:ext cx="3359573" cy="358987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r">
              <a:lnSpc>
                <a:spcPts val="1690"/>
              </a:lnSpc>
              <a:buNone/>
            </a:pPr>
            <a:r>
              <a:rPr lang="en-US" sz="1705" b="1" dirty="0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三高危害</a:t>
            </a:r>
            <a:endParaRPr lang="en-US" sz="1705" dirty="0"/>
          </a:p>
        </p:txBody>
      </p:sp>
      <p:sp>
        <p:nvSpPr>
          <p:cNvPr id="8" name="Text 4"/>
          <p:cNvSpPr/>
          <p:nvPr/>
        </p:nvSpPr>
        <p:spPr>
          <a:xfrm>
            <a:off x="846667" y="7206403"/>
            <a:ext cx="3359573" cy="948267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r">
              <a:lnSpc>
                <a:spcPts val="1650"/>
              </a:lnSpc>
              <a:buNone/>
            </a:pPr>
            <a:r>
              <a:rPr lang="en-US" sz="1495" dirty="0">
                <a:solidFill>
                  <a:srgbClr val="66666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高血压、高血糖和高血脂会持续损伤血管内皮，促进动脉粥样硬化的发展，显著增加心肌梗死与猝死的风险。</a:t>
            </a:r>
            <a:endParaRPr lang="en-US" sz="1495" dirty="0"/>
          </a:p>
        </p:txBody>
      </p:sp>
      <p:sp>
        <p:nvSpPr>
          <p:cNvPr id="9" name="Text 5"/>
          <p:cNvSpPr/>
          <p:nvPr/>
        </p:nvSpPr>
        <p:spPr>
          <a:xfrm>
            <a:off x="846667" y="5449994"/>
            <a:ext cx="3359573" cy="358987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r">
              <a:lnSpc>
                <a:spcPts val="1690"/>
              </a:lnSpc>
              <a:buNone/>
            </a:pPr>
            <a:r>
              <a:rPr lang="en-US" sz="1705" b="1" dirty="0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控制目标</a:t>
            </a:r>
            <a:endParaRPr lang="en-US" sz="1705" dirty="0"/>
          </a:p>
        </p:txBody>
      </p:sp>
      <p:sp>
        <p:nvSpPr>
          <p:cNvPr id="10" name="Text 6"/>
          <p:cNvSpPr/>
          <p:nvPr/>
        </p:nvSpPr>
        <p:spPr>
          <a:xfrm>
            <a:off x="846667" y="5808980"/>
            <a:ext cx="3359573" cy="948267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r">
              <a:lnSpc>
                <a:spcPts val="1650"/>
              </a:lnSpc>
              <a:buNone/>
            </a:pPr>
            <a:r>
              <a:rPr lang="en-US" sz="1495" dirty="0">
                <a:solidFill>
                  <a:srgbClr val="66666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理想血压应低于120/80 mmHg，空腹血糖维持在4.4-7.0 mmol/L，低密度脂蛋白胆固醇小于2.6 mmol/L。</a:t>
            </a:r>
            <a:endParaRPr lang="en-US" sz="1495" dirty="0"/>
          </a:p>
        </p:txBody>
      </p:sp>
      <p:sp>
        <p:nvSpPr>
          <p:cNvPr id="11" name="Text 7"/>
          <p:cNvSpPr/>
          <p:nvPr/>
        </p:nvSpPr>
        <p:spPr>
          <a:xfrm>
            <a:off x="846667" y="4052570"/>
            <a:ext cx="3359573" cy="358987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r">
              <a:lnSpc>
                <a:spcPts val="1690"/>
              </a:lnSpc>
              <a:buNone/>
            </a:pPr>
            <a:r>
              <a:rPr lang="en-US" sz="1705" b="1" dirty="0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监测频率</a:t>
            </a:r>
            <a:endParaRPr lang="en-US" sz="1705" dirty="0"/>
          </a:p>
        </p:txBody>
      </p:sp>
      <p:sp>
        <p:nvSpPr>
          <p:cNvPr id="12" name="Text 8"/>
          <p:cNvSpPr/>
          <p:nvPr/>
        </p:nvSpPr>
        <p:spPr>
          <a:xfrm>
            <a:off x="846667" y="4411557"/>
            <a:ext cx="3359573" cy="948267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r">
              <a:lnSpc>
                <a:spcPts val="1650"/>
              </a:lnSpc>
              <a:buNone/>
            </a:pPr>
            <a:r>
              <a:rPr lang="en-US" sz="1495" dirty="0">
                <a:solidFill>
                  <a:srgbClr val="66666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建议每月至少自测一次血压和血糖，每3至6个月检测血脂和糖化血红蛋白，及时掌握指标变化。</a:t>
            </a:r>
            <a:endParaRPr lang="en-US" sz="1495" dirty="0"/>
          </a:p>
        </p:txBody>
      </p:sp>
      <p:sp>
        <p:nvSpPr>
          <p:cNvPr id="13" name="Text 9"/>
          <p:cNvSpPr/>
          <p:nvPr/>
        </p:nvSpPr>
        <p:spPr>
          <a:xfrm>
            <a:off x="846667" y="2655147"/>
            <a:ext cx="3359573" cy="358987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r">
              <a:lnSpc>
                <a:spcPts val="1690"/>
              </a:lnSpc>
              <a:buNone/>
            </a:pPr>
            <a:r>
              <a:rPr lang="en-US" sz="1705" b="1" dirty="0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定期随访</a:t>
            </a:r>
            <a:endParaRPr lang="en-US" sz="1705" dirty="0"/>
          </a:p>
        </p:txBody>
      </p:sp>
      <p:sp>
        <p:nvSpPr>
          <p:cNvPr id="14" name="Text 10"/>
          <p:cNvSpPr/>
          <p:nvPr/>
        </p:nvSpPr>
        <p:spPr>
          <a:xfrm>
            <a:off x="846667" y="3014134"/>
            <a:ext cx="3359573" cy="948267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r">
              <a:lnSpc>
                <a:spcPts val="1650"/>
              </a:lnSpc>
              <a:buNone/>
            </a:pPr>
            <a:r>
              <a:rPr lang="en-US" sz="1495" dirty="0">
                <a:solidFill>
                  <a:srgbClr val="66666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患者应定期就医随访，评估治疗效果，调整治疗方案，确保各项指标持续达标。</a:t>
            </a:r>
            <a:endParaRPr lang="en-US" sz="1495" dirty="0"/>
          </a:p>
        </p:txBody>
      </p:sp>
      <p:sp>
        <p:nvSpPr>
          <p:cNvPr id="15" name="Text 11"/>
          <p:cNvSpPr/>
          <p:nvPr/>
        </p:nvSpPr>
        <p:spPr>
          <a:xfrm>
            <a:off x="8798561" y="2804160"/>
            <a:ext cx="3359573" cy="358987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90"/>
              </a:lnSpc>
              <a:buNone/>
            </a:pPr>
            <a:r>
              <a:rPr lang="en-US" sz="1705" b="1" dirty="0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药物治疗</a:t>
            </a:r>
            <a:endParaRPr lang="en-US" sz="1705" dirty="0"/>
          </a:p>
        </p:txBody>
      </p:sp>
      <p:sp>
        <p:nvSpPr>
          <p:cNvPr id="16" name="Text 12"/>
          <p:cNvSpPr/>
          <p:nvPr/>
        </p:nvSpPr>
        <p:spPr>
          <a:xfrm>
            <a:off x="8798561" y="3163147"/>
            <a:ext cx="3359573" cy="948267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495" dirty="0">
                <a:solidFill>
                  <a:srgbClr val="66666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规范使用降压、降糖和调脂药物，是控制三高的基础，需遵医嘱坚持用药不中断。</a:t>
            </a:r>
            <a:endParaRPr lang="en-US" sz="1495" dirty="0"/>
          </a:p>
        </p:txBody>
      </p:sp>
      <p:sp>
        <p:nvSpPr>
          <p:cNvPr id="17" name="Text 13"/>
          <p:cNvSpPr/>
          <p:nvPr/>
        </p:nvSpPr>
        <p:spPr>
          <a:xfrm>
            <a:off x="8798561" y="4201583"/>
            <a:ext cx="3359573" cy="358987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90"/>
              </a:lnSpc>
              <a:buNone/>
            </a:pPr>
            <a:r>
              <a:rPr lang="en-US" sz="1705" b="1" dirty="0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饮食管理</a:t>
            </a:r>
            <a:endParaRPr lang="en-US" sz="1705" dirty="0"/>
          </a:p>
        </p:txBody>
      </p:sp>
      <p:sp>
        <p:nvSpPr>
          <p:cNvPr id="18" name="Text 14"/>
          <p:cNvSpPr/>
          <p:nvPr/>
        </p:nvSpPr>
        <p:spPr>
          <a:xfrm>
            <a:off x="8798561" y="4560570"/>
            <a:ext cx="3359573" cy="65024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495" dirty="0">
                <a:solidFill>
                  <a:srgbClr val="66666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合理饮食应低盐、低糖、低脂，增加蔬菜水果摄入，有助于稳定三高指标。</a:t>
            </a:r>
            <a:endParaRPr lang="en-US" sz="1495" dirty="0"/>
          </a:p>
        </p:txBody>
      </p:sp>
      <p:sp>
        <p:nvSpPr>
          <p:cNvPr id="19" name="Text 15"/>
          <p:cNvSpPr/>
          <p:nvPr/>
        </p:nvSpPr>
        <p:spPr>
          <a:xfrm>
            <a:off x="8798561" y="5300981"/>
            <a:ext cx="3359573" cy="358987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90"/>
              </a:lnSpc>
              <a:buNone/>
            </a:pPr>
            <a:r>
              <a:rPr lang="en-US" sz="1705" b="1" dirty="0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运动干预</a:t>
            </a:r>
            <a:endParaRPr lang="en-US" sz="1705" dirty="0"/>
          </a:p>
        </p:txBody>
      </p:sp>
      <p:sp>
        <p:nvSpPr>
          <p:cNvPr id="20" name="Text 16"/>
          <p:cNvSpPr/>
          <p:nvPr/>
        </p:nvSpPr>
        <p:spPr>
          <a:xfrm>
            <a:off x="8798561" y="5659967"/>
            <a:ext cx="3359573" cy="948267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495" dirty="0">
                <a:solidFill>
                  <a:srgbClr val="66666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适度有氧运动如快走、游泳可改善代谢，增强心血管功能，建议每周坚持5次以上。</a:t>
            </a:r>
            <a:endParaRPr lang="en-US" sz="1495" dirty="0"/>
          </a:p>
        </p:txBody>
      </p:sp>
      <p:sp>
        <p:nvSpPr>
          <p:cNvPr id="21" name="Text 17"/>
          <p:cNvSpPr/>
          <p:nvPr/>
        </p:nvSpPr>
        <p:spPr>
          <a:xfrm>
            <a:off x="8798561" y="6698404"/>
            <a:ext cx="3359573" cy="358987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90"/>
              </a:lnSpc>
              <a:buNone/>
            </a:pPr>
            <a:r>
              <a:rPr lang="en-US" sz="1705" b="1" dirty="0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戒烟限酒</a:t>
            </a:r>
            <a:endParaRPr lang="en-US" sz="1705" dirty="0"/>
          </a:p>
        </p:txBody>
      </p:sp>
      <p:sp>
        <p:nvSpPr>
          <p:cNvPr id="22" name="Text 18"/>
          <p:cNvSpPr/>
          <p:nvPr/>
        </p:nvSpPr>
        <p:spPr>
          <a:xfrm>
            <a:off x="8798561" y="7057390"/>
            <a:ext cx="3359573" cy="948267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495" dirty="0">
                <a:solidFill>
                  <a:srgbClr val="66666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吸烟和饮酒会加重血管损害，三高患者应彻底戒烟并杜绝饮酒，以降低心血管事件风险。</a:t>
            </a:r>
            <a:endParaRPr lang="en-US" sz="1495" dirty="0"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3004800" cy="7315200"/>
          </a:xfrm>
          <a:prstGeom prst="rect">
            <a:avLst/>
          </a:prstGeom>
          <a:solidFill>
            <a:srgbClr val="FFFFFF"/>
          </a:solidFill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0" y="0"/>
            <a:ext cx="13004800" cy="731520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812800" y="406400"/>
            <a:ext cx="11379200" cy="113792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3150"/>
              </a:lnSpc>
              <a:buNone/>
            </a:pPr>
            <a:r>
              <a:rPr lang="en-US" sz="3200" b="1" dirty="0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践行健康生活方式：均衡饮食、规律作息、适度运动、戒烟限酒，并学会管理心理压力</a:t>
            </a:r>
            <a:endParaRPr lang="en-US" sz="3200" dirty="0"/>
          </a:p>
        </p:txBody>
      </p:sp>
      <p:sp>
        <p:nvSpPr>
          <p:cNvPr id="5" name="Text 2"/>
          <p:cNvSpPr/>
          <p:nvPr/>
        </p:nvSpPr>
        <p:spPr>
          <a:xfrm>
            <a:off x="812800" y="1625600"/>
            <a:ext cx="11379200" cy="298027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endParaRPr lang="en-US" sz="1705" dirty="0"/>
          </a:p>
        </p:txBody>
      </p:sp>
      <p:sp>
        <p:nvSpPr>
          <p:cNvPr id="6" name="Text 3"/>
          <p:cNvSpPr/>
          <p:nvPr/>
        </p:nvSpPr>
        <p:spPr>
          <a:xfrm>
            <a:off x="812800" y="3413760"/>
            <a:ext cx="2438400" cy="298027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705" b="1" dirty="0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均衡饮食</a:t>
            </a:r>
            <a:endParaRPr lang="en-US" sz="1705" dirty="0"/>
          </a:p>
        </p:txBody>
      </p:sp>
      <p:sp>
        <p:nvSpPr>
          <p:cNvPr id="7" name="Text 4"/>
          <p:cNvSpPr/>
          <p:nvPr/>
        </p:nvSpPr>
        <p:spPr>
          <a:xfrm>
            <a:off x="812800" y="3765973"/>
            <a:ext cx="2438400" cy="178816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495" dirty="0">
                <a:solidFill>
                  <a:srgbClr val="66666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多摄入蔬菜、水果、全谷物和优质蛋白，减少高盐、高脂及加工食品。合理膳食有助于控制血压、血脂，降低动脉硬化风险，保护心脏功能。</a:t>
            </a:r>
            <a:endParaRPr lang="en-US" sz="1495" dirty="0"/>
          </a:p>
        </p:txBody>
      </p:sp>
      <p:sp>
        <p:nvSpPr>
          <p:cNvPr id="8" name="Text 5"/>
          <p:cNvSpPr/>
          <p:nvPr/>
        </p:nvSpPr>
        <p:spPr>
          <a:xfrm>
            <a:off x="3793067" y="3413760"/>
            <a:ext cx="2438400" cy="298027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705" b="1" dirty="0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规律作息</a:t>
            </a:r>
            <a:endParaRPr lang="en-US" sz="1705" dirty="0"/>
          </a:p>
        </p:txBody>
      </p:sp>
      <p:sp>
        <p:nvSpPr>
          <p:cNvPr id="9" name="Text 6"/>
          <p:cNvSpPr/>
          <p:nvPr/>
        </p:nvSpPr>
        <p:spPr>
          <a:xfrm>
            <a:off x="3793067" y="3765973"/>
            <a:ext cx="2438400" cy="1490133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495" dirty="0">
                <a:solidFill>
                  <a:srgbClr val="66666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保证每日7-8小时睡眠，避免熬夜和过度劳累。长期睡眠不足会增加交感神经兴奋性，诱发心律失常和心肌缺血。</a:t>
            </a:r>
            <a:endParaRPr lang="en-US" sz="1495" dirty="0"/>
          </a:p>
        </p:txBody>
      </p:sp>
      <p:sp>
        <p:nvSpPr>
          <p:cNvPr id="10" name="Text 7"/>
          <p:cNvSpPr/>
          <p:nvPr/>
        </p:nvSpPr>
        <p:spPr>
          <a:xfrm>
            <a:off x="6773333" y="3413760"/>
            <a:ext cx="2438400" cy="298027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705" b="1" dirty="0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适度运动</a:t>
            </a:r>
            <a:endParaRPr lang="en-US" sz="1705" dirty="0"/>
          </a:p>
        </p:txBody>
      </p:sp>
      <p:sp>
        <p:nvSpPr>
          <p:cNvPr id="11" name="Text 8"/>
          <p:cNvSpPr/>
          <p:nvPr/>
        </p:nvSpPr>
        <p:spPr>
          <a:xfrm>
            <a:off x="6773333" y="3765973"/>
            <a:ext cx="2438400" cy="1490133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495" dirty="0">
                <a:solidFill>
                  <a:srgbClr val="66666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每周进行150分钟中等强度有氧运动，如快走、游泳。规律锻炼可增强心肺功能，改善血液循环，但应避免突然剧烈运动。</a:t>
            </a:r>
            <a:endParaRPr lang="en-US" sz="1495" dirty="0"/>
          </a:p>
        </p:txBody>
      </p:sp>
      <p:sp>
        <p:nvSpPr>
          <p:cNvPr id="12" name="Text 9"/>
          <p:cNvSpPr/>
          <p:nvPr/>
        </p:nvSpPr>
        <p:spPr>
          <a:xfrm>
            <a:off x="9753600" y="3413760"/>
            <a:ext cx="2438400" cy="298027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705" b="1" dirty="0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心理调节</a:t>
            </a:r>
            <a:endParaRPr lang="en-US" sz="1705" dirty="0"/>
          </a:p>
        </p:txBody>
      </p:sp>
      <p:sp>
        <p:nvSpPr>
          <p:cNvPr id="13" name="Text 10"/>
          <p:cNvSpPr/>
          <p:nvPr/>
        </p:nvSpPr>
        <p:spPr>
          <a:xfrm>
            <a:off x="9753600" y="3765973"/>
            <a:ext cx="2438400" cy="1490133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495" dirty="0">
                <a:solidFill>
                  <a:srgbClr val="66666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学会释放压力，通过冥想、深呼吸或倾诉缓解焦虑情绪。长期精神紧张可导致血压升高和心脏负荷加重，增加猝死风险。</a:t>
            </a:r>
            <a:endParaRPr lang="en-US" sz="1495" dirty="0"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3004800" cy="7315200"/>
          </a:xfrm>
          <a:prstGeom prst="rect">
            <a:avLst/>
          </a:prstGeom>
          <a:solidFill>
            <a:srgbClr val="FFFFFF"/>
          </a:solidFill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0" y="0"/>
            <a:ext cx="13004800" cy="731520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812800" y="406400"/>
            <a:ext cx="11379200" cy="113792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3150"/>
              </a:lnSpc>
              <a:buNone/>
            </a:pPr>
            <a:r>
              <a:rPr lang="en-US" sz="3200" b="1" dirty="0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确诊心脏病患者须遵医嘱规范用药，切勿擅自停药或依赖偏方，防止斑块破裂引发猝死</a:t>
            </a:r>
            <a:endParaRPr lang="en-US" sz="3200" dirty="0"/>
          </a:p>
        </p:txBody>
      </p:sp>
      <p:sp>
        <p:nvSpPr>
          <p:cNvPr id="5" name="Text 2"/>
          <p:cNvSpPr/>
          <p:nvPr/>
        </p:nvSpPr>
        <p:spPr>
          <a:xfrm>
            <a:off x="812800" y="1625600"/>
            <a:ext cx="11379200" cy="298027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endParaRPr lang="en-US" sz="1705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693333" y="2600960"/>
            <a:ext cx="677333" cy="677333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812800" y="3440853"/>
            <a:ext cx="2438400" cy="298027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650"/>
              </a:lnSpc>
              <a:buNone/>
            </a:pPr>
            <a:r>
              <a:rPr lang="en-US" sz="1705" b="1" dirty="0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规范用药</a:t>
            </a:r>
            <a:endParaRPr lang="en-US" sz="1705" dirty="0"/>
          </a:p>
        </p:txBody>
      </p:sp>
      <p:sp>
        <p:nvSpPr>
          <p:cNvPr id="8" name="Text 4"/>
          <p:cNvSpPr/>
          <p:nvPr/>
        </p:nvSpPr>
        <p:spPr>
          <a:xfrm>
            <a:off x="812800" y="3793067"/>
            <a:ext cx="2438400" cy="178816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650"/>
              </a:lnSpc>
              <a:buNone/>
            </a:pPr>
            <a:r>
              <a:rPr lang="en-US" sz="1495" dirty="0">
                <a:solidFill>
                  <a:srgbClr val="66666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确诊心脏病后必须遵医嘱规律服药，如他汀类、β受体阻滞剂等，可稳定斑块、控制心率，显著降低猝死风险。擅自停药易导致病情反弹甚至恶化。</a:t>
            </a:r>
            <a:endParaRPr lang="en-US" sz="1495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4673600" y="2600960"/>
            <a:ext cx="677333" cy="677333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3793067" y="3440853"/>
            <a:ext cx="2438400" cy="298027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650"/>
              </a:lnSpc>
              <a:buNone/>
            </a:pPr>
            <a:r>
              <a:rPr lang="en-US" sz="1705" b="1" dirty="0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警惕偏方</a:t>
            </a:r>
            <a:endParaRPr lang="en-US" sz="1705" dirty="0"/>
          </a:p>
        </p:txBody>
      </p:sp>
      <p:sp>
        <p:nvSpPr>
          <p:cNvPr id="11" name="Text 6"/>
          <p:cNvSpPr/>
          <p:nvPr/>
        </p:nvSpPr>
        <p:spPr>
          <a:xfrm>
            <a:off x="3793067" y="3793067"/>
            <a:ext cx="2438400" cy="178816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650"/>
              </a:lnSpc>
              <a:buNone/>
            </a:pPr>
            <a:r>
              <a:rPr lang="en-US" sz="1495" dirty="0">
                <a:solidFill>
                  <a:srgbClr val="66666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所谓‘特效偏方’缺乏科学依据，可能延误治疗或与正规药物冲突，加重心脏负担。治病应依靠专业医疗机构，切勿轻信非正规渠道宣传。</a:t>
            </a:r>
            <a:endParaRPr lang="en-US" sz="1495" dirty="0"/>
          </a:p>
        </p:txBody>
      </p:sp>
      <p:pic>
        <p:nvPicPr>
          <p:cNvPr id="12" name="Image 3" descr="preencoded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7653867" y="2600960"/>
            <a:ext cx="677333" cy="677333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6773333" y="3440853"/>
            <a:ext cx="2438400" cy="298027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650"/>
              </a:lnSpc>
              <a:buNone/>
            </a:pPr>
            <a:r>
              <a:rPr lang="en-US" sz="1705" b="1" dirty="0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定期复查</a:t>
            </a:r>
            <a:endParaRPr lang="en-US" sz="1705" dirty="0"/>
          </a:p>
        </p:txBody>
      </p:sp>
      <p:sp>
        <p:nvSpPr>
          <p:cNvPr id="14" name="Text 8"/>
          <p:cNvSpPr/>
          <p:nvPr/>
        </p:nvSpPr>
        <p:spPr>
          <a:xfrm>
            <a:off x="6773333" y="3793067"/>
            <a:ext cx="2438400" cy="1490133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650"/>
              </a:lnSpc>
              <a:buNone/>
            </a:pPr>
            <a:r>
              <a:rPr lang="en-US" sz="1495" dirty="0">
                <a:solidFill>
                  <a:srgbClr val="66666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药物需根据病情动态调整，定期复查心电图、血脂、肝肾功能等指标，有助于医生评估疗效并优化治疗方案，确保长期安全有效。</a:t>
            </a:r>
            <a:endParaRPr lang="en-US" sz="1495" dirty="0"/>
          </a:p>
        </p:txBody>
      </p:sp>
      <p:pic>
        <p:nvPicPr>
          <p:cNvPr id="15" name="Image 4" descr="preencoded.pn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10634133" y="2600960"/>
            <a:ext cx="677333" cy="677333"/>
          </a:xfrm>
          <a:prstGeom prst="rect">
            <a:avLst/>
          </a:prstGeom>
        </p:spPr>
      </p:pic>
      <p:sp>
        <p:nvSpPr>
          <p:cNvPr id="16" name="Text 9"/>
          <p:cNvSpPr/>
          <p:nvPr/>
        </p:nvSpPr>
        <p:spPr>
          <a:xfrm>
            <a:off x="9753600" y="3440853"/>
            <a:ext cx="2438400" cy="298027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650"/>
              </a:lnSpc>
              <a:buNone/>
            </a:pPr>
            <a:r>
              <a:rPr lang="en-US" sz="1705" b="1" dirty="0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防止破裂</a:t>
            </a:r>
            <a:endParaRPr lang="en-US" sz="1705" dirty="0"/>
          </a:p>
        </p:txBody>
      </p:sp>
      <p:sp>
        <p:nvSpPr>
          <p:cNvPr id="17" name="Text 10"/>
          <p:cNvSpPr/>
          <p:nvPr/>
        </p:nvSpPr>
        <p:spPr>
          <a:xfrm>
            <a:off x="9753600" y="3793067"/>
            <a:ext cx="2438400" cy="1490133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650"/>
              </a:lnSpc>
              <a:buNone/>
            </a:pPr>
            <a:r>
              <a:rPr lang="en-US" sz="1495" dirty="0">
                <a:solidFill>
                  <a:srgbClr val="66666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动脉粥样硬化斑块不稳定是猝死主因之一，坚持用药可减少炎症、增厚纤维帽，防止斑块破裂引发急性心梗，从而避免恶性心律失常。</a:t>
            </a:r>
            <a:endParaRPr lang="en-US" sz="1495" dirty="0"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0" y="0"/>
            <a:ext cx="13004800" cy="73152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12800" y="4714240"/>
            <a:ext cx="6773333" cy="948267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5250"/>
              </a:lnSpc>
              <a:buNone/>
            </a:pPr>
            <a:r>
              <a:rPr lang="en-US" sz="5335" b="1" dirty="0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关键时刻的急救四步法</a:t>
            </a:r>
            <a:endParaRPr lang="en-US" sz="5335" dirty="0"/>
          </a:p>
        </p:txBody>
      </p:sp>
      <p:sp>
        <p:nvSpPr>
          <p:cNvPr id="4" name="Shape 1"/>
          <p:cNvSpPr/>
          <p:nvPr/>
        </p:nvSpPr>
        <p:spPr>
          <a:xfrm>
            <a:off x="812800" y="5913119"/>
            <a:ext cx="6773333" cy="20321"/>
          </a:xfrm>
          <a:prstGeom prst="rect">
            <a:avLst/>
          </a:prstGeom>
          <a:solidFill>
            <a:srgbClr val="333333">
              <a:alpha val="30000"/>
            </a:srgbClr>
          </a:solidFill>
        </p:spPr>
      </p:sp>
      <p:sp>
        <p:nvSpPr>
          <p:cNvPr id="5" name="Text 2"/>
          <p:cNvSpPr/>
          <p:nvPr/>
        </p:nvSpPr>
        <p:spPr>
          <a:xfrm>
            <a:off x="812800" y="6204373"/>
            <a:ext cx="6773333" cy="298027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endParaRPr lang="en-US" sz="1495" dirty="0"/>
          </a:p>
        </p:txBody>
      </p:sp>
      <p:sp>
        <p:nvSpPr>
          <p:cNvPr id="6" name="Text 3"/>
          <p:cNvSpPr/>
          <p:nvPr/>
        </p:nvSpPr>
        <p:spPr>
          <a:xfrm>
            <a:off x="7708053" y="4280747"/>
            <a:ext cx="5303521" cy="406400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2500"/>
              </a:lnSpc>
              <a:buNone/>
            </a:pPr>
            <a:r>
              <a:rPr lang="en-US" sz="32000" b="1" dirty="0">
                <a:solidFill>
                  <a:srgbClr val="FFFFFF">
                    <a:alpha val="7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06</a:t>
            </a:r>
            <a:endParaRPr lang="en-US" sz="32000" dirty="0"/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3004800" cy="8006080"/>
          </a:xfrm>
          <a:prstGeom prst="rect">
            <a:avLst/>
          </a:prstGeom>
          <a:solidFill>
            <a:srgbClr val="FFFFFF"/>
          </a:solidFill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1"/>
          <a:srcRect l="9302" r="9302"/>
          <a:stretch>
            <a:fillRect/>
          </a:stretch>
        </p:blipFill>
        <p:spPr>
          <a:xfrm>
            <a:off x="0" y="0"/>
            <a:ext cx="13004800" cy="2330027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812800" y="406400"/>
            <a:ext cx="11379200" cy="113792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3150"/>
              </a:lnSpc>
              <a:buNone/>
            </a:pPr>
            <a:r>
              <a:rPr lang="en-US" sz="3200" b="1" dirty="0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第一步：迅速判断环境安全，并轻拍呼唤评估患者意识状态，观察是否有正常呼吸</a:t>
            </a:r>
            <a:endParaRPr lang="en-US" sz="3200" dirty="0"/>
          </a:p>
        </p:txBody>
      </p:sp>
      <p:sp>
        <p:nvSpPr>
          <p:cNvPr id="5" name="Text 2"/>
          <p:cNvSpPr/>
          <p:nvPr/>
        </p:nvSpPr>
        <p:spPr>
          <a:xfrm>
            <a:off x="812800" y="1625600"/>
            <a:ext cx="11379200" cy="298027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endParaRPr lang="en-US" sz="1705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541867" y="2600960"/>
            <a:ext cx="11921067" cy="5134187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5567680" y="3251200"/>
            <a:ext cx="1869440" cy="392853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350"/>
              </a:lnSpc>
              <a:buNone/>
            </a:pPr>
            <a:r>
              <a:rPr lang="en-US" sz="1920" b="1" dirty="0">
                <a:solidFill>
                  <a:srgbClr val="3B9DF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急救流程</a:t>
            </a:r>
            <a:endParaRPr lang="en-US" sz="1920" dirty="0"/>
          </a:p>
        </p:txBody>
      </p:sp>
      <p:sp>
        <p:nvSpPr>
          <p:cNvPr id="8" name="Text 4"/>
          <p:cNvSpPr/>
          <p:nvPr/>
        </p:nvSpPr>
        <p:spPr>
          <a:xfrm>
            <a:off x="961813" y="5019041"/>
            <a:ext cx="1571413" cy="352213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200"/>
              </a:lnSpc>
              <a:buNone/>
            </a:pPr>
            <a:r>
              <a:rPr lang="en-US" sz="1705" b="1" dirty="0">
                <a:solidFill>
                  <a:srgbClr val="5BB1E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安全评估</a:t>
            </a:r>
            <a:endParaRPr lang="en-US" sz="1705" dirty="0"/>
          </a:p>
        </p:txBody>
      </p:sp>
      <p:sp>
        <p:nvSpPr>
          <p:cNvPr id="9" name="Text 5"/>
          <p:cNvSpPr/>
          <p:nvPr/>
        </p:nvSpPr>
        <p:spPr>
          <a:xfrm>
            <a:off x="1246293" y="5486400"/>
            <a:ext cx="1435947" cy="1246293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495" dirty="0">
                <a:solidFill>
                  <a:srgbClr val="66666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检查现场是否有火灾、漏电等危险因素，确保施救环境安全。</a:t>
            </a:r>
            <a:endParaRPr lang="en-US" sz="1495" dirty="0"/>
          </a:p>
        </p:txBody>
      </p:sp>
      <p:sp>
        <p:nvSpPr>
          <p:cNvPr id="10" name="Text 6"/>
          <p:cNvSpPr/>
          <p:nvPr/>
        </p:nvSpPr>
        <p:spPr>
          <a:xfrm>
            <a:off x="1246293" y="6732693"/>
            <a:ext cx="1435947" cy="948267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495" dirty="0">
                <a:solidFill>
                  <a:srgbClr val="66666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避免二次伤害，保护施救者与患者的生命安全。</a:t>
            </a:r>
            <a:endParaRPr lang="en-US" sz="1495" dirty="0"/>
          </a:p>
        </p:txBody>
      </p:sp>
      <p:sp>
        <p:nvSpPr>
          <p:cNvPr id="11" name="Text 7"/>
          <p:cNvSpPr/>
          <p:nvPr/>
        </p:nvSpPr>
        <p:spPr>
          <a:xfrm>
            <a:off x="2858347" y="5019041"/>
            <a:ext cx="1571413" cy="352213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200"/>
              </a:lnSpc>
              <a:buNone/>
            </a:pPr>
            <a:r>
              <a:rPr lang="en-US" sz="1705" b="1" dirty="0">
                <a:solidFill>
                  <a:srgbClr val="639C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意识判断</a:t>
            </a:r>
            <a:endParaRPr lang="en-US" sz="1705" dirty="0"/>
          </a:p>
        </p:txBody>
      </p:sp>
      <p:sp>
        <p:nvSpPr>
          <p:cNvPr id="12" name="Text 8"/>
          <p:cNvSpPr/>
          <p:nvPr/>
        </p:nvSpPr>
        <p:spPr>
          <a:xfrm>
            <a:off x="3142827" y="5486400"/>
            <a:ext cx="1435947" cy="948267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495" dirty="0">
                <a:solidFill>
                  <a:srgbClr val="66666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轻拍患者双肩并大声呼唤，观察是否有反应。</a:t>
            </a:r>
            <a:endParaRPr lang="en-US" sz="1495" dirty="0"/>
          </a:p>
        </p:txBody>
      </p:sp>
      <p:sp>
        <p:nvSpPr>
          <p:cNvPr id="13" name="Text 9"/>
          <p:cNvSpPr/>
          <p:nvPr/>
        </p:nvSpPr>
        <p:spPr>
          <a:xfrm>
            <a:off x="3142827" y="6434667"/>
            <a:ext cx="1435947" cy="1246293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495" dirty="0">
                <a:solidFill>
                  <a:srgbClr val="66666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若无应答，则初步判定为意识丧失，需进一步检查。</a:t>
            </a:r>
            <a:endParaRPr lang="en-US" sz="1495" dirty="0"/>
          </a:p>
        </p:txBody>
      </p:sp>
      <p:sp>
        <p:nvSpPr>
          <p:cNvPr id="14" name="Text 10"/>
          <p:cNvSpPr/>
          <p:nvPr/>
        </p:nvSpPr>
        <p:spPr>
          <a:xfrm>
            <a:off x="4754880" y="5019041"/>
            <a:ext cx="1571413" cy="352213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200"/>
              </a:lnSpc>
              <a:buNone/>
            </a:pPr>
            <a:r>
              <a:rPr lang="en-US" sz="1705" b="1" dirty="0">
                <a:solidFill>
                  <a:srgbClr val="687E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呼吸识别</a:t>
            </a:r>
            <a:endParaRPr lang="en-US" sz="1705" dirty="0"/>
          </a:p>
        </p:txBody>
      </p:sp>
      <p:sp>
        <p:nvSpPr>
          <p:cNvPr id="15" name="Text 11"/>
          <p:cNvSpPr/>
          <p:nvPr/>
        </p:nvSpPr>
        <p:spPr>
          <a:xfrm>
            <a:off x="5039360" y="5486400"/>
            <a:ext cx="1435947" cy="1246293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495" dirty="0">
                <a:solidFill>
                  <a:srgbClr val="66666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俯身观察胸腹部是否起伏，判断是否有正常呼吸。</a:t>
            </a:r>
            <a:endParaRPr lang="en-US" sz="1495" dirty="0"/>
          </a:p>
        </p:txBody>
      </p:sp>
      <p:sp>
        <p:nvSpPr>
          <p:cNvPr id="16" name="Text 12"/>
          <p:cNvSpPr/>
          <p:nvPr/>
        </p:nvSpPr>
        <p:spPr>
          <a:xfrm>
            <a:off x="5039360" y="6732693"/>
            <a:ext cx="1435947" cy="948267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495" dirty="0">
                <a:solidFill>
                  <a:srgbClr val="66666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注意濒死喘息等异常呼吸，提示可能心脏骤停。</a:t>
            </a:r>
            <a:endParaRPr lang="en-US" sz="1495" dirty="0"/>
          </a:p>
        </p:txBody>
      </p:sp>
      <p:sp>
        <p:nvSpPr>
          <p:cNvPr id="17" name="Text 13"/>
          <p:cNvSpPr/>
          <p:nvPr/>
        </p:nvSpPr>
        <p:spPr>
          <a:xfrm>
            <a:off x="6651413" y="5019041"/>
            <a:ext cx="1571413" cy="352213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200"/>
              </a:lnSpc>
              <a:buNone/>
            </a:pPr>
            <a:r>
              <a:rPr lang="en-US" sz="1705" b="1" dirty="0">
                <a:solidFill>
                  <a:srgbClr val="615CED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应急呼救</a:t>
            </a:r>
            <a:endParaRPr lang="en-US" sz="1705" dirty="0"/>
          </a:p>
        </p:txBody>
      </p:sp>
      <p:sp>
        <p:nvSpPr>
          <p:cNvPr id="18" name="Text 14"/>
          <p:cNvSpPr/>
          <p:nvPr/>
        </p:nvSpPr>
        <p:spPr>
          <a:xfrm>
            <a:off x="6935893" y="5486400"/>
            <a:ext cx="1435947" cy="1246293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495" dirty="0">
                <a:solidFill>
                  <a:srgbClr val="66666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立即高声呼救，指定现场人员拨打120急救电话。</a:t>
            </a:r>
            <a:endParaRPr lang="en-US" sz="1495" dirty="0"/>
          </a:p>
        </p:txBody>
      </p:sp>
      <p:sp>
        <p:nvSpPr>
          <p:cNvPr id="19" name="Text 15"/>
          <p:cNvSpPr/>
          <p:nvPr/>
        </p:nvSpPr>
        <p:spPr>
          <a:xfrm>
            <a:off x="6935893" y="6732693"/>
            <a:ext cx="1435947" cy="948267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495" dirty="0">
                <a:solidFill>
                  <a:srgbClr val="66666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指派他人尽快获取自动体外除颤器（AED）。</a:t>
            </a:r>
            <a:endParaRPr lang="en-US" sz="1495" dirty="0"/>
          </a:p>
        </p:txBody>
      </p:sp>
      <p:sp>
        <p:nvSpPr>
          <p:cNvPr id="20" name="Text 16"/>
          <p:cNvSpPr/>
          <p:nvPr/>
        </p:nvSpPr>
        <p:spPr>
          <a:xfrm>
            <a:off x="8547947" y="5019041"/>
            <a:ext cx="1571413" cy="352213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200"/>
              </a:lnSpc>
              <a:buNone/>
            </a:pPr>
            <a:r>
              <a:rPr lang="en-US" sz="1705" b="1" dirty="0">
                <a:solidFill>
                  <a:srgbClr val="6644D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启动复苏</a:t>
            </a:r>
            <a:endParaRPr lang="en-US" sz="1705" dirty="0"/>
          </a:p>
        </p:txBody>
      </p:sp>
      <p:sp>
        <p:nvSpPr>
          <p:cNvPr id="21" name="Text 17"/>
          <p:cNvSpPr/>
          <p:nvPr/>
        </p:nvSpPr>
        <p:spPr>
          <a:xfrm>
            <a:off x="8832427" y="5486400"/>
            <a:ext cx="1435947" cy="948267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495" dirty="0">
                <a:solidFill>
                  <a:srgbClr val="66666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在确认无呼吸或心跳后，立即开始胸外按压。</a:t>
            </a:r>
            <a:endParaRPr lang="en-US" sz="1495" dirty="0"/>
          </a:p>
        </p:txBody>
      </p:sp>
      <p:sp>
        <p:nvSpPr>
          <p:cNvPr id="22" name="Text 18"/>
          <p:cNvSpPr/>
          <p:nvPr/>
        </p:nvSpPr>
        <p:spPr>
          <a:xfrm>
            <a:off x="8832427" y="6434667"/>
            <a:ext cx="1435947" cy="1246293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495" dirty="0">
                <a:solidFill>
                  <a:srgbClr val="66666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按照30:2的比例进行按压与人工呼吸，维持循环供氧。</a:t>
            </a:r>
            <a:endParaRPr lang="en-US" sz="1495" dirty="0"/>
          </a:p>
        </p:txBody>
      </p:sp>
      <p:sp>
        <p:nvSpPr>
          <p:cNvPr id="23" name="Text 19"/>
          <p:cNvSpPr/>
          <p:nvPr/>
        </p:nvSpPr>
        <p:spPr>
          <a:xfrm>
            <a:off x="10444480" y="5019041"/>
            <a:ext cx="1571413" cy="352213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200"/>
              </a:lnSpc>
              <a:buNone/>
            </a:pPr>
            <a:r>
              <a:rPr lang="en-US" sz="1705" b="1" dirty="0">
                <a:solidFill>
                  <a:srgbClr val="3B9DF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黄金抢救</a:t>
            </a:r>
            <a:endParaRPr lang="en-US" sz="1705" dirty="0"/>
          </a:p>
        </p:txBody>
      </p:sp>
      <p:sp>
        <p:nvSpPr>
          <p:cNvPr id="24" name="Text 20"/>
          <p:cNvSpPr/>
          <p:nvPr/>
        </p:nvSpPr>
        <p:spPr>
          <a:xfrm>
            <a:off x="10728960" y="5486400"/>
            <a:ext cx="1435947" cy="1246293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495" dirty="0">
                <a:solidFill>
                  <a:srgbClr val="66666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把握心脏骤停后的前4分钟，实施高质量心肺复苏。</a:t>
            </a:r>
            <a:endParaRPr lang="en-US" sz="1495" dirty="0"/>
          </a:p>
        </p:txBody>
      </p:sp>
      <p:sp>
        <p:nvSpPr>
          <p:cNvPr id="25" name="Text 21"/>
          <p:cNvSpPr/>
          <p:nvPr/>
        </p:nvSpPr>
        <p:spPr>
          <a:xfrm>
            <a:off x="10728960" y="6732693"/>
            <a:ext cx="1435947" cy="948267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495" dirty="0">
                <a:solidFill>
                  <a:srgbClr val="66666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早期除颤结合持续按压，显著提升存活率。</a:t>
            </a:r>
            <a:endParaRPr lang="en-US" sz="1495" dirty="0"/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3004800" cy="8947574"/>
          </a:xfrm>
          <a:prstGeom prst="rect">
            <a:avLst/>
          </a:prstGeom>
          <a:solidFill>
            <a:srgbClr val="FFFFFF"/>
          </a:solidFill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1"/>
          <a:srcRect l="9302" r="9302"/>
          <a:stretch>
            <a:fillRect/>
          </a:stretch>
        </p:blipFill>
        <p:spPr>
          <a:xfrm>
            <a:off x="0" y="0"/>
            <a:ext cx="13004800" cy="2330027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812800" y="406400"/>
            <a:ext cx="11379200" cy="113792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3150"/>
              </a:lnSpc>
              <a:buNone/>
            </a:pPr>
            <a:r>
              <a:rPr lang="en-US" sz="3200" b="1" dirty="0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第二步：立即呼救并拨打120，指定他人取用最近的自动体外除颤器（AED），争取黄金救援时间</a:t>
            </a:r>
            <a:endParaRPr lang="en-US" sz="3200" dirty="0"/>
          </a:p>
        </p:txBody>
      </p:sp>
      <p:sp>
        <p:nvSpPr>
          <p:cNvPr id="5" name="Text 2"/>
          <p:cNvSpPr/>
          <p:nvPr/>
        </p:nvSpPr>
        <p:spPr>
          <a:xfrm>
            <a:off x="812800" y="1625600"/>
            <a:ext cx="11379200" cy="298027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endParaRPr lang="en-US" sz="1705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568960" y="2628053"/>
            <a:ext cx="5933440" cy="2011681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853440" y="2777067"/>
            <a:ext cx="3657600" cy="358987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r">
              <a:lnSpc>
                <a:spcPts val="1690"/>
              </a:lnSpc>
              <a:buNone/>
            </a:pPr>
            <a:r>
              <a:rPr lang="en-US" sz="1705" b="1" dirty="0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立即呼救</a:t>
            </a:r>
            <a:endParaRPr lang="en-US" sz="1705" dirty="0"/>
          </a:p>
        </p:txBody>
      </p:sp>
      <p:sp>
        <p:nvSpPr>
          <p:cNvPr id="8" name="Text 4"/>
          <p:cNvSpPr/>
          <p:nvPr/>
        </p:nvSpPr>
        <p:spPr>
          <a:xfrm>
            <a:off x="853440" y="3190241"/>
            <a:ext cx="3657600" cy="1246293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r">
              <a:lnSpc>
                <a:spcPts val="1650"/>
              </a:lnSpc>
              <a:buNone/>
            </a:pPr>
            <a:r>
              <a:rPr lang="en-US" sz="1495" dirty="0">
                <a:solidFill>
                  <a:srgbClr val="66666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发现患者无反应且无正常呼吸时，应立即大声呼救，引起周围人注意。指定一名在场人员拨打120并反馈患者情况，确保救援快速响应。</a:t>
            </a:r>
            <a:endParaRPr lang="en-US" sz="1495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6502400" y="2628053"/>
            <a:ext cx="5933440" cy="2011681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8493760" y="2922694"/>
            <a:ext cx="3657600" cy="358987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90"/>
              </a:lnSpc>
              <a:buNone/>
            </a:pPr>
            <a:r>
              <a:rPr lang="en-US" sz="1705" b="1" dirty="0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拨打120</a:t>
            </a:r>
            <a:endParaRPr lang="en-US" sz="1705" dirty="0"/>
          </a:p>
        </p:txBody>
      </p:sp>
      <p:sp>
        <p:nvSpPr>
          <p:cNvPr id="11" name="Text 6"/>
          <p:cNvSpPr/>
          <p:nvPr/>
        </p:nvSpPr>
        <p:spPr>
          <a:xfrm>
            <a:off x="8493760" y="3335866"/>
            <a:ext cx="3657600" cy="948267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495" dirty="0">
                <a:solidFill>
                  <a:srgbClr val="66666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拨打急救电话时要冷静陈述地点、患者状态和已采取的措施。保持通话直至接线员指导结束，必要时可获取心肺复苏指导。</a:t>
            </a:r>
            <a:endParaRPr lang="en-US" sz="1495" dirty="0"/>
          </a:p>
        </p:txBody>
      </p:sp>
      <p:pic>
        <p:nvPicPr>
          <p:cNvPr id="12" name="Image 3" descr="preencoded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568960" y="4639734"/>
            <a:ext cx="5933440" cy="2004907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853440" y="4934373"/>
            <a:ext cx="3657600" cy="358987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r">
              <a:lnSpc>
                <a:spcPts val="1690"/>
              </a:lnSpc>
              <a:buNone/>
            </a:pPr>
            <a:r>
              <a:rPr lang="en-US" sz="1705" b="1" dirty="0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取用AED</a:t>
            </a:r>
            <a:endParaRPr lang="en-US" sz="1705" dirty="0"/>
          </a:p>
        </p:txBody>
      </p:sp>
      <p:sp>
        <p:nvSpPr>
          <p:cNvPr id="14" name="Text 8"/>
          <p:cNvSpPr/>
          <p:nvPr/>
        </p:nvSpPr>
        <p:spPr>
          <a:xfrm>
            <a:off x="853440" y="5347547"/>
            <a:ext cx="3657600" cy="948267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r">
              <a:lnSpc>
                <a:spcPts val="1650"/>
              </a:lnSpc>
              <a:buNone/>
            </a:pPr>
            <a:r>
              <a:rPr lang="en-US" sz="1495" dirty="0">
                <a:solidFill>
                  <a:srgbClr val="66666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同时指定另一人迅速取来最近的自动体外除颤器（AED）。公共场所如地铁、商场等常配有AED，争取在3-5分钟内送达现场。</a:t>
            </a:r>
            <a:endParaRPr lang="en-US" sz="1495" dirty="0"/>
          </a:p>
        </p:txBody>
      </p:sp>
      <p:pic>
        <p:nvPicPr>
          <p:cNvPr id="15" name="Image 4" descr="preencoded.pn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6502400" y="4639734"/>
            <a:ext cx="5933440" cy="4009813"/>
          </a:xfrm>
          <a:prstGeom prst="rect">
            <a:avLst/>
          </a:prstGeom>
        </p:spPr>
      </p:pic>
      <p:sp>
        <p:nvSpPr>
          <p:cNvPr id="16" name="Text 9"/>
          <p:cNvSpPr/>
          <p:nvPr/>
        </p:nvSpPr>
        <p:spPr>
          <a:xfrm>
            <a:off x="8493760" y="4934373"/>
            <a:ext cx="3657600" cy="358987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90"/>
              </a:lnSpc>
              <a:buNone/>
            </a:pPr>
            <a:r>
              <a:rPr lang="en-US" sz="1705" b="1" dirty="0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黄金时间</a:t>
            </a:r>
            <a:endParaRPr lang="en-US" sz="1705" dirty="0"/>
          </a:p>
        </p:txBody>
      </p:sp>
      <p:sp>
        <p:nvSpPr>
          <p:cNvPr id="17" name="Text 10"/>
          <p:cNvSpPr/>
          <p:nvPr/>
        </p:nvSpPr>
        <p:spPr>
          <a:xfrm>
            <a:off x="8493760" y="5347547"/>
            <a:ext cx="3657600" cy="948267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495" dirty="0">
                <a:solidFill>
                  <a:srgbClr val="66666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心源性猝死抢救的黄金时间为发病后4分钟内，每延迟1分钟，生存率下降7%-10%。尽早实施CPR和AED除颤至关重要。</a:t>
            </a:r>
            <a:endParaRPr lang="en-US" sz="1495" dirty="0"/>
          </a:p>
        </p:txBody>
      </p:sp>
      <p:pic>
        <p:nvPicPr>
          <p:cNvPr id="18" name="Image 5" descr="preencoded.png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568960" y="6644641"/>
            <a:ext cx="5933440" cy="2004907"/>
          </a:xfrm>
          <a:prstGeom prst="rect">
            <a:avLst/>
          </a:prstGeom>
        </p:spPr>
      </p:pic>
      <p:sp>
        <p:nvSpPr>
          <p:cNvPr id="19" name="Text 11"/>
          <p:cNvSpPr/>
          <p:nvPr/>
        </p:nvSpPr>
        <p:spPr>
          <a:xfrm>
            <a:off x="853440" y="6939280"/>
            <a:ext cx="3657600" cy="358987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r">
              <a:lnSpc>
                <a:spcPts val="1690"/>
              </a:lnSpc>
              <a:buNone/>
            </a:pPr>
            <a:r>
              <a:rPr lang="en-US" sz="1705" b="1" dirty="0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分工协作</a:t>
            </a:r>
            <a:endParaRPr lang="en-US" sz="1705" dirty="0"/>
          </a:p>
        </p:txBody>
      </p:sp>
      <p:sp>
        <p:nvSpPr>
          <p:cNvPr id="20" name="Text 12"/>
          <p:cNvSpPr/>
          <p:nvPr/>
        </p:nvSpPr>
        <p:spPr>
          <a:xfrm>
            <a:off x="853440" y="7352454"/>
            <a:ext cx="3657600" cy="948267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r">
              <a:lnSpc>
                <a:spcPts val="1650"/>
              </a:lnSpc>
              <a:buNone/>
            </a:pPr>
            <a:r>
              <a:rPr lang="en-US" sz="1495" dirty="0">
                <a:solidFill>
                  <a:srgbClr val="66666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现场施救应明确分工，一人开始心肺复苏，另一人负责联络与取设备。高效配合能最大限度提升抢救成功率。</a:t>
            </a:r>
            <a:endParaRPr lang="en-US" sz="1495" dirty="0"/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3004800" cy="7423573"/>
          </a:xfrm>
          <a:prstGeom prst="rect">
            <a:avLst/>
          </a:prstGeom>
          <a:solidFill>
            <a:srgbClr val="FFFFFF"/>
          </a:solidFill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1"/>
          <a:srcRect l="730" r="730"/>
          <a:stretch>
            <a:fillRect/>
          </a:stretch>
        </p:blipFill>
        <p:spPr>
          <a:xfrm>
            <a:off x="0" y="0"/>
            <a:ext cx="13004800" cy="7423573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812800" y="406400"/>
            <a:ext cx="11379200" cy="170688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3150"/>
              </a:lnSpc>
              <a:buNone/>
            </a:pPr>
            <a:r>
              <a:rPr lang="en-US" sz="3200" b="1" dirty="0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第三步：对无反应且无呼吸或仅有濒死喘息者，立即开始高质量心肺复苏（CPR），按压深度5～6厘米，频率100～120次/分钟</a:t>
            </a:r>
            <a:endParaRPr lang="en-US" sz="3200" dirty="0"/>
          </a:p>
        </p:txBody>
      </p:sp>
      <p:sp>
        <p:nvSpPr>
          <p:cNvPr id="5" name="Text 2"/>
          <p:cNvSpPr/>
          <p:nvPr/>
        </p:nvSpPr>
        <p:spPr>
          <a:xfrm>
            <a:off x="812800" y="2194560"/>
            <a:ext cx="11379200" cy="298027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endParaRPr lang="en-US" sz="1705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2"/>
          <a:srcRect t="20395" b="20395"/>
          <a:stretch>
            <a:fillRect/>
          </a:stretch>
        </p:blipFill>
        <p:spPr>
          <a:xfrm>
            <a:off x="812800" y="3169920"/>
            <a:ext cx="3431822" cy="2032000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948267" y="5472853"/>
            <a:ext cx="3160889" cy="298027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650"/>
              </a:lnSpc>
              <a:buNone/>
            </a:pPr>
            <a:r>
              <a:rPr lang="en-US" sz="1705" b="1" dirty="0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判断标准</a:t>
            </a:r>
            <a:endParaRPr lang="en-US" sz="1705" dirty="0"/>
          </a:p>
        </p:txBody>
      </p:sp>
      <p:sp>
        <p:nvSpPr>
          <p:cNvPr id="8" name="Text 4"/>
          <p:cNvSpPr/>
          <p:nvPr/>
        </p:nvSpPr>
        <p:spPr>
          <a:xfrm>
            <a:off x="948267" y="5825067"/>
            <a:ext cx="3160889" cy="1192107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650"/>
              </a:lnSpc>
              <a:buNone/>
            </a:pPr>
            <a:r>
              <a:rPr lang="en-US" sz="1495" dirty="0">
                <a:solidFill>
                  <a:srgbClr val="66666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确认患者无反应、无呼吸或仅有濒死喘息，是启动心肺复苏的关键指征。切勿延误，应在10秒内完成评估并立即施救。</a:t>
            </a:r>
            <a:endParaRPr lang="en-US" sz="1495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3"/>
          <a:srcRect t="20395" b="20395"/>
          <a:stretch>
            <a:fillRect/>
          </a:stretch>
        </p:blipFill>
        <p:spPr>
          <a:xfrm>
            <a:off x="4786489" y="3169920"/>
            <a:ext cx="3431822" cy="2032000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4921956" y="5472853"/>
            <a:ext cx="3160889" cy="298027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650"/>
              </a:lnSpc>
              <a:buNone/>
            </a:pPr>
            <a:r>
              <a:rPr lang="en-US" sz="1705" b="1" dirty="0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按压要点</a:t>
            </a:r>
            <a:endParaRPr lang="en-US" sz="1705" dirty="0"/>
          </a:p>
        </p:txBody>
      </p:sp>
      <p:sp>
        <p:nvSpPr>
          <p:cNvPr id="11" name="Text 6"/>
          <p:cNvSpPr/>
          <p:nvPr/>
        </p:nvSpPr>
        <p:spPr>
          <a:xfrm>
            <a:off x="4921956" y="5825067"/>
            <a:ext cx="3160889" cy="1192107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650"/>
              </a:lnSpc>
              <a:buNone/>
            </a:pPr>
            <a:r>
              <a:rPr lang="en-US" sz="1495" dirty="0">
                <a:solidFill>
                  <a:srgbClr val="66666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按压位置为两乳头连线中点，深度5～6厘米，频率保持100～120次/分钟。确保胸廓充分回弹，减少中断以保证血流供应。</a:t>
            </a:r>
            <a:endParaRPr lang="en-US" sz="1495" dirty="0"/>
          </a:p>
        </p:txBody>
      </p:sp>
      <p:pic>
        <p:nvPicPr>
          <p:cNvPr id="12" name="Image 3" descr="preencoded.png"/>
          <p:cNvPicPr>
            <a:picLocks noChangeAspect="1"/>
          </p:cNvPicPr>
          <p:nvPr/>
        </p:nvPicPr>
        <p:blipFill>
          <a:blip r:embed="rId4"/>
          <a:srcRect t="20395" b="20395"/>
          <a:stretch>
            <a:fillRect/>
          </a:stretch>
        </p:blipFill>
        <p:spPr>
          <a:xfrm>
            <a:off x="8760178" y="3169920"/>
            <a:ext cx="3431822" cy="2032000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8895644" y="5472853"/>
            <a:ext cx="3160889" cy="298027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650"/>
              </a:lnSpc>
              <a:buNone/>
            </a:pPr>
            <a:r>
              <a:rPr lang="en-US" sz="1705" b="1" dirty="0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持续施救</a:t>
            </a:r>
            <a:endParaRPr lang="en-US" sz="1705" dirty="0"/>
          </a:p>
        </p:txBody>
      </p:sp>
      <p:sp>
        <p:nvSpPr>
          <p:cNvPr id="14" name="Text 8"/>
          <p:cNvSpPr/>
          <p:nvPr/>
        </p:nvSpPr>
        <p:spPr>
          <a:xfrm>
            <a:off x="8895644" y="5825067"/>
            <a:ext cx="3160889" cy="1192107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650"/>
              </a:lnSpc>
              <a:buNone/>
            </a:pPr>
            <a:r>
              <a:rPr lang="en-US" sz="1495" dirty="0">
                <a:solidFill>
                  <a:srgbClr val="66666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以30:2的比例进行胸外按压与人工呼吸，每5个循环重新评估状态。坚持至AED到达或专业急救人员接手，不可轻易放弃。</a:t>
            </a:r>
            <a:endParaRPr lang="en-US" sz="1495" dirty="0"/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3004800" cy="7315200"/>
          </a:xfrm>
          <a:prstGeom prst="rect">
            <a:avLst/>
          </a:prstGeom>
          <a:solidFill>
            <a:srgbClr val="FFFFFF"/>
          </a:solidFill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1"/>
          <a:srcRect l="9302" r="9302"/>
          <a:stretch>
            <a:fillRect/>
          </a:stretch>
        </p:blipFill>
        <p:spPr>
          <a:xfrm>
            <a:off x="0" y="0"/>
            <a:ext cx="13004800" cy="2330027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812800" y="406400"/>
            <a:ext cx="11379200" cy="113792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3150"/>
              </a:lnSpc>
              <a:buNone/>
            </a:pPr>
            <a:r>
              <a:rPr lang="en-US" sz="3200" b="1" dirty="0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第四步：尽快使用AED进行电除颤，按照语音提示操作，每两分钟自动分析心律，显著提升抢救成功率</a:t>
            </a:r>
            <a:endParaRPr lang="en-US" sz="3200" dirty="0"/>
          </a:p>
        </p:txBody>
      </p:sp>
      <p:sp>
        <p:nvSpPr>
          <p:cNvPr id="5" name="Text 2"/>
          <p:cNvSpPr/>
          <p:nvPr/>
        </p:nvSpPr>
        <p:spPr>
          <a:xfrm>
            <a:off x="812800" y="1625600"/>
            <a:ext cx="11379200" cy="298027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endParaRPr lang="en-US" sz="1705" dirty="0"/>
          </a:p>
        </p:txBody>
      </p:sp>
      <p:sp>
        <p:nvSpPr>
          <p:cNvPr id="6" name="Text 3"/>
          <p:cNvSpPr/>
          <p:nvPr/>
        </p:nvSpPr>
        <p:spPr>
          <a:xfrm>
            <a:off x="812800" y="3413760"/>
            <a:ext cx="3431822" cy="304799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705" b="1" dirty="0">
                <a:solidFill>
                  <a:srgbClr val="1395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01</a:t>
            </a:r>
            <a:endParaRPr lang="en-US" sz="1705" dirty="0"/>
          </a:p>
        </p:txBody>
      </p:sp>
      <p:sp>
        <p:nvSpPr>
          <p:cNvPr id="7" name="Text 4"/>
          <p:cNvSpPr/>
          <p:nvPr/>
        </p:nvSpPr>
        <p:spPr>
          <a:xfrm>
            <a:off x="812800" y="3881121"/>
            <a:ext cx="3431822" cy="298027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705" b="1" dirty="0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AED的重要性</a:t>
            </a:r>
            <a:endParaRPr lang="en-US" sz="1705" dirty="0"/>
          </a:p>
        </p:txBody>
      </p:sp>
      <p:sp>
        <p:nvSpPr>
          <p:cNvPr id="8" name="Text 5"/>
          <p:cNvSpPr/>
          <p:nvPr/>
        </p:nvSpPr>
        <p:spPr>
          <a:xfrm>
            <a:off x="812800" y="4233334"/>
            <a:ext cx="3431822" cy="1192107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495" dirty="0">
                <a:solidFill>
                  <a:srgbClr val="66666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自动体外除颤器（AED）是抢救心源性猝死的关键设备，能在心脏骤停早期识别可电击心律并实施除颤。每延迟1分钟使用，生存率下降7%-10%。</a:t>
            </a:r>
            <a:endParaRPr lang="en-US" sz="1495" dirty="0"/>
          </a:p>
        </p:txBody>
      </p:sp>
      <p:sp>
        <p:nvSpPr>
          <p:cNvPr id="9" name="Text 6"/>
          <p:cNvSpPr/>
          <p:nvPr/>
        </p:nvSpPr>
        <p:spPr>
          <a:xfrm>
            <a:off x="4786489" y="3413760"/>
            <a:ext cx="3431822" cy="304799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705" b="1" dirty="0">
                <a:solidFill>
                  <a:srgbClr val="1395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02</a:t>
            </a:r>
            <a:endParaRPr lang="en-US" sz="1705" dirty="0"/>
          </a:p>
        </p:txBody>
      </p:sp>
      <p:sp>
        <p:nvSpPr>
          <p:cNvPr id="10" name="Text 7"/>
          <p:cNvSpPr/>
          <p:nvPr/>
        </p:nvSpPr>
        <p:spPr>
          <a:xfrm>
            <a:off x="4786489" y="3881121"/>
            <a:ext cx="3431822" cy="298027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705" b="1" dirty="0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操作简便高效</a:t>
            </a:r>
            <a:endParaRPr lang="en-US" sz="1705" dirty="0"/>
          </a:p>
        </p:txBody>
      </p:sp>
      <p:sp>
        <p:nvSpPr>
          <p:cNvPr id="11" name="Text 8"/>
          <p:cNvSpPr/>
          <p:nvPr/>
        </p:nvSpPr>
        <p:spPr>
          <a:xfrm>
            <a:off x="4786489" y="4233334"/>
            <a:ext cx="3431822" cy="1192107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495" dirty="0">
                <a:solidFill>
                  <a:srgbClr val="66666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AED具备语音和图示引导，非专业人员也能快速上手。开机后按提示贴电极片、分析心律、执行电击，全程无需人工判断，极大提升急救效率。</a:t>
            </a:r>
            <a:endParaRPr lang="en-US" sz="1495" dirty="0"/>
          </a:p>
        </p:txBody>
      </p:sp>
      <p:sp>
        <p:nvSpPr>
          <p:cNvPr id="12" name="Text 9"/>
          <p:cNvSpPr/>
          <p:nvPr/>
        </p:nvSpPr>
        <p:spPr>
          <a:xfrm>
            <a:off x="8760178" y="3413760"/>
            <a:ext cx="3431822" cy="304799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705" b="1" dirty="0">
                <a:solidFill>
                  <a:srgbClr val="1395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03</a:t>
            </a:r>
            <a:endParaRPr lang="en-US" sz="1705" dirty="0"/>
          </a:p>
        </p:txBody>
      </p:sp>
      <p:sp>
        <p:nvSpPr>
          <p:cNvPr id="13" name="Text 10"/>
          <p:cNvSpPr/>
          <p:nvPr/>
        </p:nvSpPr>
        <p:spPr>
          <a:xfrm>
            <a:off x="8760178" y="3881121"/>
            <a:ext cx="3431822" cy="298027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705" b="1" dirty="0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黄金4分钟关键</a:t>
            </a:r>
            <a:endParaRPr lang="en-US" sz="1705" dirty="0"/>
          </a:p>
        </p:txBody>
      </p:sp>
      <p:sp>
        <p:nvSpPr>
          <p:cNvPr id="14" name="Text 11"/>
          <p:cNvSpPr/>
          <p:nvPr/>
        </p:nvSpPr>
        <p:spPr>
          <a:xfrm>
            <a:off x="8760178" y="4233334"/>
            <a:ext cx="3431822" cy="1192107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495" dirty="0">
                <a:solidFill>
                  <a:srgbClr val="66666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心脏骤停后4分钟内进行CPR联合AED除颤，抢救成功率显著提高。公共场所配备AED并及时取用，是挽救生命的重要保障。</a:t>
            </a:r>
            <a:endParaRPr lang="en-US" sz="1495" dirty="0"/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6985" y="0"/>
            <a:ext cx="13004800" cy="73152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12800" y="1104265"/>
            <a:ext cx="6773545" cy="455803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5250"/>
              </a:lnSpc>
              <a:buNone/>
            </a:pPr>
            <a:r>
              <a:rPr lang="en-US" sz="5335" b="1" dirty="0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中医</a:t>
            </a:r>
            <a:r>
              <a:rPr lang="zh-CN" altLang="en-US" sz="5335" b="1" dirty="0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对心源性猝死</a:t>
            </a:r>
            <a:endParaRPr lang="zh-CN" altLang="en-US" sz="5335" b="1" dirty="0">
              <a:solidFill>
                <a:srgbClr val="333333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pitchFamily="34" charset="-120"/>
            </a:endParaRPr>
          </a:p>
          <a:p>
            <a:pPr marL="0" indent="0" algn="l">
              <a:lnSpc>
                <a:spcPts val="5250"/>
              </a:lnSpc>
              <a:buNone/>
            </a:pPr>
            <a:r>
              <a:rPr lang="zh-CN" altLang="en-US" sz="5335" b="1" dirty="0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疾病的认识</a:t>
            </a:r>
            <a:endParaRPr lang="zh-CN" altLang="en-US" sz="5335" b="1" dirty="0">
              <a:solidFill>
                <a:srgbClr val="333333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pitchFamily="34" charset="-120"/>
            </a:endParaRPr>
          </a:p>
        </p:txBody>
      </p:sp>
      <p:sp>
        <p:nvSpPr>
          <p:cNvPr id="4" name="Shape 1"/>
          <p:cNvSpPr/>
          <p:nvPr/>
        </p:nvSpPr>
        <p:spPr>
          <a:xfrm>
            <a:off x="812800" y="5913119"/>
            <a:ext cx="6773333" cy="20321"/>
          </a:xfrm>
          <a:prstGeom prst="rect">
            <a:avLst/>
          </a:prstGeom>
          <a:solidFill>
            <a:srgbClr val="333333">
              <a:alpha val="30000"/>
            </a:srgbClr>
          </a:solidFill>
        </p:spPr>
      </p:sp>
      <p:sp>
        <p:nvSpPr>
          <p:cNvPr id="5" name="Text 2"/>
          <p:cNvSpPr/>
          <p:nvPr/>
        </p:nvSpPr>
        <p:spPr>
          <a:xfrm>
            <a:off x="812800" y="6204373"/>
            <a:ext cx="6773333" cy="298027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endParaRPr lang="en-US" sz="1495" dirty="0"/>
          </a:p>
        </p:txBody>
      </p:sp>
      <p:sp>
        <p:nvSpPr>
          <p:cNvPr id="6" name="Text 3"/>
          <p:cNvSpPr/>
          <p:nvPr/>
        </p:nvSpPr>
        <p:spPr>
          <a:xfrm>
            <a:off x="7708053" y="4280747"/>
            <a:ext cx="5303521" cy="406400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2500"/>
              </a:lnSpc>
              <a:buNone/>
            </a:pPr>
            <a:r>
              <a:rPr lang="en-US" sz="32000" b="1" dirty="0">
                <a:solidFill>
                  <a:srgbClr val="FFFFFF">
                    <a:alpha val="7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07</a:t>
            </a:r>
            <a:endParaRPr lang="en-US" sz="32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7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266700" y="1905000"/>
            <a:ext cx="12471400" cy="5080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90000"/>
              </a:lnSpc>
            </a:pPr>
            <a:r>
              <a:rPr lang="en-US" sz="3600" b="1" dirty="0">
                <a:solidFill>
                  <a:srgbClr val="4A5D23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什么是“病”？</a:t>
            </a:r>
            <a:endParaRPr lang="en-US" sz="1600" dirty="0"/>
          </a:p>
        </p:txBody>
      </p:sp>
      <p:sp>
        <p:nvSpPr>
          <p:cNvPr id="3" name="Shape 1"/>
          <p:cNvSpPr/>
          <p:nvPr/>
        </p:nvSpPr>
        <p:spPr>
          <a:xfrm>
            <a:off x="381000" y="2921000"/>
            <a:ext cx="5867400" cy="2184400"/>
          </a:xfrm>
          <a:custGeom>
            <a:avLst/>
            <a:gdLst/>
            <a:ahLst/>
            <a:cxnLst/>
            <a:rect l="l" t="t" r="r" b="b"/>
            <a:pathLst>
              <a:path w="5867400" h="2184400">
                <a:moveTo>
                  <a:pt x="101596" y="0"/>
                </a:moveTo>
                <a:lnTo>
                  <a:pt x="5765804" y="0"/>
                </a:lnTo>
                <a:cubicBezTo>
                  <a:pt x="5821914" y="0"/>
                  <a:pt x="5867400" y="45486"/>
                  <a:pt x="5867400" y="101596"/>
                </a:cubicBezTo>
                <a:lnTo>
                  <a:pt x="5867400" y="2082804"/>
                </a:lnTo>
                <a:cubicBezTo>
                  <a:pt x="5867400" y="2138914"/>
                  <a:pt x="5821914" y="2184400"/>
                  <a:pt x="5765804" y="2184400"/>
                </a:cubicBezTo>
                <a:lnTo>
                  <a:pt x="101596" y="2184400"/>
                </a:lnTo>
                <a:cubicBezTo>
                  <a:pt x="45486" y="2184400"/>
                  <a:pt x="0" y="2138914"/>
                  <a:pt x="0" y="2082804"/>
                </a:cubicBezTo>
                <a:lnTo>
                  <a:pt x="0" y="101596"/>
                </a:lnTo>
                <a:cubicBezTo>
                  <a:pt x="0" y="45524"/>
                  <a:pt x="45524" y="0"/>
                  <a:pt x="101596" y="0"/>
                </a:cubicBezTo>
                <a:close/>
              </a:path>
            </a:pathLst>
          </a:custGeom>
          <a:solidFill>
            <a:srgbClr val="4A5D23">
              <a:alpha val="10196"/>
            </a:srgbClr>
          </a:solidFill>
        </p:spPr>
      </p:sp>
      <p:sp>
        <p:nvSpPr>
          <p:cNvPr id="4" name="Text 2"/>
          <p:cNvSpPr/>
          <p:nvPr/>
        </p:nvSpPr>
        <p:spPr>
          <a:xfrm>
            <a:off x="685800" y="3225800"/>
            <a:ext cx="5410200" cy="4064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2400" b="1" dirty="0">
                <a:solidFill>
                  <a:srgbClr val="4A5D23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西医的定义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685800" y="3784600"/>
            <a:ext cx="5359400" cy="3048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600" b="1" dirty="0">
                <a:solidFill>
                  <a:srgbClr val="4A5D23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健康：</a:t>
            </a:r>
            <a:r>
              <a:rPr lang="en-US" sz="1600" dirty="0">
                <a:solidFill>
                  <a:srgbClr val="4A5D23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解剖结构正常，生理生化指标在正常范围内。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685800" y="4191000"/>
            <a:ext cx="5359400" cy="609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600" b="1" dirty="0">
                <a:solidFill>
                  <a:srgbClr val="4A5D23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疾病：</a:t>
            </a:r>
            <a:r>
              <a:rPr lang="en-US" sz="1600" dirty="0">
                <a:solidFill>
                  <a:srgbClr val="4A5D23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找到明确的病理改变（如炎症、肿瘤）。诊断依赖于客观的检验数据和影像学证据。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6756400" y="2921000"/>
            <a:ext cx="5867400" cy="3039110"/>
          </a:xfrm>
          <a:custGeom>
            <a:avLst/>
            <a:gdLst/>
            <a:ahLst/>
            <a:cxnLst/>
            <a:rect l="l" t="t" r="r" b="b"/>
            <a:pathLst>
              <a:path w="5867400" h="2489200">
                <a:moveTo>
                  <a:pt x="101609" y="0"/>
                </a:moveTo>
                <a:lnTo>
                  <a:pt x="5765791" y="0"/>
                </a:lnTo>
                <a:cubicBezTo>
                  <a:pt x="5821908" y="0"/>
                  <a:pt x="5867400" y="45492"/>
                  <a:pt x="5867400" y="101609"/>
                </a:cubicBezTo>
                <a:lnTo>
                  <a:pt x="5867400" y="2387591"/>
                </a:lnTo>
                <a:cubicBezTo>
                  <a:pt x="5867400" y="2443708"/>
                  <a:pt x="5821908" y="2489200"/>
                  <a:pt x="5765791" y="2489200"/>
                </a:cubicBezTo>
                <a:lnTo>
                  <a:pt x="101609" y="2489200"/>
                </a:lnTo>
                <a:cubicBezTo>
                  <a:pt x="45492" y="2489200"/>
                  <a:pt x="0" y="2443708"/>
                  <a:pt x="0" y="2387591"/>
                </a:cubicBezTo>
                <a:lnTo>
                  <a:pt x="0" y="101609"/>
                </a:lnTo>
                <a:cubicBezTo>
                  <a:pt x="0" y="45492"/>
                  <a:pt x="45492" y="0"/>
                  <a:pt x="101609" y="0"/>
                </a:cubicBezTo>
                <a:close/>
              </a:path>
            </a:pathLst>
          </a:custGeom>
          <a:solidFill>
            <a:srgbClr val="B5A291">
              <a:alpha val="10196"/>
            </a:srgbClr>
          </a:solidFill>
        </p:spPr>
      </p:sp>
      <p:sp>
        <p:nvSpPr>
          <p:cNvPr id="8" name="Text 6"/>
          <p:cNvSpPr/>
          <p:nvPr/>
        </p:nvSpPr>
        <p:spPr>
          <a:xfrm>
            <a:off x="7061200" y="3225800"/>
            <a:ext cx="5410200" cy="4064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2400" b="1" dirty="0">
                <a:solidFill>
                  <a:srgbClr val="4A5D23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中医的定义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7061200" y="3784600"/>
            <a:ext cx="5359400" cy="609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600" b="1" dirty="0">
                <a:solidFill>
                  <a:srgbClr val="4A5D23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健康（阴平阳秘）：</a:t>
            </a:r>
            <a:r>
              <a:rPr lang="en-US" sz="1600" dirty="0">
                <a:solidFill>
                  <a:srgbClr val="4A5D23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身体内部的阴阳两种能量处于动态平衡状态，气血充沛且运行通畅。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7061200" y="4495800"/>
            <a:ext cx="5359400" cy="609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600" b="1" dirty="0">
                <a:solidFill>
                  <a:srgbClr val="4A5D23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疾病（阴阳失调）：</a:t>
            </a:r>
            <a:r>
              <a:rPr lang="en-US" sz="1600" dirty="0">
                <a:solidFill>
                  <a:srgbClr val="4A5D23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这种平衡被打破。表现为各种功能性的失调，可能在仪器检查上还看不出什么。</a:t>
            </a:r>
            <a:r>
              <a:rPr lang="zh-CN" altLang="en-US" sz="1600" dirty="0">
                <a:solidFill>
                  <a:srgbClr val="4A5D23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梅</a:t>
            </a:r>
            <a:endParaRPr lang="zh-CN" altLang="en-US" sz="1600" dirty="0">
              <a:solidFill>
                <a:srgbClr val="4A5D23"/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11" name="Text 7"/>
          <p:cNvSpPr/>
          <p:nvPr/>
        </p:nvSpPr>
        <p:spPr>
          <a:xfrm>
            <a:off x="7061200" y="5207000"/>
            <a:ext cx="5359400" cy="609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zh-CN" altLang="en-US" sz="1600" dirty="0"/>
              <a:t>比如：梅核气</a:t>
            </a:r>
            <a:endParaRPr lang="zh-CN" altLang="en-US" sz="1600" dirty="0"/>
          </a:p>
        </p:txBody>
      </p:sp>
    </p:spTree>
  </p:cSld>
  <p:clrMapOvr>
    <a:masterClrMapping/>
  </p:clrMapOvr>
  <p:transition>
    <p:fade/>
  </p:transition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Shape 25"/>
          <p:cNvSpPr/>
          <p:nvPr>
            <p:custDataLst>
              <p:tags r:id="rId1"/>
            </p:custDataLst>
          </p:nvPr>
        </p:nvSpPr>
        <p:spPr>
          <a:xfrm>
            <a:off x="10962997" y="4965700"/>
            <a:ext cx="812800" cy="812800"/>
          </a:xfrm>
          <a:custGeom>
            <a:avLst/>
            <a:gdLst/>
            <a:ahLst/>
            <a:cxnLst/>
            <a:rect l="l" t="t" r="r" b="b"/>
            <a:pathLst>
              <a:path w="812800" h="812800">
                <a:moveTo>
                  <a:pt x="406400" y="0"/>
                </a:moveTo>
                <a:lnTo>
                  <a:pt x="406400" y="0"/>
                </a:lnTo>
                <a:cubicBezTo>
                  <a:pt x="630698" y="0"/>
                  <a:pt x="812800" y="182102"/>
                  <a:pt x="812800" y="406400"/>
                </a:cubicBezTo>
                <a:lnTo>
                  <a:pt x="812800" y="406400"/>
                </a:lnTo>
                <a:cubicBezTo>
                  <a:pt x="812800" y="630698"/>
                  <a:pt x="630698" y="812800"/>
                  <a:pt x="406400" y="812800"/>
                </a:cubicBezTo>
                <a:lnTo>
                  <a:pt x="406400" y="812800"/>
                </a:lnTo>
                <a:cubicBezTo>
                  <a:pt x="182102" y="812800"/>
                  <a:pt x="0" y="630698"/>
                  <a:pt x="0" y="406400"/>
                </a:cubicBezTo>
                <a:lnTo>
                  <a:pt x="0" y="406400"/>
                </a:lnTo>
                <a:cubicBezTo>
                  <a:pt x="0" y="182102"/>
                  <a:pt x="182102" y="0"/>
                  <a:pt x="406400" y="0"/>
                </a:cubicBezTo>
                <a:close/>
              </a:path>
            </a:pathLst>
          </a:custGeom>
          <a:solidFill>
            <a:srgbClr val="D4A574"/>
          </a:solidFill>
        </p:spPr>
      </p:sp>
      <p:sp>
        <p:nvSpPr>
          <p:cNvPr id="2" name="Text 0"/>
          <p:cNvSpPr/>
          <p:nvPr/>
        </p:nvSpPr>
        <p:spPr>
          <a:xfrm>
            <a:off x="266700" y="393700"/>
            <a:ext cx="12471400" cy="5080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90000"/>
              </a:lnSpc>
            </a:pPr>
            <a:r>
              <a:rPr lang="zh-CN" altLang="en-US" sz="4000" dirty="0"/>
              <a:t>中医养心</a:t>
            </a:r>
            <a:endParaRPr lang="zh-CN" altLang="en-US" sz="4000" dirty="0"/>
          </a:p>
        </p:txBody>
      </p:sp>
      <p:sp>
        <p:nvSpPr>
          <p:cNvPr id="3" name="Shape 1"/>
          <p:cNvSpPr/>
          <p:nvPr/>
        </p:nvSpPr>
        <p:spPr>
          <a:xfrm>
            <a:off x="12700" y="1308100"/>
            <a:ext cx="5918200" cy="2514600"/>
          </a:xfrm>
          <a:custGeom>
            <a:avLst/>
            <a:gdLst/>
            <a:ahLst/>
            <a:cxnLst/>
            <a:rect l="l" t="t" r="r" b="b"/>
            <a:pathLst>
              <a:path w="5918200" h="2514600">
                <a:moveTo>
                  <a:pt x="101590" y="0"/>
                </a:moveTo>
                <a:lnTo>
                  <a:pt x="5816610" y="0"/>
                </a:lnTo>
                <a:cubicBezTo>
                  <a:pt x="5872717" y="0"/>
                  <a:pt x="5918200" y="45483"/>
                  <a:pt x="5918200" y="101590"/>
                </a:cubicBezTo>
                <a:lnTo>
                  <a:pt x="5918200" y="2413010"/>
                </a:lnTo>
                <a:cubicBezTo>
                  <a:pt x="5918200" y="2469117"/>
                  <a:pt x="5872717" y="2514600"/>
                  <a:pt x="5816610" y="2514600"/>
                </a:cubicBezTo>
                <a:lnTo>
                  <a:pt x="101590" y="2514600"/>
                </a:lnTo>
                <a:cubicBezTo>
                  <a:pt x="45483" y="2514600"/>
                  <a:pt x="0" y="2469117"/>
                  <a:pt x="0" y="2413010"/>
                </a:cubicBezTo>
                <a:lnTo>
                  <a:pt x="0" y="101590"/>
                </a:lnTo>
                <a:cubicBezTo>
                  <a:pt x="0" y="45521"/>
                  <a:pt x="45521" y="0"/>
                  <a:pt x="101590" y="0"/>
                </a:cubicBezTo>
                <a:close/>
              </a:path>
            </a:pathLst>
          </a:custGeom>
          <a:solidFill>
            <a:srgbClr val="FFFFFF">
              <a:alpha val="60000"/>
            </a:srgbClr>
          </a:solidFill>
        </p:spPr>
        <p:txBody>
          <a:bodyPr/>
          <a:p>
            <a:endParaRPr lang="en-US" altLang="zh-CN"/>
          </a:p>
        </p:txBody>
      </p:sp>
      <p:sp>
        <p:nvSpPr>
          <p:cNvPr id="4" name="Shape 2"/>
          <p:cNvSpPr/>
          <p:nvPr/>
        </p:nvSpPr>
        <p:spPr>
          <a:xfrm>
            <a:off x="685800" y="1663700"/>
            <a:ext cx="609600" cy="609600"/>
          </a:xfrm>
          <a:custGeom>
            <a:avLst/>
            <a:gdLst/>
            <a:ahLst/>
            <a:cxnLst/>
            <a:rect l="l" t="t" r="r" b="b"/>
            <a:pathLst>
              <a:path w="609600" h="609600">
                <a:moveTo>
                  <a:pt x="304800" y="0"/>
                </a:moveTo>
                <a:lnTo>
                  <a:pt x="304800" y="0"/>
                </a:lnTo>
                <a:cubicBezTo>
                  <a:pt x="473024" y="0"/>
                  <a:pt x="609600" y="136576"/>
                  <a:pt x="609600" y="304800"/>
                </a:cubicBezTo>
                <a:lnTo>
                  <a:pt x="609600" y="304800"/>
                </a:lnTo>
                <a:cubicBezTo>
                  <a:pt x="609600" y="473024"/>
                  <a:pt x="473024" y="609600"/>
                  <a:pt x="304800" y="609600"/>
                </a:cubicBezTo>
                <a:lnTo>
                  <a:pt x="304800" y="609600"/>
                </a:lnTo>
                <a:cubicBezTo>
                  <a:pt x="136576" y="609600"/>
                  <a:pt x="0" y="473024"/>
                  <a:pt x="0" y="304800"/>
                </a:cubicBezTo>
                <a:lnTo>
                  <a:pt x="0" y="304800"/>
                </a:lnTo>
                <a:cubicBezTo>
                  <a:pt x="0" y="136576"/>
                  <a:pt x="136576" y="0"/>
                  <a:pt x="304800" y="0"/>
                </a:cubicBezTo>
                <a:close/>
              </a:path>
            </a:pathLst>
          </a:custGeom>
          <a:solidFill>
            <a:srgbClr val="D4A574"/>
          </a:solidFill>
        </p:spPr>
      </p:sp>
      <p:sp>
        <p:nvSpPr>
          <p:cNvPr id="5" name="Shape 3"/>
          <p:cNvSpPr/>
          <p:nvPr/>
        </p:nvSpPr>
        <p:spPr>
          <a:xfrm>
            <a:off x="838200" y="1816100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143470" y="51852"/>
                </a:moveTo>
                <a:lnTo>
                  <a:pt x="152400" y="64175"/>
                </a:lnTo>
                <a:lnTo>
                  <a:pt x="161330" y="51852"/>
                </a:lnTo>
                <a:cubicBezTo>
                  <a:pt x="176212" y="31254"/>
                  <a:pt x="200144" y="19050"/>
                  <a:pt x="225564" y="19050"/>
                </a:cubicBezTo>
                <a:cubicBezTo>
                  <a:pt x="269319" y="19050"/>
                  <a:pt x="304800" y="54531"/>
                  <a:pt x="304800" y="98286"/>
                </a:cubicBezTo>
                <a:lnTo>
                  <a:pt x="304800" y="99834"/>
                </a:lnTo>
                <a:cubicBezTo>
                  <a:pt x="304800" y="166628"/>
                  <a:pt x="221516" y="244197"/>
                  <a:pt x="178058" y="277356"/>
                </a:cubicBezTo>
                <a:cubicBezTo>
                  <a:pt x="170676" y="282952"/>
                  <a:pt x="161627" y="285750"/>
                  <a:pt x="152400" y="285750"/>
                </a:cubicBezTo>
                <a:cubicBezTo>
                  <a:pt x="143173" y="285750"/>
                  <a:pt x="134064" y="283012"/>
                  <a:pt x="126742" y="277356"/>
                </a:cubicBezTo>
                <a:cubicBezTo>
                  <a:pt x="83284" y="244197"/>
                  <a:pt x="0" y="166628"/>
                  <a:pt x="0" y="99834"/>
                </a:cubicBezTo>
                <a:lnTo>
                  <a:pt x="0" y="98286"/>
                </a:lnTo>
                <a:cubicBezTo>
                  <a:pt x="0" y="54531"/>
                  <a:pt x="35481" y="19050"/>
                  <a:pt x="79236" y="19050"/>
                </a:cubicBezTo>
                <a:cubicBezTo>
                  <a:pt x="104656" y="19050"/>
                  <a:pt x="128588" y="31254"/>
                  <a:pt x="143470" y="51852"/>
                </a:cubicBezTo>
                <a:close/>
              </a:path>
            </a:pathLst>
          </a:custGeom>
          <a:solidFill>
            <a:srgbClr val="FFFFFF"/>
          </a:solidFill>
        </p:spPr>
      </p:sp>
      <p:sp>
        <p:nvSpPr>
          <p:cNvPr id="6" name="Text 4"/>
          <p:cNvSpPr/>
          <p:nvPr/>
        </p:nvSpPr>
        <p:spPr>
          <a:xfrm>
            <a:off x="1498600" y="1612900"/>
            <a:ext cx="2945765" cy="4064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2400" b="1" dirty="0">
                <a:solidFill>
                  <a:srgbClr val="2D2D2D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中医</a:t>
            </a:r>
            <a:r>
              <a:rPr lang="zh-CN" altLang="en-US" sz="2400" b="1" dirty="0">
                <a:solidFill>
                  <a:srgbClr val="2D2D2D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对心的认识</a:t>
            </a:r>
            <a:endParaRPr lang="zh-CN" altLang="en-US" sz="2400" b="1" dirty="0">
              <a:solidFill>
                <a:srgbClr val="2D2D2D"/>
              </a:solidFill>
              <a:latin typeface="Noto Sans SC" panose="020B0200000000000000" pitchFamily="34" charset="-122"/>
              <a:ea typeface="Noto Sans SC" panose="020B0200000000000000" pitchFamily="34" charset="-122"/>
              <a:cs typeface="Noto Sans SC" panose="020B0200000000000000" pitchFamily="34" charset="-120"/>
            </a:endParaRPr>
          </a:p>
        </p:txBody>
      </p:sp>
      <p:sp>
        <p:nvSpPr>
          <p:cNvPr id="7" name="Text 5"/>
          <p:cNvSpPr/>
          <p:nvPr/>
        </p:nvSpPr>
        <p:spPr>
          <a:xfrm>
            <a:off x="1498600" y="2019300"/>
            <a:ext cx="2032000" cy="3048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685800" y="2527300"/>
            <a:ext cx="5410200" cy="190563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zh-CN" altLang="en-US" sz="2400" dirty="0"/>
              <a:t>心为君主之官；主血脉，主神志；在体合脉，其华在面；在窍为舌，在志为喜，在液为汗；心血瘀阻，心阳暴脱是其产生的病机。</a:t>
            </a:r>
            <a:endParaRPr lang="en-US" altLang="zh-CN" sz="2400" dirty="0"/>
          </a:p>
        </p:txBody>
      </p:sp>
      <p:sp>
        <p:nvSpPr>
          <p:cNvPr id="9" name="Shape 7"/>
          <p:cNvSpPr/>
          <p:nvPr/>
        </p:nvSpPr>
        <p:spPr>
          <a:xfrm>
            <a:off x="6701155" y="1308100"/>
            <a:ext cx="5918200" cy="2514600"/>
          </a:xfrm>
          <a:custGeom>
            <a:avLst/>
            <a:gdLst/>
            <a:ahLst/>
            <a:cxnLst/>
            <a:rect l="l" t="t" r="r" b="b"/>
            <a:pathLst>
              <a:path w="5918200" h="2514600">
                <a:moveTo>
                  <a:pt x="101590" y="0"/>
                </a:moveTo>
                <a:lnTo>
                  <a:pt x="5816610" y="0"/>
                </a:lnTo>
                <a:cubicBezTo>
                  <a:pt x="5872717" y="0"/>
                  <a:pt x="5918200" y="45483"/>
                  <a:pt x="5918200" y="101590"/>
                </a:cubicBezTo>
                <a:lnTo>
                  <a:pt x="5918200" y="2413010"/>
                </a:lnTo>
                <a:cubicBezTo>
                  <a:pt x="5918200" y="2469117"/>
                  <a:pt x="5872717" y="2514600"/>
                  <a:pt x="5816610" y="2514600"/>
                </a:cubicBezTo>
                <a:lnTo>
                  <a:pt x="101590" y="2514600"/>
                </a:lnTo>
                <a:cubicBezTo>
                  <a:pt x="45483" y="2514600"/>
                  <a:pt x="0" y="2469117"/>
                  <a:pt x="0" y="2413010"/>
                </a:cubicBezTo>
                <a:lnTo>
                  <a:pt x="0" y="101590"/>
                </a:lnTo>
                <a:cubicBezTo>
                  <a:pt x="0" y="45521"/>
                  <a:pt x="45521" y="0"/>
                  <a:pt x="101590" y="0"/>
                </a:cubicBezTo>
                <a:close/>
              </a:path>
            </a:pathLst>
          </a:custGeom>
          <a:solidFill>
            <a:srgbClr val="FFFFFF">
              <a:alpha val="60000"/>
            </a:srgbClr>
          </a:solidFill>
        </p:spPr>
      </p:sp>
      <p:sp>
        <p:nvSpPr>
          <p:cNvPr id="10" name="Shape 8"/>
          <p:cNvSpPr/>
          <p:nvPr/>
        </p:nvSpPr>
        <p:spPr>
          <a:xfrm>
            <a:off x="7010400" y="1663700"/>
            <a:ext cx="609600" cy="609600"/>
          </a:xfrm>
          <a:custGeom>
            <a:avLst/>
            <a:gdLst/>
            <a:ahLst/>
            <a:cxnLst/>
            <a:rect l="l" t="t" r="r" b="b"/>
            <a:pathLst>
              <a:path w="609600" h="609600">
                <a:moveTo>
                  <a:pt x="304800" y="0"/>
                </a:moveTo>
                <a:lnTo>
                  <a:pt x="304800" y="0"/>
                </a:lnTo>
                <a:cubicBezTo>
                  <a:pt x="473024" y="0"/>
                  <a:pt x="609600" y="136576"/>
                  <a:pt x="609600" y="304800"/>
                </a:cubicBezTo>
                <a:lnTo>
                  <a:pt x="609600" y="304800"/>
                </a:lnTo>
                <a:cubicBezTo>
                  <a:pt x="609600" y="473024"/>
                  <a:pt x="473024" y="609600"/>
                  <a:pt x="304800" y="609600"/>
                </a:cubicBezTo>
                <a:lnTo>
                  <a:pt x="304800" y="609600"/>
                </a:lnTo>
                <a:cubicBezTo>
                  <a:pt x="136576" y="609600"/>
                  <a:pt x="0" y="473024"/>
                  <a:pt x="0" y="304800"/>
                </a:cubicBezTo>
                <a:lnTo>
                  <a:pt x="0" y="304800"/>
                </a:lnTo>
                <a:cubicBezTo>
                  <a:pt x="0" y="136576"/>
                  <a:pt x="136576" y="0"/>
                  <a:pt x="304800" y="0"/>
                </a:cubicBezTo>
                <a:close/>
              </a:path>
            </a:pathLst>
          </a:custGeom>
          <a:solidFill>
            <a:srgbClr val="D4A574"/>
          </a:solidFill>
        </p:spPr>
      </p:sp>
      <p:sp>
        <p:nvSpPr>
          <p:cNvPr id="11" name="Shape 9"/>
          <p:cNvSpPr/>
          <p:nvPr/>
        </p:nvSpPr>
        <p:spPr>
          <a:xfrm>
            <a:off x="7181850" y="1816100"/>
            <a:ext cx="266700" cy="304800"/>
          </a:xfrm>
          <a:custGeom>
            <a:avLst/>
            <a:gdLst/>
            <a:ahLst/>
            <a:cxnLst/>
            <a:rect l="l" t="t" r="r" b="b"/>
            <a:pathLst>
              <a:path w="266700" h="304800">
                <a:moveTo>
                  <a:pt x="133350" y="147638"/>
                </a:moveTo>
                <a:cubicBezTo>
                  <a:pt x="172777" y="147638"/>
                  <a:pt x="204787" y="115627"/>
                  <a:pt x="204787" y="76200"/>
                </a:cubicBezTo>
                <a:cubicBezTo>
                  <a:pt x="204787" y="36773"/>
                  <a:pt x="172777" y="4763"/>
                  <a:pt x="133350" y="4763"/>
                </a:cubicBezTo>
                <a:cubicBezTo>
                  <a:pt x="93923" y="4763"/>
                  <a:pt x="61913" y="36773"/>
                  <a:pt x="61912" y="76200"/>
                </a:cubicBezTo>
                <a:cubicBezTo>
                  <a:pt x="61912" y="115627"/>
                  <a:pt x="93923" y="147638"/>
                  <a:pt x="133350" y="147638"/>
                </a:cubicBezTo>
                <a:close/>
                <a:moveTo>
                  <a:pt x="115669" y="180975"/>
                </a:moveTo>
                <a:cubicBezTo>
                  <a:pt x="57031" y="180975"/>
                  <a:pt x="9525" y="228481"/>
                  <a:pt x="9525" y="287119"/>
                </a:cubicBezTo>
                <a:cubicBezTo>
                  <a:pt x="9525" y="296882"/>
                  <a:pt x="17443" y="304800"/>
                  <a:pt x="27206" y="304800"/>
                </a:cubicBezTo>
                <a:lnTo>
                  <a:pt x="239494" y="304800"/>
                </a:lnTo>
                <a:cubicBezTo>
                  <a:pt x="249257" y="304800"/>
                  <a:pt x="257175" y="296882"/>
                  <a:pt x="257175" y="287119"/>
                </a:cubicBezTo>
                <a:cubicBezTo>
                  <a:pt x="257175" y="228481"/>
                  <a:pt x="209669" y="180975"/>
                  <a:pt x="151031" y="180975"/>
                </a:cubicBezTo>
                <a:lnTo>
                  <a:pt x="115669" y="180975"/>
                </a:lnTo>
                <a:close/>
              </a:path>
            </a:pathLst>
          </a:custGeom>
          <a:solidFill>
            <a:srgbClr val="FFFFFF"/>
          </a:solidFill>
        </p:spPr>
      </p:sp>
      <p:sp>
        <p:nvSpPr>
          <p:cNvPr id="12" name="Text 10"/>
          <p:cNvSpPr/>
          <p:nvPr/>
        </p:nvSpPr>
        <p:spPr>
          <a:xfrm>
            <a:off x="7823200" y="1612900"/>
            <a:ext cx="2387600" cy="4064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zh-CN" altLang="en-US" sz="2400" b="1" dirty="0"/>
              <a:t>日常养心方法</a:t>
            </a:r>
            <a:endParaRPr lang="zh-CN" altLang="en-US" sz="2400" b="1" dirty="0"/>
          </a:p>
        </p:txBody>
      </p:sp>
      <p:sp>
        <p:nvSpPr>
          <p:cNvPr id="13" name="Text 11"/>
          <p:cNvSpPr/>
          <p:nvPr/>
        </p:nvSpPr>
        <p:spPr>
          <a:xfrm>
            <a:off x="7823200" y="2019300"/>
            <a:ext cx="2336800" cy="3048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7010400" y="2324100"/>
            <a:ext cx="5410200" cy="16910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zh-CN" altLang="en-US" sz="2000" dirty="0"/>
              <a:t>不熬夜，熬夜最耗心血伤心神，午（</a:t>
            </a:r>
            <a:r>
              <a:rPr lang="en-US" altLang="zh-CN" sz="2000" dirty="0"/>
              <a:t>11-13</a:t>
            </a:r>
            <a:r>
              <a:rPr lang="zh-CN" altLang="en-US" sz="2000" dirty="0"/>
              <a:t>时）小睡；情绪平稳，勿大悲大喜，勿思虑过度；多食用红色食物入心养心，适当食用苦味食物清心火；运动选用低强度活动，微汗不大汗。</a:t>
            </a:r>
            <a:endParaRPr lang="zh-CN" altLang="en-US" sz="2000" dirty="0"/>
          </a:p>
        </p:txBody>
      </p:sp>
      <p:sp>
        <p:nvSpPr>
          <p:cNvPr id="15" name="Text 13"/>
          <p:cNvSpPr/>
          <p:nvPr/>
        </p:nvSpPr>
        <p:spPr>
          <a:xfrm>
            <a:off x="304800" y="4217670"/>
            <a:ext cx="12395200" cy="4064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2400" b="1" dirty="0">
                <a:solidFill>
                  <a:srgbClr val="2D2D2D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调理穴位</a:t>
            </a:r>
            <a:endParaRPr lang="en-US" sz="1600" dirty="0"/>
          </a:p>
        </p:txBody>
      </p:sp>
      <p:sp>
        <p:nvSpPr>
          <p:cNvPr id="16" name="Shape 14"/>
          <p:cNvSpPr/>
          <p:nvPr>
            <p:custDataLst>
              <p:tags r:id="rId2"/>
            </p:custDataLst>
          </p:nvPr>
        </p:nvSpPr>
        <p:spPr>
          <a:xfrm>
            <a:off x="0" y="3721735"/>
            <a:ext cx="3873500" cy="2082800"/>
          </a:xfrm>
          <a:custGeom>
            <a:avLst/>
            <a:gdLst/>
            <a:ahLst/>
            <a:cxnLst/>
            <a:rect l="l" t="t" r="r" b="b"/>
            <a:pathLst>
              <a:path w="3873500" h="2082800">
                <a:moveTo>
                  <a:pt x="101599" y="0"/>
                </a:moveTo>
                <a:lnTo>
                  <a:pt x="3771901" y="0"/>
                </a:lnTo>
                <a:cubicBezTo>
                  <a:pt x="3828013" y="0"/>
                  <a:pt x="3873500" y="45487"/>
                  <a:pt x="3873500" y="101599"/>
                </a:cubicBezTo>
                <a:lnTo>
                  <a:pt x="3873500" y="1981201"/>
                </a:lnTo>
                <a:cubicBezTo>
                  <a:pt x="3873500" y="2037313"/>
                  <a:pt x="3828013" y="2082800"/>
                  <a:pt x="3771901" y="2082800"/>
                </a:cubicBezTo>
                <a:lnTo>
                  <a:pt x="101599" y="2082800"/>
                </a:lnTo>
                <a:cubicBezTo>
                  <a:pt x="45487" y="2082800"/>
                  <a:pt x="0" y="2037313"/>
                  <a:pt x="0" y="1981201"/>
                </a:cubicBezTo>
                <a:lnTo>
                  <a:pt x="0" y="101599"/>
                </a:lnTo>
                <a:cubicBezTo>
                  <a:pt x="0" y="45525"/>
                  <a:pt x="45525" y="0"/>
                  <a:pt x="101599" y="0"/>
                </a:cubicBezTo>
                <a:close/>
              </a:path>
            </a:pathLst>
          </a:custGeom>
          <a:solidFill>
            <a:srgbClr val="FFFFFF">
              <a:alpha val="40000"/>
            </a:srgbClr>
          </a:solidFill>
        </p:spPr>
      </p:sp>
      <p:sp>
        <p:nvSpPr>
          <p:cNvPr id="17" name="Shape 15"/>
          <p:cNvSpPr/>
          <p:nvPr>
            <p:custDataLst>
              <p:tags r:id="rId3"/>
            </p:custDataLst>
          </p:nvPr>
        </p:nvSpPr>
        <p:spPr>
          <a:xfrm>
            <a:off x="1913334" y="5041900"/>
            <a:ext cx="812800" cy="812800"/>
          </a:xfrm>
          <a:custGeom>
            <a:avLst/>
            <a:gdLst/>
            <a:ahLst/>
            <a:cxnLst/>
            <a:rect l="l" t="t" r="r" b="b"/>
            <a:pathLst>
              <a:path w="812800" h="812800">
                <a:moveTo>
                  <a:pt x="406400" y="0"/>
                </a:moveTo>
                <a:lnTo>
                  <a:pt x="406400" y="0"/>
                </a:lnTo>
                <a:cubicBezTo>
                  <a:pt x="630698" y="0"/>
                  <a:pt x="812800" y="182102"/>
                  <a:pt x="812800" y="406400"/>
                </a:cubicBezTo>
                <a:lnTo>
                  <a:pt x="812800" y="406400"/>
                </a:lnTo>
                <a:cubicBezTo>
                  <a:pt x="812800" y="630698"/>
                  <a:pt x="630698" y="812800"/>
                  <a:pt x="406400" y="812800"/>
                </a:cubicBezTo>
                <a:lnTo>
                  <a:pt x="406400" y="812800"/>
                </a:lnTo>
                <a:cubicBezTo>
                  <a:pt x="182102" y="812800"/>
                  <a:pt x="0" y="630698"/>
                  <a:pt x="0" y="406400"/>
                </a:cubicBezTo>
                <a:lnTo>
                  <a:pt x="0" y="406400"/>
                </a:lnTo>
                <a:cubicBezTo>
                  <a:pt x="0" y="182102"/>
                  <a:pt x="182102" y="0"/>
                  <a:pt x="406400" y="0"/>
                </a:cubicBezTo>
                <a:close/>
              </a:path>
            </a:pathLst>
          </a:custGeom>
          <a:solidFill>
            <a:srgbClr val="D4A574"/>
          </a:solidFill>
        </p:spPr>
      </p:sp>
      <p:sp>
        <p:nvSpPr>
          <p:cNvPr id="18" name="Text 16"/>
          <p:cNvSpPr/>
          <p:nvPr>
            <p:custDataLst>
              <p:tags r:id="rId4"/>
            </p:custDataLst>
          </p:nvPr>
        </p:nvSpPr>
        <p:spPr>
          <a:xfrm>
            <a:off x="2091134" y="5245100"/>
            <a:ext cx="457200" cy="4064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zh-CN" altLang="en-US" sz="1600" dirty="0"/>
              <a:t>内关</a:t>
            </a:r>
            <a:endParaRPr lang="zh-CN" altLang="en-US" sz="1600" dirty="0"/>
          </a:p>
        </p:txBody>
      </p:sp>
      <p:sp>
        <p:nvSpPr>
          <p:cNvPr id="19" name="Text 17"/>
          <p:cNvSpPr/>
          <p:nvPr>
            <p:custDataLst>
              <p:tags r:id="rId5"/>
            </p:custDataLst>
          </p:nvPr>
        </p:nvSpPr>
        <p:spPr>
          <a:xfrm>
            <a:off x="520700" y="6007100"/>
            <a:ext cx="3594100" cy="355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endParaRPr lang="en-US" sz="1600" dirty="0"/>
          </a:p>
        </p:txBody>
      </p:sp>
      <p:sp>
        <p:nvSpPr>
          <p:cNvPr id="20" name="Text 18"/>
          <p:cNvSpPr/>
          <p:nvPr>
            <p:custDataLst>
              <p:tags r:id="rId6"/>
            </p:custDataLst>
          </p:nvPr>
        </p:nvSpPr>
        <p:spPr>
          <a:xfrm>
            <a:off x="533400" y="6413500"/>
            <a:ext cx="3568700" cy="3048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endParaRPr lang="en-US" sz="1600" dirty="0"/>
          </a:p>
        </p:txBody>
      </p:sp>
      <p:sp>
        <p:nvSpPr>
          <p:cNvPr id="21" name="Shape 19"/>
          <p:cNvSpPr/>
          <p:nvPr>
            <p:custDataLst>
              <p:tags r:id="rId7"/>
            </p:custDataLst>
          </p:nvPr>
        </p:nvSpPr>
        <p:spPr>
          <a:xfrm>
            <a:off x="4563467" y="4838700"/>
            <a:ext cx="3873500" cy="2082800"/>
          </a:xfrm>
          <a:custGeom>
            <a:avLst/>
            <a:gdLst/>
            <a:ahLst/>
            <a:cxnLst/>
            <a:rect l="l" t="t" r="r" b="b"/>
            <a:pathLst>
              <a:path w="3873500" h="2082800">
                <a:moveTo>
                  <a:pt x="101599" y="0"/>
                </a:moveTo>
                <a:lnTo>
                  <a:pt x="3771901" y="0"/>
                </a:lnTo>
                <a:cubicBezTo>
                  <a:pt x="3828013" y="0"/>
                  <a:pt x="3873500" y="45487"/>
                  <a:pt x="3873500" y="101599"/>
                </a:cubicBezTo>
                <a:lnTo>
                  <a:pt x="3873500" y="1981201"/>
                </a:lnTo>
                <a:cubicBezTo>
                  <a:pt x="3873500" y="2037313"/>
                  <a:pt x="3828013" y="2082800"/>
                  <a:pt x="3771901" y="2082800"/>
                </a:cubicBezTo>
                <a:lnTo>
                  <a:pt x="101599" y="2082800"/>
                </a:lnTo>
                <a:cubicBezTo>
                  <a:pt x="45487" y="2082800"/>
                  <a:pt x="0" y="2037313"/>
                  <a:pt x="0" y="1981201"/>
                </a:cubicBezTo>
                <a:lnTo>
                  <a:pt x="0" y="101599"/>
                </a:lnTo>
                <a:cubicBezTo>
                  <a:pt x="0" y="45525"/>
                  <a:pt x="45525" y="0"/>
                  <a:pt x="101599" y="0"/>
                </a:cubicBezTo>
                <a:close/>
              </a:path>
            </a:pathLst>
          </a:custGeom>
          <a:solidFill>
            <a:srgbClr val="FFFFFF">
              <a:alpha val="40000"/>
            </a:srgbClr>
          </a:solidFill>
        </p:spPr>
      </p:sp>
      <p:sp>
        <p:nvSpPr>
          <p:cNvPr id="22" name="Shape 20"/>
          <p:cNvSpPr/>
          <p:nvPr>
            <p:custDataLst>
              <p:tags r:id="rId8"/>
            </p:custDataLst>
          </p:nvPr>
        </p:nvSpPr>
        <p:spPr>
          <a:xfrm>
            <a:off x="6095802" y="5041900"/>
            <a:ext cx="812800" cy="812800"/>
          </a:xfrm>
          <a:custGeom>
            <a:avLst/>
            <a:gdLst/>
            <a:ahLst/>
            <a:cxnLst/>
            <a:rect l="l" t="t" r="r" b="b"/>
            <a:pathLst>
              <a:path w="812800" h="812800">
                <a:moveTo>
                  <a:pt x="406400" y="0"/>
                </a:moveTo>
                <a:lnTo>
                  <a:pt x="406400" y="0"/>
                </a:lnTo>
                <a:cubicBezTo>
                  <a:pt x="630698" y="0"/>
                  <a:pt x="812800" y="182102"/>
                  <a:pt x="812800" y="406400"/>
                </a:cubicBezTo>
                <a:lnTo>
                  <a:pt x="812800" y="406400"/>
                </a:lnTo>
                <a:cubicBezTo>
                  <a:pt x="812800" y="630698"/>
                  <a:pt x="630698" y="812800"/>
                  <a:pt x="406400" y="812800"/>
                </a:cubicBezTo>
                <a:lnTo>
                  <a:pt x="406400" y="812800"/>
                </a:lnTo>
                <a:cubicBezTo>
                  <a:pt x="182102" y="812800"/>
                  <a:pt x="0" y="630698"/>
                  <a:pt x="0" y="406400"/>
                </a:cubicBezTo>
                <a:lnTo>
                  <a:pt x="0" y="406400"/>
                </a:lnTo>
                <a:cubicBezTo>
                  <a:pt x="0" y="182102"/>
                  <a:pt x="182102" y="0"/>
                  <a:pt x="406400" y="0"/>
                </a:cubicBezTo>
                <a:close/>
              </a:path>
            </a:pathLst>
          </a:custGeom>
          <a:solidFill>
            <a:srgbClr val="D4A574"/>
          </a:solidFill>
        </p:spPr>
      </p:sp>
      <p:sp>
        <p:nvSpPr>
          <p:cNvPr id="23" name="Text 21"/>
          <p:cNvSpPr/>
          <p:nvPr>
            <p:custDataLst>
              <p:tags r:id="rId9"/>
            </p:custDataLst>
          </p:nvPr>
        </p:nvSpPr>
        <p:spPr>
          <a:xfrm>
            <a:off x="6273602" y="5245100"/>
            <a:ext cx="457200" cy="4064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zh-CN" altLang="en-US" sz="1600" dirty="0"/>
              <a:t>神门</a:t>
            </a:r>
            <a:endParaRPr lang="zh-CN" altLang="en-US" sz="1600" dirty="0"/>
          </a:p>
        </p:txBody>
      </p:sp>
      <p:sp>
        <p:nvSpPr>
          <p:cNvPr id="24" name="Text 22"/>
          <p:cNvSpPr/>
          <p:nvPr>
            <p:custDataLst>
              <p:tags r:id="rId10"/>
            </p:custDataLst>
          </p:nvPr>
        </p:nvSpPr>
        <p:spPr>
          <a:xfrm>
            <a:off x="4703167" y="6007100"/>
            <a:ext cx="3594100" cy="355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endParaRPr lang="en-US" sz="1600" dirty="0"/>
          </a:p>
        </p:txBody>
      </p:sp>
      <p:sp>
        <p:nvSpPr>
          <p:cNvPr id="25" name="Text 23"/>
          <p:cNvSpPr/>
          <p:nvPr>
            <p:custDataLst>
              <p:tags r:id="rId11"/>
            </p:custDataLst>
          </p:nvPr>
        </p:nvSpPr>
        <p:spPr>
          <a:xfrm>
            <a:off x="4715867" y="6413500"/>
            <a:ext cx="3568700" cy="3048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endParaRPr lang="en-US" sz="1600" dirty="0"/>
          </a:p>
        </p:txBody>
      </p:sp>
      <p:sp>
        <p:nvSpPr>
          <p:cNvPr id="26" name="Shape 24"/>
          <p:cNvSpPr/>
          <p:nvPr>
            <p:custDataLst>
              <p:tags r:id="rId12"/>
            </p:custDataLst>
          </p:nvPr>
        </p:nvSpPr>
        <p:spPr>
          <a:xfrm>
            <a:off x="8745934" y="4838700"/>
            <a:ext cx="3873500" cy="2082800"/>
          </a:xfrm>
          <a:custGeom>
            <a:avLst/>
            <a:gdLst/>
            <a:ahLst/>
            <a:cxnLst/>
            <a:rect l="l" t="t" r="r" b="b"/>
            <a:pathLst>
              <a:path w="3873500" h="2082800">
                <a:moveTo>
                  <a:pt x="101599" y="0"/>
                </a:moveTo>
                <a:lnTo>
                  <a:pt x="3771901" y="0"/>
                </a:lnTo>
                <a:cubicBezTo>
                  <a:pt x="3828013" y="0"/>
                  <a:pt x="3873500" y="45487"/>
                  <a:pt x="3873500" y="101599"/>
                </a:cubicBezTo>
                <a:lnTo>
                  <a:pt x="3873500" y="1981201"/>
                </a:lnTo>
                <a:cubicBezTo>
                  <a:pt x="3873500" y="2037313"/>
                  <a:pt x="3828013" y="2082800"/>
                  <a:pt x="3771901" y="2082800"/>
                </a:cubicBezTo>
                <a:lnTo>
                  <a:pt x="101599" y="2082800"/>
                </a:lnTo>
                <a:cubicBezTo>
                  <a:pt x="45487" y="2082800"/>
                  <a:pt x="0" y="2037313"/>
                  <a:pt x="0" y="1981201"/>
                </a:cubicBezTo>
                <a:lnTo>
                  <a:pt x="0" y="101599"/>
                </a:lnTo>
                <a:cubicBezTo>
                  <a:pt x="0" y="45525"/>
                  <a:pt x="45525" y="0"/>
                  <a:pt x="101599" y="0"/>
                </a:cubicBezTo>
                <a:close/>
              </a:path>
            </a:pathLst>
          </a:custGeom>
          <a:solidFill>
            <a:srgbClr val="FFFFFF">
              <a:alpha val="40000"/>
            </a:srgbClr>
          </a:solidFill>
        </p:spPr>
      </p:sp>
      <p:sp>
        <p:nvSpPr>
          <p:cNvPr id="27" name="Shape 25"/>
          <p:cNvSpPr/>
          <p:nvPr>
            <p:custDataLst>
              <p:tags r:id="rId13"/>
            </p:custDataLst>
          </p:nvPr>
        </p:nvSpPr>
        <p:spPr>
          <a:xfrm>
            <a:off x="8707477" y="4965700"/>
            <a:ext cx="812800" cy="812800"/>
          </a:xfrm>
          <a:custGeom>
            <a:avLst/>
            <a:gdLst/>
            <a:ahLst/>
            <a:cxnLst/>
            <a:rect l="l" t="t" r="r" b="b"/>
            <a:pathLst>
              <a:path w="812800" h="812800">
                <a:moveTo>
                  <a:pt x="406400" y="0"/>
                </a:moveTo>
                <a:lnTo>
                  <a:pt x="406400" y="0"/>
                </a:lnTo>
                <a:cubicBezTo>
                  <a:pt x="630698" y="0"/>
                  <a:pt x="812800" y="182102"/>
                  <a:pt x="812800" y="406400"/>
                </a:cubicBezTo>
                <a:lnTo>
                  <a:pt x="812800" y="406400"/>
                </a:lnTo>
                <a:cubicBezTo>
                  <a:pt x="812800" y="630698"/>
                  <a:pt x="630698" y="812800"/>
                  <a:pt x="406400" y="812800"/>
                </a:cubicBezTo>
                <a:lnTo>
                  <a:pt x="406400" y="812800"/>
                </a:lnTo>
                <a:cubicBezTo>
                  <a:pt x="182102" y="812800"/>
                  <a:pt x="0" y="630698"/>
                  <a:pt x="0" y="406400"/>
                </a:cubicBezTo>
                <a:lnTo>
                  <a:pt x="0" y="406400"/>
                </a:lnTo>
                <a:cubicBezTo>
                  <a:pt x="0" y="182102"/>
                  <a:pt x="182102" y="0"/>
                  <a:pt x="406400" y="0"/>
                </a:cubicBezTo>
                <a:close/>
              </a:path>
            </a:pathLst>
          </a:custGeom>
          <a:solidFill>
            <a:srgbClr val="D4A574"/>
          </a:solidFill>
        </p:spPr>
      </p:sp>
      <p:sp>
        <p:nvSpPr>
          <p:cNvPr id="28" name="Text 26"/>
          <p:cNvSpPr/>
          <p:nvPr>
            <p:custDataLst>
              <p:tags r:id="rId14"/>
            </p:custDataLst>
          </p:nvPr>
        </p:nvSpPr>
        <p:spPr>
          <a:xfrm>
            <a:off x="8897977" y="5245100"/>
            <a:ext cx="457200" cy="4064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zh-CN" altLang="en-US" sz="1600" dirty="0"/>
              <a:t>劳宫</a:t>
            </a:r>
            <a:endParaRPr lang="zh-CN" altLang="en-US" sz="1600" dirty="0"/>
          </a:p>
        </p:txBody>
      </p:sp>
      <p:sp>
        <p:nvSpPr>
          <p:cNvPr id="29" name="Text 27"/>
          <p:cNvSpPr/>
          <p:nvPr>
            <p:custDataLst>
              <p:tags r:id="rId15"/>
            </p:custDataLst>
          </p:nvPr>
        </p:nvSpPr>
        <p:spPr>
          <a:xfrm>
            <a:off x="8885634" y="6007100"/>
            <a:ext cx="3594100" cy="355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endParaRPr lang="en-US" sz="1600" dirty="0"/>
          </a:p>
        </p:txBody>
      </p:sp>
      <p:sp>
        <p:nvSpPr>
          <p:cNvPr id="30" name="Text 28"/>
          <p:cNvSpPr/>
          <p:nvPr>
            <p:custDataLst>
              <p:tags r:id="rId16"/>
            </p:custDataLst>
          </p:nvPr>
        </p:nvSpPr>
        <p:spPr>
          <a:xfrm>
            <a:off x="8898334" y="6413500"/>
            <a:ext cx="3568700" cy="3048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endParaRPr lang="en-US" sz="1600" dirty="0"/>
          </a:p>
        </p:txBody>
      </p:sp>
      <p:sp>
        <p:nvSpPr>
          <p:cNvPr id="31" name="Text 26"/>
          <p:cNvSpPr/>
          <p:nvPr>
            <p:custDataLst>
              <p:tags r:id="rId17"/>
            </p:custDataLst>
          </p:nvPr>
        </p:nvSpPr>
        <p:spPr>
          <a:xfrm>
            <a:off x="10962997" y="5168900"/>
            <a:ext cx="457200" cy="406400"/>
          </a:xfrm>
          <a:prstGeom prst="rect">
            <a:avLst/>
          </a:prstGeom>
          <a:noFill/>
        </p:spPr>
        <p:txBody>
          <a:bodyPr wrap="square" lIns="0" tIns="0" rIns="0" bIns="0" rtlCol="0" anchor="ctr"/>
          <a:p>
            <a:pPr algn="ctr">
              <a:lnSpc>
                <a:spcPct val="110000"/>
              </a:lnSpc>
            </a:pPr>
            <a:r>
              <a:rPr lang="zh-CN" altLang="en-US" sz="1600" dirty="0"/>
              <a:t>心腧</a:t>
            </a:r>
            <a:endParaRPr lang="zh-CN" altLang="en-US" sz="1600" dirty="0"/>
          </a:p>
        </p:txBody>
      </p:sp>
    </p:spTree>
  </p:cSld>
  <p:clrMapOvr>
    <a:masterClrMapping/>
  </p:clrMapOvr>
  <p:transition>
    <p:fade/>
  </p:transition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3004800" cy="8344747"/>
          </a:xfrm>
          <a:prstGeom prst="rect">
            <a:avLst/>
          </a:prstGeom>
          <a:solidFill>
            <a:srgbClr val="FFFFFF"/>
          </a:solidFill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1"/>
          <a:srcRect l="6169" r="6169"/>
          <a:stretch>
            <a:fillRect/>
          </a:stretch>
        </p:blipFill>
        <p:spPr>
          <a:xfrm>
            <a:off x="0" y="0"/>
            <a:ext cx="13004800" cy="8344747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812800" y="406400"/>
            <a:ext cx="11379200" cy="113792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3150"/>
              </a:lnSpc>
              <a:buNone/>
            </a:pPr>
            <a:r>
              <a:rPr lang="en-US" sz="3200" b="1" dirty="0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体质辨识与易患人群：阳虚质、痰湿质、气郁质更易出现心脏功能失调</a:t>
            </a:r>
            <a:endParaRPr lang="en-US" sz="3200" dirty="0"/>
          </a:p>
        </p:txBody>
      </p:sp>
      <p:sp>
        <p:nvSpPr>
          <p:cNvPr id="5" name="Text 2"/>
          <p:cNvSpPr/>
          <p:nvPr/>
        </p:nvSpPr>
        <p:spPr>
          <a:xfrm>
            <a:off x="812800" y="1625600"/>
            <a:ext cx="11379200" cy="298027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endParaRPr lang="en-US" sz="1705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541867" y="2600960"/>
            <a:ext cx="11921067" cy="5472853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5872481" y="5276427"/>
            <a:ext cx="1259840" cy="73152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350"/>
              </a:lnSpc>
              <a:buNone/>
            </a:pPr>
            <a:r>
              <a:rPr lang="en-US" sz="1920" b="1" dirty="0">
                <a:solidFill>
                  <a:srgbClr val="3B9DF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体质与心病</a:t>
            </a:r>
            <a:endParaRPr lang="en-US" sz="1920" dirty="0"/>
          </a:p>
        </p:txBody>
      </p:sp>
      <p:sp>
        <p:nvSpPr>
          <p:cNvPr id="8" name="Text 4"/>
          <p:cNvSpPr/>
          <p:nvPr/>
        </p:nvSpPr>
        <p:spPr>
          <a:xfrm>
            <a:off x="3671147" y="2777067"/>
            <a:ext cx="1205653" cy="40640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50"/>
              </a:lnSpc>
              <a:buNone/>
            </a:pPr>
            <a:r>
              <a:rPr lang="en-US" sz="1705" b="1" dirty="0">
                <a:solidFill>
                  <a:srgbClr val="5BB1E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阳虚体质</a:t>
            </a:r>
            <a:endParaRPr lang="en-US" sz="1705" dirty="0"/>
          </a:p>
        </p:txBody>
      </p:sp>
      <p:sp>
        <p:nvSpPr>
          <p:cNvPr id="9" name="Text 5"/>
          <p:cNvSpPr/>
          <p:nvPr/>
        </p:nvSpPr>
        <p:spPr>
          <a:xfrm>
            <a:off x="596053" y="3305387"/>
            <a:ext cx="3691467" cy="352213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r">
              <a:lnSpc>
                <a:spcPts val="1650"/>
              </a:lnSpc>
              <a:buNone/>
            </a:pPr>
            <a:r>
              <a:rPr lang="en-US" sz="1495" dirty="0">
                <a:solidFill>
                  <a:srgbClr val="66666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阳气不足，易畏寒肢冷。</a:t>
            </a:r>
            <a:endParaRPr lang="en-US" sz="1495" dirty="0"/>
          </a:p>
        </p:txBody>
      </p:sp>
      <p:sp>
        <p:nvSpPr>
          <p:cNvPr id="10" name="Text 6"/>
          <p:cNvSpPr/>
          <p:nvPr/>
        </p:nvSpPr>
        <p:spPr>
          <a:xfrm>
            <a:off x="596053" y="3657600"/>
            <a:ext cx="3691467" cy="352213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r">
              <a:lnSpc>
                <a:spcPts val="1650"/>
              </a:lnSpc>
              <a:buNone/>
            </a:pPr>
            <a:r>
              <a:rPr lang="en-US" sz="1495" dirty="0">
                <a:solidFill>
                  <a:srgbClr val="66666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心阳虚弱，致心率减慢、胸闷。</a:t>
            </a:r>
            <a:endParaRPr lang="en-US" sz="1495" dirty="0"/>
          </a:p>
        </p:txBody>
      </p:sp>
      <p:sp>
        <p:nvSpPr>
          <p:cNvPr id="11" name="Text 7"/>
          <p:cNvSpPr/>
          <p:nvPr/>
        </p:nvSpPr>
        <p:spPr>
          <a:xfrm>
            <a:off x="596053" y="4009813"/>
            <a:ext cx="3691467" cy="352213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r">
              <a:lnSpc>
                <a:spcPts val="1650"/>
              </a:lnSpc>
              <a:buNone/>
            </a:pPr>
            <a:r>
              <a:rPr lang="en-US" sz="1495" dirty="0">
                <a:solidFill>
                  <a:srgbClr val="66666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血脉不畅，猝死风险升高。</a:t>
            </a:r>
            <a:endParaRPr lang="en-US" sz="1495" dirty="0"/>
          </a:p>
        </p:txBody>
      </p:sp>
      <p:sp>
        <p:nvSpPr>
          <p:cNvPr id="12" name="Text 8"/>
          <p:cNvSpPr/>
          <p:nvPr/>
        </p:nvSpPr>
        <p:spPr>
          <a:xfrm>
            <a:off x="3671147" y="4605867"/>
            <a:ext cx="1205653" cy="40640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50"/>
              </a:lnSpc>
              <a:buNone/>
            </a:pPr>
            <a:r>
              <a:rPr lang="en-US" sz="1705" b="1" dirty="0">
                <a:solidFill>
                  <a:srgbClr val="639C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痰湿体质</a:t>
            </a:r>
            <a:endParaRPr lang="en-US" sz="1705" dirty="0"/>
          </a:p>
        </p:txBody>
      </p:sp>
      <p:sp>
        <p:nvSpPr>
          <p:cNvPr id="13" name="Text 9"/>
          <p:cNvSpPr/>
          <p:nvPr/>
        </p:nvSpPr>
        <p:spPr>
          <a:xfrm>
            <a:off x="596053" y="5134187"/>
            <a:ext cx="3691467" cy="352213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r">
              <a:lnSpc>
                <a:spcPts val="1650"/>
              </a:lnSpc>
              <a:buNone/>
            </a:pPr>
            <a:r>
              <a:rPr lang="en-US" sz="1495" dirty="0">
                <a:solidFill>
                  <a:srgbClr val="66666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湿浊内停，阻碍气机运行。</a:t>
            </a:r>
            <a:endParaRPr lang="en-US" sz="1495" dirty="0"/>
          </a:p>
        </p:txBody>
      </p:sp>
      <p:sp>
        <p:nvSpPr>
          <p:cNvPr id="14" name="Text 10"/>
          <p:cNvSpPr/>
          <p:nvPr/>
        </p:nvSpPr>
        <p:spPr>
          <a:xfrm>
            <a:off x="596053" y="5486400"/>
            <a:ext cx="3691467" cy="352213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r">
              <a:lnSpc>
                <a:spcPts val="1650"/>
              </a:lnSpc>
              <a:buNone/>
            </a:pPr>
            <a:r>
              <a:rPr lang="en-US" sz="1495" dirty="0">
                <a:solidFill>
                  <a:srgbClr val="66666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肥胖嗜睡，舌苔厚腻明显。</a:t>
            </a:r>
            <a:endParaRPr lang="en-US" sz="1495" dirty="0"/>
          </a:p>
        </p:txBody>
      </p:sp>
      <p:sp>
        <p:nvSpPr>
          <p:cNvPr id="15" name="Text 11"/>
          <p:cNvSpPr/>
          <p:nvPr/>
        </p:nvSpPr>
        <p:spPr>
          <a:xfrm>
            <a:off x="596053" y="5838613"/>
            <a:ext cx="3691467" cy="352213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r">
              <a:lnSpc>
                <a:spcPts val="1650"/>
              </a:lnSpc>
              <a:buNone/>
            </a:pPr>
            <a:r>
              <a:rPr lang="en-US" sz="1495" dirty="0">
                <a:solidFill>
                  <a:srgbClr val="66666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心脉受阻，胸痹风险增加。</a:t>
            </a:r>
            <a:endParaRPr lang="en-US" sz="1495" dirty="0"/>
          </a:p>
        </p:txBody>
      </p:sp>
      <p:sp>
        <p:nvSpPr>
          <p:cNvPr id="16" name="Text 12"/>
          <p:cNvSpPr/>
          <p:nvPr/>
        </p:nvSpPr>
        <p:spPr>
          <a:xfrm>
            <a:off x="3671147" y="6434667"/>
            <a:ext cx="1205653" cy="40640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50"/>
              </a:lnSpc>
              <a:buNone/>
            </a:pPr>
            <a:r>
              <a:rPr lang="en-US" sz="1705" b="1" dirty="0">
                <a:solidFill>
                  <a:srgbClr val="687E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气郁体质</a:t>
            </a:r>
            <a:endParaRPr lang="en-US" sz="1705" dirty="0"/>
          </a:p>
        </p:txBody>
      </p:sp>
      <p:sp>
        <p:nvSpPr>
          <p:cNvPr id="17" name="Text 13"/>
          <p:cNvSpPr/>
          <p:nvPr/>
        </p:nvSpPr>
        <p:spPr>
          <a:xfrm>
            <a:off x="596053" y="6962987"/>
            <a:ext cx="3691467" cy="352213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r">
              <a:lnSpc>
                <a:spcPts val="1650"/>
              </a:lnSpc>
              <a:buNone/>
            </a:pPr>
            <a:r>
              <a:rPr lang="en-US" sz="1495" dirty="0">
                <a:solidFill>
                  <a:srgbClr val="66666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肝气郁结，情志失调所致。</a:t>
            </a:r>
            <a:endParaRPr lang="en-US" sz="1495" dirty="0"/>
          </a:p>
        </p:txBody>
      </p:sp>
      <p:sp>
        <p:nvSpPr>
          <p:cNvPr id="18" name="Text 14"/>
          <p:cNvSpPr/>
          <p:nvPr/>
        </p:nvSpPr>
        <p:spPr>
          <a:xfrm>
            <a:off x="596053" y="7315200"/>
            <a:ext cx="3691467" cy="352213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r">
              <a:lnSpc>
                <a:spcPts val="1650"/>
              </a:lnSpc>
              <a:buNone/>
            </a:pPr>
            <a:r>
              <a:rPr lang="en-US" sz="1495" dirty="0">
                <a:solidFill>
                  <a:srgbClr val="66666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日久化火，扰动心神失眠。</a:t>
            </a:r>
            <a:endParaRPr lang="en-US" sz="1495" dirty="0"/>
          </a:p>
        </p:txBody>
      </p:sp>
      <p:sp>
        <p:nvSpPr>
          <p:cNvPr id="19" name="Text 15"/>
          <p:cNvSpPr/>
          <p:nvPr/>
        </p:nvSpPr>
        <p:spPr>
          <a:xfrm>
            <a:off x="596053" y="7667413"/>
            <a:ext cx="3691467" cy="352213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r">
              <a:lnSpc>
                <a:spcPts val="1650"/>
              </a:lnSpc>
              <a:buNone/>
            </a:pPr>
            <a:r>
              <a:rPr lang="en-US" sz="1495" dirty="0">
                <a:solidFill>
                  <a:srgbClr val="66666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心悸频发，情绪诱发紊乱。</a:t>
            </a:r>
            <a:endParaRPr lang="en-US" sz="1495" dirty="0"/>
          </a:p>
        </p:txBody>
      </p:sp>
      <p:sp>
        <p:nvSpPr>
          <p:cNvPr id="20" name="Text 16"/>
          <p:cNvSpPr/>
          <p:nvPr/>
        </p:nvSpPr>
        <p:spPr>
          <a:xfrm>
            <a:off x="8642773" y="3129280"/>
            <a:ext cx="1205653" cy="40640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50"/>
              </a:lnSpc>
              <a:buNone/>
            </a:pPr>
            <a:r>
              <a:rPr lang="en-US" sz="1705" b="1" dirty="0">
                <a:solidFill>
                  <a:srgbClr val="615CED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辨识意义</a:t>
            </a:r>
            <a:endParaRPr lang="en-US" sz="1705" dirty="0"/>
          </a:p>
        </p:txBody>
      </p:sp>
      <p:sp>
        <p:nvSpPr>
          <p:cNvPr id="21" name="Text 17"/>
          <p:cNvSpPr/>
          <p:nvPr/>
        </p:nvSpPr>
        <p:spPr>
          <a:xfrm>
            <a:off x="8717281" y="3657600"/>
            <a:ext cx="3691467" cy="352213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495" dirty="0">
                <a:solidFill>
                  <a:srgbClr val="66666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早期识别体质偏颇状态。</a:t>
            </a:r>
            <a:endParaRPr lang="en-US" sz="1495" dirty="0"/>
          </a:p>
        </p:txBody>
      </p:sp>
      <p:sp>
        <p:nvSpPr>
          <p:cNvPr id="22" name="Text 18"/>
          <p:cNvSpPr/>
          <p:nvPr/>
        </p:nvSpPr>
        <p:spPr>
          <a:xfrm>
            <a:off x="8717281" y="4009813"/>
            <a:ext cx="3691467" cy="352213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495" dirty="0">
                <a:solidFill>
                  <a:srgbClr val="66666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预测心血管事件高危人群。</a:t>
            </a:r>
            <a:endParaRPr lang="en-US" sz="1495" dirty="0"/>
          </a:p>
        </p:txBody>
      </p:sp>
      <p:sp>
        <p:nvSpPr>
          <p:cNvPr id="23" name="Text 19"/>
          <p:cNvSpPr/>
          <p:nvPr/>
        </p:nvSpPr>
        <p:spPr>
          <a:xfrm>
            <a:off x="8642773" y="4605867"/>
            <a:ext cx="1205653" cy="40640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50"/>
              </a:lnSpc>
              <a:buNone/>
            </a:pPr>
            <a:r>
              <a:rPr lang="en-US" sz="1705" b="1" dirty="0">
                <a:solidFill>
                  <a:srgbClr val="6644D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干预方法</a:t>
            </a:r>
            <a:endParaRPr lang="en-US" sz="1705" dirty="0"/>
          </a:p>
        </p:txBody>
      </p:sp>
      <p:sp>
        <p:nvSpPr>
          <p:cNvPr id="24" name="Text 20"/>
          <p:cNvSpPr/>
          <p:nvPr/>
        </p:nvSpPr>
        <p:spPr>
          <a:xfrm>
            <a:off x="8717281" y="5134187"/>
            <a:ext cx="3691467" cy="352213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495" dirty="0">
                <a:solidFill>
                  <a:srgbClr val="66666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食疗调养，纠正阴阳失衡。</a:t>
            </a:r>
            <a:endParaRPr lang="en-US" sz="1495" dirty="0"/>
          </a:p>
        </p:txBody>
      </p:sp>
      <p:sp>
        <p:nvSpPr>
          <p:cNvPr id="25" name="Text 21"/>
          <p:cNvSpPr/>
          <p:nvPr/>
        </p:nvSpPr>
        <p:spPr>
          <a:xfrm>
            <a:off x="8717281" y="5486400"/>
            <a:ext cx="3691467" cy="352213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495" dirty="0">
                <a:solidFill>
                  <a:srgbClr val="66666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导引锻炼，促进气血流通。</a:t>
            </a:r>
            <a:endParaRPr lang="en-US" sz="1495" dirty="0"/>
          </a:p>
        </p:txBody>
      </p:sp>
      <p:sp>
        <p:nvSpPr>
          <p:cNvPr id="26" name="Text 22"/>
          <p:cNvSpPr/>
          <p:nvPr/>
        </p:nvSpPr>
        <p:spPr>
          <a:xfrm>
            <a:off x="8717281" y="5838613"/>
            <a:ext cx="3691467" cy="352213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495" dirty="0">
                <a:solidFill>
                  <a:srgbClr val="66666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中药调理，恢复脏腑功能。</a:t>
            </a:r>
            <a:endParaRPr lang="en-US" sz="1495" dirty="0"/>
          </a:p>
        </p:txBody>
      </p:sp>
      <p:sp>
        <p:nvSpPr>
          <p:cNvPr id="27" name="Text 23"/>
          <p:cNvSpPr/>
          <p:nvPr/>
        </p:nvSpPr>
        <p:spPr>
          <a:xfrm>
            <a:off x="8642773" y="6434667"/>
            <a:ext cx="1205653" cy="40640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50"/>
              </a:lnSpc>
              <a:buNone/>
            </a:pPr>
            <a:r>
              <a:rPr lang="en-US" sz="1705" b="1" dirty="0">
                <a:solidFill>
                  <a:srgbClr val="3B9DF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心脏保护</a:t>
            </a:r>
            <a:endParaRPr lang="en-US" sz="1705" dirty="0"/>
          </a:p>
        </p:txBody>
      </p:sp>
      <p:sp>
        <p:nvSpPr>
          <p:cNvPr id="28" name="Text 24"/>
          <p:cNvSpPr/>
          <p:nvPr/>
        </p:nvSpPr>
        <p:spPr>
          <a:xfrm>
            <a:off x="8717281" y="6962987"/>
            <a:ext cx="3691467" cy="352213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495" dirty="0">
                <a:solidFill>
                  <a:srgbClr val="66666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改善心脉运行，缓解症状。</a:t>
            </a:r>
            <a:endParaRPr lang="en-US" sz="1495" dirty="0"/>
          </a:p>
        </p:txBody>
      </p:sp>
      <p:sp>
        <p:nvSpPr>
          <p:cNvPr id="29" name="Text 25"/>
          <p:cNvSpPr/>
          <p:nvPr/>
        </p:nvSpPr>
        <p:spPr>
          <a:xfrm>
            <a:off x="8717281" y="7315200"/>
            <a:ext cx="3691467" cy="352213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495" dirty="0">
                <a:solidFill>
                  <a:srgbClr val="66666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降低猝死风险，提升生存质量。</a:t>
            </a:r>
            <a:endParaRPr lang="en-US" sz="1495" dirty="0"/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3004800" cy="7315200"/>
          </a:xfrm>
          <a:prstGeom prst="rect">
            <a:avLst/>
          </a:prstGeom>
          <a:solidFill>
            <a:srgbClr val="FFFFFF"/>
          </a:solidFill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0" y="0"/>
            <a:ext cx="13004800" cy="731520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812800" y="406400"/>
            <a:ext cx="11379200" cy="56896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3150"/>
              </a:lnSpc>
              <a:buNone/>
            </a:pPr>
            <a:r>
              <a:rPr lang="en-US" sz="3200" b="1" dirty="0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饮食调养原则：多食红枣、黑芝麻、丹参等益气养血活血之品</a:t>
            </a:r>
            <a:endParaRPr lang="en-US" sz="3200" dirty="0"/>
          </a:p>
        </p:txBody>
      </p:sp>
      <p:sp>
        <p:nvSpPr>
          <p:cNvPr id="5" name="Text 2"/>
          <p:cNvSpPr/>
          <p:nvPr/>
        </p:nvSpPr>
        <p:spPr>
          <a:xfrm>
            <a:off x="812800" y="1056640"/>
            <a:ext cx="11379200" cy="298027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endParaRPr lang="en-US" sz="1705" dirty="0"/>
          </a:p>
        </p:txBody>
      </p:sp>
      <p:sp>
        <p:nvSpPr>
          <p:cNvPr id="6" name="Text 3"/>
          <p:cNvSpPr/>
          <p:nvPr/>
        </p:nvSpPr>
        <p:spPr>
          <a:xfrm>
            <a:off x="812800" y="2032000"/>
            <a:ext cx="2438400" cy="298027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705" b="1" dirty="0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益气养心</a:t>
            </a:r>
            <a:endParaRPr lang="en-US" sz="1705" dirty="0"/>
          </a:p>
        </p:txBody>
      </p:sp>
      <p:sp>
        <p:nvSpPr>
          <p:cNvPr id="7" name="Text 4"/>
          <p:cNvSpPr/>
          <p:nvPr/>
        </p:nvSpPr>
        <p:spPr>
          <a:xfrm>
            <a:off x="812800" y="2384213"/>
            <a:ext cx="2438400" cy="1490133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495" dirty="0">
                <a:solidFill>
                  <a:srgbClr val="66666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红枣性温味甘，归脾胃心经，能补中益气、养血安神。日常食用可改善心气不足所致的心悸、乏力等症状，为心脏提供能量支持。</a:t>
            </a:r>
            <a:endParaRPr lang="en-US" sz="1495" dirty="0"/>
          </a:p>
        </p:txBody>
      </p:sp>
      <p:sp>
        <p:nvSpPr>
          <p:cNvPr id="8" name="Text 5"/>
          <p:cNvSpPr/>
          <p:nvPr/>
        </p:nvSpPr>
        <p:spPr>
          <a:xfrm>
            <a:off x="3793067" y="2032000"/>
            <a:ext cx="2438400" cy="298027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705" b="1" dirty="0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滋阴润脉</a:t>
            </a:r>
            <a:endParaRPr lang="en-US" sz="1705" dirty="0"/>
          </a:p>
        </p:txBody>
      </p:sp>
      <p:sp>
        <p:nvSpPr>
          <p:cNvPr id="9" name="Text 6"/>
          <p:cNvSpPr/>
          <p:nvPr/>
        </p:nvSpPr>
        <p:spPr>
          <a:xfrm>
            <a:off x="3793067" y="2384213"/>
            <a:ext cx="2438400" cy="1490133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495" dirty="0">
                <a:solidFill>
                  <a:srgbClr val="66666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黑芝麻富含不饱和脂肪酸与维生素E，可滋养肝肾、润通血脉。中医认为其能补益精血，辅助缓解心血亏虚引起的心律失常风险。</a:t>
            </a:r>
            <a:endParaRPr lang="en-US" sz="1495" dirty="0"/>
          </a:p>
        </p:txBody>
      </p:sp>
      <p:sp>
        <p:nvSpPr>
          <p:cNvPr id="10" name="Text 7"/>
          <p:cNvSpPr/>
          <p:nvPr/>
        </p:nvSpPr>
        <p:spPr>
          <a:xfrm>
            <a:off x="6773333" y="2032000"/>
            <a:ext cx="2438400" cy="298027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705" b="1" dirty="0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活血化瘀</a:t>
            </a:r>
            <a:endParaRPr lang="en-US" sz="1705" dirty="0"/>
          </a:p>
        </p:txBody>
      </p:sp>
      <p:sp>
        <p:nvSpPr>
          <p:cNvPr id="11" name="Text 8"/>
          <p:cNvSpPr/>
          <p:nvPr/>
        </p:nvSpPr>
        <p:spPr>
          <a:xfrm>
            <a:off x="6773333" y="2384213"/>
            <a:ext cx="2438400" cy="1490133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495" dirty="0">
                <a:solidFill>
                  <a:srgbClr val="66666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丹参具有显著的活血祛瘀、通经止痛功效，现代研究证实其可改善微循环、抑制血小板聚集。适合心血瘀阻型高危人群长期调理使用。</a:t>
            </a:r>
            <a:endParaRPr lang="en-US" sz="1495" dirty="0"/>
          </a:p>
        </p:txBody>
      </p:sp>
      <p:sp>
        <p:nvSpPr>
          <p:cNvPr id="12" name="Text 9"/>
          <p:cNvSpPr/>
          <p:nvPr/>
        </p:nvSpPr>
        <p:spPr>
          <a:xfrm>
            <a:off x="9753600" y="2032000"/>
            <a:ext cx="2438400" cy="298027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705" b="1" dirty="0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膳食搭配</a:t>
            </a:r>
            <a:endParaRPr lang="en-US" sz="1705" dirty="0"/>
          </a:p>
        </p:txBody>
      </p:sp>
      <p:sp>
        <p:nvSpPr>
          <p:cNvPr id="13" name="Text 10"/>
          <p:cNvSpPr/>
          <p:nvPr/>
        </p:nvSpPr>
        <p:spPr>
          <a:xfrm>
            <a:off x="9753600" y="2384213"/>
            <a:ext cx="2438400" cy="1490133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495" dirty="0">
                <a:solidFill>
                  <a:srgbClr val="66666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建议将红枣、黑芝麻与粳米煮粥，加入少量丹参粉调服，既增强口感又协同增效。此类食疗方宜长期温和调养，避免急功近利。</a:t>
            </a:r>
            <a:endParaRPr lang="en-US" sz="1495" dirty="0"/>
          </a:p>
        </p:txBody>
      </p:sp>
      <p:sp>
        <p:nvSpPr>
          <p:cNvPr id="14" name="Text 11"/>
          <p:cNvSpPr/>
          <p:nvPr/>
        </p:nvSpPr>
        <p:spPr>
          <a:xfrm>
            <a:off x="812800" y="4145280"/>
            <a:ext cx="2438400" cy="298027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705" b="1" dirty="0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辨证施食</a:t>
            </a:r>
            <a:endParaRPr lang="en-US" sz="1705" dirty="0"/>
          </a:p>
        </p:txBody>
      </p:sp>
      <p:sp>
        <p:nvSpPr>
          <p:cNvPr id="15" name="Text 12"/>
          <p:cNvSpPr/>
          <p:nvPr/>
        </p:nvSpPr>
        <p:spPr>
          <a:xfrm>
            <a:off x="812800" y="4497493"/>
            <a:ext cx="2438400" cy="1490133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495" dirty="0">
                <a:solidFill>
                  <a:srgbClr val="66666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饮食调养需结合体质辨识，如痰湿体质者不宜过用红枣，阴虚火旺者慎用丹参。应在医师指导下个性化选择食材，以防适得其反。</a:t>
            </a:r>
            <a:endParaRPr lang="en-US" sz="1495" dirty="0"/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3004800" cy="7315200"/>
          </a:xfrm>
          <a:prstGeom prst="rect">
            <a:avLst/>
          </a:prstGeom>
          <a:solidFill>
            <a:srgbClr val="FFFFFF"/>
          </a:solidFill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1"/>
          <a:srcRect t="3571" b="3571"/>
          <a:stretch>
            <a:fillRect/>
          </a:stretch>
        </p:blipFill>
        <p:spPr>
          <a:xfrm>
            <a:off x="0" y="0"/>
            <a:ext cx="13004800" cy="1761067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812800" y="406400"/>
            <a:ext cx="11379200" cy="56896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3150"/>
              </a:lnSpc>
              <a:buNone/>
            </a:pPr>
            <a:r>
              <a:rPr lang="en-US" sz="3200" b="1" dirty="0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生活方式干预：顺应四时起居，避免劳倦过度与寒温失调</a:t>
            </a:r>
            <a:endParaRPr lang="en-US" sz="3200" dirty="0"/>
          </a:p>
        </p:txBody>
      </p:sp>
      <p:sp>
        <p:nvSpPr>
          <p:cNvPr id="5" name="Text 2"/>
          <p:cNvSpPr/>
          <p:nvPr/>
        </p:nvSpPr>
        <p:spPr>
          <a:xfrm>
            <a:off x="812800" y="1056640"/>
            <a:ext cx="11379200" cy="298027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endParaRPr lang="en-US" sz="1705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541867" y="2844800"/>
            <a:ext cx="11921067" cy="3373120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846667" y="4409441"/>
            <a:ext cx="3359573" cy="358987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r">
              <a:lnSpc>
                <a:spcPts val="1690"/>
              </a:lnSpc>
              <a:buNone/>
            </a:pPr>
            <a:r>
              <a:rPr lang="en-US" sz="1705" b="1" dirty="0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顺应四时</a:t>
            </a:r>
            <a:endParaRPr lang="en-US" sz="1705" dirty="0"/>
          </a:p>
        </p:txBody>
      </p:sp>
      <p:sp>
        <p:nvSpPr>
          <p:cNvPr id="8" name="Text 4"/>
          <p:cNvSpPr/>
          <p:nvPr/>
        </p:nvSpPr>
        <p:spPr>
          <a:xfrm>
            <a:off x="846667" y="4768427"/>
            <a:ext cx="3359573" cy="948267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r">
              <a:lnSpc>
                <a:spcPts val="1650"/>
              </a:lnSpc>
              <a:buNone/>
            </a:pPr>
            <a:r>
              <a:rPr lang="en-US" sz="1495" dirty="0">
                <a:solidFill>
                  <a:srgbClr val="66666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根据四季变化调整作息，春季晚睡早起，冬季早睡晚起，顺应自然节律以养护心神。</a:t>
            </a:r>
            <a:endParaRPr lang="en-US" sz="1495" dirty="0"/>
          </a:p>
        </p:txBody>
      </p:sp>
      <p:sp>
        <p:nvSpPr>
          <p:cNvPr id="9" name="Text 5"/>
          <p:cNvSpPr/>
          <p:nvPr/>
        </p:nvSpPr>
        <p:spPr>
          <a:xfrm>
            <a:off x="846667" y="3346027"/>
            <a:ext cx="3359573" cy="358987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r">
              <a:lnSpc>
                <a:spcPts val="1690"/>
              </a:lnSpc>
              <a:buNone/>
            </a:pPr>
            <a:r>
              <a:rPr lang="en-US" sz="1705" b="1" dirty="0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子时养阴</a:t>
            </a:r>
            <a:endParaRPr lang="en-US" sz="1705" dirty="0"/>
          </a:p>
        </p:txBody>
      </p:sp>
      <p:sp>
        <p:nvSpPr>
          <p:cNvPr id="10" name="Text 6"/>
          <p:cNvSpPr/>
          <p:nvPr/>
        </p:nvSpPr>
        <p:spPr>
          <a:xfrm>
            <a:off x="846667" y="3705014"/>
            <a:ext cx="3359573" cy="65024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r">
              <a:lnSpc>
                <a:spcPts val="1650"/>
              </a:lnSpc>
              <a:buNone/>
            </a:pPr>
            <a:r>
              <a:rPr lang="en-US" sz="1495" dirty="0">
                <a:solidFill>
                  <a:srgbClr val="66666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确保子时深度休息，避免熬夜损伤阴血、扰乱心神，保护心脏功能。</a:t>
            </a:r>
            <a:endParaRPr lang="en-US" sz="1495" dirty="0"/>
          </a:p>
        </p:txBody>
      </p:sp>
      <p:sp>
        <p:nvSpPr>
          <p:cNvPr id="11" name="Text 7"/>
          <p:cNvSpPr/>
          <p:nvPr/>
        </p:nvSpPr>
        <p:spPr>
          <a:xfrm>
            <a:off x="8798561" y="3495040"/>
            <a:ext cx="3359573" cy="358987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90"/>
              </a:lnSpc>
              <a:buNone/>
            </a:pPr>
            <a:r>
              <a:rPr lang="en-US" sz="1705" b="1" dirty="0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寒暖有度</a:t>
            </a:r>
            <a:endParaRPr lang="en-US" sz="1705" dirty="0"/>
          </a:p>
        </p:txBody>
      </p:sp>
      <p:sp>
        <p:nvSpPr>
          <p:cNvPr id="12" name="Text 8"/>
          <p:cNvSpPr/>
          <p:nvPr/>
        </p:nvSpPr>
        <p:spPr>
          <a:xfrm>
            <a:off x="8798561" y="3854027"/>
            <a:ext cx="3359573" cy="65024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495" dirty="0">
                <a:solidFill>
                  <a:srgbClr val="66666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秋冬防寒护胸背，防止心脉收引；夏季避暑防温，预防心阳外浮、胸闷心悸。</a:t>
            </a:r>
            <a:endParaRPr lang="en-US" sz="1495" dirty="0"/>
          </a:p>
        </p:txBody>
      </p:sp>
      <p:sp>
        <p:nvSpPr>
          <p:cNvPr id="13" name="Text 9"/>
          <p:cNvSpPr/>
          <p:nvPr/>
        </p:nvSpPr>
        <p:spPr>
          <a:xfrm>
            <a:off x="8798561" y="4558454"/>
            <a:ext cx="3359573" cy="358987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90"/>
              </a:lnSpc>
              <a:buNone/>
            </a:pPr>
            <a:r>
              <a:rPr lang="en-US" sz="1705" b="1" dirty="0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劳逸平衡</a:t>
            </a:r>
            <a:endParaRPr lang="en-US" sz="1705" dirty="0"/>
          </a:p>
        </p:txBody>
      </p:sp>
      <p:sp>
        <p:nvSpPr>
          <p:cNvPr id="14" name="Text 10"/>
          <p:cNvSpPr/>
          <p:nvPr/>
        </p:nvSpPr>
        <p:spPr>
          <a:xfrm>
            <a:off x="8798561" y="4917440"/>
            <a:ext cx="3359573" cy="65024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495" dirty="0">
                <a:solidFill>
                  <a:srgbClr val="66666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避免过度劳累，兼顾形体与精神调养，保持身心不倦，维护心脏健康。</a:t>
            </a:r>
            <a:endParaRPr lang="en-US" sz="1495" dirty="0"/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3004800" cy="8236373"/>
          </a:xfrm>
          <a:prstGeom prst="rect">
            <a:avLst/>
          </a:prstGeom>
          <a:solidFill>
            <a:srgbClr val="FFFFFF"/>
          </a:solidFill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1"/>
          <a:srcRect t="3571" b="3571"/>
          <a:stretch>
            <a:fillRect/>
          </a:stretch>
        </p:blipFill>
        <p:spPr>
          <a:xfrm>
            <a:off x="0" y="0"/>
            <a:ext cx="13004800" cy="1761067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812800" y="406400"/>
            <a:ext cx="11379200" cy="56896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3150"/>
              </a:lnSpc>
              <a:buNone/>
            </a:pPr>
            <a:r>
              <a:rPr lang="en-US" sz="3200" b="1" dirty="0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情志调摄方法：通过冥想、太极、八段锦等调节气机平衡</a:t>
            </a:r>
            <a:endParaRPr lang="en-US" sz="3200" dirty="0"/>
          </a:p>
        </p:txBody>
      </p:sp>
      <p:sp>
        <p:nvSpPr>
          <p:cNvPr id="5" name="Text 2"/>
          <p:cNvSpPr/>
          <p:nvPr/>
        </p:nvSpPr>
        <p:spPr>
          <a:xfrm>
            <a:off x="812800" y="1056640"/>
            <a:ext cx="11379200" cy="298027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endParaRPr lang="en-US" sz="1705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693333" y="2032000"/>
            <a:ext cx="677333" cy="677333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812800" y="2871893"/>
            <a:ext cx="2438400" cy="298027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650"/>
              </a:lnSpc>
              <a:buNone/>
            </a:pPr>
            <a:r>
              <a:rPr lang="en-US" sz="1705" b="1" dirty="0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情志致病机理</a:t>
            </a:r>
            <a:endParaRPr lang="en-US" sz="1705" dirty="0"/>
          </a:p>
        </p:txBody>
      </p:sp>
      <p:sp>
        <p:nvSpPr>
          <p:cNvPr id="8" name="Text 4"/>
          <p:cNvSpPr/>
          <p:nvPr/>
        </p:nvSpPr>
        <p:spPr>
          <a:xfrm>
            <a:off x="812800" y="3224107"/>
            <a:ext cx="2438400" cy="178816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650"/>
              </a:lnSpc>
              <a:buNone/>
            </a:pPr>
            <a:r>
              <a:rPr lang="en-US" sz="1495" dirty="0">
                <a:solidFill>
                  <a:srgbClr val="66666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中医认为过喜、暴怒、忧思等情志失调会扰动心神，导致气机逆乱、心阳暴脱，诱发猝死。情志内伤是心源性猝死的重要病因之一，需高度重视心理调摄。</a:t>
            </a:r>
            <a:endParaRPr lang="en-US" sz="1495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4673600" y="2032000"/>
            <a:ext cx="677333" cy="677333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3793067" y="2871893"/>
            <a:ext cx="2438400" cy="298027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650"/>
              </a:lnSpc>
              <a:buNone/>
            </a:pPr>
            <a:r>
              <a:rPr lang="en-US" sz="1705" b="1" dirty="0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冥想宁心安神</a:t>
            </a:r>
            <a:endParaRPr lang="en-US" sz="1705" dirty="0"/>
          </a:p>
        </p:txBody>
      </p:sp>
      <p:sp>
        <p:nvSpPr>
          <p:cNvPr id="11" name="Text 6"/>
          <p:cNvSpPr/>
          <p:nvPr/>
        </p:nvSpPr>
        <p:spPr>
          <a:xfrm>
            <a:off x="3793067" y="3224107"/>
            <a:ext cx="2438400" cy="1490133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650"/>
              </a:lnSpc>
              <a:buNone/>
            </a:pPr>
            <a:r>
              <a:rPr lang="en-US" sz="1495" dirty="0">
                <a:solidFill>
                  <a:srgbClr val="66666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冥想通过专注呼吸与意念放松，调节自主神经功能，缓解焦虑紧张。长期练习可平衡气机，增强心主神明功能，降低猝死风险。</a:t>
            </a:r>
            <a:endParaRPr lang="en-US" sz="1495" dirty="0"/>
          </a:p>
        </p:txBody>
      </p:sp>
      <p:pic>
        <p:nvPicPr>
          <p:cNvPr id="12" name="Image 3" descr="preencoded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7653867" y="2032000"/>
            <a:ext cx="677333" cy="677333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6773333" y="2871893"/>
            <a:ext cx="2438400" cy="298027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650"/>
              </a:lnSpc>
              <a:buNone/>
            </a:pPr>
            <a:r>
              <a:rPr lang="en-US" sz="1705" b="1" dirty="0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太极调和气血</a:t>
            </a:r>
            <a:endParaRPr lang="en-US" sz="1705" dirty="0"/>
          </a:p>
        </p:txBody>
      </p:sp>
      <p:sp>
        <p:nvSpPr>
          <p:cNvPr id="14" name="Text 8"/>
          <p:cNvSpPr/>
          <p:nvPr/>
        </p:nvSpPr>
        <p:spPr>
          <a:xfrm>
            <a:off x="6773333" y="3224107"/>
            <a:ext cx="2438400" cy="1490133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650"/>
              </a:lnSpc>
              <a:buNone/>
            </a:pPr>
            <a:r>
              <a:rPr lang="en-US" sz="1495" dirty="0">
                <a:solidFill>
                  <a:srgbClr val="66666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太极拳动作舒缓连贯，强调意气相随，能疏通经络、调和气血。坚持练习可改善心脏供血，稳定心律，提升整体抗病能力。</a:t>
            </a:r>
            <a:endParaRPr lang="en-US" sz="1495" dirty="0"/>
          </a:p>
        </p:txBody>
      </p:sp>
      <p:pic>
        <p:nvPicPr>
          <p:cNvPr id="15" name="Image 4" descr="preencoded.pn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10634133" y="2032000"/>
            <a:ext cx="677333" cy="677333"/>
          </a:xfrm>
          <a:prstGeom prst="rect">
            <a:avLst/>
          </a:prstGeom>
        </p:spPr>
      </p:pic>
      <p:sp>
        <p:nvSpPr>
          <p:cNvPr id="16" name="Text 9"/>
          <p:cNvSpPr/>
          <p:nvPr/>
        </p:nvSpPr>
        <p:spPr>
          <a:xfrm>
            <a:off x="9753600" y="2871893"/>
            <a:ext cx="2438400" cy="298027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650"/>
              </a:lnSpc>
              <a:buNone/>
            </a:pPr>
            <a:r>
              <a:rPr lang="en-US" sz="1705" b="1" dirty="0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八段锦导引行气</a:t>
            </a:r>
            <a:endParaRPr lang="en-US" sz="1705" dirty="0"/>
          </a:p>
        </p:txBody>
      </p:sp>
      <p:sp>
        <p:nvSpPr>
          <p:cNvPr id="17" name="Text 10"/>
          <p:cNvSpPr/>
          <p:nvPr/>
        </p:nvSpPr>
        <p:spPr>
          <a:xfrm>
            <a:off x="9753600" y="3224107"/>
            <a:ext cx="2438400" cy="1490133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650"/>
              </a:lnSpc>
              <a:buNone/>
            </a:pPr>
            <a:r>
              <a:rPr lang="en-US" sz="1495" dirty="0">
                <a:solidFill>
                  <a:srgbClr val="66666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八段锦以柔和运动引导气机升降出入，尤其‘双手托天理三焦’等式可调理心肺功能。每日习练有助于预防心血瘀阻，维护心脏健康。</a:t>
            </a:r>
            <a:endParaRPr lang="en-US" sz="1495" dirty="0"/>
          </a:p>
        </p:txBody>
      </p:sp>
      <p:pic>
        <p:nvPicPr>
          <p:cNvPr id="18" name="Image 5" descr="preencoded.png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1693333" y="5283200"/>
            <a:ext cx="677333" cy="677333"/>
          </a:xfrm>
          <a:prstGeom prst="rect">
            <a:avLst/>
          </a:prstGeom>
        </p:spPr>
      </p:pic>
      <p:sp>
        <p:nvSpPr>
          <p:cNvPr id="19" name="Text 11"/>
          <p:cNvSpPr/>
          <p:nvPr/>
        </p:nvSpPr>
        <p:spPr>
          <a:xfrm>
            <a:off x="812800" y="6123093"/>
            <a:ext cx="2438400" cy="298027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650"/>
              </a:lnSpc>
              <a:buNone/>
            </a:pPr>
            <a:r>
              <a:rPr lang="en-US" sz="1705" b="1" dirty="0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日常情志养护</a:t>
            </a:r>
            <a:endParaRPr lang="en-US" sz="1705" dirty="0"/>
          </a:p>
        </p:txBody>
      </p:sp>
      <p:sp>
        <p:nvSpPr>
          <p:cNvPr id="20" name="Text 12"/>
          <p:cNvSpPr/>
          <p:nvPr/>
        </p:nvSpPr>
        <p:spPr>
          <a:xfrm>
            <a:off x="812800" y="6475307"/>
            <a:ext cx="2438400" cy="1490133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650"/>
              </a:lnSpc>
              <a:buNone/>
            </a:pPr>
            <a:r>
              <a:rPr lang="en-US" sz="1495" dirty="0">
                <a:solidFill>
                  <a:srgbClr val="66666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保持心态平和，避免情绪剧烈波动，是预防猝死的关键。建议培养兴趣爱好，规律作息，营造和谐生活环境以养心神。</a:t>
            </a:r>
            <a:endParaRPr lang="en-US" sz="1495" dirty="0"/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3004800" cy="7708053"/>
          </a:xfrm>
          <a:prstGeom prst="rect">
            <a:avLst/>
          </a:prstGeom>
          <a:solidFill>
            <a:srgbClr val="FFFFFF"/>
          </a:solidFill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1"/>
          <a:srcRect l="9302" r="9302"/>
          <a:stretch>
            <a:fillRect/>
          </a:stretch>
        </p:blipFill>
        <p:spPr>
          <a:xfrm>
            <a:off x="0" y="0"/>
            <a:ext cx="13004800" cy="2330027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812800" y="406400"/>
            <a:ext cx="11379200" cy="113792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3150"/>
              </a:lnSpc>
              <a:buNone/>
            </a:pPr>
            <a:r>
              <a:rPr lang="en-US" sz="3200" b="1" dirty="0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恢复期融合中医调理：运用针灸、中药熏蒸、耳穴压豆促进功能康复</a:t>
            </a:r>
            <a:endParaRPr lang="en-US" sz="3200" dirty="0"/>
          </a:p>
        </p:txBody>
      </p:sp>
      <p:sp>
        <p:nvSpPr>
          <p:cNvPr id="5" name="Text 2"/>
          <p:cNvSpPr/>
          <p:nvPr/>
        </p:nvSpPr>
        <p:spPr>
          <a:xfrm>
            <a:off x="812800" y="1625600"/>
            <a:ext cx="11379200" cy="298027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endParaRPr lang="en-US" sz="1705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541867" y="2600960"/>
            <a:ext cx="11921067" cy="4836160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5567680" y="3251200"/>
            <a:ext cx="1869440" cy="392853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350"/>
              </a:lnSpc>
              <a:buNone/>
            </a:pPr>
            <a:r>
              <a:rPr lang="en-US" sz="1920" b="1" dirty="0">
                <a:solidFill>
                  <a:srgbClr val="3B9DF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中医心脏康复</a:t>
            </a:r>
            <a:endParaRPr lang="en-US" sz="1920" dirty="0"/>
          </a:p>
        </p:txBody>
      </p:sp>
      <p:sp>
        <p:nvSpPr>
          <p:cNvPr id="8" name="Text 4"/>
          <p:cNvSpPr/>
          <p:nvPr/>
        </p:nvSpPr>
        <p:spPr>
          <a:xfrm>
            <a:off x="961813" y="5019041"/>
            <a:ext cx="1571413" cy="352213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200"/>
              </a:lnSpc>
              <a:buNone/>
            </a:pPr>
            <a:r>
              <a:rPr lang="en-US" sz="1705" b="1" dirty="0">
                <a:solidFill>
                  <a:srgbClr val="5BB1E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针灸疗法</a:t>
            </a:r>
            <a:endParaRPr lang="en-US" sz="1705" dirty="0"/>
          </a:p>
        </p:txBody>
      </p:sp>
      <p:sp>
        <p:nvSpPr>
          <p:cNvPr id="9" name="Text 5"/>
          <p:cNvSpPr/>
          <p:nvPr/>
        </p:nvSpPr>
        <p:spPr>
          <a:xfrm>
            <a:off x="1246293" y="5486400"/>
            <a:ext cx="1435947" cy="948267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495" dirty="0">
                <a:solidFill>
                  <a:srgbClr val="66666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刺激内关、神门，调节心脏自主神经功能。</a:t>
            </a:r>
            <a:endParaRPr lang="en-US" sz="1495" dirty="0"/>
          </a:p>
        </p:txBody>
      </p:sp>
      <p:sp>
        <p:nvSpPr>
          <p:cNvPr id="10" name="Text 6"/>
          <p:cNvSpPr/>
          <p:nvPr/>
        </p:nvSpPr>
        <p:spPr>
          <a:xfrm>
            <a:off x="1246293" y="6434667"/>
            <a:ext cx="1435947" cy="948267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495" dirty="0">
                <a:solidFill>
                  <a:srgbClr val="66666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改善心悸胸闷，促进心肌供血与心律稳定。</a:t>
            </a:r>
            <a:endParaRPr lang="en-US" sz="1495" dirty="0"/>
          </a:p>
        </p:txBody>
      </p:sp>
      <p:sp>
        <p:nvSpPr>
          <p:cNvPr id="11" name="Text 7"/>
          <p:cNvSpPr/>
          <p:nvPr/>
        </p:nvSpPr>
        <p:spPr>
          <a:xfrm>
            <a:off x="2858347" y="5019041"/>
            <a:ext cx="1571413" cy="352213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200"/>
              </a:lnSpc>
              <a:buNone/>
            </a:pPr>
            <a:r>
              <a:rPr lang="en-US" sz="1705" b="1" dirty="0">
                <a:solidFill>
                  <a:srgbClr val="639C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中药熏蒸</a:t>
            </a:r>
            <a:endParaRPr lang="en-US" sz="1705" dirty="0"/>
          </a:p>
        </p:txBody>
      </p:sp>
      <p:sp>
        <p:nvSpPr>
          <p:cNvPr id="12" name="Text 8"/>
          <p:cNvSpPr/>
          <p:nvPr/>
        </p:nvSpPr>
        <p:spPr>
          <a:xfrm>
            <a:off x="3142827" y="5486400"/>
            <a:ext cx="1435947" cy="948267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495" dirty="0">
                <a:solidFill>
                  <a:srgbClr val="66666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丹参川芎经皮吸收，活血化瘀通络。</a:t>
            </a:r>
            <a:endParaRPr lang="en-US" sz="1495" dirty="0"/>
          </a:p>
        </p:txBody>
      </p:sp>
      <p:sp>
        <p:nvSpPr>
          <p:cNvPr id="13" name="Text 9"/>
          <p:cNvSpPr/>
          <p:nvPr/>
        </p:nvSpPr>
        <p:spPr>
          <a:xfrm>
            <a:off x="3142827" y="6434667"/>
            <a:ext cx="1435947" cy="948267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495" dirty="0">
                <a:solidFill>
                  <a:srgbClr val="66666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缓解疲劳焦虑，提升康复期生活质量。</a:t>
            </a:r>
            <a:endParaRPr lang="en-US" sz="1495" dirty="0"/>
          </a:p>
        </p:txBody>
      </p:sp>
      <p:sp>
        <p:nvSpPr>
          <p:cNvPr id="14" name="Text 10"/>
          <p:cNvSpPr/>
          <p:nvPr/>
        </p:nvSpPr>
        <p:spPr>
          <a:xfrm>
            <a:off x="4754880" y="5019041"/>
            <a:ext cx="1571413" cy="352213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200"/>
              </a:lnSpc>
              <a:buNone/>
            </a:pPr>
            <a:r>
              <a:rPr lang="en-US" sz="1705" b="1" dirty="0">
                <a:solidFill>
                  <a:srgbClr val="687E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耳穴压豆</a:t>
            </a:r>
            <a:endParaRPr lang="en-US" sz="1705" dirty="0"/>
          </a:p>
        </p:txBody>
      </p:sp>
      <p:sp>
        <p:nvSpPr>
          <p:cNvPr id="15" name="Text 11"/>
          <p:cNvSpPr/>
          <p:nvPr/>
        </p:nvSpPr>
        <p:spPr>
          <a:xfrm>
            <a:off x="5039360" y="5486400"/>
            <a:ext cx="1435947" cy="948267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495" dirty="0">
                <a:solidFill>
                  <a:srgbClr val="66666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持续刺激心、交感等耳部反射区。</a:t>
            </a:r>
            <a:endParaRPr lang="en-US" sz="1495" dirty="0"/>
          </a:p>
        </p:txBody>
      </p:sp>
      <p:sp>
        <p:nvSpPr>
          <p:cNvPr id="16" name="Text 12"/>
          <p:cNvSpPr/>
          <p:nvPr/>
        </p:nvSpPr>
        <p:spPr>
          <a:xfrm>
            <a:off x="5039360" y="6434667"/>
            <a:ext cx="1435947" cy="948267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495" dirty="0">
                <a:solidFill>
                  <a:srgbClr val="66666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调节气血情绪，改善睡眠降低复发风险。</a:t>
            </a:r>
            <a:endParaRPr lang="en-US" sz="1495" dirty="0"/>
          </a:p>
        </p:txBody>
      </p:sp>
      <p:sp>
        <p:nvSpPr>
          <p:cNvPr id="17" name="Text 13"/>
          <p:cNvSpPr/>
          <p:nvPr/>
        </p:nvSpPr>
        <p:spPr>
          <a:xfrm>
            <a:off x="6651413" y="5019041"/>
            <a:ext cx="1571413" cy="352213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200"/>
              </a:lnSpc>
              <a:buNone/>
            </a:pPr>
            <a:r>
              <a:rPr lang="en-US" sz="1705" b="1" dirty="0">
                <a:solidFill>
                  <a:srgbClr val="615CED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经络调理</a:t>
            </a:r>
            <a:endParaRPr lang="en-US" sz="1705" dirty="0"/>
          </a:p>
        </p:txBody>
      </p:sp>
      <p:sp>
        <p:nvSpPr>
          <p:cNvPr id="18" name="Text 14"/>
          <p:cNvSpPr/>
          <p:nvPr/>
        </p:nvSpPr>
        <p:spPr>
          <a:xfrm>
            <a:off x="6935893" y="5486400"/>
            <a:ext cx="1435947" cy="948267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495" dirty="0">
                <a:solidFill>
                  <a:srgbClr val="66666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通过体表穴位干预，疏通经络运行。</a:t>
            </a:r>
            <a:endParaRPr lang="en-US" sz="1495" dirty="0"/>
          </a:p>
        </p:txBody>
      </p:sp>
      <p:sp>
        <p:nvSpPr>
          <p:cNvPr id="19" name="Text 15"/>
          <p:cNvSpPr/>
          <p:nvPr/>
        </p:nvSpPr>
        <p:spPr>
          <a:xfrm>
            <a:off x="6935893" y="6434667"/>
            <a:ext cx="1435947" cy="948267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495" dirty="0">
                <a:solidFill>
                  <a:srgbClr val="66666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协调脏腑功能，增强机体自我修复能力。</a:t>
            </a:r>
            <a:endParaRPr lang="en-US" sz="1495" dirty="0"/>
          </a:p>
        </p:txBody>
      </p:sp>
      <p:sp>
        <p:nvSpPr>
          <p:cNvPr id="20" name="Text 16"/>
          <p:cNvSpPr/>
          <p:nvPr/>
        </p:nvSpPr>
        <p:spPr>
          <a:xfrm>
            <a:off x="8547947" y="5019041"/>
            <a:ext cx="1571413" cy="352213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200"/>
              </a:lnSpc>
              <a:buNone/>
            </a:pPr>
            <a:r>
              <a:rPr lang="en-US" sz="1705" b="1" dirty="0">
                <a:solidFill>
                  <a:srgbClr val="6644D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身心同治</a:t>
            </a:r>
            <a:endParaRPr lang="en-US" sz="1705" dirty="0"/>
          </a:p>
        </p:txBody>
      </p:sp>
      <p:sp>
        <p:nvSpPr>
          <p:cNvPr id="21" name="Text 17"/>
          <p:cNvSpPr/>
          <p:nvPr/>
        </p:nvSpPr>
        <p:spPr>
          <a:xfrm>
            <a:off x="8832427" y="5486400"/>
            <a:ext cx="1435947" cy="948267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495" dirty="0">
                <a:solidFill>
                  <a:srgbClr val="66666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调节心理状态，减轻心血管疾病焦虑。</a:t>
            </a:r>
            <a:endParaRPr lang="en-US" sz="1495" dirty="0"/>
          </a:p>
        </p:txBody>
      </p:sp>
      <p:sp>
        <p:nvSpPr>
          <p:cNvPr id="22" name="Text 18"/>
          <p:cNvSpPr/>
          <p:nvPr/>
        </p:nvSpPr>
        <p:spPr>
          <a:xfrm>
            <a:off x="8832427" y="6434667"/>
            <a:ext cx="1435947" cy="948267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495" dirty="0">
                <a:solidFill>
                  <a:srgbClr val="66666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改善整体健康感知，促进全面康复。</a:t>
            </a:r>
            <a:endParaRPr lang="en-US" sz="1495" dirty="0"/>
          </a:p>
        </p:txBody>
      </p:sp>
      <p:sp>
        <p:nvSpPr>
          <p:cNvPr id="23" name="Text 19"/>
          <p:cNvSpPr/>
          <p:nvPr/>
        </p:nvSpPr>
        <p:spPr>
          <a:xfrm>
            <a:off x="10444480" y="5019041"/>
            <a:ext cx="1571413" cy="352213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200"/>
              </a:lnSpc>
              <a:buNone/>
            </a:pPr>
            <a:r>
              <a:rPr lang="en-US" sz="1705" b="1" dirty="0">
                <a:solidFill>
                  <a:srgbClr val="3B9DF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中西结合</a:t>
            </a:r>
            <a:endParaRPr lang="en-US" sz="1705" dirty="0"/>
          </a:p>
        </p:txBody>
      </p:sp>
      <p:sp>
        <p:nvSpPr>
          <p:cNvPr id="24" name="Text 20"/>
          <p:cNvSpPr/>
          <p:nvPr/>
        </p:nvSpPr>
        <p:spPr>
          <a:xfrm>
            <a:off x="10728960" y="5486400"/>
            <a:ext cx="1435947" cy="948267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495" dirty="0">
                <a:solidFill>
                  <a:srgbClr val="66666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联合西药治疗，增强疗效减少药物依赖。</a:t>
            </a:r>
            <a:endParaRPr lang="en-US" sz="1495" dirty="0"/>
          </a:p>
        </p:txBody>
      </p:sp>
      <p:sp>
        <p:nvSpPr>
          <p:cNvPr id="25" name="Text 21"/>
          <p:cNvSpPr/>
          <p:nvPr/>
        </p:nvSpPr>
        <p:spPr>
          <a:xfrm>
            <a:off x="10728960" y="6434667"/>
            <a:ext cx="1435947" cy="65024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495" dirty="0">
                <a:solidFill>
                  <a:srgbClr val="66666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从整体协同促进心脏功能恢复。</a:t>
            </a:r>
            <a:endParaRPr lang="en-US" sz="1495" dirty="0"/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3004800" cy="7315200"/>
          </a:xfrm>
          <a:prstGeom prst="rect">
            <a:avLst/>
          </a:prstGeom>
          <a:solidFill>
            <a:srgbClr val="FFFFFF"/>
          </a:solidFill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1"/>
          <a:srcRect l="9302" r="9302"/>
          <a:stretch>
            <a:fillRect/>
          </a:stretch>
        </p:blipFill>
        <p:spPr>
          <a:xfrm>
            <a:off x="0" y="0"/>
            <a:ext cx="13004800" cy="2330027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812800" y="406400"/>
            <a:ext cx="11379200" cy="113792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3150"/>
              </a:lnSpc>
              <a:buNone/>
            </a:pPr>
            <a:r>
              <a:rPr lang="en-US" sz="3200" b="1" dirty="0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长期预防双轨并行：西药控指标+中药调体质，全面提升防病能力</a:t>
            </a:r>
            <a:endParaRPr lang="en-US" sz="3200" dirty="0"/>
          </a:p>
        </p:txBody>
      </p:sp>
      <p:sp>
        <p:nvSpPr>
          <p:cNvPr id="5" name="Text 2"/>
          <p:cNvSpPr/>
          <p:nvPr/>
        </p:nvSpPr>
        <p:spPr>
          <a:xfrm>
            <a:off x="812800" y="1625600"/>
            <a:ext cx="11379200" cy="298027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endParaRPr lang="en-US" sz="1705" dirty="0"/>
          </a:p>
        </p:txBody>
      </p:sp>
      <p:sp>
        <p:nvSpPr>
          <p:cNvPr id="6" name="Text 3"/>
          <p:cNvSpPr/>
          <p:nvPr/>
        </p:nvSpPr>
        <p:spPr>
          <a:xfrm>
            <a:off x="812800" y="2600960"/>
            <a:ext cx="2438400" cy="304799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705" b="1" dirty="0">
                <a:solidFill>
                  <a:srgbClr val="1395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01</a:t>
            </a:r>
            <a:endParaRPr lang="en-US" sz="1705" dirty="0"/>
          </a:p>
        </p:txBody>
      </p:sp>
      <p:sp>
        <p:nvSpPr>
          <p:cNvPr id="7" name="Text 4"/>
          <p:cNvSpPr/>
          <p:nvPr/>
        </p:nvSpPr>
        <p:spPr>
          <a:xfrm>
            <a:off x="812800" y="3068321"/>
            <a:ext cx="2438400" cy="298027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705" b="1" dirty="0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西药控危因</a:t>
            </a:r>
            <a:endParaRPr lang="en-US" sz="1705" dirty="0"/>
          </a:p>
        </p:txBody>
      </p:sp>
      <p:sp>
        <p:nvSpPr>
          <p:cNvPr id="8" name="Text 5"/>
          <p:cNvSpPr/>
          <p:nvPr/>
        </p:nvSpPr>
        <p:spPr>
          <a:xfrm>
            <a:off x="812800" y="3420534"/>
            <a:ext cx="2438400" cy="2086187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495" dirty="0">
                <a:solidFill>
                  <a:srgbClr val="66666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通过降压、调脂、控糖等药物干预，有效管理高血压、高血脂、糖尿病等心血管基础疾病。长期规范用药可显著降低心肌梗死与猝死风险，是现代医学预防的核心手段。</a:t>
            </a:r>
            <a:endParaRPr lang="en-US" sz="1495" dirty="0"/>
          </a:p>
        </p:txBody>
      </p:sp>
      <p:sp>
        <p:nvSpPr>
          <p:cNvPr id="9" name="Text 6"/>
          <p:cNvSpPr/>
          <p:nvPr/>
        </p:nvSpPr>
        <p:spPr>
          <a:xfrm>
            <a:off x="3793067" y="2600960"/>
            <a:ext cx="2438400" cy="304799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705" b="1" dirty="0">
                <a:solidFill>
                  <a:srgbClr val="1395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02</a:t>
            </a:r>
            <a:endParaRPr lang="en-US" sz="1705" dirty="0"/>
          </a:p>
        </p:txBody>
      </p:sp>
      <p:sp>
        <p:nvSpPr>
          <p:cNvPr id="10" name="Text 7"/>
          <p:cNvSpPr/>
          <p:nvPr/>
        </p:nvSpPr>
        <p:spPr>
          <a:xfrm>
            <a:off x="3793067" y="3068321"/>
            <a:ext cx="2438400" cy="298027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705" b="1" dirty="0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中药调体质</a:t>
            </a:r>
            <a:endParaRPr lang="en-US" sz="1705" dirty="0"/>
          </a:p>
        </p:txBody>
      </p:sp>
      <p:sp>
        <p:nvSpPr>
          <p:cNvPr id="11" name="Text 8"/>
          <p:cNvSpPr/>
          <p:nvPr/>
        </p:nvSpPr>
        <p:spPr>
          <a:xfrm>
            <a:off x="3793067" y="3420534"/>
            <a:ext cx="2438400" cy="178816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495" dirty="0">
                <a:solidFill>
                  <a:srgbClr val="66666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中医运用益气养阴、活血化瘀类中药改善心脏功能，调节阴阳平衡。针对气虚血瘀、痰湿内阻等体质进行辨证施治，增强机体抗病能力。</a:t>
            </a:r>
            <a:endParaRPr lang="en-US" sz="1495" dirty="0"/>
          </a:p>
        </p:txBody>
      </p:sp>
      <p:sp>
        <p:nvSpPr>
          <p:cNvPr id="12" name="Text 9"/>
          <p:cNvSpPr/>
          <p:nvPr/>
        </p:nvSpPr>
        <p:spPr>
          <a:xfrm>
            <a:off x="6773333" y="2600960"/>
            <a:ext cx="2438400" cy="304799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705" b="1" dirty="0">
                <a:solidFill>
                  <a:srgbClr val="1395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03</a:t>
            </a:r>
            <a:endParaRPr lang="en-US" sz="1705" dirty="0"/>
          </a:p>
        </p:txBody>
      </p:sp>
      <p:sp>
        <p:nvSpPr>
          <p:cNvPr id="13" name="Text 10"/>
          <p:cNvSpPr/>
          <p:nvPr/>
        </p:nvSpPr>
        <p:spPr>
          <a:xfrm>
            <a:off x="6773333" y="3068321"/>
            <a:ext cx="2438400" cy="298027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705" b="1" dirty="0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双轨防复发</a:t>
            </a:r>
            <a:endParaRPr lang="en-US" sz="1705" dirty="0"/>
          </a:p>
        </p:txBody>
      </p:sp>
      <p:sp>
        <p:nvSpPr>
          <p:cNvPr id="14" name="Text 11"/>
          <p:cNvSpPr/>
          <p:nvPr/>
        </p:nvSpPr>
        <p:spPr>
          <a:xfrm>
            <a:off x="6773333" y="3420534"/>
            <a:ext cx="2438400" cy="1490133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495" dirty="0">
                <a:solidFill>
                  <a:srgbClr val="66666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在病情稳定后，西药控制指标波动，中药调理整体机能，二者协同减少事件复发。中西医结合实现标本兼治，提升长期生存质量。</a:t>
            </a:r>
            <a:endParaRPr lang="en-US" sz="1495" dirty="0"/>
          </a:p>
        </p:txBody>
      </p:sp>
      <p:sp>
        <p:nvSpPr>
          <p:cNvPr id="15" name="Text 12"/>
          <p:cNvSpPr/>
          <p:nvPr/>
        </p:nvSpPr>
        <p:spPr>
          <a:xfrm>
            <a:off x="9753600" y="2600960"/>
            <a:ext cx="2438400" cy="304799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705" b="1" dirty="0">
                <a:solidFill>
                  <a:srgbClr val="1395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04</a:t>
            </a:r>
            <a:endParaRPr lang="en-US" sz="1705" dirty="0"/>
          </a:p>
        </p:txBody>
      </p:sp>
      <p:sp>
        <p:nvSpPr>
          <p:cNvPr id="16" name="Text 13"/>
          <p:cNvSpPr/>
          <p:nvPr/>
        </p:nvSpPr>
        <p:spPr>
          <a:xfrm>
            <a:off x="9753600" y="3068321"/>
            <a:ext cx="2438400" cy="298027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705" b="1" dirty="0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个体化方案</a:t>
            </a:r>
            <a:endParaRPr lang="en-US" sz="1705" dirty="0"/>
          </a:p>
        </p:txBody>
      </p:sp>
      <p:sp>
        <p:nvSpPr>
          <p:cNvPr id="17" name="Text 14"/>
          <p:cNvSpPr/>
          <p:nvPr/>
        </p:nvSpPr>
        <p:spPr>
          <a:xfrm>
            <a:off x="9753600" y="3420534"/>
            <a:ext cx="2438400" cy="1490133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495" dirty="0">
                <a:solidFill>
                  <a:srgbClr val="66666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根据患者具体病情与体质特征制定联合防治策略，避免单一模式局限。个性化双轨干预更能精准匹配需求，提高治疗依从性与实效性。</a:t>
            </a:r>
            <a:endParaRPr lang="en-US" sz="1495" dirty="0"/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1"/>
          <p:cNvSpPr/>
          <p:nvPr>
            <p:custDataLst>
              <p:tags r:id="rId1"/>
            </p:custDataLst>
          </p:nvPr>
        </p:nvSpPr>
        <p:spPr>
          <a:xfrm>
            <a:off x="285750" y="2133600"/>
            <a:ext cx="800100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00000"/>
              </a:lnSpc>
            </a:pPr>
            <a:endParaRPr lang="en-US" sz="1600" dirty="0"/>
          </a:p>
        </p:txBody>
      </p:sp>
      <p:sp>
        <p:nvSpPr>
          <p:cNvPr id="4" name="Text 2"/>
          <p:cNvSpPr/>
          <p:nvPr>
            <p:custDataLst>
              <p:tags r:id="rId2"/>
            </p:custDataLst>
          </p:nvPr>
        </p:nvSpPr>
        <p:spPr>
          <a:xfrm>
            <a:off x="1295400" y="2184400"/>
            <a:ext cx="2921000" cy="355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endParaRPr lang="en-US" sz="1600" dirty="0"/>
          </a:p>
        </p:txBody>
      </p:sp>
      <p:sp>
        <p:nvSpPr>
          <p:cNvPr id="5" name="Text 3"/>
          <p:cNvSpPr/>
          <p:nvPr>
            <p:custDataLst>
              <p:tags r:id="rId3"/>
            </p:custDataLst>
          </p:nvPr>
        </p:nvSpPr>
        <p:spPr>
          <a:xfrm>
            <a:off x="285750" y="2895600"/>
            <a:ext cx="800100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00000"/>
              </a:lnSpc>
            </a:pPr>
            <a:endParaRPr lang="en-US" sz="1600" dirty="0"/>
          </a:p>
        </p:txBody>
      </p:sp>
      <p:sp>
        <p:nvSpPr>
          <p:cNvPr id="7" name="Text 5"/>
          <p:cNvSpPr/>
          <p:nvPr>
            <p:custDataLst>
              <p:tags r:id="rId4"/>
            </p:custDataLst>
          </p:nvPr>
        </p:nvSpPr>
        <p:spPr>
          <a:xfrm>
            <a:off x="285750" y="3657600"/>
            <a:ext cx="800100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00000"/>
              </a:lnSpc>
            </a:pPr>
            <a:endParaRPr lang="en-US" sz="1600" dirty="0"/>
          </a:p>
        </p:txBody>
      </p:sp>
      <p:sp>
        <p:nvSpPr>
          <p:cNvPr id="8" name="Text 6"/>
          <p:cNvSpPr/>
          <p:nvPr>
            <p:custDataLst>
              <p:tags r:id="rId5"/>
            </p:custDataLst>
          </p:nvPr>
        </p:nvSpPr>
        <p:spPr>
          <a:xfrm>
            <a:off x="1295400" y="3698240"/>
            <a:ext cx="3429000" cy="3657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endParaRPr lang="en-US" sz="1600" dirty="0"/>
          </a:p>
        </p:txBody>
      </p:sp>
      <p:sp>
        <p:nvSpPr>
          <p:cNvPr id="9" name="Text 7"/>
          <p:cNvSpPr/>
          <p:nvPr>
            <p:custDataLst>
              <p:tags r:id="rId6"/>
            </p:custDataLst>
          </p:nvPr>
        </p:nvSpPr>
        <p:spPr>
          <a:xfrm>
            <a:off x="285750" y="4419600"/>
            <a:ext cx="800100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00000"/>
              </a:lnSpc>
            </a:pPr>
            <a:endParaRPr lang="en-US" sz="1600" dirty="0"/>
          </a:p>
        </p:txBody>
      </p:sp>
      <p:sp>
        <p:nvSpPr>
          <p:cNvPr id="10" name="Text 8"/>
          <p:cNvSpPr/>
          <p:nvPr>
            <p:custDataLst>
              <p:tags r:id="rId7"/>
            </p:custDataLst>
          </p:nvPr>
        </p:nvSpPr>
        <p:spPr>
          <a:xfrm>
            <a:off x="1295400" y="4470400"/>
            <a:ext cx="3683000" cy="355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endParaRPr lang="en-US" sz="1600" dirty="0"/>
          </a:p>
        </p:txBody>
      </p:sp>
      <p:sp>
        <p:nvSpPr>
          <p:cNvPr id="11" name="Text 9"/>
          <p:cNvSpPr/>
          <p:nvPr>
            <p:custDataLst>
              <p:tags r:id="rId8"/>
            </p:custDataLst>
          </p:nvPr>
        </p:nvSpPr>
        <p:spPr>
          <a:xfrm>
            <a:off x="285750" y="5181600"/>
            <a:ext cx="800100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00000"/>
              </a:lnSpc>
            </a:pPr>
            <a:endParaRPr lang="en-US" sz="1600" dirty="0"/>
          </a:p>
        </p:txBody>
      </p:sp>
      <p:sp>
        <p:nvSpPr>
          <p:cNvPr id="12" name="Text 10"/>
          <p:cNvSpPr/>
          <p:nvPr>
            <p:custDataLst>
              <p:tags r:id="rId9"/>
            </p:custDataLst>
          </p:nvPr>
        </p:nvSpPr>
        <p:spPr>
          <a:xfrm>
            <a:off x="1295400" y="5232400"/>
            <a:ext cx="3429000" cy="355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endParaRPr lang="en-US" sz="1600" dirty="0"/>
          </a:p>
        </p:txBody>
      </p:sp>
      <p:sp>
        <p:nvSpPr>
          <p:cNvPr id="13" name="Text 11"/>
          <p:cNvSpPr/>
          <p:nvPr>
            <p:custDataLst>
              <p:tags r:id="rId10"/>
            </p:custDataLst>
          </p:nvPr>
        </p:nvSpPr>
        <p:spPr>
          <a:xfrm>
            <a:off x="285750" y="5943600"/>
            <a:ext cx="800100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00000"/>
              </a:lnSpc>
            </a:pPr>
            <a:endParaRPr lang="en-US" sz="1600" dirty="0"/>
          </a:p>
        </p:txBody>
      </p:sp>
      <p:sp>
        <p:nvSpPr>
          <p:cNvPr id="14" name="Text 12"/>
          <p:cNvSpPr/>
          <p:nvPr>
            <p:custDataLst>
              <p:tags r:id="rId11"/>
            </p:custDataLst>
          </p:nvPr>
        </p:nvSpPr>
        <p:spPr>
          <a:xfrm>
            <a:off x="1295400" y="5994400"/>
            <a:ext cx="2413000" cy="355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endParaRPr lang="en-US" sz="1600" dirty="0"/>
          </a:p>
        </p:txBody>
      </p:sp>
      <p:sp>
        <p:nvSpPr>
          <p:cNvPr id="16" name="文本框 15"/>
          <p:cNvSpPr txBox="1"/>
          <p:nvPr/>
        </p:nvSpPr>
        <p:spPr>
          <a:xfrm>
            <a:off x="1081405" y="1005840"/>
            <a:ext cx="9628505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6000"/>
              <a:t>感谢聆听！</a:t>
            </a:r>
            <a:endParaRPr lang="zh-CN" altLang="en-US" sz="6000"/>
          </a:p>
        </p:txBody>
      </p:sp>
      <p:pic>
        <p:nvPicPr>
          <p:cNvPr id="2" name="图片 1" descr="background(1)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945" y="0"/>
            <a:ext cx="12936855" cy="7315200"/>
          </a:xfrm>
          <a:prstGeom prst="rect">
            <a:avLst/>
          </a:prstGeom>
          <a:noFill/>
        </p:spPr>
      </p:pic>
      <p:sp>
        <p:nvSpPr>
          <p:cNvPr id="22" name="文本框 21"/>
          <p:cNvSpPr txBox="1"/>
          <p:nvPr/>
        </p:nvSpPr>
        <p:spPr>
          <a:xfrm>
            <a:off x="40640" y="38100"/>
            <a:ext cx="12992100" cy="7264400"/>
          </a:xfrm>
          <a:prstGeom prst="rect">
            <a:avLst/>
          </a:prstGeom>
        </p:spPr>
        <p:txBody>
          <a:bodyPr>
            <a:noAutofit/>
          </a:bodyPr>
          <a:p>
            <a:pPr marL="0" indent="0" algn="ctr">
              <a:spcAft>
                <a:spcPct val="60000"/>
              </a:spcAft>
            </a:pPr>
            <a:r>
              <a:rPr lang="zh-CN" altLang="en-US" sz="8800" b="0" i="0">
                <a:solidFill>
                  <a:srgbClr val="000000"/>
                </a:solidFill>
                <a:latin typeface="Playfair Display"/>
                <a:ea typeface="Playfair Display"/>
              </a:rPr>
              <a:t>感谢聆听！</a:t>
            </a:r>
            <a:endParaRPr lang="zh-CN" altLang="en-US" sz="4800" b="0" i="0">
              <a:solidFill>
                <a:srgbClr val="000000"/>
              </a:solidFill>
              <a:latin typeface="Playfair Display"/>
              <a:ea typeface="Playfair Display"/>
            </a:endParaRPr>
          </a:p>
          <a:p>
            <a:pPr marL="0" indent="0" algn="ctr"/>
            <a:r>
              <a:rPr lang="en-US" altLang="zh-CN" sz="3200" b="0" i="0">
                <a:solidFill>
                  <a:srgbClr val="718096"/>
                </a:solidFill>
                <a:latin typeface="Inter"/>
                <a:ea typeface="Inter"/>
              </a:rPr>
              <a:t>Thank You for Your Attention</a:t>
            </a:r>
            <a:endParaRPr lang="en-US" altLang="zh-CN" sz="4800" b="0" i="0">
              <a:solidFill>
                <a:srgbClr val="718096"/>
              </a:solidFill>
              <a:latin typeface="Inter"/>
              <a:ea typeface="Inter"/>
            </a:endParaRPr>
          </a:p>
          <a:p>
            <a:pPr marL="0" indent="0" algn="ctr">
              <a:spcBef>
                <a:spcPct val="0"/>
              </a:spcBef>
              <a:spcAft>
                <a:spcPct val="0"/>
              </a:spcAft>
            </a:pPr>
            <a:endParaRPr lang="zh-CN" altLang="en-US" sz="3200" b="0" i="0">
              <a:solidFill>
                <a:srgbClr val="000000"/>
              </a:solidFill>
              <a:latin typeface="Inter"/>
              <a:ea typeface="Inter"/>
            </a:endParaRPr>
          </a:p>
        </p:txBody>
      </p:sp>
    </p:spTree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7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266700" y="1612900"/>
            <a:ext cx="12471400" cy="5080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90000"/>
              </a:lnSpc>
            </a:pPr>
            <a:r>
              <a:rPr lang="en-US" sz="3600" b="1" dirty="0">
                <a:solidFill>
                  <a:srgbClr val="4A5D23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如何看病与治病？</a:t>
            </a:r>
            <a:endParaRPr lang="en-US" sz="1600" dirty="0"/>
          </a:p>
        </p:txBody>
      </p:sp>
      <p:sp>
        <p:nvSpPr>
          <p:cNvPr id="3" name="Shape 1"/>
          <p:cNvSpPr/>
          <p:nvPr/>
        </p:nvSpPr>
        <p:spPr>
          <a:xfrm>
            <a:off x="381000" y="2628900"/>
            <a:ext cx="0" cy="3073400"/>
          </a:xfrm>
          <a:prstGeom prst="line">
            <a:avLst/>
          </a:prstGeom>
          <a:noFill/>
          <a:ln w="50800">
            <a:solidFill>
              <a:srgbClr val="4A5D23"/>
            </a:solidFill>
            <a:prstDash val="solid"/>
            <a:headEnd type="none"/>
            <a:tailEnd type="none"/>
          </a:ln>
        </p:spPr>
      </p:sp>
      <p:sp>
        <p:nvSpPr>
          <p:cNvPr id="4" name="Text 2"/>
          <p:cNvSpPr/>
          <p:nvPr/>
        </p:nvSpPr>
        <p:spPr>
          <a:xfrm>
            <a:off x="736600" y="2628900"/>
            <a:ext cx="5664200" cy="4064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2400" b="1" dirty="0">
                <a:solidFill>
                  <a:srgbClr val="4A5D23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西医路径：标准化对抗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736600" y="3238500"/>
            <a:ext cx="5626100" cy="7239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800" b="1" dirty="0">
                <a:solidFill>
                  <a:srgbClr val="B5A291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诊断：</a:t>
            </a:r>
            <a:r>
              <a:rPr lang="en-US" sz="1800" dirty="0">
                <a:solidFill>
                  <a:srgbClr val="4A5D23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问诊 → 体检 → 实验室/影像学检查 → 明确诊断（病名）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736600" y="4114800"/>
            <a:ext cx="5626100" cy="7239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800" b="1" dirty="0">
                <a:solidFill>
                  <a:srgbClr val="B5A291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治疗：</a:t>
            </a:r>
            <a:r>
              <a:rPr lang="en-US" sz="1800" dirty="0">
                <a:solidFill>
                  <a:srgbClr val="4A5D23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对抗性治疗。抗生素对抗细菌，化疗对抗癌细胞，手术切除病灶。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736600" y="5041900"/>
            <a:ext cx="5511800" cy="660400"/>
          </a:xfrm>
          <a:custGeom>
            <a:avLst/>
            <a:gdLst/>
            <a:ahLst/>
            <a:cxnLst/>
            <a:rect l="l" t="t" r="r" b="b"/>
            <a:pathLst>
              <a:path w="5511800" h="660400">
                <a:moveTo>
                  <a:pt x="50798" y="0"/>
                </a:moveTo>
                <a:lnTo>
                  <a:pt x="5461002" y="0"/>
                </a:lnTo>
                <a:cubicBezTo>
                  <a:pt x="5489057" y="0"/>
                  <a:pt x="5511800" y="22743"/>
                  <a:pt x="5511800" y="50798"/>
                </a:cubicBezTo>
                <a:lnTo>
                  <a:pt x="5511800" y="609602"/>
                </a:lnTo>
                <a:cubicBezTo>
                  <a:pt x="5511800" y="637657"/>
                  <a:pt x="5489057" y="660400"/>
                  <a:pt x="5461002" y="660400"/>
                </a:cubicBezTo>
                <a:lnTo>
                  <a:pt x="50798" y="660400"/>
                </a:lnTo>
                <a:cubicBezTo>
                  <a:pt x="22743" y="660400"/>
                  <a:pt x="0" y="637657"/>
                  <a:pt x="0" y="609602"/>
                </a:cubicBezTo>
                <a:lnTo>
                  <a:pt x="0" y="50798"/>
                </a:lnTo>
                <a:cubicBezTo>
                  <a:pt x="0" y="22743"/>
                  <a:pt x="22743" y="0"/>
                  <a:pt x="50798" y="0"/>
                </a:cubicBezTo>
                <a:close/>
              </a:path>
            </a:pathLst>
          </a:custGeom>
          <a:solidFill>
            <a:srgbClr val="4A5D23">
              <a:alpha val="10196"/>
            </a:srgbClr>
          </a:solidFill>
        </p:spPr>
      </p:sp>
      <p:sp>
        <p:nvSpPr>
          <p:cNvPr id="8" name="Text 6"/>
          <p:cNvSpPr/>
          <p:nvPr/>
        </p:nvSpPr>
        <p:spPr>
          <a:xfrm>
            <a:off x="679450" y="5041900"/>
            <a:ext cx="5626100" cy="660400"/>
          </a:xfrm>
          <a:prstGeom prst="rect">
            <a:avLst/>
          </a:prstGeom>
          <a:noFill/>
        </p:spPr>
        <p:txBody>
          <a:bodyPr wrap="square" lIns="152400" tIns="152400" rIns="152400" bIns="152400" rtlCol="0" anchor="ctr"/>
          <a:lstStyle/>
          <a:p>
            <a:pPr algn="ctr">
              <a:lnSpc>
                <a:spcPct val="130000"/>
              </a:lnSpc>
            </a:pPr>
            <a:r>
              <a:rPr lang="en-US" sz="1800" b="1" dirty="0">
                <a:solidFill>
                  <a:srgbClr val="4A5D23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标准化流程，精准对抗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6756400" y="2628900"/>
            <a:ext cx="0" cy="3073400"/>
          </a:xfrm>
          <a:prstGeom prst="line">
            <a:avLst/>
          </a:prstGeom>
          <a:noFill/>
          <a:ln w="50800">
            <a:solidFill>
              <a:srgbClr val="B5A291"/>
            </a:solidFill>
            <a:prstDash val="solid"/>
            <a:headEnd type="none"/>
            <a:tailEnd type="none"/>
          </a:ln>
        </p:spPr>
      </p:sp>
      <p:sp>
        <p:nvSpPr>
          <p:cNvPr id="10" name="Text 8"/>
          <p:cNvSpPr/>
          <p:nvPr/>
        </p:nvSpPr>
        <p:spPr>
          <a:xfrm>
            <a:off x="7112000" y="2628900"/>
            <a:ext cx="5664200" cy="4064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2400" b="1" dirty="0">
                <a:solidFill>
                  <a:srgbClr val="4A5D23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中医路径：个性化调节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7112000" y="3238500"/>
            <a:ext cx="5626100" cy="7239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800" b="1" dirty="0">
                <a:solidFill>
                  <a:srgbClr val="B5A291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诊断：</a:t>
            </a:r>
            <a:r>
              <a:rPr lang="en-US" sz="1800" dirty="0">
                <a:solidFill>
                  <a:srgbClr val="4A5D23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望、闻、问、切 四诊合参 → 归纳分析 → 得出 “证” （如脾肾阳虚）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7112000" y="4114800"/>
            <a:ext cx="5626100" cy="7239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800" b="1" dirty="0">
                <a:solidFill>
                  <a:srgbClr val="B5A291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治疗：</a:t>
            </a:r>
            <a:r>
              <a:rPr lang="en-US" sz="1800" dirty="0">
                <a:solidFill>
                  <a:srgbClr val="4A5D23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扶正祛邪，调节平衡。用针灸、中药等方法，增强人体正气，驱赶病邪。</a:t>
            </a:r>
            <a:endParaRPr lang="en-US" sz="1600" dirty="0"/>
          </a:p>
        </p:txBody>
      </p:sp>
      <p:sp>
        <p:nvSpPr>
          <p:cNvPr id="13" name="Shape 11"/>
          <p:cNvSpPr/>
          <p:nvPr/>
        </p:nvSpPr>
        <p:spPr>
          <a:xfrm>
            <a:off x="7112000" y="5041900"/>
            <a:ext cx="5511800" cy="660400"/>
          </a:xfrm>
          <a:custGeom>
            <a:avLst/>
            <a:gdLst/>
            <a:ahLst/>
            <a:cxnLst/>
            <a:rect l="l" t="t" r="r" b="b"/>
            <a:pathLst>
              <a:path w="5511800" h="660400">
                <a:moveTo>
                  <a:pt x="50798" y="0"/>
                </a:moveTo>
                <a:lnTo>
                  <a:pt x="5461002" y="0"/>
                </a:lnTo>
                <a:cubicBezTo>
                  <a:pt x="5489057" y="0"/>
                  <a:pt x="5511800" y="22743"/>
                  <a:pt x="5511800" y="50798"/>
                </a:cubicBezTo>
                <a:lnTo>
                  <a:pt x="5511800" y="609602"/>
                </a:lnTo>
                <a:cubicBezTo>
                  <a:pt x="5511800" y="637657"/>
                  <a:pt x="5489057" y="660400"/>
                  <a:pt x="5461002" y="660400"/>
                </a:cubicBezTo>
                <a:lnTo>
                  <a:pt x="50798" y="660400"/>
                </a:lnTo>
                <a:cubicBezTo>
                  <a:pt x="22743" y="660400"/>
                  <a:pt x="0" y="637657"/>
                  <a:pt x="0" y="609602"/>
                </a:cubicBezTo>
                <a:lnTo>
                  <a:pt x="0" y="50798"/>
                </a:lnTo>
                <a:cubicBezTo>
                  <a:pt x="0" y="22743"/>
                  <a:pt x="22743" y="0"/>
                  <a:pt x="50798" y="0"/>
                </a:cubicBezTo>
                <a:close/>
              </a:path>
            </a:pathLst>
          </a:custGeom>
          <a:solidFill>
            <a:srgbClr val="B5A291">
              <a:alpha val="10196"/>
            </a:srgbClr>
          </a:solidFill>
        </p:spPr>
      </p:sp>
      <p:sp>
        <p:nvSpPr>
          <p:cNvPr id="14" name="Text 12"/>
          <p:cNvSpPr/>
          <p:nvPr/>
        </p:nvSpPr>
        <p:spPr>
          <a:xfrm>
            <a:off x="7054850" y="5041900"/>
            <a:ext cx="5626100" cy="660400"/>
          </a:xfrm>
          <a:prstGeom prst="rect">
            <a:avLst/>
          </a:prstGeom>
          <a:noFill/>
        </p:spPr>
        <p:txBody>
          <a:bodyPr wrap="square" lIns="152400" tIns="152400" rIns="152400" bIns="152400" rtlCol="0" anchor="ctr"/>
          <a:lstStyle/>
          <a:p>
            <a:pPr algn="ctr">
              <a:lnSpc>
                <a:spcPct val="130000"/>
              </a:lnSpc>
            </a:pPr>
            <a:r>
              <a:rPr lang="en-US" sz="1800" b="1" dirty="0">
                <a:solidFill>
                  <a:srgbClr val="4A5D23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个性化方案，平衡调节</a:t>
            </a:r>
            <a:endParaRPr lang="en-US" sz="1600" dirty="0"/>
          </a:p>
        </p:txBody>
      </p:sp>
    </p:spTree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7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266700" y="1016000"/>
            <a:ext cx="12471400" cy="5080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90000"/>
              </a:lnSpc>
            </a:pPr>
            <a:r>
              <a:rPr lang="en-US" sz="3600" b="1" dirty="0">
                <a:solidFill>
                  <a:srgbClr val="4A5D23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1+1 &gt; 2：中西医如何协作？</a:t>
            </a:r>
            <a:endParaRPr lang="en-US" sz="1600" dirty="0"/>
          </a:p>
        </p:txBody>
      </p:sp>
      <p:sp>
        <p:nvSpPr>
          <p:cNvPr id="3" name="Shape 1"/>
          <p:cNvSpPr/>
          <p:nvPr/>
        </p:nvSpPr>
        <p:spPr>
          <a:xfrm>
            <a:off x="400050" y="2082800"/>
            <a:ext cx="342900" cy="304800"/>
          </a:xfrm>
          <a:custGeom>
            <a:avLst/>
            <a:gdLst/>
            <a:ahLst/>
            <a:cxnLst/>
            <a:rect l="l" t="t" r="r" b="b"/>
            <a:pathLst>
              <a:path w="342900" h="304800">
                <a:moveTo>
                  <a:pt x="184249" y="-11251"/>
                </a:moveTo>
                <a:cubicBezTo>
                  <a:pt x="181808" y="-16014"/>
                  <a:pt x="176867" y="-19050"/>
                  <a:pt x="171510" y="-19050"/>
                </a:cubicBezTo>
                <a:cubicBezTo>
                  <a:pt x="166152" y="-19050"/>
                  <a:pt x="161211" y="-16014"/>
                  <a:pt x="158770" y="-11251"/>
                </a:cubicBezTo>
                <a:lnTo>
                  <a:pt x="114955" y="74593"/>
                </a:lnTo>
                <a:lnTo>
                  <a:pt x="19764" y="89714"/>
                </a:lnTo>
                <a:cubicBezTo>
                  <a:pt x="14466" y="90547"/>
                  <a:pt x="10061" y="94298"/>
                  <a:pt x="8394" y="99417"/>
                </a:cubicBezTo>
                <a:cubicBezTo>
                  <a:pt x="6727" y="104537"/>
                  <a:pt x="8096" y="110133"/>
                  <a:pt x="11847" y="113943"/>
                </a:cubicBezTo>
                <a:lnTo>
                  <a:pt x="79950" y="182106"/>
                </a:lnTo>
                <a:lnTo>
                  <a:pt x="64949" y="277297"/>
                </a:lnTo>
                <a:cubicBezTo>
                  <a:pt x="64115" y="282595"/>
                  <a:pt x="66318" y="287953"/>
                  <a:pt x="70664" y="291108"/>
                </a:cubicBezTo>
                <a:cubicBezTo>
                  <a:pt x="75009" y="294263"/>
                  <a:pt x="80724" y="294739"/>
                  <a:pt x="85546" y="292298"/>
                </a:cubicBezTo>
                <a:lnTo>
                  <a:pt x="171510" y="248603"/>
                </a:lnTo>
                <a:lnTo>
                  <a:pt x="257413" y="292298"/>
                </a:lnTo>
                <a:cubicBezTo>
                  <a:pt x="262176" y="294739"/>
                  <a:pt x="267950" y="294263"/>
                  <a:pt x="272296" y="291108"/>
                </a:cubicBezTo>
                <a:cubicBezTo>
                  <a:pt x="276642" y="287953"/>
                  <a:pt x="278844" y="282654"/>
                  <a:pt x="278011" y="277297"/>
                </a:cubicBezTo>
                <a:lnTo>
                  <a:pt x="262950" y="182106"/>
                </a:lnTo>
                <a:lnTo>
                  <a:pt x="331053" y="113943"/>
                </a:lnTo>
                <a:cubicBezTo>
                  <a:pt x="334863" y="110133"/>
                  <a:pt x="336173" y="104537"/>
                  <a:pt x="334506" y="99417"/>
                </a:cubicBezTo>
                <a:cubicBezTo>
                  <a:pt x="332839" y="94298"/>
                  <a:pt x="328493" y="90547"/>
                  <a:pt x="323136" y="89714"/>
                </a:cubicBezTo>
                <a:lnTo>
                  <a:pt x="228005" y="74593"/>
                </a:lnTo>
                <a:lnTo>
                  <a:pt x="184249" y="-11251"/>
                </a:lnTo>
                <a:close/>
              </a:path>
            </a:pathLst>
          </a:custGeom>
          <a:solidFill>
            <a:srgbClr val="4A5D23"/>
          </a:solidFill>
        </p:spPr>
      </p:sp>
      <p:sp>
        <p:nvSpPr>
          <p:cNvPr id="4" name="Text 2"/>
          <p:cNvSpPr/>
          <p:nvPr/>
        </p:nvSpPr>
        <p:spPr>
          <a:xfrm>
            <a:off x="914400" y="2032000"/>
            <a:ext cx="5435600" cy="4064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2400" b="1" dirty="0">
                <a:solidFill>
                  <a:srgbClr val="4A5D23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西医的强项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381000" y="2743200"/>
            <a:ext cx="5930900" cy="3683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800" b="1" dirty="0">
                <a:solidFill>
                  <a:srgbClr val="4A5D23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急救与重症：</a:t>
            </a:r>
            <a:r>
              <a:rPr lang="en-US" sz="1800" dirty="0">
                <a:solidFill>
                  <a:srgbClr val="4A5D23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创伤、感染、休克、器官衰竭等。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381000" y="3263900"/>
            <a:ext cx="5930900" cy="3683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800" b="1" dirty="0">
                <a:solidFill>
                  <a:srgbClr val="4A5D23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外科手术：</a:t>
            </a:r>
            <a:r>
              <a:rPr lang="en-US" sz="1800" dirty="0">
                <a:solidFill>
                  <a:srgbClr val="4A5D23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精确的病灶切除、器官移植。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381000" y="3784600"/>
            <a:ext cx="5930900" cy="3683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800" b="1" dirty="0">
                <a:solidFill>
                  <a:srgbClr val="4A5D23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诊断明确：</a:t>
            </a:r>
            <a:r>
              <a:rPr lang="en-US" sz="1800" dirty="0">
                <a:solidFill>
                  <a:srgbClr val="4A5D23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借助现代科技，对器质性病变定位精准。</a:t>
            </a:r>
            <a:endParaRPr lang="en-US" sz="1600" dirty="0"/>
          </a:p>
        </p:txBody>
      </p:sp>
      <p:sp>
        <p:nvSpPr>
          <p:cNvPr id="8" name="Shape 6"/>
          <p:cNvSpPr/>
          <p:nvPr/>
        </p:nvSpPr>
        <p:spPr>
          <a:xfrm>
            <a:off x="381000" y="4457700"/>
            <a:ext cx="5816600" cy="660400"/>
          </a:xfrm>
          <a:custGeom>
            <a:avLst/>
            <a:gdLst/>
            <a:ahLst/>
            <a:cxnLst/>
            <a:rect l="l" t="t" r="r" b="b"/>
            <a:pathLst>
              <a:path w="5816600" h="660400">
                <a:moveTo>
                  <a:pt x="50798" y="0"/>
                </a:moveTo>
                <a:lnTo>
                  <a:pt x="5765802" y="0"/>
                </a:lnTo>
                <a:cubicBezTo>
                  <a:pt x="5793857" y="0"/>
                  <a:pt x="5816600" y="22743"/>
                  <a:pt x="5816600" y="50798"/>
                </a:cubicBezTo>
                <a:lnTo>
                  <a:pt x="5816600" y="609602"/>
                </a:lnTo>
                <a:cubicBezTo>
                  <a:pt x="5816600" y="637657"/>
                  <a:pt x="5793857" y="660400"/>
                  <a:pt x="5765802" y="660400"/>
                </a:cubicBezTo>
                <a:lnTo>
                  <a:pt x="50798" y="660400"/>
                </a:lnTo>
                <a:cubicBezTo>
                  <a:pt x="22743" y="660400"/>
                  <a:pt x="0" y="637657"/>
                  <a:pt x="0" y="609602"/>
                </a:cubicBezTo>
                <a:lnTo>
                  <a:pt x="0" y="50798"/>
                </a:lnTo>
                <a:cubicBezTo>
                  <a:pt x="0" y="22743"/>
                  <a:pt x="22743" y="0"/>
                  <a:pt x="50798" y="0"/>
                </a:cubicBezTo>
                <a:close/>
              </a:path>
            </a:pathLst>
          </a:custGeom>
          <a:solidFill>
            <a:srgbClr val="4A5D23">
              <a:alpha val="10196"/>
            </a:srgbClr>
          </a:solidFill>
        </p:spPr>
      </p:sp>
      <p:sp>
        <p:nvSpPr>
          <p:cNvPr id="9" name="Text 7"/>
          <p:cNvSpPr/>
          <p:nvPr/>
        </p:nvSpPr>
        <p:spPr>
          <a:xfrm>
            <a:off x="323850" y="4457700"/>
            <a:ext cx="5930900" cy="660400"/>
          </a:xfrm>
          <a:prstGeom prst="rect">
            <a:avLst/>
          </a:prstGeom>
          <a:noFill/>
        </p:spPr>
        <p:txBody>
          <a:bodyPr wrap="square" lIns="152400" tIns="152400" rIns="152400" bIns="152400" rtlCol="0" anchor="ctr"/>
          <a:lstStyle/>
          <a:p>
            <a:pPr algn="ctr">
              <a:lnSpc>
                <a:spcPct val="130000"/>
              </a:lnSpc>
            </a:pPr>
            <a:r>
              <a:rPr lang="en-US" sz="1800" b="1" dirty="0">
                <a:solidFill>
                  <a:srgbClr val="4A5D23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善于解决“人生的病”</a:t>
            </a:r>
            <a:endParaRPr lang="en-US" sz="1600" dirty="0"/>
          </a:p>
        </p:txBody>
      </p:sp>
      <p:sp>
        <p:nvSpPr>
          <p:cNvPr id="10" name="Shape 8"/>
          <p:cNvSpPr/>
          <p:nvPr/>
        </p:nvSpPr>
        <p:spPr>
          <a:xfrm>
            <a:off x="6845300" y="2082800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280571" y="3989"/>
                </a:moveTo>
                <a:cubicBezTo>
                  <a:pt x="284381" y="357"/>
                  <a:pt x="289917" y="-952"/>
                  <a:pt x="295037" y="714"/>
                </a:cubicBezTo>
                <a:cubicBezTo>
                  <a:pt x="300871" y="2679"/>
                  <a:pt x="304800" y="8156"/>
                  <a:pt x="304800" y="14288"/>
                </a:cubicBezTo>
                <a:lnTo>
                  <a:pt x="304800" y="125551"/>
                </a:lnTo>
                <a:cubicBezTo>
                  <a:pt x="304800" y="203656"/>
                  <a:pt x="240447" y="266700"/>
                  <a:pt x="162639" y="266700"/>
                </a:cubicBezTo>
                <a:cubicBezTo>
                  <a:pt x="116800" y="266700"/>
                  <a:pt x="77272" y="237232"/>
                  <a:pt x="62925" y="196036"/>
                </a:cubicBezTo>
                <a:cubicBezTo>
                  <a:pt x="41850" y="214372"/>
                  <a:pt x="28575" y="241340"/>
                  <a:pt x="28575" y="271463"/>
                </a:cubicBezTo>
                <a:cubicBezTo>
                  <a:pt x="28575" y="279380"/>
                  <a:pt x="22205" y="285750"/>
                  <a:pt x="14287" y="285750"/>
                </a:cubicBezTo>
                <a:cubicBezTo>
                  <a:pt x="6370" y="285750"/>
                  <a:pt x="0" y="279380"/>
                  <a:pt x="0" y="271463"/>
                </a:cubicBezTo>
                <a:cubicBezTo>
                  <a:pt x="0" y="226874"/>
                  <a:pt x="22741" y="187583"/>
                  <a:pt x="57210" y="164485"/>
                </a:cubicBezTo>
                <a:cubicBezTo>
                  <a:pt x="78224" y="150435"/>
                  <a:pt x="103287" y="142875"/>
                  <a:pt x="128588" y="142875"/>
                </a:cubicBezTo>
                <a:lnTo>
                  <a:pt x="176212" y="142875"/>
                </a:lnTo>
                <a:cubicBezTo>
                  <a:pt x="184130" y="142875"/>
                  <a:pt x="190500" y="136505"/>
                  <a:pt x="190500" y="128588"/>
                </a:cubicBezTo>
                <a:cubicBezTo>
                  <a:pt x="190500" y="120670"/>
                  <a:pt x="184130" y="114300"/>
                  <a:pt x="176212" y="114300"/>
                </a:cubicBezTo>
                <a:lnTo>
                  <a:pt x="128588" y="114300"/>
                </a:lnTo>
                <a:cubicBezTo>
                  <a:pt x="104954" y="114300"/>
                  <a:pt x="82570" y="119539"/>
                  <a:pt x="62508" y="128885"/>
                </a:cubicBezTo>
                <a:cubicBezTo>
                  <a:pt x="76379" y="87213"/>
                  <a:pt x="115610" y="57150"/>
                  <a:pt x="161925" y="57150"/>
                </a:cubicBezTo>
                <a:cubicBezTo>
                  <a:pt x="201454" y="57150"/>
                  <a:pt x="230862" y="43994"/>
                  <a:pt x="250448" y="30956"/>
                </a:cubicBezTo>
                <a:cubicBezTo>
                  <a:pt x="261878" y="23336"/>
                  <a:pt x="271582" y="14228"/>
                  <a:pt x="280630" y="3989"/>
                </a:cubicBezTo>
                <a:close/>
              </a:path>
            </a:pathLst>
          </a:custGeom>
          <a:solidFill>
            <a:srgbClr val="B5A291"/>
          </a:solidFill>
        </p:spPr>
      </p:sp>
      <p:sp>
        <p:nvSpPr>
          <p:cNvPr id="11" name="Text 9"/>
          <p:cNvSpPr/>
          <p:nvPr/>
        </p:nvSpPr>
        <p:spPr>
          <a:xfrm>
            <a:off x="7340600" y="2032000"/>
            <a:ext cx="5435600" cy="4064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2400" b="1" dirty="0">
                <a:solidFill>
                  <a:srgbClr val="4A5D23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中医的强项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6807200" y="2743200"/>
            <a:ext cx="5930900" cy="3683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800" b="1" dirty="0">
                <a:solidFill>
                  <a:srgbClr val="4A5D23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慢性病管理：</a:t>
            </a:r>
            <a:r>
              <a:rPr lang="en-US" sz="1800" dirty="0">
                <a:solidFill>
                  <a:srgbClr val="4A5D23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调理高血压、糖尿病等的整体状态。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6807200" y="3263900"/>
            <a:ext cx="5930900" cy="3683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800" b="1" dirty="0">
                <a:solidFill>
                  <a:srgbClr val="4A5D23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功能性疾病：</a:t>
            </a:r>
            <a:r>
              <a:rPr lang="en-US" sz="1800" dirty="0">
                <a:solidFill>
                  <a:srgbClr val="4A5D23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治疗亚健康、失眠、慢性疲劳等。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6807200" y="3784600"/>
            <a:ext cx="5930900" cy="3683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800" b="1" dirty="0">
                <a:solidFill>
                  <a:srgbClr val="4A5D23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治未病：</a:t>
            </a:r>
            <a:r>
              <a:rPr lang="en-US" sz="1800" dirty="0">
                <a:solidFill>
                  <a:srgbClr val="4A5D23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在疾病发生前或初期进行干预。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6807200" y="4457700"/>
            <a:ext cx="5816600" cy="660400"/>
          </a:xfrm>
          <a:custGeom>
            <a:avLst/>
            <a:gdLst/>
            <a:ahLst/>
            <a:cxnLst/>
            <a:rect l="l" t="t" r="r" b="b"/>
            <a:pathLst>
              <a:path w="5816600" h="660400">
                <a:moveTo>
                  <a:pt x="50798" y="0"/>
                </a:moveTo>
                <a:lnTo>
                  <a:pt x="5765802" y="0"/>
                </a:lnTo>
                <a:cubicBezTo>
                  <a:pt x="5793857" y="0"/>
                  <a:pt x="5816600" y="22743"/>
                  <a:pt x="5816600" y="50798"/>
                </a:cubicBezTo>
                <a:lnTo>
                  <a:pt x="5816600" y="609602"/>
                </a:lnTo>
                <a:cubicBezTo>
                  <a:pt x="5816600" y="637657"/>
                  <a:pt x="5793857" y="660400"/>
                  <a:pt x="5765802" y="660400"/>
                </a:cubicBezTo>
                <a:lnTo>
                  <a:pt x="50798" y="660400"/>
                </a:lnTo>
                <a:cubicBezTo>
                  <a:pt x="22743" y="660400"/>
                  <a:pt x="0" y="637657"/>
                  <a:pt x="0" y="609602"/>
                </a:cubicBezTo>
                <a:lnTo>
                  <a:pt x="0" y="50798"/>
                </a:lnTo>
                <a:cubicBezTo>
                  <a:pt x="0" y="22743"/>
                  <a:pt x="22743" y="0"/>
                  <a:pt x="50798" y="0"/>
                </a:cubicBezTo>
                <a:close/>
              </a:path>
            </a:pathLst>
          </a:custGeom>
          <a:solidFill>
            <a:srgbClr val="B5A291">
              <a:alpha val="10196"/>
            </a:srgbClr>
          </a:solidFill>
        </p:spPr>
      </p:sp>
      <p:sp>
        <p:nvSpPr>
          <p:cNvPr id="16" name="Text 14"/>
          <p:cNvSpPr/>
          <p:nvPr/>
        </p:nvSpPr>
        <p:spPr>
          <a:xfrm>
            <a:off x="6750050" y="4457700"/>
            <a:ext cx="5930900" cy="660400"/>
          </a:xfrm>
          <a:prstGeom prst="rect">
            <a:avLst/>
          </a:prstGeom>
          <a:noFill/>
        </p:spPr>
        <p:txBody>
          <a:bodyPr wrap="square" lIns="152400" tIns="152400" rIns="152400" bIns="152400" rtlCol="0" anchor="ctr"/>
          <a:lstStyle/>
          <a:p>
            <a:pPr algn="ctr">
              <a:lnSpc>
                <a:spcPct val="130000"/>
              </a:lnSpc>
            </a:pPr>
            <a:r>
              <a:rPr lang="en-US" sz="1800" b="1" dirty="0">
                <a:solidFill>
                  <a:srgbClr val="4A5D23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善于调整“生病的人”</a:t>
            </a:r>
            <a:endParaRPr lang="en-US" sz="1600" dirty="0"/>
          </a:p>
        </p:txBody>
      </p:sp>
      <p:sp>
        <p:nvSpPr>
          <p:cNvPr id="17" name="Shape 15"/>
          <p:cNvSpPr/>
          <p:nvPr/>
        </p:nvSpPr>
        <p:spPr>
          <a:xfrm>
            <a:off x="381000" y="5524500"/>
            <a:ext cx="12242800" cy="774700"/>
          </a:xfrm>
          <a:custGeom>
            <a:avLst/>
            <a:gdLst/>
            <a:ahLst/>
            <a:cxnLst/>
            <a:rect l="l" t="t" r="r" b="b"/>
            <a:pathLst>
              <a:path w="12242800" h="774700">
                <a:moveTo>
                  <a:pt x="101602" y="0"/>
                </a:moveTo>
                <a:lnTo>
                  <a:pt x="12141198" y="0"/>
                </a:lnTo>
                <a:cubicBezTo>
                  <a:pt x="12197311" y="0"/>
                  <a:pt x="12242800" y="45489"/>
                  <a:pt x="12242800" y="101602"/>
                </a:cubicBezTo>
                <a:lnTo>
                  <a:pt x="12242800" y="673098"/>
                </a:lnTo>
                <a:cubicBezTo>
                  <a:pt x="12242800" y="729211"/>
                  <a:pt x="12197311" y="774700"/>
                  <a:pt x="12141198" y="774700"/>
                </a:cubicBezTo>
                <a:lnTo>
                  <a:pt x="101602" y="774700"/>
                </a:lnTo>
                <a:cubicBezTo>
                  <a:pt x="45489" y="774700"/>
                  <a:pt x="0" y="729211"/>
                  <a:pt x="0" y="673098"/>
                </a:cubicBezTo>
                <a:lnTo>
                  <a:pt x="0" y="101602"/>
                </a:lnTo>
                <a:cubicBezTo>
                  <a:pt x="0" y="45526"/>
                  <a:pt x="45526" y="0"/>
                  <a:pt x="101602" y="0"/>
                </a:cubicBezTo>
                <a:close/>
              </a:path>
            </a:pathLst>
          </a:custGeom>
          <a:solidFill>
            <a:srgbClr val="E8D5B7">
              <a:alpha val="30196"/>
            </a:srgbClr>
          </a:solidFill>
        </p:spPr>
      </p:sp>
      <p:sp>
        <p:nvSpPr>
          <p:cNvPr id="18" name="Text 16"/>
          <p:cNvSpPr/>
          <p:nvPr/>
        </p:nvSpPr>
        <p:spPr>
          <a:xfrm>
            <a:off x="527050" y="5727700"/>
            <a:ext cx="11950700" cy="3683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800" b="1" dirty="0">
                <a:solidFill>
                  <a:srgbClr val="4A5D23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完美协作案例：</a:t>
            </a:r>
            <a:r>
              <a:rPr lang="en-US" sz="1800" dirty="0">
                <a:solidFill>
                  <a:srgbClr val="4A5D23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肿瘤治疗中，西医手术、放化疗“攻邪”，中医扶正固本，减轻毒副作用，提高生活质量和生存率。</a:t>
            </a:r>
            <a:endParaRPr lang="en-US" sz="1600" dirty="0"/>
          </a:p>
        </p:txBody>
      </p:sp>
    </p:spTree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A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3004800" cy="7315200"/>
          </a:xfrm>
          <a:custGeom>
            <a:avLst/>
            <a:gdLst/>
            <a:ahLst/>
            <a:cxnLst/>
            <a:rect l="l" t="t" r="r" b="b"/>
            <a:pathLst>
              <a:path w="13004800" h="7315200">
                <a:moveTo>
                  <a:pt x="0" y="0"/>
                </a:moveTo>
                <a:lnTo>
                  <a:pt x="13004800" y="0"/>
                </a:lnTo>
                <a:lnTo>
                  <a:pt x="13004800" y="7315200"/>
                </a:lnTo>
                <a:lnTo>
                  <a:pt x="0" y="7315200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rgbClr val="F8F7F2"/>
              </a:gs>
              <a:gs pos="100000">
                <a:srgbClr val="E8D5B7"/>
              </a:gs>
            </a:gsLst>
            <a:lin ang="2700000" scaled="1"/>
          </a:gradFill>
        </p:spPr>
      </p:sp>
      <p:sp>
        <p:nvSpPr>
          <p:cNvPr id="3" name="Shape 1"/>
          <p:cNvSpPr/>
          <p:nvPr/>
        </p:nvSpPr>
        <p:spPr>
          <a:xfrm>
            <a:off x="5689600" y="1187450"/>
            <a:ext cx="1625600" cy="1625600"/>
          </a:xfrm>
          <a:custGeom>
            <a:avLst/>
            <a:gdLst/>
            <a:ahLst/>
            <a:cxnLst/>
            <a:rect l="l" t="t" r="r" b="b"/>
            <a:pathLst>
              <a:path w="1625600" h="1625600">
                <a:moveTo>
                  <a:pt x="812800" y="0"/>
                </a:moveTo>
                <a:lnTo>
                  <a:pt x="812800" y="0"/>
                </a:lnTo>
                <a:cubicBezTo>
                  <a:pt x="1261397" y="0"/>
                  <a:pt x="1625600" y="364203"/>
                  <a:pt x="1625600" y="812800"/>
                </a:cubicBezTo>
                <a:lnTo>
                  <a:pt x="1625600" y="812800"/>
                </a:lnTo>
                <a:cubicBezTo>
                  <a:pt x="1625600" y="1261397"/>
                  <a:pt x="1261397" y="1625600"/>
                  <a:pt x="812800" y="1625600"/>
                </a:cubicBezTo>
                <a:lnTo>
                  <a:pt x="812800" y="1625600"/>
                </a:lnTo>
                <a:cubicBezTo>
                  <a:pt x="364203" y="1625600"/>
                  <a:pt x="0" y="1261397"/>
                  <a:pt x="0" y="812800"/>
                </a:cubicBezTo>
                <a:lnTo>
                  <a:pt x="0" y="812800"/>
                </a:lnTo>
                <a:cubicBezTo>
                  <a:pt x="0" y="364203"/>
                  <a:pt x="364203" y="0"/>
                  <a:pt x="812800" y="0"/>
                </a:cubicBezTo>
                <a:close/>
              </a:path>
            </a:pathLst>
          </a:custGeom>
          <a:solidFill>
            <a:srgbClr val="4A5D23">
              <a:alpha val="10196"/>
            </a:srgbClr>
          </a:solidFill>
        </p:spPr>
      </p:sp>
      <p:sp>
        <p:nvSpPr>
          <p:cNvPr id="4" name="Shape 2"/>
          <p:cNvSpPr/>
          <p:nvPr/>
        </p:nvSpPr>
        <p:spPr>
          <a:xfrm>
            <a:off x="6197600" y="1695450"/>
            <a:ext cx="609600" cy="609600"/>
          </a:xfrm>
          <a:custGeom>
            <a:avLst/>
            <a:gdLst/>
            <a:ahLst/>
            <a:cxnLst/>
            <a:rect l="l" t="t" r="r" b="b"/>
            <a:pathLst>
              <a:path w="609600" h="609600">
                <a:moveTo>
                  <a:pt x="304800" y="0"/>
                </a:moveTo>
                <a:cubicBezTo>
                  <a:pt x="322302" y="0"/>
                  <a:pt x="338376" y="9644"/>
                  <a:pt x="346710" y="25003"/>
                </a:cubicBezTo>
                <a:lnTo>
                  <a:pt x="603885" y="501253"/>
                </a:lnTo>
                <a:cubicBezTo>
                  <a:pt x="611862" y="516017"/>
                  <a:pt x="611505" y="533876"/>
                  <a:pt x="602933" y="548283"/>
                </a:cubicBezTo>
                <a:cubicBezTo>
                  <a:pt x="594360" y="562689"/>
                  <a:pt x="578763" y="571500"/>
                  <a:pt x="561975" y="571500"/>
                </a:cubicBezTo>
                <a:lnTo>
                  <a:pt x="47625" y="571500"/>
                </a:lnTo>
                <a:cubicBezTo>
                  <a:pt x="30837" y="571500"/>
                  <a:pt x="15359" y="562689"/>
                  <a:pt x="6668" y="548283"/>
                </a:cubicBezTo>
                <a:cubicBezTo>
                  <a:pt x="-2024" y="533876"/>
                  <a:pt x="-2262" y="516017"/>
                  <a:pt x="5715" y="501253"/>
                </a:cubicBezTo>
                <a:lnTo>
                  <a:pt x="262890" y="25003"/>
                </a:lnTo>
                <a:cubicBezTo>
                  <a:pt x="271224" y="9644"/>
                  <a:pt x="287298" y="0"/>
                  <a:pt x="304800" y="0"/>
                </a:cubicBezTo>
                <a:close/>
                <a:moveTo>
                  <a:pt x="304800" y="200025"/>
                </a:moveTo>
                <a:cubicBezTo>
                  <a:pt x="288965" y="200025"/>
                  <a:pt x="276225" y="212765"/>
                  <a:pt x="276225" y="228600"/>
                </a:cubicBezTo>
                <a:lnTo>
                  <a:pt x="276225" y="361950"/>
                </a:lnTo>
                <a:cubicBezTo>
                  <a:pt x="276225" y="377785"/>
                  <a:pt x="288965" y="390525"/>
                  <a:pt x="304800" y="390525"/>
                </a:cubicBezTo>
                <a:cubicBezTo>
                  <a:pt x="320635" y="390525"/>
                  <a:pt x="333375" y="377785"/>
                  <a:pt x="333375" y="361950"/>
                </a:cubicBezTo>
                <a:lnTo>
                  <a:pt x="333375" y="228600"/>
                </a:lnTo>
                <a:cubicBezTo>
                  <a:pt x="333375" y="212765"/>
                  <a:pt x="320635" y="200025"/>
                  <a:pt x="304800" y="200025"/>
                </a:cubicBezTo>
                <a:close/>
                <a:moveTo>
                  <a:pt x="336590" y="457200"/>
                </a:moveTo>
                <a:cubicBezTo>
                  <a:pt x="337313" y="445400"/>
                  <a:pt x="331428" y="434173"/>
                  <a:pt x="321313" y="428055"/>
                </a:cubicBezTo>
                <a:cubicBezTo>
                  <a:pt x="311197" y="421936"/>
                  <a:pt x="298522" y="421936"/>
                  <a:pt x="288406" y="428055"/>
                </a:cubicBezTo>
                <a:cubicBezTo>
                  <a:pt x="278291" y="434173"/>
                  <a:pt x="272406" y="445400"/>
                  <a:pt x="273129" y="457200"/>
                </a:cubicBezTo>
                <a:cubicBezTo>
                  <a:pt x="272406" y="469000"/>
                  <a:pt x="278291" y="480227"/>
                  <a:pt x="288406" y="486345"/>
                </a:cubicBezTo>
                <a:cubicBezTo>
                  <a:pt x="298522" y="492464"/>
                  <a:pt x="311197" y="492464"/>
                  <a:pt x="321313" y="486345"/>
                </a:cubicBezTo>
                <a:cubicBezTo>
                  <a:pt x="331428" y="480227"/>
                  <a:pt x="337313" y="469000"/>
                  <a:pt x="336590" y="457200"/>
                </a:cubicBezTo>
                <a:close/>
              </a:path>
            </a:pathLst>
          </a:custGeom>
          <a:solidFill>
            <a:srgbClr val="4A5D23"/>
          </a:solidFill>
        </p:spPr>
      </p:sp>
      <p:sp>
        <p:nvSpPr>
          <p:cNvPr id="5" name="Text 3"/>
          <p:cNvSpPr/>
          <p:nvPr/>
        </p:nvSpPr>
        <p:spPr>
          <a:xfrm>
            <a:off x="3860800" y="3219450"/>
            <a:ext cx="5283200" cy="609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80000"/>
              </a:lnSpc>
            </a:pPr>
            <a:r>
              <a:rPr lang="en-US" sz="4800" b="1" dirty="0">
                <a:solidFill>
                  <a:srgbClr val="4A5D23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身体的“小疙瘩”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54650" y="4032250"/>
            <a:ext cx="2095500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3000" dirty="0">
                <a:solidFill>
                  <a:srgbClr val="4A5D23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从何而来？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5689600" y="4895850"/>
            <a:ext cx="1625600" cy="12700"/>
          </a:xfrm>
          <a:custGeom>
            <a:avLst/>
            <a:gdLst/>
            <a:ahLst/>
            <a:cxnLst/>
            <a:rect l="l" t="t" r="r" b="b"/>
            <a:pathLst>
              <a:path w="1625600" h="12700">
                <a:moveTo>
                  <a:pt x="0" y="0"/>
                </a:moveTo>
                <a:lnTo>
                  <a:pt x="1625600" y="0"/>
                </a:lnTo>
                <a:lnTo>
                  <a:pt x="1625600" y="12700"/>
                </a:lnTo>
                <a:lnTo>
                  <a:pt x="0" y="12700"/>
                </a:lnTo>
                <a:lnTo>
                  <a:pt x="0" y="0"/>
                </a:lnTo>
                <a:close/>
              </a:path>
            </a:pathLst>
          </a:custGeom>
          <a:solidFill>
            <a:srgbClr val="B5A291"/>
          </a:solidFill>
        </p:spPr>
      </p:sp>
      <p:sp>
        <p:nvSpPr>
          <p:cNvPr id="8" name="Text 6"/>
          <p:cNvSpPr/>
          <p:nvPr/>
        </p:nvSpPr>
        <p:spPr>
          <a:xfrm>
            <a:off x="4914900" y="5314950"/>
            <a:ext cx="3175000" cy="355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2000" dirty="0">
                <a:solidFill>
                  <a:srgbClr val="4A5D23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解读结节的中医观与调理法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5073650" y="5772150"/>
            <a:ext cx="2857500" cy="355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800" dirty="0">
                <a:solidFill>
                  <a:srgbClr val="4A5D23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疏通气血，让结节散于无形</a:t>
            </a:r>
            <a:endParaRPr lang="en-US" sz="1600" dirty="0"/>
          </a:p>
        </p:txBody>
      </p:sp>
      <p:sp>
        <p:nvSpPr>
          <p:cNvPr id="17" name="文本框 16"/>
          <p:cNvSpPr txBox="1"/>
          <p:nvPr/>
        </p:nvSpPr>
        <p:spPr>
          <a:xfrm>
            <a:off x="875665" y="265430"/>
            <a:ext cx="12129135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5400"/>
              <a:t>第二部分：重新认识身体内的结节</a:t>
            </a:r>
            <a:endParaRPr lang="zh-CN" altLang="en-US" sz="5400"/>
          </a:p>
        </p:txBody>
      </p:sp>
    </p:spTree>
  </p:cSld>
  <p:clrMapOvr>
    <a:masterClrMapping/>
  </p:clrMapOvr>
  <p:transition>
    <p:fade/>
  </p:transition>
</p:sld>
</file>

<file path=ppt/tags/tag1.xml><?xml version="1.0" encoding="utf-8"?>
<p:tagLst xmlns:p="http://schemas.openxmlformats.org/presentationml/2006/main">
  <p:tag name="KSO_WM_DIAGRAM_VIRTUALLY_FRAME" val="{&quot;height&quot;:336,&quot;left&quot;:22.5,&quot;top&quot;:168,&quot;width&quot;:369.5}"/>
</p:tagLst>
</file>

<file path=ppt/tags/tag10.xml><?xml version="1.0" encoding="utf-8"?>
<p:tagLst xmlns:p="http://schemas.openxmlformats.org/presentationml/2006/main">
  <p:tag name="KSO_WM_DIAGRAM_VIRTUALLY_FRAME" val="{&quot;height&quot;:336,&quot;left&quot;:22.5,&quot;top&quot;:168,&quot;width&quot;:369.5}"/>
</p:tagLst>
</file>

<file path=ppt/tags/tag11.xml><?xml version="1.0" encoding="utf-8"?>
<p:tagLst xmlns:p="http://schemas.openxmlformats.org/presentationml/2006/main">
  <p:tag name="KSO_WM_DIAGRAM_VIRTUALLY_FRAME" val="{&quot;height&quot;:336,&quot;left&quot;:22.5,&quot;top&quot;:168,&quot;width&quot;:369.5}"/>
</p:tagLst>
</file>

<file path=ppt/tags/tag12.xml><?xml version="1.0" encoding="utf-8"?>
<p:tagLst xmlns:p="http://schemas.openxmlformats.org/presentationml/2006/main">
  <p:tag name="KSO_WM_DIAGRAM_VIRTUALLY_FRAME" val="{&quot;height&quot;:410.7,&quot;left&quot;:85.15,&quot;top&quot;:79.2,&quot;width&quot;:1016.1}"/>
</p:tagLst>
</file>

<file path=ppt/tags/tag13.xml><?xml version="1.0" encoding="utf-8"?>
<p:tagLst xmlns:p="http://schemas.openxmlformats.org/presentationml/2006/main">
  <p:tag name="KSO_WM_DIAGRAM_VIRTUALLY_FRAME" val="{&quot;height&quot;:410.7,&quot;left&quot;:85.15,&quot;top&quot;:79.2,&quot;width&quot;:1016.1}"/>
</p:tagLst>
</file>

<file path=ppt/tags/tag14.xml><?xml version="1.0" encoding="utf-8"?>
<p:tagLst xmlns:p="http://schemas.openxmlformats.org/presentationml/2006/main">
  <p:tag name="KSO_WM_DIAGRAM_VIRTUALLY_FRAME" val="{&quot;height&quot;:410.7,&quot;left&quot;:85.15,&quot;top&quot;:79.2,&quot;width&quot;:1016.1}"/>
</p:tagLst>
</file>

<file path=ppt/tags/tag15.xml><?xml version="1.0" encoding="utf-8"?>
<p:tagLst xmlns:p="http://schemas.openxmlformats.org/presentationml/2006/main">
  <p:tag name="KSO_WM_DIAGRAM_VIRTUALLY_FRAME" val="{&quot;height&quot;:410.7,&quot;left&quot;:85.15,&quot;top&quot;:79.2,&quot;width&quot;:1016.1}"/>
</p:tagLst>
</file>

<file path=ppt/tags/tag16.xml><?xml version="1.0" encoding="utf-8"?>
<p:tagLst xmlns:p="http://schemas.openxmlformats.org/presentationml/2006/main">
  <p:tag name="KSO_WM_DIAGRAM_VIRTUALLY_FRAME" val="{&quot;height&quot;:252,&quot;left&quot;:0,&quot;top&quot;:293,&quot;width&quot;:993.6562204724411}"/>
</p:tagLst>
</file>

<file path=ppt/tags/tag17.xml><?xml version="1.0" encoding="utf-8"?>
<p:tagLst xmlns:p="http://schemas.openxmlformats.org/presentationml/2006/main">
  <p:tag name="KSO_WM_DIAGRAM_VIRTUALLY_FRAME" val="{&quot;height&quot;:252,&quot;left&quot;:0,&quot;top&quot;:293,&quot;width&quot;:993.6562204724411}"/>
</p:tagLst>
</file>

<file path=ppt/tags/tag18.xml><?xml version="1.0" encoding="utf-8"?>
<p:tagLst xmlns:p="http://schemas.openxmlformats.org/presentationml/2006/main">
  <p:tag name="KSO_WM_DIAGRAM_VIRTUALLY_FRAME" val="{&quot;height&quot;:252,&quot;left&quot;:0,&quot;top&quot;:293,&quot;width&quot;:993.6562204724411}"/>
</p:tagLst>
</file>

<file path=ppt/tags/tag19.xml><?xml version="1.0" encoding="utf-8"?>
<p:tagLst xmlns:p="http://schemas.openxmlformats.org/presentationml/2006/main">
  <p:tag name="KSO_WM_DIAGRAM_VIRTUALLY_FRAME" val="{&quot;height&quot;:252,&quot;left&quot;:0,&quot;top&quot;:293,&quot;width&quot;:993.6562204724411}"/>
</p:tagLst>
</file>

<file path=ppt/tags/tag2.xml><?xml version="1.0" encoding="utf-8"?>
<p:tagLst xmlns:p="http://schemas.openxmlformats.org/presentationml/2006/main">
  <p:tag name="KSO_WM_DIAGRAM_VIRTUALLY_FRAME" val="{&quot;height&quot;:336,&quot;left&quot;:22.5,&quot;top&quot;:168,&quot;width&quot;:369.5}"/>
</p:tagLst>
</file>

<file path=ppt/tags/tag20.xml><?xml version="1.0" encoding="utf-8"?>
<p:tagLst xmlns:p="http://schemas.openxmlformats.org/presentationml/2006/main">
  <p:tag name="KSO_WM_DIAGRAM_VIRTUALLY_FRAME" val="{&quot;height&quot;:252,&quot;left&quot;:0,&quot;top&quot;:293,&quot;width&quot;:993.6562204724411}"/>
</p:tagLst>
</file>

<file path=ppt/tags/tag21.xml><?xml version="1.0" encoding="utf-8"?>
<p:tagLst xmlns:p="http://schemas.openxmlformats.org/presentationml/2006/main">
  <p:tag name="KSO_WM_DIAGRAM_VIRTUALLY_FRAME" val="{&quot;height&quot;:252,&quot;left&quot;:0,&quot;top&quot;:293,&quot;width&quot;:993.6562204724411}"/>
</p:tagLst>
</file>

<file path=ppt/tags/tag22.xml><?xml version="1.0" encoding="utf-8"?>
<p:tagLst xmlns:p="http://schemas.openxmlformats.org/presentationml/2006/main">
  <p:tag name="KSO_WM_DIAGRAM_VIRTUALLY_FRAME" val="{&quot;height&quot;:252,&quot;left&quot;:0,&quot;top&quot;:293,&quot;width&quot;:993.6562204724411}"/>
</p:tagLst>
</file>

<file path=ppt/tags/tag23.xml><?xml version="1.0" encoding="utf-8"?>
<p:tagLst xmlns:p="http://schemas.openxmlformats.org/presentationml/2006/main">
  <p:tag name="KSO_WM_DIAGRAM_VIRTUALLY_FRAME" val="{&quot;height&quot;:252,&quot;left&quot;:0,&quot;top&quot;:293,&quot;width&quot;:993.6562204724411}"/>
</p:tagLst>
</file>

<file path=ppt/tags/tag24.xml><?xml version="1.0" encoding="utf-8"?>
<p:tagLst xmlns:p="http://schemas.openxmlformats.org/presentationml/2006/main">
  <p:tag name="KSO_WM_DIAGRAM_VIRTUALLY_FRAME" val="{&quot;height&quot;:252,&quot;left&quot;:0,&quot;top&quot;:293,&quot;width&quot;:993.6562204724411}"/>
</p:tagLst>
</file>

<file path=ppt/tags/tag25.xml><?xml version="1.0" encoding="utf-8"?>
<p:tagLst xmlns:p="http://schemas.openxmlformats.org/presentationml/2006/main">
  <p:tag name="KSO_WM_DIAGRAM_VIRTUALLY_FRAME" val="{&quot;height&quot;:252,&quot;left&quot;:0,&quot;top&quot;:293,&quot;width&quot;:993.6562204724411}"/>
</p:tagLst>
</file>

<file path=ppt/tags/tag26.xml><?xml version="1.0" encoding="utf-8"?>
<p:tagLst xmlns:p="http://schemas.openxmlformats.org/presentationml/2006/main">
  <p:tag name="KSO_WM_DIAGRAM_VIRTUALLY_FRAME" val="{&quot;height&quot;:252,&quot;left&quot;:0,&quot;top&quot;:293,&quot;width&quot;:993.6562204724411}"/>
</p:tagLst>
</file>

<file path=ppt/tags/tag27.xml><?xml version="1.0" encoding="utf-8"?>
<p:tagLst xmlns:p="http://schemas.openxmlformats.org/presentationml/2006/main">
  <p:tag name="KSO_WM_DIAGRAM_VIRTUALLY_FRAME" val="{&quot;height&quot;:252,&quot;left&quot;:0,&quot;top&quot;:293,&quot;width&quot;:993.6562204724411}"/>
</p:tagLst>
</file>

<file path=ppt/tags/tag28.xml><?xml version="1.0" encoding="utf-8"?>
<p:tagLst xmlns:p="http://schemas.openxmlformats.org/presentationml/2006/main">
  <p:tag name="KSO_WM_DIAGRAM_VIRTUALLY_FRAME" val="{&quot;height&quot;:252,&quot;left&quot;:0,&quot;top&quot;:293,&quot;width&quot;:993.6562204724411}"/>
</p:tagLst>
</file>

<file path=ppt/tags/tag29.xml><?xml version="1.0" encoding="utf-8"?>
<p:tagLst xmlns:p="http://schemas.openxmlformats.org/presentationml/2006/main">
  <p:tag name="KSO_WM_DIAGRAM_VIRTUALLY_FRAME" val="{&quot;height&quot;:252,&quot;left&quot;:0,&quot;top&quot;:293,&quot;width&quot;:993.6562204724411}"/>
</p:tagLst>
</file>

<file path=ppt/tags/tag3.xml><?xml version="1.0" encoding="utf-8"?>
<p:tagLst xmlns:p="http://schemas.openxmlformats.org/presentationml/2006/main">
  <p:tag name="KSO_WM_DIAGRAM_VIRTUALLY_FRAME" val="{&quot;height&quot;:336,&quot;left&quot;:22.5,&quot;top&quot;:168,&quot;width&quot;:369.5}"/>
</p:tagLst>
</file>

<file path=ppt/tags/tag30.xml><?xml version="1.0" encoding="utf-8"?>
<p:tagLst xmlns:p="http://schemas.openxmlformats.org/presentationml/2006/main">
  <p:tag name="KSO_WM_DIAGRAM_VIRTUALLY_FRAME" val="{&quot;height&quot;:252,&quot;left&quot;:0,&quot;top&quot;:293,&quot;width&quot;:993.6562204724411}"/>
</p:tagLst>
</file>

<file path=ppt/tags/tag31.xml><?xml version="1.0" encoding="utf-8"?>
<p:tagLst xmlns:p="http://schemas.openxmlformats.org/presentationml/2006/main">
  <p:tag name="KSO_WM_DIAGRAM_VIRTUALLY_FRAME" val="{&quot;height&quot;:184.12503937007872,&quot;left&quot;:31.5,&quot;top&quot;:145.5,&quot;width&quot;:656.9648031496063}"/>
</p:tagLst>
</file>

<file path=ppt/tags/tag32.xml><?xml version="1.0" encoding="utf-8"?>
<p:tagLst xmlns:p="http://schemas.openxmlformats.org/presentationml/2006/main">
  <p:tag name="KSO_WM_DIAGRAM_VIRTUALLY_FRAME" val="{&quot;height&quot;:184.12503937007872,&quot;left&quot;:31.5,&quot;top&quot;:145.5,&quot;width&quot;:656.9648031496063}"/>
</p:tagLst>
</file>

<file path=ppt/tags/tag33.xml><?xml version="1.0" encoding="utf-8"?>
<p:tagLst xmlns:p="http://schemas.openxmlformats.org/presentationml/2006/main">
  <p:tag name="KSO_WM_DIAGRAM_VIRTUALLY_FRAME" val="{&quot;height&quot;:184.12503937007872,&quot;left&quot;:31.5,&quot;top&quot;:145.5,&quot;width&quot;:656.9648031496063}"/>
</p:tagLst>
</file>

<file path=ppt/tags/tag34.xml><?xml version="1.0" encoding="utf-8"?>
<p:tagLst xmlns:p="http://schemas.openxmlformats.org/presentationml/2006/main">
  <p:tag name="KSO_WM_DIAGRAM_VIRTUALLY_FRAME" val="{&quot;height&quot;:184.12503937007872,&quot;left&quot;:31.5,&quot;top&quot;:145.5,&quot;width&quot;:656.9648031496063}"/>
</p:tagLst>
</file>

<file path=ppt/tags/tag35.xml><?xml version="1.0" encoding="utf-8"?>
<p:tagLst xmlns:p="http://schemas.openxmlformats.org/presentationml/2006/main">
  <p:tag name="KSO_WM_DIAGRAM_VIRTUALLY_FRAME" val="{&quot;height&quot;:184.12503937007872,&quot;left&quot;:31.5,&quot;top&quot;:145.5,&quot;width&quot;:656.9648031496063}"/>
</p:tagLst>
</file>

<file path=ppt/tags/tag36.xml><?xml version="1.0" encoding="utf-8"?>
<p:tagLst xmlns:p="http://schemas.openxmlformats.org/presentationml/2006/main">
  <p:tag name="KSO_WM_DIAGRAM_VIRTUALLY_FRAME" val="{&quot;height&quot;:184.12503937007872,&quot;left&quot;:31.5,&quot;top&quot;:145.5,&quot;width&quot;:656.9648031496063}"/>
</p:tagLst>
</file>

<file path=ppt/tags/tag37.xml><?xml version="1.0" encoding="utf-8"?>
<p:tagLst xmlns:p="http://schemas.openxmlformats.org/presentationml/2006/main">
  <p:tag name="KSO_WM_DIAGRAM_VIRTUALLY_FRAME" val="{&quot;height&quot;:184.12503937007872,&quot;left&quot;:31.5,&quot;top&quot;:145.5,&quot;width&quot;:656.9648031496063}"/>
</p:tagLst>
</file>

<file path=ppt/tags/tag38.xml><?xml version="1.0" encoding="utf-8"?>
<p:tagLst xmlns:p="http://schemas.openxmlformats.org/presentationml/2006/main">
  <p:tag name="KSO_WM_DIAGRAM_VIRTUALLY_FRAME" val="{&quot;height&quot;:184.12503937007872,&quot;left&quot;:31.5,&quot;top&quot;:145.5,&quot;width&quot;:656.9648031496063}"/>
</p:tagLst>
</file>

<file path=ppt/tags/tag39.xml><?xml version="1.0" encoding="utf-8"?>
<p:tagLst xmlns:p="http://schemas.openxmlformats.org/presentationml/2006/main">
  <p:tag name="KSO_WM_DIAGRAM_VIRTUALLY_FRAME" val="{&quot;height&quot;:184.12503937007872,&quot;left&quot;:31.5,&quot;top&quot;:145.5,&quot;width&quot;:656.9648031496063}"/>
</p:tagLst>
</file>

<file path=ppt/tags/tag4.xml><?xml version="1.0" encoding="utf-8"?>
<p:tagLst xmlns:p="http://schemas.openxmlformats.org/presentationml/2006/main">
  <p:tag name="KSO_WM_DIAGRAM_VIRTUALLY_FRAME" val="{&quot;height&quot;:336,&quot;left&quot;:22.5,&quot;top&quot;:168,&quot;width&quot;:369.5}"/>
</p:tagLst>
</file>

<file path=ppt/tags/tag40.xml><?xml version="1.0" encoding="utf-8"?>
<p:tagLst xmlns:p="http://schemas.openxmlformats.org/presentationml/2006/main">
  <p:tag name="KSO_WM_DIAGRAM_VIRTUALLY_FRAME" val="{&quot;height&quot;:252,&quot;left&quot;:0,&quot;top&quot;:293,&quot;width&quot;:993.6562204724411}"/>
</p:tagLst>
</file>

<file path=ppt/tags/tag41.xml><?xml version="1.0" encoding="utf-8"?>
<p:tagLst xmlns:p="http://schemas.openxmlformats.org/presentationml/2006/main">
  <p:tag name="KSO_WM_DIAGRAM_VIRTUALLY_FRAME" val="{&quot;height&quot;:252,&quot;left&quot;:0,&quot;top&quot;:293,&quot;width&quot;:993.6562204724411}"/>
</p:tagLst>
</file>

<file path=ppt/tags/tag42.xml><?xml version="1.0" encoding="utf-8"?>
<p:tagLst xmlns:p="http://schemas.openxmlformats.org/presentationml/2006/main">
  <p:tag name="KSO_WM_DIAGRAM_VIRTUALLY_FRAME" val="{&quot;height&quot;:252,&quot;left&quot;:0,&quot;top&quot;:293,&quot;width&quot;:993.6562204724411}"/>
</p:tagLst>
</file>

<file path=ppt/tags/tag43.xml><?xml version="1.0" encoding="utf-8"?>
<p:tagLst xmlns:p="http://schemas.openxmlformats.org/presentationml/2006/main">
  <p:tag name="KSO_WM_DIAGRAM_VIRTUALLY_FRAME" val="{&quot;height&quot;:252,&quot;left&quot;:0,&quot;top&quot;:293,&quot;width&quot;:993.6562204724411}"/>
</p:tagLst>
</file>

<file path=ppt/tags/tag44.xml><?xml version="1.0" encoding="utf-8"?>
<p:tagLst xmlns:p="http://schemas.openxmlformats.org/presentationml/2006/main">
  <p:tag name="KSO_WM_DIAGRAM_VIRTUALLY_FRAME" val="{&quot;height&quot;:252,&quot;left&quot;:0,&quot;top&quot;:293,&quot;width&quot;:993.6562204724411}"/>
</p:tagLst>
</file>

<file path=ppt/tags/tag45.xml><?xml version="1.0" encoding="utf-8"?>
<p:tagLst xmlns:p="http://schemas.openxmlformats.org/presentationml/2006/main">
  <p:tag name="KSO_WM_DIAGRAM_VIRTUALLY_FRAME" val="{&quot;height&quot;:252,&quot;left&quot;:0,&quot;top&quot;:293,&quot;width&quot;:993.6562204724411}"/>
</p:tagLst>
</file>

<file path=ppt/tags/tag46.xml><?xml version="1.0" encoding="utf-8"?>
<p:tagLst xmlns:p="http://schemas.openxmlformats.org/presentationml/2006/main">
  <p:tag name="KSO_WM_DIAGRAM_VIRTUALLY_FRAME" val="{&quot;height&quot;:252,&quot;left&quot;:0,&quot;top&quot;:293,&quot;width&quot;:993.6562204724411}"/>
</p:tagLst>
</file>

<file path=ppt/tags/tag47.xml><?xml version="1.0" encoding="utf-8"?>
<p:tagLst xmlns:p="http://schemas.openxmlformats.org/presentationml/2006/main">
  <p:tag name="KSO_WM_DIAGRAM_VIRTUALLY_FRAME" val="{&quot;height&quot;:252,&quot;left&quot;:0,&quot;top&quot;:293,&quot;width&quot;:993.6562204724411}"/>
</p:tagLst>
</file>

<file path=ppt/tags/tag48.xml><?xml version="1.0" encoding="utf-8"?>
<p:tagLst xmlns:p="http://schemas.openxmlformats.org/presentationml/2006/main">
  <p:tag name="KSO_WM_DIAGRAM_VIRTUALLY_FRAME" val="{&quot;height&quot;:252,&quot;left&quot;:0,&quot;top&quot;:293,&quot;width&quot;:993.6562204724411}"/>
</p:tagLst>
</file>

<file path=ppt/tags/tag49.xml><?xml version="1.0" encoding="utf-8"?>
<p:tagLst xmlns:p="http://schemas.openxmlformats.org/presentationml/2006/main">
  <p:tag name="KSO_WM_DIAGRAM_VIRTUALLY_FRAME" val="{&quot;height&quot;:252,&quot;left&quot;:0,&quot;top&quot;:293,&quot;width&quot;:993.6562204724411}"/>
</p:tagLst>
</file>

<file path=ppt/tags/tag5.xml><?xml version="1.0" encoding="utf-8"?>
<p:tagLst xmlns:p="http://schemas.openxmlformats.org/presentationml/2006/main">
  <p:tag name="KSO_WM_DIAGRAM_VIRTUALLY_FRAME" val="{&quot;height&quot;:336,&quot;left&quot;:22.5,&quot;top&quot;:168,&quot;width&quot;:369.5}"/>
</p:tagLst>
</file>

<file path=ppt/tags/tag50.xml><?xml version="1.0" encoding="utf-8"?>
<p:tagLst xmlns:p="http://schemas.openxmlformats.org/presentationml/2006/main">
  <p:tag name="KSO_WM_DIAGRAM_VIRTUALLY_FRAME" val="{&quot;height&quot;:252,&quot;left&quot;:0,&quot;top&quot;:293,&quot;width&quot;:993.6562204724411}"/>
</p:tagLst>
</file>

<file path=ppt/tags/tag51.xml><?xml version="1.0" encoding="utf-8"?>
<p:tagLst xmlns:p="http://schemas.openxmlformats.org/presentationml/2006/main">
  <p:tag name="KSO_WM_DIAGRAM_VIRTUALLY_FRAME" val="{&quot;height&quot;:252,&quot;left&quot;:0,&quot;top&quot;:293,&quot;width&quot;:993.6562204724411}"/>
</p:tagLst>
</file>

<file path=ppt/tags/tag52.xml><?xml version="1.0" encoding="utf-8"?>
<p:tagLst xmlns:p="http://schemas.openxmlformats.org/presentationml/2006/main">
  <p:tag name="KSO_WM_DIAGRAM_VIRTUALLY_FRAME" val="{&quot;height&quot;:252,&quot;left&quot;:0,&quot;top&quot;:293,&quot;width&quot;:993.6562204724411}"/>
</p:tagLst>
</file>

<file path=ppt/tags/tag53.xml><?xml version="1.0" encoding="utf-8"?>
<p:tagLst xmlns:p="http://schemas.openxmlformats.org/presentationml/2006/main">
  <p:tag name="KSO_WM_DIAGRAM_VIRTUALLY_FRAME" val="{&quot;height&quot;:252,&quot;left&quot;:0,&quot;top&quot;:293,&quot;width&quot;:993.6562204724411}"/>
</p:tagLst>
</file>

<file path=ppt/tags/tag54.xml><?xml version="1.0" encoding="utf-8"?>
<p:tagLst xmlns:p="http://schemas.openxmlformats.org/presentationml/2006/main">
  <p:tag name="KSO_WM_DIAGRAM_VIRTUALLY_FRAME" val="{&quot;height&quot;:252,&quot;left&quot;:0,&quot;top&quot;:293,&quot;width&quot;:993.6562204724411}"/>
</p:tagLst>
</file>

<file path=ppt/tags/tag55.xml><?xml version="1.0" encoding="utf-8"?>
<p:tagLst xmlns:p="http://schemas.openxmlformats.org/presentationml/2006/main">
  <p:tag name="KSO_WM_DIAGRAM_VIRTUALLY_FRAME" val="{&quot;height&quot;:252,&quot;left&quot;:0,&quot;top&quot;:293,&quot;width&quot;:993.6562204724411}"/>
</p:tagLst>
</file>

<file path=ppt/tags/tag56.xml><?xml version="1.0" encoding="utf-8"?>
<p:tagLst xmlns:p="http://schemas.openxmlformats.org/presentationml/2006/main">
  <p:tag name="KSO_WM_DIAGRAM_VIRTUALLY_FRAME" val="{&quot;height&quot;:252,&quot;left&quot;:0,&quot;top&quot;:293,&quot;width&quot;:993.6562204724411}"/>
</p:tagLst>
</file>

<file path=ppt/tags/tag57.xml><?xml version="1.0" encoding="utf-8"?>
<p:tagLst xmlns:p="http://schemas.openxmlformats.org/presentationml/2006/main">
  <p:tag name="KSO_WM_DIAGRAM_VIRTUALLY_FRAME" val="{&quot;height&quot;:336,&quot;left&quot;:22.5,&quot;top&quot;:168,&quot;width&quot;:369.5}"/>
</p:tagLst>
</file>

<file path=ppt/tags/tag58.xml><?xml version="1.0" encoding="utf-8"?>
<p:tagLst xmlns:p="http://schemas.openxmlformats.org/presentationml/2006/main">
  <p:tag name="KSO_WM_DIAGRAM_VIRTUALLY_FRAME" val="{&quot;height&quot;:336,&quot;left&quot;:22.5,&quot;top&quot;:168,&quot;width&quot;:369.5}"/>
</p:tagLst>
</file>

<file path=ppt/tags/tag59.xml><?xml version="1.0" encoding="utf-8"?>
<p:tagLst xmlns:p="http://schemas.openxmlformats.org/presentationml/2006/main">
  <p:tag name="KSO_WM_DIAGRAM_VIRTUALLY_FRAME" val="{&quot;height&quot;:336,&quot;left&quot;:22.5,&quot;top&quot;:168,&quot;width&quot;:369.5}"/>
</p:tagLst>
</file>

<file path=ppt/tags/tag6.xml><?xml version="1.0" encoding="utf-8"?>
<p:tagLst xmlns:p="http://schemas.openxmlformats.org/presentationml/2006/main">
  <p:tag name="KSO_WM_DIAGRAM_VIRTUALLY_FRAME" val="{&quot;height&quot;:336,&quot;left&quot;:22.5,&quot;top&quot;:168,&quot;width&quot;:369.5}"/>
</p:tagLst>
</file>

<file path=ppt/tags/tag60.xml><?xml version="1.0" encoding="utf-8"?>
<p:tagLst xmlns:p="http://schemas.openxmlformats.org/presentationml/2006/main">
  <p:tag name="KSO_WM_DIAGRAM_VIRTUALLY_FRAME" val="{&quot;height&quot;:336,&quot;left&quot;:22.5,&quot;top&quot;:168,&quot;width&quot;:369.5}"/>
</p:tagLst>
</file>

<file path=ppt/tags/tag61.xml><?xml version="1.0" encoding="utf-8"?>
<p:tagLst xmlns:p="http://schemas.openxmlformats.org/presentationml/2006/main">
  <p:tag name="KSO_WM_DIAGRAM_VIRTUALLY_FRAME" val="{&quot;height&quot;:336,&quot;left&quot;:22.5,&quot;top&quot;:168,&quot;width&quot;:369.5}"/>
</p:tagLst>
</file>

<file path=ppt/tags/tag62.xml><?xml version="1.0" encoding="utf-8"?>
<p:tagLst xmlns:p="http://schemas.openxmlformats.org/presentationml/2006/main">
  <p:tag name="KSO_WM_DIAGRAM_VIRTUALLY_FRAME" val="{&quot;height&quot;:336,&quot;left&quot;:22.5,&quot;top&quot;:168,&quot;width&quot;:369.5}"/>
</p:tagLst>
</file>

<file path=ppt/tags/tag63.xml><?xml version="1.0" encoding="utf-8"?>
<p:tagLst xmlns:p="http://schemas.openxmlformats.org/presentationml/2006/main">
  <p:tag name="KSO_WM_DIAGRAM_VIRTUALLY_FRAME" val="{&quot;height&quot;:336,&quot;left&quot;:22.5,&quot;top&quot;:168,&quot;width&quot;:369.5}"/>
</p:tagLst>
</file>

<file path=ppt/tags/tag64.xml><?xml version="1.0" encoding="utf-8"?>
<p:tagLst xmlns:p="http://schemas.openxmlformats.org/presentationml/2006/main">
  <p:tag name="KSO_WM_DIAGRAM_VIRTUALLY_FRAME" val="{&quot;height&quot;:336,&quot;left&quot;:22.5,&quot;top&quot;:168,&quot;width&quot;:369.5}"/>
</p:tagLst>
</file>

<file path=ppt/tags/tag65.xml><?xml version="1.0" encoding="utf-8"?>
<p:tagLst xmlns:p="http://schemas.openxmlformats.org/presentationml/2006/main">
  <p:tag name="KSO_WM_DIAGRAM_VIRTUALLY_FRAME" val="{&quot;height&quot;:336,&quot;left&quot;:22.5,&quot;top&quot;:168,&quot;width&quot;:369.5}"/>
</p:tagLst>
</file>

<file path=ppt/tags/tag66.xml><?xml version="1.0" encoding="utf-8"?>
<p:tagLst xmlns:p="http://schemas.openxmlformats.org/presentationml/2006/main">
  <p:tag name="KSO_WM_DIAGRAM_VIRTUALLY_FRAME" val="{&quot;height&quot;:336,&quot;left&quot;:22.5,&quot;top&quot;:168,&quot;width&quot;:369.5}"/>
</p:tagLst>
</file>

<file path=ppt/tags/tag67.xml><?xml version="1.0" encoding="utf-8"?>
<p:tagLst xmlns:p="http://schemas.openxmlformats.org/presentationml/2006/main">
  <p:tag name="KSO_WM_DIAGRAM_VIRTUALLY_FRAME" val="{&quot;height&quot;:336,&quot;left&quot;:22.5,&quot;top&quot;:168,&quot;width&quot;:369.5}"/>
</p:tagLst>
</file>

<file path=ppt/tags/tag7.xml><?xml version="1.0" encoding="utf-8"?>
<p:tagLst xmlns:p="http://schemas.openxmlformats.org/presentationml/2006/main">
  <p:tag name="KSO_WM_DIAGRAM_VIRTUALLY_FRAME" val="{&quot;height&quot;:336,&quot;left&quot;:22.5,&quot;top&quot;:168,&quot;width&quot;:369.5}"/>
</p:tagLst>
</file>

<file path=ppt/tags/tag8.xml><?xml version="1.0" encoding="utf-8"?>
<p:tagLst xmlns:p="http://schemas.openxmlformats.org/presentationml/2006/main">
  <p:tag name="KSO_WM_DIAGRAM_VIRTUALLY_FRAME" val="{&quot;height&quot;:336,&quot;left&quot;:22.5,&quot;top&quot;:168,&quot;width&quot;:369.5}"/>
</p:tagLst>
</file>

<file path=ppt/tags/tag9.xml><?xml version="1.0" encoding="utf-8"?>
<p:tagLst xmlns:p="http://schemas.openxmlformats.org/presentationml/2006/main">
  <p:tag name="KSO_WM_DIAGRAM_VIRTUALLY_FRAME" val="{&quot;height&quot;:336,&quot;left&quot;:22.5,&quot;top&quot;:168,&quot;width&quot;:369.5}"/>
</p:tagLst>
</file>

<file path=ppt/theme/theme1.xml><?xml version="1.0" encoding="utf-8"?>
<a:theme xmlns:a="http://schemas.openxmlformats.org/drawingml/2006/main" name="Custom Theme">
  <a:themeElements>
    <a:clrScheme name="Custom">
      <a:dk1>
        <a:srgbClr val="000000"/>
      </a:dk1>
      <a:lt1>
        <a:srgbClr val="FFFFFF"/>
      </a:lt1>
      <a:dk2>
        <a:srgbClr val="333333"/>
      </a:dk2>
      <a:lt2>
        <a:srgbClr val="EEEEEE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Custom Theme">
  <a:themeElements>
    <a:clrScheme name="Custom">
      <a:dk1>
        <a:srgbClr val="000000"/>
      </a:dk1>
      <a:lt1>
        <a:srgbClr val="FFFFFF"/>
      </a:lt1>
      <a:dk2>
        <a:srgbClr val="333333"/>
      </a:dk2>
      <a:lt2>
        <a:srgbClr val="EEEEEE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Custom Theme">
  <a:themeElements>
    <a:clrScheme name="Custom">
      <a:dk1>
        <a:srgbClr val="000000"/>
      </a:dk1>
      <a:lt1>
        <a:srgbClr val="FFFFFF"/>
      </a:lt1>
      <a:dk2>
        <a:srgbClr val="333333"/>
      </a:dk2>
      <a:lt2>
        <a:srgbClr val="EEEEEE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13204</Words>
  <Application>WPS 演示</Application>
  <PresentationFormat>On-screen Show (16:9)</PresentationFormat>
  <Paragraphs>1405</Paragraphs>
  <Slides>67</Slides>
  <Notes>23</Notes>
  <HiddenSlides>0</HiddenSlides>
  <MMClips>0</MMClips>
  <ScaleCrop>false</ScaleCrop>
  <HeadingPairs>
    <vt:vector size="6" baseType="variant">
      <vt:variant>
        <vt:lpstr>已用的字体</vt:lpstr>
      </vt:variant>
      <vt:variant>
        <vt:i4>30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67</vt:i4>
      </vt:variant>
    </vt:vector>
  </HeadingPairs>
  <TitlesOfParts>
    <vt:vector size="99" baseType="lpstr">
      <vt:lpstr>Arial</vt:lpstr>
      <vt:lpstr>宋体</vt:lpstr>
      <vt:lpstr>Wingdings</vt:lpstr>
      <vt:lpstr>Noto Sans SC</vt:lpstr>
      <vt:lpstr>Noto Sans SC</vt:lpstr>
      <vt:lpstr>MiSans</vt:lpstr>
      <vt:lpstr>MiSans</vt:lpstr>
      <vt:lpstr>Unna</vt:lpstr>
      <vt:lpstr>Unna</vt:lpstr>
      <vt:lpstr>Unna</vt:lpstr>
      <vt:lpstr>等线</vt:lpstr>
      <vt:lpstr>Calibri</vt:lpstr>
      <vt:lpstr>微软雅黑</vt:lpstr>
      <vt:lpstr>Arial Unicode MS</vt:lpstr>
      <vt:lpstr>Oranienbaum</vt:lpstr>
      <vt:lpstr>Oranienbaum</vt:lpstr>
      <vt:lpstr>Oranienbaum</vt:lpstr>
      <vt:lpstr>Sorts Mill Goudy</vt:lpstr>
      <vt:lpstr>Sorts Mill Goudy</vt:lpstr>
      <vt:lpstr>Sorts Mill Goudy</vt:lpstr>
      <vt:lpstr>微软雅黑</vt:lpstr>
      <vt:lpstr>Playfair Display</vt:lpstr>
      <vt:lpstr>Segoe Print</vt:lpstr>
      <vt:lpstr>Inter</vt:lpstr>
      <vt:lpstr>NumberOnly</vt:lpstr>
      <vt:lpstr>Microsoft JhengHei</vt:lpstr>
      <vt:lpstr>PMingLiU-ExtB</vt:lpstr>
      <vt:lpstr>Inter</vt:lpstr>
      <vt:lpstr>Noto Sans SC</vt:lpstr>
      <vt:lpstr>Playfair Display</vt:lpstr>
      <vt:lpstr>Custom Theme</vt:lpstr>
      <vt:lpstr>1_Custom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Moonshot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中医智慧完整课件</dc:title>
  <dc:creator>Kimi</dc:creator>
  <dc:subject>中医智慧完整课件</dc:subject>
  <cp:lastModifiedBy>Candy</cp:lastModifiedBy>
  <cp:revision>12</cp:revision>
  <dcterms:created xsi:type="dcterms:W3CDTF">2025-11-25T11:42:00Z</dcterms:created>
  <dcterms:modified xsi:type="dcterms:W3CDTF">2026-06-17T06:00:33Z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IGC">
    <vt:lpwstr>{"Label":"中医智慧完整课件","ContentProducer":"001191110108MACG2KBH8F10000","ProduceID":"d4ipatoh947c7lued9tg","ReservedCode1":"","ContentPropagator":"001191110108MACG2KBH8F20000","PropagateID":"d4ipatoh947c7lued9tg","ReservedCode2":""}</vt:lpwstr>
  </property>
  <property fmtid="{D5CDD505-2E9C-101B-9397-08002B2CF9AE}" pid="3" name="ICV">
    <vt:lpwstr>5BB6213B12774241A2DF8F5A490E97C4_13</vt:lpwstr>
  </property>
  <property fmtid="{D5CDD505-2E9C-101B-9397-08002B2CF9AE}" pid="4" name="KSOProductBuildVer">
    <vt:lpwstr>2052-12.1.0.26895</vt:lpwstr>
  </property>
</Properties>
</file>