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2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5.svg" ContentType="image/svg+xml"/>
  <Override PartName="/ppt/media/image28.svg" ContentType="image/svg+xml"/>
  <Override PartName="/ppt/media/image30.svg" ContentType="image/svg+xml"/>
  <Override PartName="/ppt/media/image34.svg" ContentType="image/svg+xml"/>
  <Override PartName="/ppt/media/image37.svg" ContentType="image/svg+xml"/>
  <Override PartName="/ppt/media/image44.svg" ContentType="image/svg+xml"/>
  <Override PartName="/ppt/media/image46.svg" ContentType="image/svg+xml"/>
  <Override PartName="/ppt/media/image48.svg" ContentType="image/svg+xml"/>
  <Override PartName="/ppt/media/image50.svg" ContentType="image/svg+xml"/>
  <Override PartName="/ppt/media/image53.svg" ContentType="image/svg+xml"/>
  <Override PartName="/ppt/media/image55.svg" ContentType="image/svg+xml"/>
  <Override PartName="/ppt/media/image58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69.svg" ContentType="image/svg+xml"/>
  <Override PartName="/ppt/media/image73.svg" ContentType="image/svg+xml"/>
  <Override PartName="/ppt/media/image78.svg" ContentType="image/svg+xml"/>
  <Override PartName="/ppt/media/image8.svg" ContentType="image/svg+xml"/>
  <Override PartName="/ppt/media/image80.svg" ContentType="image/svg+xml"/>
  <Override PartName="/ppt/media/image8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  <p:sldMasterId id="2147483662" r:id="rId4"/>
    <p:sldMasterId id="2147483664" r:id="rId5"/>
    <p:sldMasterId id="2147483666" r:id="rId6"/>
    <p:sldMasterId id="2147483668" r:id="rId7"/>
    <p:sldMasterId id="2147483670" r:id="rId8"/>
  </p:sldMasterIdLst>
  <p:notesMasterIdLst>
    <p:notesMasterId r:id="rId10"/>
  </p:notesMasterIdLst>
  <p:handoutMasterIdLst>
    <p:handoutMasterId r:id="rId34"/>
  </p:handoutMasterIdLst>
  <p:sldIdLst>
    <p:sldId id="276" r:id="rId9"/>
    <p:sldId id="257" r:id="rId11"/>
    <p:sldId id="258" r:id="rId12"/>
    <p:sldId id="259" r:id="rId13"/>
    <p:sldId id="260" r:id="rId14"/>
    <p:sldId id="278" r:id="rId15"/>
    <p:sldId id="261" r:id="rId16"/>
    <p:sldId id="262" r:id="rId17"/>
    <p:sldId id="280" r:id="rId18"/>
    <p:sldId id="263" r:id="rId19"/>
    <p:sldId id="264" r:id="rId20"/>
    <p:sldId id="265" r:id="rId21"/>
    <p:sldId id="266" r:id="rId22"/>
    <p:sldId id="279" r:id="rId23"/>
    <p:sldId id="267" r:id="rId24"/>
    <p:sldId id="268" r:id="rId25"/>
    <p:sldId id="269" r:id="rId26"/>
    <p:sldId id="270" r:id="rId27"/>
    <p:sldId id="281" r:id="rId28"/>
    <p:sldId id="271" r:id="rId29"/>
    <p:sldId id="272" r:id="rId30"/>
    <p:sldId id="273" r:id="rId31"/>
    <p:sldId id="274" r:id="rId32"/>
    <p:sldId id="275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60" userDrawn="1">
          <p15:clr>
            <a:srgbClr val="747775"/>
          </p15:clr>
        </p15:guide>
        <p15:guide id="2" pos="292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560"/>
        <p:guide pos="292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1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26" Type="http://schemas.openxmlformats.org/officeDocument/2006/relationships/slide" Target="slides/slide17.xml"/><Relationship Id="rId25" Type="http://schemas.openxmlformats.org/officeDocument/2006/relationships/slide" Target="slides/slide16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0" Type="http://schemas.openxmlformats.org/officeDocument/2006/relationships/slide" Target="slides/slide11.xml"/><Relationship Id="rId2" Type="http://schemas.openxmlformats.org/officeDocument/2006/relationships/theme" Target="theme/theme1.xml"/><Relationship Id="rId19" Type="http://schemas.openxmlformats.org/officeDocument/2006/relationships/slide" Target="slides/slide10.xml"/><Relationship Id="rId18" Type="http://schemas.openxmlformats.org/officeDocument/2006/relationships/slide" Target="slides/slide9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5" Type="http://schemas.openxmlformats.org/officeDocument/2006/relationships/slide" Target="slides/slide6.xml"/><Relationship Id="rId14" Type="http://schemas.openxmlformats.org/officeDocument/2006/relationships/slide" Target="slides/slide5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11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A5F825-9C29-43CC-BB96-80A60E9689F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接下来我们进入第二部分：科学补水与饮食。夏天出汗多，水分和营养流失严重，喝对水、吃对饭，是维持身体平衡的关键。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首先是喝水。我们老年人每天至少要喝1500到2000毫升的水。更简单的方法是用体重公斤数乘以30，就能算出您每天需要喝多少水。喝水要养成少量多次的习惯，特别是早上起床后和睡觉前，都要喝一点。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喝什么水也很重要。最好的选择是白开水和淡茶水。绿豆汤、乌梅汤这些传统饮品也非常适合夏天。要尽量避免冰饮和含糖饮料。如果出汗特别多，可以自己做点简易的电解质水，补充身体流失的盐分。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说完了喝，我们再来说说吃。夏天的饮食要以“清补”为主，也就是清淡、能补身体。多吃一些冬瓜、苦瓜、薏米、红豆这些能祛湿解暑的食物。一定要避免生冷和不新鲜的食物，保护好我们的肠胃。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第三部分，我们来谈谈夏季最常见的几种疾病，以及如何预防。做到未雨绸缪，才能更好地守护我们的健康。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夏季是心脑血管疾病的高发期，我们称之为“热中风”。主要原因是高温导致血管扩张、血液黏稠和血压波动。预防的关键在于：按时吃药、勤测血压、保持规律的作息，特别是“三个半小时”原则非常有效。同时，保持心情愉快也至关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中暑是夏季的另一个大敌。我们要学会识别不同程度的中暑症状，特别是体温超过40度并伴有昏迷的重症中暑，这是致命的！一旦发现有人中暑，要立刻采取降温措施并送医。当然，最好的方法还是做好预防，避免中暑的发生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夏天食物容易坏，我们的肠胃又比较脆弱，所以肠胃炎也很常见。预防的关键就四个字：“注意卫生”。不吃不干净的东西，剩菜要热透，饭前便后要洗手。这些简单的习惯能有效保护我们的肠胃健康。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正式开始之前，我们先来了解一下为什么夏季对老年人来说特别需要注意。随着年龄增长，我们的身体调节能力会下降，高温高湿的天气容易引发各种健康问题。数据显示，高温对老年人的健康威胁正在增加。所以，掌握科学的养生方法至关重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最后一部分，我们来关注一些生活细节：驱蚊防虫和皮肤护理。这些看似小事，却关系到我们的舒适和健康。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夏天蚊子多，叮咬不仅痒，还可能传播疾病。最安全的方法是物理防蚊，比如安装纱窗和蚊帐。如果需要使用驱蚊液，一定要选择正规产品，并按照说明使用。同时，清理家里的积水，不给蚊子繁殖的机会。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夏天皮肤容易出问题，我们总结了四点关键护理知识，助大家清爽一夏。防晒是第一步，紫外线对皮肤伤害很大，建议外出涂抹温和防晒霜。第二点是清洁与保湿，洗澡水温要适宜，避免过度清洁，浴后及时涂抹润肤露防止干燥。第三点是预防热疹，穿透气棉质衣物并保持皮肤褶皱处干爽。最后，如果皮肤发痒，请务必修剪指甲，不要抓挠，以免引起感染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最后，我们来总结一下。安然度过夏天，关键在于从“心”开始。保持规律的作息，进行适度的运动，培养自己的兴趣爱好，让心情愉快起来。记住，一颗平和的心，比任何良药都管用。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今天的分享就到这里。希望每一位老年朋友都能掌握科学的养生知识，享受一个清凉、健康、快乐的夏天！祝愿大家身体健康，阖家幸福！谢谢大家！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讲座将围绕四个核心部分展开。首先，我们会分享一些实用的夏季避暑小妙招。接着，探讨如何科学地补水和安排饮食。然后，我们会重点讲解夏季常见疾病的预防方法。最后，关注驱蚊防虫和皮肤护理这些细节问题。希望能帮助大家全面地守护夏季健康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好，我们首先进入第一部分：夏季避暑小妙招。夏季养生，首要任务就是“防暑降温”。一个舒适的环境和科学的防护措施，是我们健康度夏的基础。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在家里如何避暑。空调是主要工具，但一定要科学使用。温度最好设定在26到28度，这个温度最舒适也最健康。同时，别忘了定时通风，保持室内空气新鲜。风扇可以作为辅助，但不要直吹。拉上窗帘也是简单有效的物理降温方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如果必须出门，一定要选对时间，避开上午十点到下午四点这个最热的时段。出门前，要做好万全准备：戴上宽沿的帽子和太阳镜，穿上浅色透气的衣服，并且随身带好水和防暑药品。这些小细节能大大降低中暑的风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要特别强调一个非常危险的习惯——“快速降温”。满头大汗时突然吹冷风或喝冰水，对我们的心血管系统是巨大的冲击。正确的做法是先让身体慢慢冷却下来，再进行下一步。这个习惯一定要记住，关键时刻能保护我们的心脏和大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tags" Target="../tags/tag8.xml"/><Relationship Id="rId11" Type="http://schemas.openxmlformats.org/officeDocument/2006/relationships/image" Target="../media/image3.png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635" y="0"/>
            <a:ext cx="12191365" cy="6858000"/>
          </a:xfrm>
          <a:prstGeom prst="rect">
            <a:avLst/>
          </a:prstGeom>
          <a:gradFill>
            <a:gsLst>
              <a:gs pos="0">
                <a:schemeClr val="accent4">
                  <a:alpha val="20000"/>
                </a:schemeClr>
              </a:gs>
              <a:gs pos="100000">
                <a:schemeClr val="accent4">
                  <a:alpha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zh-CN" altLang="en-US" sz="1800" kern="1200">
              <a:latin typeface="汉仪中宋简" panose="02010600000101010101" charset="-128"/>
              <a:ea typeface="汉仪中宋简" panose="02010600000101010101" charset="-128"/>
              <a:cs typeface="汉仪中宋简" panose="02010600000101010101" charset="-128"/>
              <a:sym typeface="汉仪中宋简" panose="02010600000101010101" charset="-128"/>
            </a:endParaRPr>
          </a:p>
        </p:txBody>
      </p:sp>
      <p:sp>
        <p:nvSpPr>
          <p:cNvPr id="9" name="椭圆 8"/>
          <p:cNvSpPr>
            <a:spLocks noChangeAspect="1"/>
          </p:cNvSpPr>
          <p:nvPr userDrawn="1">
            <p:custDataLst>
              <p:tags r:id="rId3"/>
            </p:custDataLst>
          </p:nvPr>
        </p:nvSpPr>
        <p:spPr>
          <a:xfrm>
            <a:off x="10540365" y="616585"/>
            <a:ext cx="107950" cy="108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rgbClr val="FFFFFF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latin typeface="汉仪中宋简" panose="02010600000101010101" charset="-128"/>
              <a:ea typeface="汉仪中宋简" panose="02010600000101010101" charset="-128"/>
              <a:cs typeface="汉仪中宋简" panose="02010600000101010101" charset="-128"/>
              <a:sym typeface="汉仪中宋简" panose="02010600000101010101" charset="-128"/>
            </a:endParaRPr>
          </a:p>
        </p:txBody>
      </p:sp>
      <p:sp>
        <p:nvSpPr>
          <p:cNvPr id="11" name="椭圆 10"/>
          <p:cNvSpPr>
            <a:spLocks noChangeAspect="1"/>
          </p:cNvSpPr>
          <p:nvPr userDrawn="1">
            <p:custDataLst>
              <p:tags r:id="rId4"/>
            </p:custDataLst>
          </p:nvPr>
        </p:nvSpPr>
        <p:spPr>
          <a:xfrm>
            <a:off x="10758170" y="616585"/>
            <a:ext cx="107315" cy="108000"/>
          </a:xfrm>
          <a:prstGeom prst="ellipse">
            <a:avLst/>
          </a:prstGeom>
          <a:solidFill>
            <a:schemeClr val="accent3"/>
          </a:solidFill>
          <a:ln w="19050">
            <a:solidFill>
              <a:srgbClr val="FFFFFF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latin typeface="汉仪中宋简" panose="02010600000101010101" charset="-128"/>
              <a:ea typeface="汉仪中宋简" panose="02010600000101010101" charset="-128"/>
              <a:cs typeface="汉仪中宋简" panose="02010600000101010101" charset="-128"/>
              <a:sym typeface="汉仪中宋简" panose="02010600000101010101" charset="-128"/>
            </a:endParaRPr>
          </a:p>
        </p:txBody>
      </p:sp>
      <p:sp>
        <p:nvSpPr>
          <p:cNvPr id="12" name="椭圆 11"/>
          <p:cNvSpPr>
            <a:spLocks noChangeAspect="1"/>
          </p:cNvSpPr>
          <p:nvPr userDrawn="1">
            <p:custDataLst>
              <p:tags r:id="rId5"/>
            </p:custDataLst>
          </p:nvPr>
        </p:nvSpPr>
        <p:spPr>
          <a:xfrm>
            <a:off x="10975340" y="616585"/>
            <a:ext cx="107315" cy="1080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rgbClr val="FFFFFF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latin typeface="汉仪中宋简" panose="02010600000101010101" charset="-128"/>
              <a:ea typeface="汉仪中宋简" panose="02010600000101010101" charset="-128"/>
              <a:cs typeface="汉仪中宋简" panose="02010600000101010101" charset="-128"/>
              <a:sym typeface="汉仪中宋简" panose="02010600000101010101" charset="-128"/>
            </a:endParaRPr>
          </a:p>
        </p:txBody>
      </p:sp>
      <p:pic>
        <p:nvPicPr>
          <p:cNvPr id="13" name="图片 12" descr="3资源 2@4x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8950" y="4825365"/>
            <a:ext cx="1829435" cy="2032635"/>
          </a:xfrm>
          <a:prstGeom prst="rect">
            <a:avLst/>
          </a:prstGeom>
        </p:spPr>
      </p:pic>
      <p:pic>
        <p:nvPicPr>
          <p:cNvPr id="15" name="图片 14" descr="D:\PPT\国风插画\VCG211427451505-[转换].pngVCG211427451505-[转换]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rcRect l="2352" t="8141" r="67470" b="11183"/>
          <a:stretch>
            <a:fillRect/>
          </a:stretch>
        </p:blipFill>
        <p:spPr>
          <a:xfrm>
            <a:off x="739140" y="470499"/>
            <a:ext cx="4924418" cy="5917002"/>
          </a:xfrm>
          <a:prstGeom prst="rect">
            <a:avLst/>
          </a:prstGeom>
        </p:spPr>
      </p:pic>
      <p:pic>
        <p:nvPicPr>
          <p:cNvPr id="16" name="图片 15" descr="1资源 2@4x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39140" y="616585"/>
            <a:ext cx="681280" cy="68586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  <p:custDataLst>
              <p:tags r:id="rId12"/>
            </p:custDataLst>
          </p:nvPr>
        </p:nvSpPr>
        <p:spPr>
          <a:xfrm>
            <a:off x="5886000" y="1573200"/>
            <a:ext cx="5428800" cy="2041200"/>
          </a:xfrm>
          <a:effectLst>
            <a:outerShdw dist="63500" dir="5400000" algn="ctr" rotWithShape="0">
              <a:schemeClr val="accent4">
                <a:lumMod val="50000"/>
                <a:alpha val="10000"/>
              </a:schemeClr>
            </a:outerShdw>
          </a:effectLst>
        </p:spPr>
        <p:txBody>
          <a:bodyPr wrap="square" lIns="90000" tIns="46800" rIns="90000" bIns="46800" anchor="b">
            <a:normAutofit/>
          </a:bodyPr>
          <a:lstStyle>
            <a:lvl1pPr algn="r">
              <a:lnSpc>
                <a:spcPct val="100000"/>
              </a:lnSpc>
              <a:defRPr sz="6000" spc="100" baseline="0">
                <a:solidFill>
                  <a:schemeClr val="tx2">
                    <a:lumMod val="90000"/>
                    <a:lumOff val="10000"/>
                  </a:schemeClr>
                </a:solidFill>
                <a:latin typeface="汉仪中宋简" panose="02010600000101010101" charset="-128"/>
                <a:ea typeface="汉仪中宋简" panose="02010600000101010101" charset="-128"/>
                <a:sym typeface="汉仪中宋简" panose="02010600000101010101" charset="-128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3"/>
            </p:custDataLst>
          </p:nvPr>
        </p:nvSpPr>
        <p:spPr>
          <a:xfrm>
            <a:off x="5889600" y="3758400"/>
            <a:ext cx="5396400" cy="399600"/>
          </a:xfrm>
        </p:spPr>
        <p:txBody>
          <a:bodyPr wrap="square" lIns="90000" tIns="46800" rIns="90000" bIns="46800">
            <a:normAutofit/>
          </a:bodyPr>
          <a:lstStyle>
            <a:lvl1pPr marL="0" indent="0" algn="r">
              <a:lnSpc>
                <a:spcPct val="100000"/>
              </a:lnSpc>
              <a:buNone/>
              <a:defRPr sz="2000" b="1">
                <a:solidFill>
                  <a:schemeClr val="tx2">
                    <a:lumMod val="75000"/>
                    <a:lumOff val="25000"/>
                  </a:schemeClr>
                </a:solidFill>
                <a:latin typeface="汉仪中宋简" panose="02010600000101010101" charset="-128"/>
                <a:ea typeface="汉仪中宋简" panose="02010600000101010101" charset="-128"/>
                <a:sym typeface="汉仪中宋简" panose="02010600000101010101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17"/>
            </p:custDataLst>
          </p:nvPr>
        </p:nvSpPr>
        <p:spPr>
          <a:xfrm>
            <a:off x="7614000" y="4428000"/>
            <a:ext cx="3646800" cy="540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4800000" scaled="0"/>
          </a:gradFill>
          <a:ln w="25400">
            <a:solidFill>
              <a:schemeClr val="accent3">
                <a:lumMod val="20000"/>
                <a:lumOff val="80000"/>
                <a:alpha val="80000"/>
              </a:schemeClr>
            </a:solidFill>
          </a:ln>
          <a:effectLst>
            <a:outerShdw blurRad="50800" dist="101600" dir="5400000" algn="ctr" rotWithShape="0">
              <a:schemeClr val="accent3">
                <a:lumMod val="50000"/>
                <a:alpha val="19000"/>
              </a:schemeClr>
            </a:outerShdw>
          </a:effectLst>
        </p:spPr>
        <p:txBody>
          <a:bodyPr wrap="square" lIns="90000" tIns="46800" rIns="90000" bIns="46800"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1">
                <a:solidFill>
                  <a:schemeClr val="accent3">
                    <a:lumMod val="50000"/>
                  </a:schemeClr>
                </a:solidFill>
                <a:latin typeface="汉仪中宋简" panose="02010600000101010101" charset="-128"/>
                <a:ea typeface="汉仪中宋简" panose="02010600000101010101" charset="-128"/>
                <a:sym typeface="汉仪中宋简" panose="02010600000101010101" charset="-128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image" Target="../media/image5.png"/><Relationship Id="rId4" Type="http://schemas.openxmlformats.org/officeDocument/2006/relationships/tags" Target="../tags/tag15.xm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2" Type="http://schemas.openxmlformats.org/officeDocument/2006/relationships/theme" Target="../theme/theme3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D:\PPT\国风插画\4x\8资源 4@4x.png8资源 4@4x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 l="22675" b="13687"/>
          <a:stretch>
            <a:fillRect/>
          </a:stretch>
        </p:blipFill>
        <p:spPr>
          <a:xfrm flipH="1">
            <a:off x="9962112" y="5074405"/>
            <a:ext cx="2229888" cy="1783595"/>
          </a:xfrm>
          <a:prstGeom prst="rect">
            <a:avLst/>
          </a:prstGeom>
        </p:spPr>
      </p:pic>
      <p:pic>
        <p:nvPicPr>
          <p:cNvPr id="9" name="图片 8" descr="9资源 4@4x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rcRect l="18963"/>
          <a:stretch>
            <a:fillRect/>
          </a:stretch>
        </p:blipFill>
        <p:spPr>
          <a:xfrm flipH="1">
            <a:off x="11643485" y="4905375"/>
            <a:ext cx="548515" cy="598571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8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9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0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defTabSz="914400">
              <a:spcBef>
                <a:spcPct val="0"/>
              </a:spcBef>
              <a:spcAft>
                <a:spcPct val="0"/>
              </a:spcAft>
            </a:pPr>
            <a:endParaRPr lang="zh-CN" altLang="en-US" sz="1800" kern="1200">
              <a:latin typeface="汉仪中宋简" panose="02010600000101010101" charset="-128"/>
              <a:ea typeface="汉仪中宋简" panose="02010600000101010101" charset="-128"/>
              <a:sym typeface="汉仪中宋简" panose="0201060000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2"/>
          </a:solidFill>
          <a:latin typeface="汉仪中宋简" panose="02010600000101010101" charset="-128"/>
          <a:ea typeface="汉仪中宋简" panose="02010600000101010101" charset="-128"/>
          <a:cs typeface="+mj-cs"/>
          <a:sym typeface="汉仪中宋简" panose="02010600000101010101" charset="-128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中宋简" panose="02010600000101010101" charset="-128"/>
          <a:ea typeface="汉仪中宋简" panose="02010600000101010101" charset="-128"/>
          <a:cs typeface="+mn-cs"/>
          <a:sym typeface="汉仪中宋简" panose="02010600000101010101" charset="-128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中宋简" panose="02010600000101010101" charset="-128"/>
          <a:ea typeface="汉仪中宋简" panose="02010600000101010101" charset="-128"/>
          <a:cs typeface="+mn-cs"/>
          <a:sym typeface="汉仪中宋简" panose="02010600000101010101" charset="-128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中宋简" panose="02010600000101010101" charset="-128"/>
          <a:ea typeface="汉仪中宋简" panose="02010600000101010101" charset="-128"/>
          <a:cs typeface="+mn-cs"/>
          <a:sym typeface="汉仪中宋简" panose="02010600000101010101" charset="-128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汉仪中宋简" panose="02010600000101010101" charset="-128"/>
          <a:ea typeface="汉仪中宋简" panose="02010600000101010101" charset="-128"/>
          <a:cs typeface="+mn-cs"/>
          <a:sym typeface="汉仪中宋简" panose="02010600000101010101" charset="-128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汉仪中宋简" panose="02010600000101010101" charset="-128"/>
          <a:ea typeface="汉仪中宋简" panose="02010600000101010101" charset="-128"/>
          <a:cs typeface="+mn-cs"/>
          <a:sym typeface="汉仪中宋简" panose="0201060000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tags" Target="../tags/tag88.xml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1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tags" Target="../tags/tag89.xml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90.xml"/><Relationship Id="rId7" Type="http://schemas.openxmlformats.org/officeDocument/2006/relationships/image" Target="../media/image38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jpeg"/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3.png"/><Relationship Id="rId6" Type="http://schemas.openxmlformats.org/officeDocument/2006/relationships/tags" Target="../tags/tag9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3.png"/><Relationship Id="rId2" Type="http://schemas.openxmlformats.org/officeDocument/2006/relationships/tags" Target="../tags/tag92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tags" Target="../tags/tag93.xml"/><Relationship Id="rId1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openxmlformats.org/officeDocument/2006/relationships/tags" Target="../tags/tag94.xml"/><Relationship Id="rId7" Type="http://schemas.openxmlformats.org/officeDocument/2006/relationships/image" Target="../media/image48.svg"/><Relationship Id="rId6" Type="http://schemas.openxmlformats.org/officeDocument/2006/relationships/image" Target="../media/image47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44.svg"/><Relationship Id="rId28" Type="http://schemas.openxmlformats.org/officeDocument/2006/relationships/notesSlide" Target="../notesSlides/notesSlide16.xml"/><Relationship Id="rId27" Type="http://schemas.openxmlformats.org/officeDocument/2006/relationships/slideLayout" Target="../slideLayouts/slideLayout12.xml"/><Relationship Id="rId26" Type="http://schemas.openxmlformats.org/officeDocument/2006/relationships/image" Target="../media/image13.png"/><Relationship Id="rId25" Type="http://schemas.openxmlformats.org/officeDocument/2006/relationships/tags" Target="../tags/tag102.xml"/><Relationship Id="rId24" Type="http://schemas.openxmlformats.org/officeDocument/2006/relationships/image" Target="../media/image56.png"/><Relationship Id="rId23" Type="http://schemas.openxmlformats.org/officeDocument/2006/relationships/tags" Target="../tags/tag101.xml"/><Relationship Id="rId22" Type="http://schemas.openxmlformats.org/officeDocument/2006/relationships/image" Target="../media/image55.svg"/><Relationship Id="rId21" Type="http://schemas.openxmlformats.org/officeDocument/2006/relationships/image" Target="../media/image54.png"/><Relationship Id="rId20" Type="http://schemas.openxmlformats.org/officeDocument/2006/relationships/tags" Target="../tags/tag100.xml"/><Relationship Id="rId2" Type="http://schemas.openxmlformats.org/officeDocument/2006/relationships/image" Target="../media/image43.png"/><Relationship Id="rId19" Type="http://schemas.openxmlformats.org/officeDocument/2006/relationships/tags" Target="../tags/tag99.xml"/><Relationship Id="rId18" Type="http://schemas.openxmlformats.org/officeDocument/2006/relationships/image" Target="../media/image53.svg"/><Relationship Id="rId17" Type="http://schemas.openxmlformats.org/officeDocument/2006/relationships/image" Target="../media/image52.png"/><Relationship Id="rId16" Type="http://schemas.openxmlformats.org/officeDocument/2006/relationships/tags" Target="../tags/tag98.xml"/><Relationship Id="rId15" Type="http://schemas.openxmlformats.org/officeDocument/2006/relationships/tags" Target="../tags/tag97.xml"/><Relationship Id="rId14" Type="http://schemas.openxmlformats.org/officeDocument/2006/relationships/image" Target="../media/image20.svg"/><Relationship Id="rId13" Type="http://schemas.openxmlformats.org/officeDocument/2006/relationships/image" Target="../media/image51.png"/><Relationship Id="rId12" Type="http://schemas.openxmlformats.org/officeDocument/2006/relationships/tags" Target="../tags/tag96.xml"/><Relationship Id="rId11" Type="http://schemas.openxmlformats.org/officeDocument/2006/relationships/tags" Target="../tags/tag95.xml"/><Relationship Id="rId10" Type="http://schemas.openxmlformats.org/officeDocument/2006/relationships/image" Target="../media/image50.sv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tags" Target="../tags/tag103.xml"/><Relationship Id="rId7" Type="http://schemas.openxmlformats.org/officeDocument/2006/relationships/image" Target="../media/image61.svg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svg"/><Relationship Id="rId3" Type="http://schemas.openxmlformats.org/officeDocument/2006/relationships/image" Target="../media/image57.png"/><Relationship Id="rId2" Type="http://schemas.openxmlformats.org/officeDocument/2006/relationships/image" Target="../media/image26.png"/><Relationship Id="rId11" Type="http://schemas.openxmlformats.org/officeDocument/2006/relationships/notesSlide" Target="../notesSlides/notesSlide17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tags" Target="../tags/tag106.xml"/><Relationship Id="rId5" Type="http://schemas.openxmlformats.org/officeDocument/2006/relationships/image" Target="../media/image63.svg"/><Relationship Id="rId4" Type="http://schemas.openxmlformats.org/officeDocument/2006/relationships/image" Target="../media/image62.png"/><Relationship Id="rId30" Type="http://schemas.openxmlformats.org/officeDocument/2006/relationships/notesSlide" Target="../notesSlides/notesSlide18.xml"/><Relationship Id="rId3" Type="http://schemas.openxmlformats.org/officeDocument/2006/relationships/tags" Target="../tags/tag105.xml"/><Relationship Id="rId29" Type="http://schemas.openxmlformats.org/officeDocument/2006/relationships/slideLayout" Target="../slideLayouts/slideLayout12.xml"/><Relationship Id="rId28" Type="http://schemas.openxmlformats.org/officeDocument/2006/relationships/image" Target="../media/image70.png"/><Relationship Id="rId27" Type="http://schemas.openxmlformats.org/officeDocument/2006/relationships/image" Target="../media/image13.png"/><Relationship Id="rId26" Type="http://schemas.openxmlformats.org/officeDocument/2006/relationships/tags" Target="../tags/tag120.xml"/><Relationship Id="rId25" Type="http://schemas.openxmlformats.org/officeDocument/2006/relationships/tags" Target="../tags/tag119.xml"/><Relationship Id="rId24" Type="http://schemas.openxmlformats.org/officeDocument/2006/relationships/tags" Target="../tags/tag118.xml"/><Relationship Id="rId23" Type="http://schemas.openxmlformats.org/officeDocument/2006/relationships/image" Target="../media/image69.svg"/><Relationship Id="rId22" Type="http://schemas.openxmlformats.org/officeDocument/2006/relationships/image" Target="../media/image68.png"/><Relationship Id="rId21" Type="http://schemas.openxmlformats.org/officeDocument/2006/relationships/tags" Target="../tags/tag117.xml"/><Relationship Id="rId20" Type="http://schemas.openxmlformats.org/officeDocument/2006/relationships/tags" Target="../tags/tag116.xml"/><Relationship Id="rId2" Type="http://schemas.openxmlformats.org/officeDocument/2006/relationships/tags" Target="../tags/tag104.xml"/><Relationship Id="rId19" Type="http://schemas.openxmlformats.org/officeDocument/2006/relationships/tags" Target="../tags/tag115.xml"/><Relationship Id="rId18" Type="http://schemas.openxmlformats.org/officeDocument/2006/relationships/tags" Target="../tags/tag114.xml"/><Relationship Id="rId17" Type="http://schemas.openxmlformats.org/officeDocument/2006/relationships/image" Target="../media/image67.svg"/><Relationship Id="rId16" Type="http://schemas.openxmlformats.org/officeDocument/2006/relationships/image" Target="../media/image66.png"/><Relationship Id="rId15" Type="http://schemas.openxmlformats.org/officeDocument/2006/relationships/tags" Target="../tags/tag113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image" Target="../media/image65.svg"/><Relationship Id="rId10" Type="http://schemas.openxmlformats.org/officeDocument/2006/relationships/image" Target="../media/image64.pn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13.png"/><Relationship Id="rId2" Type="http://schemas.openxmlformats.org/officeDocument/2006/relationships/tags" Target="../tags/tag121.xml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tags" Target="../tags/tag30.xml"/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tags" Target="../tags/tag27.xml"/><Relationship Id="rId24" Type="http://schemas.openxmlformats.org/officeDocument/2006/relationships/notesSlide" Target="../notesSlides/notesSlide2.xml"/><Relationship Id="rId23" Type="http://schemas.openxmlformats.org/officeDocument/2006/relationships/slideLayout" Target="../slideLayouts/slideLayout12.xml"/><Relationship Id="rId22" Type="http://schemas.openxmlformats.org/officeDocument/2006/relationships/tags" Target="../tags/tag39.xml"/><Relationship Id="rId21" Type="http://schemas.openxmlformats.org/officeDocument/2006/relationships/image" Target="../media/image13.png"/><Relationship Id="rId20" Type="http://schemas.openxmlformats.org/officeDocument/2006/relationships/tags" Target="../tags/tag38.xml"/><Relationship Id="rId2" Type="http://schemas.openxmlformats.org/officeDocument/2006/relationships/tags" Target="../tags/tag26.xml"/><Relationship Id="rId19" Type="http://schemas.openxmlformats.org/officeDocument/2006/relationships/tags" Target="../tags/tag37.xml"/><Relationship Id="rId18" Type="http://schemas.openxmlformats.org/officeDocument/2006/relationships/tags" Target="../tags/tag36.xml"/><Relationship Id="rId17" Type="http://schemas.openxmlformats.org/officeDocument/2006/relationships/image" Target="../media/image12.svg"/><Relationship Id="rId16" Type="http://schemas.openxmlformats.org/officeDocument/2006/relationships/image" Target="../media/image11.png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image" Target="../media/image10.svg"/><Relationship Id="rId10" Type="http://schemas.openxmlformats.org/officeDocument/2006/relationships/image" Target="../media/image9.png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tags" Target="../tags/tag122.xml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image" Target="../media/image71.jpeg"/><Relationship Id="rId3" Type="http://schemas.openxmlformats.org/officeDocument/2006/relationships/tags" Target="../tags/tag124.xml"/><Relationship Id="rId21" Type="http://schemas.openxmlformats.org/officeDocument/2006/relationships/notesSlide" Target="../notesSlides/notesSlide21.xml"/><Relationship Id="rId20" Type="http://schemas.openxmlformats.org/officeDocument/2006/relationships/slideLayout" Target="../slideLayouts/slideLayout12.xml"/><Relationship Id="rId2" Type="http://schemas.openxmlformats.org/officeDocument/2006/relationships/tags" Target="../tags/tag123.xml"/><Relationship Id="rId19" Type="http://schemas.openxmlformats.org/officeDocument/2006/relationships/image" Target="../media/image13.png"/><Relationship Id="rId18" Type="http://schemas.openxmlformats.org/officeDocument/2006/relationships/tags" Target="../tags/tag135.xml"/><Relationship Id="rId17" Type="http://schemas.openxmlformats.org/officeDocument/2006/relationships/image" Target="../media/image74.png"/><Relationship Id="rId16" Type="http://schemas.openxmlformats.org/officeDocument/2006/relationships/tags" Target="../tags/tag134.xml"/><Relationship Id="rId15" Type="http://schemas.openxmlformats.org/officeDocument/2006/relationships/tags" Target="../tags/tag133.xml"/><Relationship Id="rId14" Type="http://schemas.openxmlformats.org/officeDocument/2006/relationships/tags" Target="../tags/tag132.xml"/><Relationship Id="rId13" Type="http://schemas.openxmlformats.org/officeDocument/2006/relationships/image" Target="../media/image73.svg"/><Relationship Id="rId12" Type="http://schemas.openxmlformats.org/officeDocument/2006/relationships/image" Target="../media/image72.png"/><Relationship Id="rId11" Type="http://schemas.openxmlformats.org/officeDocument/2006/relationships/tags" Target="../tags/tag131.xml"/><Relationship Id="rId10" Type="http://schemas.openxmlformats.org/officeDocument/2006/relationships/tags" Target="../tags/tag130.xml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tags" Target="../tags/tag141.xml"/><Relationship Id="rId7" Type="http://schemas.openxmlformats.org/officeDocument/2006/relationships/tags" Target="../tags/tag140.xml"/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image" Target="../media/image75.jpeg"/><Relationship Id="rId3" Type="http://schemas.openxmlformats.org/officeDocument/2006/relationships/tags" Target="../tags/tag137.xml"/><Relationship Id="rId24" Type="http://schemas.openxmlformats.org/officeDocument/2006/relationships/notesSlide" Target="../notesSlides/notesSlide22.xml"/><Relationship Id="rId23" Type="http://schemas.openxmlformats.org/officeDocument/2006/relationships/slideLayout" Target="../slideLayouts/slideLayout12.xml"/><Relationship Id="rId22" Type="http://schemas.openxmlformats.org/officeDocument/2006/relationships/image" Target="../media/image13.png"/><Relationship Id="rId21" Type="http://schemas.openxmlformats.org/officeDocument/2006/relationships/tags" Target="../tags/tag151.xml"/><Relationship Id="rId20" Type="http://schemas.openxmlformats.org/officeDocument/2006/relationships/tags" Target="../tags/tag150.xml"/><Relationship Id="rId2" Type="http://schemas.openxmlformats.org/officeDocument/2006/relationships/tags" Target="../tags/tag136.xml"/><Relationship Id="rId19" Type="http://schemas.openxmlformats.org/officeDocument/2006/relationships/tags" Target="../tags/tag149.xml"/><Relationship Id="rId18" Type="http://schemas.openxmlformats.org/officeDocument/2006/relationships/tags" Target="../tags/tag148.xml"/><Relationship Id="rId17" Type="http://schemas.openxmlformats.org/officeDocument/2006/relationships/image" Target="../media/image78.svg"/><Relationship Id="rId16" Type="http://schemas.openxmlformats.org/officeDocument/2006/relationships/image" Target="../media/image77.png"/><Relationship Id="rId15" Type="http://schemas.openxmlformats.org/officeDocument/2006/relationships/tags" Target="../tags/tag147.xml"/><Relationship Id="rId14" Type="http://schemas.openxmlformats.org/officeDocument/2006/relationships/tags" Target="../tags/tag146.xml"/><Relationship Id="rId13" Type="http://schemas.openxmlformats.org/officeDocument/2006/relationships/tags" Target="../tags/tag145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image" Target="../media/image76.jpe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57.xml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image" Target="../media/image80.svg"/><Relationship Id="rId5" Type="http://schemas.openxmlformats.org/officeDocument/2006/relationships/image" Target="../media/image79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4" Type="http://schemas.openxmlformats.org/officeDocument/2006/relationships/notesSlide" Target="../notesSlides/notesSlide23.xml"/><Relationship Id="rId23" Type="http://schemas.openxmlformats.org/officeDocument/2006/relationships/slideLayout" Target="../slideLayouts/slideLayout12.xml"/><Relationship Id="rId22" Type="http://schemas.openxmlformats.org/officeDocument/2006/relationships/image" Target="../media/image13.png"/><Relationship Id="rId21" Type="http://schemas.openxmlformats.org/officeDocument/2006/relationships/tags" Target="../tags/tag164.xml"/><Relationship Id="rId20" Type="http://schemas.openxmlformats.org/officeDocument/2006/relationships/image" Target="../media/image83.png"/><Relationship Id="rId2" Type="http://schemas.openxmlformats.org/officeDocument/2006/relationships/tags" Target="../tags/tag152.xml"/><Relationship Id="rId19" Type="http://schemas.openxmlformats.org/officeDocument/2006/relationships/tags" Target="../tags/tag163.xml"/><Relationship Id="rId18" Type="http://schemas.openxmlformats.org/officeDocument/2006/relationships/image" Target="../media/image82.svg"/><Relationship Id="rId17" Type="http://schemas.openxmlformats.org/officeDocument/2006/relationships/image" Target="../media/image81.png"/><Relationship Id="rId16" Type="http://schemas.openxmlformats.org/officeDocument/2006/relationships/tags" Target="../tags/tag162.xml"/><Relationship Id="rId15" Type="http://schemas.openxmlformats.org/officeDocument/2006/relationships/tags" Target="../tags/tag161.xml"/><Relationship Id="rId14" Type="http://schemas.openxmlformats.org/officeDocument/2006/relationships/tags" Target="../tags/tag160.xml"/><Relationship Id="rId13" Type="http://schemas.openxmlformats.org/officeDocument/2006/relationships/tags" Target="../tags/tag159.xml"/><Relationship Id="rId12" Type="http://schemas.openxmlformats.org/officeDocument/2006/relationships/image" Target="../media/image53.svg"/><Relationship Id="rId11" Type="http://schemas.openxmlformats.org/officeDocument/2006/relationships/image" Target="../media/image52.png"/><Relationship Id="rId10" Type="http://schemas.openxmlformats.org/officeDocument/2006/relationships/tags" Target="../tags/tag158.xml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85.png"/><Relationship Id="rId3" Type="http://schemas.openxmlformats.org/officeDocument/2006/relationships/image" Target="../media/image13.png"/><Relationship Id="rId2" Type="http://schemas.openxmlformats.org/officeDocument/2006/relationships/tags" Target="../tags/tag165.xml"/><Relationship Id="rId1" Type="http://schemas.openxmlformats.org/officeDocument/2006/relationships/image" Target="../media/image84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47.xml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7" Type="http://schemas.openxmlformats.org/officeDocument/2006/relationships/notesSlide" Target="../notesSlides/notesSlide3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13.png"/><Relationship Id="rId14" Type="http://schemas.openxmlformats.org/officeDocument/2006/relationships/tags" Target="../tags/tag52.xml"/><Relationship Id="rId13" Type="http://schemas.openxmlformats.org/officeDocument/2006/relationships/tags" Target="../tags/tag51.xml"/><Relationship Id="rId12" Type="http://schemas.openxmlformats.org/officeDocument/2006/relationships/tags" Target="../tags/tag50.xml"/><Relationship Id="rId11" Type="http://schemas.openxmlformats.org/officeDocument/2006/relationships/tags" Target="../tags/tag49.xml"/><Relationship Id="rId10" Type="http://schemas.openxmlformats.org/officeDocument/2006/relationships/tags" Target="../tags/tag48.xml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3.png"/><Relationship Id="rId2" Type="http://schemas.openxmlformats.org/officeDocument/2006/relationships/tags" Target="../tags/tag53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8.xml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14.png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12.xml"/><Relationship Id="rId16" Type="http://schemas.openxmlformats.org/officeDocument/2006/relationships/image" Target="../media/image13.png"/><Relationship Id="rId15" Type="http://schemas.openxmlformats.org/officeDocument/2006/relationships/tags" Target="../tags/tag62.xml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image" Target="../media/image18.svg"/><Relationship Id="rId11" Type="http://schemas.openxmlformats.org/officeDocument/2006/relationships/image" Target="../media/image17.png"/><Relationship Id="rId10" Type="http://schemas.openxmlformats.org/officeDocument/2006/relationships/tags" Target="../tags/tag59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3.png"/><Relationship Id="rId2" Type="http://schemas.openxmlformats.org/officeDocument/2006/relationships/tags" Target="../tags/tag63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image" Target="../media/image21.jpeg"/><Relationship Id="rId5" Type="http://schemas.openxmlformats.org/officeDocument/2006/relationships/tags" Target="../tags/tag65.xml"/><Relationship Id="rId4" Type="http://schemas.openxmlformats.org/officeDocument/2006/relationships/tags" Target="../tags/tag64.xml"/><Relationship Id="rId3" Type="http://schemas.openxmlformats.org/officeDocument/2006/relationships/image" Target="../media/image20.svg"/><Relationship Id="rId25" Type="http://schemas.openxmlformats.org/officeDocument/2006/relationships/notesSlide" Target="../notesSlides/notesSlide7.xml"/><Relationship Id="rId24" Type="http://schemas.openxmlformats.org/officeDocument/2006/relationships/slideLayout" Target="../slideLayouts/slideLayout12.xml"/><Relationship Id="rId23" Type="http://schemas.openxmlformats.org/officeDocument/2006/relationships/image" Target="../media/image13.png"/><Relationship Id="rId22" Type="http://schemas.openxmlformats.org/officeDocument/2006/relationships/tags" Target="../tags/tag77.xml"/><Relationship Id="rId21" Type="http://schemas.openxmlformats.org/officeDocument/2006/relationships/tags" Target="../tags/tag76.xml"/><Relationship Id="rId20" Type="http://schemas.openxmlformats.org/officeDocument/2006/relationships/image" Target="../media/image25.svg"/><Relationship Id="rId2" Type="http://schemas.openxmlformats.org/officeDocument/2006/relationships/image" Target="../media/image19.png"/><Relationship Id="rId19" Type="http://schemas.openxmlformats.org/officeDocument/2006/relationships/image" Target="../media/image24.png"/><Relationship Id="rId18" Type="http://schemas.openxmlformats.org/officeDocument/2006/relationships/tags" Target="../tags/tag75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tags" Target="../tags/tag72.xml"/><Relationship Id="rId14" Type="http://schemas.openxmlformats.org/officeDocument/2006/relationships/image" Target="../media/image23.jpeg"/><Relationship Id="rId13" Type="http://schemas.openxmlformats.org/officeDocument/2006/relationships/tags" Target="../tags/tag71.xml"/><Relationship Id="rId12" Type="http://schemas.openxmlformats.org/officeDocument/2006/relationships/tags" Target="../tags/tag70.xml"/><Relationship Id="rId11" Type="http://schemas.openxmlformats.org/officeDocument/2006/relationships/tags" Target="../tags/tag69.xml"/><Relationship Id="rId10" Type="http://schemas.openxmlformats.org/officeDocument/2006/relationships/image" Target="../media/image22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image" Target="../media/image26.png"/><Relationship Id="rId18" Type="http://schemas.openxmlformats.org/officeDocument/2006/relationships/notesSlide" Target="../notesSlides/notesSlide8.xml"/><Relationship Id="rId17" Type="http://schemas.openxmlformats.org/officeDocument/2006/relationships/slideLayout" Target="../slideLayouts/slideLayout12.xml"/><Relationship Id="rId16" Type="http://schemas.openxmlformats.org/officeDocument/2006/relationships/image" Target="../media/image13.png"/><Relationship Id="rId15" Type="http://schemas.openxmlformats.org/officeDocument/2006/relationships/tags" Target="../tags/tag86.xml"/><Relationship Id="rId14" Type="http://schemas.openxmlformats.org/officeDocument/2006/relationships/tags" Target="../tags/tag85.xml"/><Relationship Id="rId13" Type="http://schemas.openxmlformats.org/officeDocument/2006/relationships/tags" Target="../tags/tag84.xml"/><Relationship Id="rId12" Type="http://schemas.openxmlformats.org/officeDocument/2006/relationships/image" Target="../media/image30.svg"/><Relationship Id="rId11" Type="http://schemas.openxmlformats.org/officeDocument/2006/relationships/image" Target="../media/image29.png"/><Relationship Id="rId10" Type="http://schemas.openxmlformats.org/officeDocument/2006/relationships/tags" Target="../tags/tag83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6.xml"/><Relationship Id="rId3" Type="http://schemas.openxmlformats.org/officeDocument/2006/relationships/image" Target="../media/image13.png"/><Relationship Id="rId2" Type="http://schemas.openxmlformats.org/officeDocument/2006/relationships/tags" Target="../tags/tag87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4700905" y="1620520"/>
            <a:ext cx="7251065" cy="1010285"/>
          </a:xfrm>
        </p:spPr>
        <p:txBody>
          <a:bodyPr>
            <a:noAutofit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清凉一夏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安康伴行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副标题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6895465" y="3260725"/>
            <a:ext cx="3876040" cy="627380"/>
          </a:xfrm>
        </p:spPr>
        <p:txBody>
          <a:bodyPr>
            <a:noAutofit/>
          </a:bodyPr>
          <a:lstStyle/>
          <a:p>
            <a:pPr algn="ctr"/>
            <a:r>
              <a:rPr lang="zh-CN" altLang="zh-CN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老年人夏季养生要点</a:t>
            </a:r>
            <a:endParaRPr lang="zh-CN" altLang="zh-CN" sz="32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3"/>
            </p:custDataLst>
          </p:nvPr>
        </p:nvSpPr>
        <p:spPr>
          <a:xfrm>
            <a:off x="7110730" y="4663440"/>
            <a:ext cx="3898265" cy="1036320"/>
          </a:xfrm>
        </p:spPr>
        <p:txBody>
          <a:bodyPr>
            <a:normAutofit fontScale="90000"/>
          </a:bodyPr>
          <a:lstStyle/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武汉长江新区疾病预防控制中心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慢病健教科</a:t>
            </a:r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陈倩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889000"/>
            <a:ext cx="2540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1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794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夏季科学补水与饮食</a:t>
            </a:r>
            <a:endParaRPr lang="en-US" sz="40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419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600" b="0" i="0" u="none" strike="noStrike">
                <a:solidFill>
                  <a:srgbClr val="60606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水润身心，食养脾胃</a:t>
            </a:r>
            <a:endParaRPr lang="en-US" sz="2600" b="0" i="0" u="none" strike="noStrike">
              <a:solidFill>
                <a:srgbClr val="60606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5461000"/>
            <a:ext cx="1016000" cy="76200"/>
          </a:xfrm>
          <a:prstGeom prst="roundRect">
            <a:avLst>
              <a:gd name="adj" fmla="val 5000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科学补水：喝对水，喝够水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4368" r="14368"/>
          <a:stretch>
            <a:fillRect/>
          </a:stretch>
        </p:blipFill>
        <p:spPr>
          <a:xfrm>
            <a:off x="1016000" y="1968500"/>
            <a:ext cx="177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048000" y="1968500"/>
            <a:ext cx="2667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68B0A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喝多少水才够？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 eaLnBrk="1" fontAlgn="auto" latinLnBrk="0" hangingPunct="1">
              <a:lnSpc>
                <a:spcPct val="117000"/>
              </a:lnSpc>
              <a:spcBef>
                <a:spcPts val="600"/>
              </a:spcBef>
            </a:pPr>
            <a:r>
              <a:rPr lang="zh-CN" alt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正常成人年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每天建议饮水量为</a:t>
            </a:r>
            <a:r>
              <a:rPr lang="en-US" sz="1500" b="1" i="0" u="none" strike="noStrike">
                <a:solidFill>
                  <a:srgbClr val="68B0A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1500-2000毫升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。也可用公式计算：体重(kg) × 30 ≈ 每日饮水量(ml)。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marL="0" indent="0" algn="l" eaLnBrk="1" fontAlgn="auto" latinLnBrk="0" hangingPunct="1">
              <a:lnSpc>
                <a:spcPct val="117000"/>
              </a:lnSpc>
              <a:spcBef>
                <a:spcPts val="600"/>
              </a:spcBef>
            </a:pPr>
            <a:r>
              <a:rPr lang="zh-CN" altLang="en-US" sz="1300" b="1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有心衰、肾功能不全、严重水肿的老人，需遵医嘱。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3810000"/>
            <a:ext cx="4699000" cy="2286000"/>
          </a:xfrm>
          <a:prstGeom prst="roundRect">
            <a:avLst>
              <a:gd name="adj" fmla="val 4444"/>
            </a:avLst>
          </a:prstGeom>
          <a:solidFill>
            <a:srgbClr val="A7D7C5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206500" y="4000500"/>
            <a:ext cx="4318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为什么要喝够？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4A4A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随着年龄增长，身体的“口渴中枢”会变得不再敏感，当我们感到口渴时，身体往往已经处于轻度脱水的状态了。长期饮水不足会导致血液黏稠度增加，进而提高血栓形成的风险。</a:t>
            </a:r>
            <a:endParaRPr lang="en-US" sz="1300" b="0" i="0" u="none" strike="noStrike">
              <a:solidFill>
                <a:srgbClr val="4A4A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165100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 l="19886" r="19886"/>
          <a:stretch>
            <a:fillRect/>
          </a:stretch>
        </p:blipFill>
        <p:spPr>
          <a:xfrm>
            <a:off x="6477000" y="1968500"/>
            <a:ext cx="1778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8509000" y="1968500"/>
            <a:ext cx="2667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68B0A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怎么喝水才科学？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坚持“少量多次”原则</a:t>
            </a:r>
            <a:endParaRPr lang="en-US" sz="14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不要等到口渴了才想起喝水，养成规律饮水的好习惯。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477000" y="3810000"/>
            <a:ext cx="4699000" cy="2286000"/>
          </a:xfrm>
          <a:prstGeom prst="roundRect">
            <a:avLst>
              <a:gd name="adj" fmla="val 4444"/>
            </a:avLst>
          </a:prstGeom>
          <a:solidFill>
            <a:srgbClr val="A7D7C5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667500" y="4000500"/>
            <a:ext cx="4318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3000"/>
              </a:lnSpc>
              <a:defRPr/>
            </a:pPr>
            <a:r>
              <a:rPr lang="en-US" sz="1300" b="1" i="0" u="none" strike="noStrike">
                <a:solidFill>
                  <a:srgbClr val="68B0A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🌅 晨起一杯：</a:t>
            </a:r>
            <a:r>
              <a:rPr lang="en-US" sz="1300" b="0" i="0" u="none" strike="noStrike">
                <a:solidFill>
                  <a:srgbClr val="4A4A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空腹喝约300ml温水，帮助稀释血液，唤醒身体。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300" b="1" i="0" u="none" strike="noStrike">
                <a:solidFill>
                  <a:srgbClr val="68B0A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☀日间分次：</a:t>
            </a:r>
            <a:r>
              <a:rPr lang="en-US" sz="1300" b="0" i="0" u="none" strike="noStrike">
                <a:solidFill>
                  <a:srgbClr val="4A4A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每隔1-2小时喝200ml左右，避免一次大量饮水。</a:t>
            </a:r>
            <a:endParaRPr lang="en-US" sz="1300" b="0" i="0" u="none" strike="noStrike">
              <a:solidFill>
                <a:srgbClr val="4A4A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33000"/>
              </a:lnSpc>
            </a:pPr>
            <a:endParaRPr lang="en-US" sz="1300" b="0" i="0" u="none" strike="noStrike">
              <a:solidFill>
                <a:srgbClr val="4A4A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科学补水：选择合适的饮品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905000"/>
            <a:ext cx="711200" cy="711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2032000" y="1905000"/>
            <a:ext cx="3683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2E75B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最佳选择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日常补水首选</a:t>
            </a:r>
            <a:r>
              <a:rPr lang="en-US" sz="1400" b="1" i="0" u="none" strike="noStrike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白开水</a:t>
            </a: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，温和无负担。也可适量饮用淡茶水（如绿茶、菊花茶）或自制的柠檬水，补充水分同时兼顾口感。</a:t>
            </a:r>
            <a:endParaRPr lang="en-US" sz="14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223000" y="1651000"/>
            <a:ext cx="5207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19957" r="19957"/>
          <a:stretch>
            <a:fillRect/>
          </a:stretch>
        </p:blipFill>
        <p:spPr>
          <a:xfrm>
            <a:off x="6413500" y="1841500"/>
            <a:ext cx="1651000" cy="19685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9" name="AutoShape 9"/>
          <p:cNvSpPr/>
          <p:nvPr/>
        </p:nvSpPr>
        <p:spPr>
          <a:xfrm>
            <a:off x="8255000" y="1905000"/>
            <a:ext cx="2921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E67E22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推荐饮品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夏季可常备</a:t>
            </a:r>
            <a:r>
              <a:rPr lang="en-US" sz="14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常温绿豆汤、乌梅汤或百合汤</a:t>
            </a: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。这类饮品不仅补水，还具有清热解暑、生津止渴的功效，是天然的消暑良方。</a:t>
            </a:r>
            <a:endParaRPr lang="en-US" sz="14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254500"/>
            <a:ext cx="5207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4508500"/>
            <a:ext cx="711200" cy="711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2032000" y="4508500"/>
            <a:ext cx="3683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E74C3C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避免饮用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尽量少喝</a:t>
            </a:r>
            <a:r>
              <a:rPr lang="en-US" sz="14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冰水、冰饮料</a:t>
            </a:r>
            <a:r>
              <a:rPr lang="en-US" sz="14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，以免刺激肠胃。同时减少浓茶、咖啡和高含糖量饮料的摄入，防止越喝越渴或摄入过多热量。</a:t>
            </a:r>
            <a:endParaRPr lang="en-US" sz="14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4254500"/>
            <a:ext cx="5207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/>
          <a:srcRect l="22637" r="22637"/>
          <a:stretch>
            <a:fillRect/>
          </a:stretch>
        </p:blipFill>
        <p:spPr>
          <a:xfrm>
            <a:off x="6413500" y="4445000"/>
            <a:ext cx="1651000" cy="19685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5" name="AutoShape 15"/>
          <p:cNvSpPr/>
          <p:nvPr/>
        </p:nvSpPr>
        <p:spPr>
          <a:xfrm>
            <a:off x="8255000" y="4508500"/>
            <a:ext cx="2921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特殊情况：补充电解质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在长时间户外活动、大量出汗后，除了补水还需补盐分，以防体内电解质紊乱。</a:t>
            </a:r>
            <a:br>
              <a:rPr lang="en-US" sz="1600" b="0" i="0" u="none" strike="noStrike">
                <a:solidFill>
                  <a:srgbClr val="1F23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3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自制方法：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500ml温开水中，加入约1g食盐和10g葡萄糖或蜂蜜，搅拌均匀即可。</a:t>
            </a:r>
            <a:endParaRPr lang="zh-CN" alt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饮食调养：清淡健脾，祛湿养心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3302000" cy="812800"/>
          </a:xfrm>
          <a:prstGeom prst="roundRect">
            <a:avLst>
              <a:gd name="adj" fmla="val 1875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1828800"/>
            <a:ext cx="330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饮食原则 · 清补为主</a:t>
            </a:r>
            <a:endParaRPr lang="en-US" sz="2200" b="1" i="0" u="none" strike="noStrike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87500" y="2667000"/>
            <a:ext cx="1651000" cy="1651000"/>
          </a:xfrm>
          <a:prstGeom prst="roundRect">
            <a:avLst>
              <a:gd name="adj" fmla="val 923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952500" y="4445000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清淡少油：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减少烧烤、油炸、辛辣食物摄入，减轻肠胃负担。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健脾祛湿：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多吃薏米、赤小豆、山药、冬瓜、丝瓜。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清热解暑：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适当食用苦瓜、黄瓜、绿豆、莲子。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445000" y="1651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3302000" cy="812800"/>
          </a:xfrm>
          <a:prstGeom prst="roundRect">
            <a:avLst>
              <a:gd name="adj" fmla="val 1875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445000" y="1828800"/>
            <a:ext cx="330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推荐食物 · 合理搭配</a:t>
            </a:r>
            <a:endParaRPr lang="en-US" sz="2200" b="1" i="0" u="none" strike="noStrike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 l="12499" r="12500"/>
          <a:stretch>
            <a:fillRect/>
          </a:stretch>
        </p:blipFill>
        <p:spPr>
          <a:xfrm>
            <a:off x="5270500" y="2667000"/>
            <a:ext cx="1651000" cy="1651000"/>
          </a:xfrm>
          <a:prstGeom prst="roundRect">
            <a:avLst>
              <a:gd name="adj" fmla="val 923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3" name="AutoShape 13"/>
          <p:cNvSpPr/>
          <p:nvPr/>
        </p:nvSpPr>
        <p:spPr>
          <a:xfrm>
            <a:off x="4635500" y="4445000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🥗 时令蔬菜：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冬瓜、苦瓜、黄瓜、丝瓜、番茄，补充维生素。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🍚 优选主食：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燕麦、玉米、荞麦等粗粮，促消化，防便秘。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🥣 解暑汤饮：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绿豆汤、冬瓜薏米汤、荷叶粥，补水又祛暑。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8128000" y="1651000"/>
            <a:ext cx="3302000" cy="4572000"/>
          </a:xfrm>
          <a:prstGeom prst="roundRect">
            <a:avLst>
              <a:gd name="adj" fmla="val 46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651000"/>
            <a:ext cx="3302000" cy="812800"/>
          </a:xfrm>
          <a:prstGeom prst="roundRect">
            <a:avLst>
              <a:gd name="adj" fmla="val 1875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128000" y="1828800"/>
            <a:ext cx="3302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避忌与食材参考</a:t>
            </a:r>
            <a:endParaRPr lang="en-US" sz="2200" b="1" i="0" u="none" strike="noStrike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8318500" y="2667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D953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⚠️ 饮食禁忌：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避免生冷：少喝冷饮、少吃冰镇西瓜凉菜。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注意卫生：坚决不吃隔夜菜和变质食物。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318500" y="4318000"/>
            <a:ext cx="1397000" cy="1397000"/>
          </a:xfrm>
          <a:prstGeom prst="roundRect">
            <a:avLst>
              <a:gd name="adj" fmla="val 10909"/>
            </a:avLst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842500" y="4318000"/>
            <a:ext cx="1397000" cy="1397000"/>
          </a:xfrm>
          <a:prstGeom prst="roundRect">
            <a:avLst>
              <a:gd name="adj" fmla="val 10909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8318500" y="58420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80808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推荐食材：苦瓜与冬瓜</a:t>
            </a:r>
            <a:endParaRPr lang="en-US" sz="1200" b="0" i="0" u="none" strike="noStrike">
              <a:solidFill>
                <a:srgbClr val="80808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7850" y="259715"/>
            <a:ext cx="5455285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5400" b="1" i="0" u="none" strike="noStrike">
                <a:solidFill>
                  <a:schemeClr val="tx1"/>
                </a:solidFill>
                <a:latin typeface="Noto Sans SC" panose="020B0200000000000000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互动环节</a:t>
            </a:r>
            <a:endParaRPr lang="zh-CN" altLang="en-US" sz="5400" b="1" i="0" u="none" strike="noStrike">
              <a:solidFill>
                <a:schemeClr val="tx1"/>
              </a:solidFill>
              <a:latin typeface="Noto Sans SC" panose="020B0200000000000000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</a:t>
            </a:r>
            <a:r>
              <a:rPr lang="zh-CN" alt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时，下面哪个做法是错误的？</a:t>
            </a:r>
            <a:endParaRPr lang="zh-CN" altLang="en-US" sz="4000" b="1" i="0" u="none" strike="noStrik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zh-CN" altLang="en-US" sz="4000" b="1" i="0" u="none" strike="noStrik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878205" y="2794000"/>
            <a:ext cx="10668000" cy="29457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45000"/>
              </a:lnSpc>
              <a:defRPr/>
            </a:pPr>
            <a:r>
              <a:rPr 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A.</a:t>
            </a:r>
            <a:r>
              <a:rPr 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吃隔夜菜和变质食物</a:t>
            </a:r>
            <a:endParaRPr 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45000"/>
              </a:lnSpc>
              <a:defRPr/>
            </a:pP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B.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适当食用苦瓜、黄瓜、绿豆、莲子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          </a:t>
            </a:r>
            <a:endParaRPr lang="en-US" alt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45000"/>
              </a:lnSpc>
              <a:defRPr/>
            </a:pP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C.</a:t>
            </a:r>
            <a:r>
              <a:rPr 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科学饮水，而不是渴了再喝</a:t>
            </a:r>
            <a:endParaRPr 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889000"/>
            <a:ext cx="2286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1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794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夏季常见病预防</a:t>
            </a:r>
            <a:endParaRPr lang="en-US" sz="40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419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未雨绸缪，守护健康</a:t>
            </a:r>
            <a:endParaRPr lang="en-US" sz="24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5334000"/>
            <a:ext cx="1270000" cy="76200"/>
          </a:xfrm>
          <a:prstGeom prst="roundRect">
            <a:avLst>
              <a:gd name="adj" fmla="val 5000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热中风（心脑血管意外）预防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207000" y="1651000"/>
            <a:ext cx="6223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5461000" y="18415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▍为何夏季易发？</a:t>
            </a:r>
            <a:endParaRPr lang="en-US" sz="2000" b="1" i="0" u="none" strike="noStrike">
              <a:solidFill>
                <a:srgbClr val="A7D7C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1000" y="25400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5969000" y="24765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血管扩张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高温使体表血管扩张，导致心、脑等重要器官的供血相对减少。</a:t>
            </a:r>
            <a:endParaRPr lang="en-US" sz="12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6500" y="2540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8064500" y="2476500"/>
            <a:ext cx="1460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血液黏稠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大量出汗导致体内水分流失，血液黏稠度增加，易形成血栓。</a:t>
            </a:r>
            <a:endParaRPr lang="en-US" sz="12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8500" y="2540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0033000" y="2476500"/>
            <a:ext cx="127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血压波动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2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闷热天气容易烦躁、睡眠不佳，导致血压骤升，诱发意外。</a:t>
            </a:r>
            <a:endParaRPr lang="en-US" sz="12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207000" y="4127500"/>
            <a:ext cx="6223000" cy="2349500"/>
          </a:xfrm>
          <a:prstGeom prst="roundRect">
            <a:avLst>
              <a:gd name="adj" fmla="val 6486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5461000" y="4318000"/>
            <a:ext cx="571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▍关键预防措施</a:t>
            </a:r>
            <a:endParaRPr lang="en-US" sz="2000" b="1" i="0" u="none" strike="noStrike">
              <a:solidFill>
                <a:srgbClr val="A7D7C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61000" y="49530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5905500" y="4752975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遵医嘱服药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切勿擅自停药或减药，需定期复查，在医生指导下调整方案。</a:t>
            </a:r>
            <a:endParaRPr lang="en-US" sz="11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82000" y="49530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15"/>
            </p:custDataLst>
          </p:nvPr>
        </p:nvSpPr>
        <p:spPr>
          <a:xfrm>
            <a:off x="8890000" y="4752975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养成定时监测习惯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每天早晚测量并记录血压，密切关注身体指标的变化。</a:t>
            </a:r>
            <a:endParaRPr lang="en-US" sz="11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9" name="Picture 1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61000" y="58420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>
            <p:custDataLst>
              <p:tags r:id="rId19"/>
            </p:custDataLst>
          </p:nvPr>
        </p:nvSpPr>
        <p:spPr>
          <a:xfrm>
            <a:off x="5905500" y="5641975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坚持“三个半小时”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晨起静卧半小时、午饭后午睡半小时、傍晚散步半小时。</a:t>
            </a:r>
            <a:endParaRPr lang="en-US" sz="11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382000" y="5842000"/>
            <a:ext cx="355600" cy="3556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23"/>
            </p:custDataLst>
          </p:nvPr>
        </p:nvSpPr>
        <p:spPr>
          <a:xfrm>
            <a:off x="8890000" y="5641975"/>
            <a:ext cx="2413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保持情绪稳定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1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静心养神，避免大喜大悲和情绪激动，维持平和心态。</a:t>
            </a:r>
            <a:endParaRPr lang="en-US" sz="11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070" y="1584960"/>
            <a:ext cx="4314825" cy="48920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中暑识别与急救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4666" r="4666"/>
          <a:stretch>
            <a:fillRect/>
          </a:stretch>
        </p:blipFill>
        <p:spPr>
          <a:xfrm>
            <a:off x="1016000" y="1905000"/>
            <a:ext cx="1651000" cy="2286000"/>
          </a:xfrm>
          <a:prstGeom prst="roundRect">
            <a:avLst>
              <a:gd name="adj" fmla="val 7692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921000" y="1905000"/>
            <a:ext cx="2667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67968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症状识别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● 先兆中暑：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头晕、头痛、口渴、乏力、心悸。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● 轻症中暑：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症状加重，体温升高至38.5℃以上。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</a:pPr>
            <a:r>
              <a:rPr lang="en-US" sz="1300" b="1" i="0" u="none" strike="noStrike">
                <a:solidFill>
                  <a:srgbClr val="D953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● 重症中暑(热射病)：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致命急症！体温高达</a:t>
            </a:r>
            <a:r>
              <a:rPr lang="en-US" sz="1300" b="1" i="0" u="none" strike="noStrike">
                <a:solidFill>
                  <a:srgbClr val="D953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40℃以上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，伴有意识模糊、抽搐、昏迷。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4445000"/>
            <a:ext cx="4699000" cy="1524000"/>
          </a:xfrm>
          <a:prstGeom prst="roundRect">
            <a:avLst>
              <a:gd name="adj" fmla="val 5000"/>
            </a:avLst>
          </a:prstGeom>
          <a:solidFill>
            <a:srgbClr val="A7D7C5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06500" y="4699000"/>
            <a:ext cx="457200" cy="4572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841500" y="4635500"/>
            <a:ext cx="368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⚠</a:t>
            </a:r>
            <a:r>
              <a:rPr lang="en-US" sz="1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关键提示：</a:t>
            </a:r>
            <a:r>
              <a:rPr lang="en-US" sz="12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一旦出现体温骤升且意识不清的症状，必须立即拨打急救电话，分秒必争。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223000" y="1651000"/>
            <a:ext cx="5207000" cy="4572000"/>
          </a:xfrm>
          <a:prstGeom prst="roundRect">
            <a:avLst>
              <a:gd name="adj" fmla="val 333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/>
          <a:srcRect l="13888" r="13888"/>
          <a:stretch>
            <a:fillRect/>
          </a:stretch>
        </p:blipFill>
        <p:spPr>
          <a:xfrm>
            <a:off x="6477000" y="1905000"/>
            <a:ext cx="1651000" cy="2286000"/>
          </a:xfrm>
          <a:prstGeom prst="roundRect">
            <a:avLst>
              <a:gd name="adj" fmla="val 7692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8382000" y="1905000"/>
            <a:ext cx="2667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67968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急救与预防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1000"/>
              </a:spcBef>
            </a:pPr>
            <a:r>
              <a:rPr lang="en-US" sz="13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🚑 急救原则：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立即转移至阴凉通风处，解开衣物，用湿毛巾擦拭身体或冰袋冷敷腋下/大腿根部进行物理降温，</a:t>
            </a:r>
            <a:r>
              <a:rPr lang="zh-CN" alt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若症状持续，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尽快</a:t>
            </a:r>
            <a:r>
              <a:rPr lang="zh-CN" alt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就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医。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300" b="1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🛡️ 预防措施：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避免在正午高温时段外出，随身携带水并少量多次饮用，注意防晒。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77000" y="4445000"/>
            <a:ext cx="4699000" cy="1524000"/>
          </a:xfrm>
          <a:prstGeom prst="roundRect">
            <a:avLst>
              <a:gd name="adj" fmla="val 5000"/>
            </a:avLst>
          </a:prstGeom>
          <a:solidFill>
            <a:srgbClr val="FEF9C3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7500" y="46990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7302500" y="4635500"/>
            <a:ext cx="368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💡</a:t>
            </a:r>
            <a:r>
              <a:rPr lang="en-US" sz="1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小知识：</a:t>
            </a:r>
            <a:r>
              <a:rPr lang="en-US" sz="1200" b="0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高温天气，不要等到口渴才喝水。可适当补充淡盐水，维持身体电解质平衡。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肠胃炎预防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07000" cy="1905000"/>
          </a:xfrm>
          <a:prstGeom prst="roundRect">
            <a:avLst>
              <a:gd name="adj" fmla="val 800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主要原因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17000"/>
              </a:lnSpc>
              <a:spcBef>
                <a:spcPts val="1200"/>
              </a:spcBef>
            </a:pPr>
            <a:r>
              <a:rPr lang="en-US" sz="1400" b="0" i="0" u="none" strike="noStrike">
                <a:solidFill>
                  <a:srgbClr val="4A4A4A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夏季气温高，食物易腐败变质，老年人肠胃功能较弱，抵抗力下降，极易因饮食不洁而引发肠胃炎。</a:t>
            </a:r>
            <a:endParaRPr lang="en-US" sz="1400" b="0" i="0" u="none" strike="noStrike">
              <a:solidFill>
                <a:srgbClr val="4A4A4A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2"/>
            </p:custDataLst>
          </p:nvPr>
        </p:nvSpPr>
        <p:spPr>
          <a:xfrm>
            <a:off x="762000" y="381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064000"/>
            <a:ext cx="457200" cy="457200"/>
          </a:xfrm>
          <a:prstGeom prst="rect">
            <a:avLst/>
          </a:prstGeom>
        </p:spPr>
      </p:pic>
      <p:sp>
        <p:nvSpPr>
          <p:cNvPr id="9" name="AutoShape 9"/>
          <p:cNvSpPr/>
          <p:nvPr>
            <p:custDataLst>
              <p:tags r:id="rId6"/>
            </p:custDataLst>
          </p:nvPr>
        </p:nvSpPr>
        <p:spPr>
          <a:xfrm>
            <a:off x="1600200" y="4089400"/>
            <a:ext cx="1524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25000"/>
              </a:lnSpc>
              <a:buSzTx/>
              <a:defRPr/>
            </a:pPr>
            <a:r>
              <a:rPr lang="en-US" sz="1800" b="1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食材新鲜</a:t>
            </a:r>
            <a:endParaRPr lang="en-US" sz="1800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7"/>
            </p:custDataLst>
          </p:nvPr>
        </p:nvSpPr>
        <p:spPr>
          <a:xfrm>
            <a:off x="1016000" y="4826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不吃生冷、不洁食物，剩菜剩饭要充分加热，避免细菌滋生。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8"/>
            </p:custDataLst>
          </p:nvPr>
        </p:nvSpPr>
        <p:spPr>
          <a:xfrm>
            <a:off x="3556000" y="381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10000" y="4064000"/>
            <a:ext cx="457200" cy="457200"/>
          </a:xfrm>
          <a:prstGeom prst="rect">
            <a:avLst/>
          </a:prstGeom>
        </p:spPr>
      </p:pic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4394200" y="4089400"/>
            <a:ext cx="1524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勤洗手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3810000" y="4826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饭前便后要用肥皂或洗手液彻底清洗双手，切断病从口入的途径。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4"/>
            </p:custDataLst>
          </p:nvPr>
        </p:nvSpPr>
        <p:spPr>
          <a:xfrm>
            <a:off x="6350000" y="381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04000" y="4064000"/>
            <a:ext cx="457200" cy="4572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18"/>
            </p:custDataLst>
          </p:nvPr>
        </p:nvSpPr>
        <p:spPr>
          <a:xfrm>
            <a:off x="7188200" y="4089400"/>
            <a:ext cx="1524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瓜果洗净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>
            <p:custDataLst>
              <p:tags r:id="rId19"/>
            </p:custDataLst>
          </p:nvPr>
        </p:nvSpPr>
        <p:spPr>
          <a:xfrm>
            <a:off x="6604000" y="4826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l">
              <a:lnSpc>
                <a:spcPct val="108000"/>
              </a:lnSpc>
              <a:buSzTx/>
              <a:defRPr/>
            </a:pPr>
            <a:r>
              <a:rPr lang="en-US" sz="1300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果在食用前需仔细清洗表皮，能削皮的可削皮食用。</a:t>
            </a:r>
            <a:endParaRPr lang="en-US" sz="1300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20"/>
            </p:custDataLst>
          </p:nvPr>
        </p:nvSpPr>
        <p:spPr>
          <a:xfrm>
            <a:off x="9080500" y="3810000"/>
            <a:ext cx="2603500" cy="2413000"/>
          </a:xfrm>
          <a:prstGeom prst="roundRect">
            <a:avLst>
              <a:gd name="adj" fmla="val 6315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334500" y="4064000"/>
            <a:ext cx="457200" cy="4572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24"/>
            </p:custDataLst>
          </p:nvPr>
        </p:nvSpPr>
        <p:spPr>
          <a:xfrm>
            <a:off x="9918700" y="4089400"/>
            <a:ext cx="1524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避免贪凉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25"/>
            </p:custDataLst>
          </p:nvPr>
        </p:nvSpPr>
        <p:spPr>
          <a:xfrm>
            <a:off x="9334500" y="4826000"/>
            <a:ext cx="2095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zh-CN" alt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避免一次性大量饮用冰水、吃冰西瓜等，</a:t>
            </a: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减少对肠胃的刺激，保护消化功能。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905625" y="725805"/>
            <a:ext cx="4038600" cy="295021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7850" y="0"/>
            <a:ext cx="5455285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5400" b="1" i="0" u="none" strike="noStrike">
                <a:solidFill>
                  <a:schemeClr val="tx1"/>
                </a:solidFill>
                <a:latin typeface="Noto Sans SC" panose="020B0200000000000000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互动环节</a:t>
            </a:r>
            <a:endParaRPr lang="zh-CN" altLang="en-US" sz="5400" b="1" i="0" u="none" strike="noStrike">
              <a:solidFill>
                <a:schemeClr val="tx1"/>
              </a:solidFill>
              <a:latin typeface="Noto Sans SC" panose="020B0200000000000000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71323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</a:t>
            </a:r>
            <a:r>
              <a:rPr lang="zh-CN" alt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时，出门散步时，出现先兆中暑时，下面做法正确的是？（多选题）</a:t>
            </a:r>
            <a:endParaRPr lang="zh-CN" altLang="en-US" sz="4000" b="1" i="0" u="none" strike="noStrik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25000"/>
              </a:lnSpc>
              <a:defRPr/>
            </a:pPr>
            <a:endParaRPr lang="zh-CN" altLang="en-US" sz="4000" b="1" i="0" u="none" strike="noStrik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2816860"/>
            <a:ext cx="11430000" cy="310134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95000"/>
              </a:lnSpc>
              <a:defRPr/>
            </a:pPr>
            <a:r>
              <a:rPr 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A.</a:t>
            </a:r>
            <a:r>
              <a:rPr 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立即到阴凉的位置</a:t>
            </a:r>
            <a:endParaRPr 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05000"/>
              </a:lnSpc>
              <a:defRPr/>
            </a:pP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B.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让同行者或周围人群协助解开衣物，用湿毛巾擦拭身体或冰袋冷敷腋下或大腿根部进行物理降温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          </a:t>
            </a:r>
            <a:endParaRPr lang="en-US" alt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55000"/>
              </a:lnSpc>
              <a:defRPr/>
            </a:pP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C.</a:t>
            </a:r>
            <a:r>
              <a:rPr 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症状持续不缓解，立即呼叫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120</a:t>
            </a:r>
            <a:endParaRPr lang="en-US" alt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978775" y="2159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前言：</a:t>
            </a:r>
            <a:r>
              <a:rPr lang="en-US" sz="3200" b="1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炎炎夏日，为何对老年人而言更需悉心呵护？</a:t>
            </a:r>
            <a:endParaRPr lang="en-US" sz="3200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905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1200" y="2286000"/>
            <a:ext cx="863600" cy="863600"/>
          </a:xfrm>
          <a:prstGeom prst="rect">
            <a:avLst/>
          </a:prstGeom>
        </p:spPr>
      </p:pic>
      <p:sp>
        <p:nvSpPr>
          <p:cNvPr id="6" name="AutoShape 6"/>
          <p:cNvSpPr/>
          <p:nvPr>
            <p:custDataLst>
              <p:tags r:id="rId6"/>
            </p:custDataLst>
          </p:nvPr>
        </p:nvSpPr>
        <p:spPr>
          <a:xfrm>
            <a:off x="952500" y="348234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触目惊心的“隐形杀手”</a:t>
            </a:r>
            <a:endParaRPr 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ctr">
              <a:lnSpc>
                <a:spcPct val="125000"/>
              </a:lnSpc>
              <a:defRPr/>
            </a:pP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952500" y="4318000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en-US" sz="1600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高温已悄然成为威胁老年</a:t>
            </a:r>
            <a:r>
              <a:rPr lang="zh-CN" altLang="en-US" sz="1600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朋友们</a:t>
            </a:r>
            <a:r>
              <a:rPr lang="en-US" sz="1600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健康的“隐形杀手”。</a:t>
            </a:r>
            <a:endParaRPr lang="zh-CN" altLang="en-US" sz="16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4445000" y="1905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64200" y="2286000"/>
            <a:ext cx="863600" cy="863600"/>
          </a:xfrm>
          <a:prstGeom prst="rect">
            <a:avLst/>
          </a:prstGeom>
        </p:spPr>
      </p:pic>
      <p:sp>
        <p:nvSpPr>
          <p:cNvPr id="10" name="AutoShape 10"/>
          <p:cNvSpPr/>
          <p:nvPr>
            <p:custDataLst>
              <p:tags r:id="rId12"/>
            </p:custDataLst>
          </p:nvPr>
        </p:nvSpPr>
        <p:spPr>
          <a:xfrm>
            <a:off x="4635500" y="3429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生理机能的“衰退期”</a:t>
            </a:r>
            <a:endParaRPr lang="en-US" sz="2000" b="1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4635500" y="3970655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just">
              <a:lnSpc>
                <a:spcPct val="125000"/>
              </a:lnSpc>
              <a:defRPr/>
            </a:pPr>
            <a:endParaRPr lang="en-US" sz="16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8128000" y="1905000"/>
            <a:ext cx="3302000" cy="4191000"/>
          </a:xfrm>
          <a:prstGeom prst="roundRect">
            <a:avLst>
              <a:gd name="adj" fmla="val 4615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347200" y="2286000"/>
            <a:ext cx="863600" cy="8636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8"/>
            </p:custDataLst>
          </p:nvPr>
        </p:nvSpPr>
        <p:spPr>
          <a:xfrm>
            <a:off x="8318500" y="3429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科学养生的“防护网”</a:t>
            </a:r>
            <a:endParaRPr lang="en-US" sz="20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9"/>
            </p:custDataLst>
          </p:nvPr>
        </p:nvSpPr>
        <p:spPr>
          <a:xfrm>
            <a:off x="8318500" y="4318000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了解身体的变化，掌握应对的方法，提前做好防暑降温措施，不仅能安然度夏，更能为健康保驾护航，真正做到“安康伴行”。</a:t>
            </a:r>
            <a:endParaRPr lang="zh-CN" altLang="en-US" sz="16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979410" y="97790"/>
            <a:ext cx="4070985" cy="410210"/>
          </a:xfrm>
          <a:prstGeom prst="rect">
            <a:avLst/>
          </a:prstGeom>
        </p:spPr>
      </p:pic>
      <p:sp>
        <p:nvSpPr>
          <p:cNvPr id="17" name="AutoShape 7"/>
          <p:cNvSpPr/>
          <p:nvPr>
            <p:custDataLst>
              <p:tags r:id="rId22"/>
            </p:custDataLst>
          </p:nvPr>
        </p:nvSpPr>
        <p:spPr>
          <a:xfrm>
            <a:off x="4635500" y="4318000"/>
            <a:ext cx="2921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 algn="just">
              <a:lnSpc>
                <a:spcPct val="125000"/>
              </a:lnSpc>
              <a:defRPr/>
            </a:pPr>
            <a:r>
              <a:rPr lang="zh-CN" altLang="en-US" sz="16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夏季气温高、湿度大，随着年龄增长，我们身体的体温调节、心血管及消化功能会自然减弱，面对酷暑时，比年轻人面临更多挑战。</a:t>
            </a:r>
            <a:endParaRPr lang="zh-CN" altLang="en-US" sz="16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889000"/>
            <a:ext cx="2540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1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794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驱蚊防虫与皮肤护理</a:t>
            </a:r>
            <a:endParaRPr lang="en-US" sz="40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419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细节之处，关爱备至</a:t>
            </a:r>
            <a:endParaRPr lang="en-US" sz="24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5461000"/>
            <a:ext cx="1016000" cy="762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驱蚊防虫，远离叮咬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651000"/>
            <a:ext cx="3302000" cy="4572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8181" b="18181"/>
          <a:stretch>
            <a:fillRect/>
          </a:stretch>
        </p:blipFill>
        <p:spPr>
          <a:xfrm>
            <a:off x="1016000" y="1905000"/>
            <a:ext cx="2794000" cy="1778000"/>
          </a:xfrm>
          <a:prstGeom prst="roundRect">
            <a:avLst>
              <a:gd name="adj" fmla="val 8571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952500" y="3937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首选：物理阻隔</a:t>
            </a:r>
            <a:endParaRPr lang="zh-CN" altLang="en-US" sz="2000" b="1" i="0" u="none" strike="noStrike">
              <a:solidFill>
                <a:srgbClr val="A7D7C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952500" y="4699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安装纱窗和蚊帐，物理阻隔，最安全有效的防蚊方式。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外出时尽量穿着浅色长袖衣裤，减少皮肤暴露。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4445000" y="1651000"/>
            <a:ext cx="3302000" cy="4572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4635500" y="3937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辅助：化学驱蚊</a:t>
            </a:r>
            <a:endParaRPr lang="zh-CN" altLang="en-US" sz="2000" b="1" i="0" u="none" strike="noStrike">
              <a:solidFill>
                <a:srgbClr val="A7D7C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4635500" y="4699000"/>
            <a:ext cx="2921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选购正规厂家生产的驱蚊液，注意查看有效成分。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• 涂抹时避开眼、口、鼻及皮肤破损处；回室内后及时清洗。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8128000" y="1651000"/>
            <a:ext cx="3302000" cy="4572000"/>
          </a:xfrm>
          <a:prstGeom prst="roundRect">
            <a:avLst>
              <a:gd name="adj" fmla="val 6153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017000" y="2095500"/>
            <a:ext cx="1524000" cy="1143000"/>
          </a:xfrm>
          <a:prstGeom prst="rect">
            <a:avLst/>
          </a:prstGeom>
        </p:spPr>
      </p:pic>
      <p:sp>
        <p:nvSpPr>
          <p:cNvPr id="14" name="AutoShape 14"/>
          <p:cNvSpPr/>
          <p:nvPr>
            <p:custDataLst>
              <p:tags r:id="rId14"/>
            </p:custDataLst>
          </p:nvPr>
        </p:nvSpPr>
        <p:spPr>
          <a:xfrm>
            <a:off x="8318500" y="3937000"/>
            <a:ext cx="2921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lnSpc>
                <a:spcPct val="125000"/>
              </a:lnSpc>
              <a:buSzTx/>
              <a:defRPr/>
            </a:pPr>
            <a:r>
              <a:rPr lang="en-US" sz="2000" b="1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</a:rPr>
              <a:t>治本：清理滋生环境</a:t>
            </a:r>
            <a:endParaRPr lang="en-US" sz="2000" b="1">
              <a:solidFill>
                <a:srgbClr val="A7D7C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5"/>
            </p:custDataLst>
          </p:nvPr>
        </p:nvSpPr>
        <p:spPr>
          <a:xfrm>
            <a:off x="8318500" y="4826000"/>
            <a:ext cx="2921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33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定期清理家中花瓶、花盆托盘、地漏等处的积水，从源头减少蚊虫滋生环境。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4702175" y="1905000"/>
            <a:ext cx="2781300" cy="17526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皮肤护理，清爽一夏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2"/>
            </p:custDataLst>
          </p:nvPr>
        </p:nvSpPr>
        <p:spPr>
          <a:xfrm>
            <a:off x="695325" y="1651000"/>
            <a:ext cx="2603500" cy="4572000"/>
          </a:xfrm>
          <a:prstGeom prst="roundRect">
            <a:avLst>
              <a:gd name="adj" fmla="val 585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4864" b="14864"/>
          <a:stretch>
            <a:fillRect/>
          </a:stretch>
        </p:blipFill>
        <p:spPr>
          <a:xfrm>
            <a:off x="822325" y="1841500"/>
            <a:ext cx="23495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>
            <p:custDataLst>
              <p:tags r:id="rId5"/>
            </p:custDataLst>
          </p:nvPr>
        </p:nvSpPr>
        <p:spPr>
          <a:xfrm>
            <a:off x="822325" y="36830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/ 清洁与保湿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6"/>
            </p:custDataLst>
          </p:nvPr>
        </p:nvSpPr>
        <p:spPr>
          <a:xfrm>
            <a:off x="1520825" y="4254500"/>
            <a:ext cx="952500" cy="381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7"/>
            </p:custDataLst>
          </p:nvPr>
        </p:nvSpPr>
        <p:spPr>
          <a:xfrm>
            <a:off x="885825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用温水洗澡，避免过度搓洗；浴后3分钟内涂抹温和润肤露，滋润锁水，防止皮肤干燥瘙痒。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8"/>
            </p:custDataLst>
          </p:nvPr>
        </p:nvSpPr>
        <p:spPr>
          <a:xfrm>
            <a:off x="4019550" y="1651000"/>
            <a:ext cx="2603500" cy="4572000"/>
          </a:xfrm>
          <a:prstGeom prst="roundRect">
            <a:avLst>
              <a:gd name="adj" fmla="val 585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t="3360" b="3360"/>
          <a:stretch>
            <a:fillRect/>
          </a:stretch>
        </p:blipFill>
        <p:spPr>
          <a:xfrm>
            <a:off x="4146550" y="1841500"/>
            <a:ext cx="23495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>
            <p:custDataLst>
              <p:tags r:id="rId11"/>
            </p:custDataLst>
          </p:nvPr>
        </p:nvSpPr>
        <p:spPr>
          <a:xfrm>
            <a:off x="4146550" y="3683000"/>
            <a:ext cx="234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02/ 预防热疹（痱子）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>
            <p:custDataLst>
              <p:tags r:id="rId12"/>
            </p:custDataLst>
          </p:nvPr>
        </p:nvSpPr>
        <p:spPr>
          <a:xfrm>
            <a:off x="4845050" y="4254500"/>
            <a:ext cx="952500" cy="381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>
            <p:custDataLst>
              <p:tags r:id="rId13"/>
            </p:custDataLst>
          </p:nvPr>
        </p:nvSpPr>
        <p:spPr>
          <a:xfrm>
            <a:off x="4210050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穿着宽松透气的棉质衣物，利于汗液排出；及时擦干汗水，保持皮肤褶皱处清洁干燥。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>
            <p:custDataLst>
              <p:tags r:id="rId14"/>
            </p:custDataLst>
          </p:nvPr>
        </p:nvSpPr>
        <p:spPr>
          <a:xfrm>
            <a:off x="7400925" y="1651000"/>
            <a:ext cx="2603500" cy="4572000"/>
          </a:xfrm>
          <a:prstGeom prst="roundRect">
            <a:avLst>
              <a:gd name="adj" fmla="val 585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124825" y="1968500"/>
            <a:ext cx="1143000" cy="1143000"/>
          </a:xfrm>
          <a:prstGeom prst="rect">
            <a:avLst/>
          </a:prstGeom>
        </p:spPr>
      </p:pic>
      <p:sp>
        <p:nvSpPr>
          <p:cNvPr id="21" name="AutoShape 21"/>
          <p:cNvSpPr/>
          <p:nvPr>
            <p:custDataLst>
              <p:tags r:id="rId18"/>
            </p:custDataLst>
          </p:nvPr>
        </p:nvSpPr>
        <p:spPr>
          <a:xfrm>
            <a:off x="7527925" y="3683000"/>
            <a:ext cx="2494915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03/ </a:t>
            </a:r>
            <a:r>
              <a:rPr lang="zh-CN" alt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避免皮肤损伤与感染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AutoShape 22"/>
          <p:cNvSpPr/>
          <p:nvPr>
            <p:custDataLst>
              <p:tags r:id="rId19"/>
            </p:custDataLst>
          </p:nvPr>
        </p:nvSpPr>
        <p:spPr>
          <a:xfrm>
            <a:off x="8226425" y="4254500"/>
            <a:ext cx="952500" cy="381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>
            <p:custDataLst>
              <p:tags r:id="rId20"/>
            </p:custDataLst>
          </p:nvPr>
        </p:nvSpPr>
        <p:spPr>
          <a:xfrm>
            <a:off x="7591425" y="4572000"/>
            <a:ext cx="2222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定期修剪指甲，尽量避免抓挠发痒部位，防止皮肤破损引发细菌感染，加重皮肤问题。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总结：安然度夏，从“心”开始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33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夏季养生，不仅是身体的调养，更是心灵的滋养。中医讲“夏气通于心”，保持一颗平和、宁静的心，才是安然度夏的最高境界。</a:t>
            </a:r>
            <a:endParaRPr lang="en-US" sz="1400" b="0" i="0" u="none" strike="noStrike">
              <a:solidFill>
                <a:srgbClr val="4B556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>
            <p:custDataLst>
              <p:tags r:id="rId2"/>
            </p:custDataLst>
          </p:nvPr>
        </p:nvSpPr>
        <p:spPr>
          <a:xfrm>
            <a:off x="762000" y="2794000"/>
            <a:ext cx="2540000" cy="1714500"/>
          </a:xfrm>
          <a:prstGeom prst="roundRect">
            <a:avLst>
              <a:gd name="adj" fmla="val 740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>
            <p:custDataLst>
              <p:tags r:id="rId3"/>
            </p:custDataLst>
          </p:nvPr>
        </p:nvSpPr>
        <p:spPr>
          <a:xfrm>
            <a:off x="762000" y="2794000"/>
            <a:ext cx="76200" cy="17145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6000" y="2984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1460500" y="2946400"/>
            <a:ext cx="1714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规律作息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06C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晚上11点前入睡，保证7-8小时睡眠。中午可小睡20-30分钟，以养心神。</a:t>
            </a:r>
            <a:endParaRPr lang="en-US" sz="1200" b="0" i="0" u="none" strike="noStrike">
              <a:solidFill>
                <a:srgbClr val="606C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3556000" y="2794000"/>
            <a:ext cx="2540000" cy="1714500"/>
          </a:xfrm>
          <a:prstGeom prst="roundRect">
            <a:avLst>
              <a:gd name="adj" fmla="val 740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3556000" y="2794000"/>
            <a:ext cx="76200" cy="17145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10000" y="29845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>
            <p:custDataLst>
              <p:tags r:id="rId13"/>
            </p:custDataLst>
          </p:nvPr>
        </p:nvSpPr>
        <p:spPr>
          <a:xfrm>
            <a:off x="4254500" y="2946400"/>
            <a:ext cx="1714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适度运动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06C8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避开正午高温，在清晨或傍晚散步、打太极、做八段锦，舒缓身心。</a:t>
            </a:r>
            <a:endParaRPr lang="en-US" sz="1200" b="0" i="0" u="none" strike="noStrike">
              <a:solidFill>
                <a:srgbClr val="606C8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14"/>
            </p:custDataLst>
          </p:nvPr>
        </p:nvSpPr>
        <p:spPr>
          <a:xfrm>
            <a:off x="762000" y="4699000"/>
            <a:ext cx="2540000" cy="1714500"/>
          </a:xfrm>
          <a:prstGeom prst="roundRect">
            <a:avLst>
              <a:gd name="adj" fmla="val 7407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762000" y="4699000"/>
            <a:ext cx="76200" cy="1714500"/>
          </a:xfrm>
          <a:prstGeom prst="roundRect">
            <a:avLst>
              <a:gd name="adj" fmla="val 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6000" y="48895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>
            <p:custDataLst>
              <p:tags r:id="rId19"/>
            </p:custDataLst>
          </p:nvPr>
        </p:nvSpPr>
        <p:spPr>
          <a:xfrm>
            <a:off x="1460500" y="4851400"/>
            <a:ext cx="1714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培养兴趣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800"/>
              </a:spcBef>
            </a:pPr>
            <a:r>
              <a:rPr lang="en-US" sz="1200" b="0" i="0" u="none" strike="noStrike">
                <a:solidFill>
                  <a:srgbClr val="606C8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听戏、练字、养花或与老友聊天，转移注意力，放松心情，让精神有所寄托。</a:t>
            </a:r>
            <a:endParaRPr lang="en-US" sz="1200" b="0" i="0" u="none" strike="noStrike">
              <a:solidFill>
                <a:srgbClr val="606C8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20"/>
          <a:srcRect l="7767" r="7767"/>
          <a:stretch>
            <a:fillRect/>
          </a:stretch>
        </p:blipFill>
        <p:spPr>
          <a:xfrm>
            <a:off x="6477000" y="2286000"/>
            <a:ext cx="4953000" cy="3683000"/>
          </a:xfrm>
          <a:prstGeom prst="roundRect">
            <a:avLst>
              <a:gd name="adj" fmla="val 5517"/>
            </a:avLst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5461000" y="2032000"/>
            <a:ext cx="1270000" cy="76200"/>
          </a:xfrm>
          <a:prstGeom prst="roundRect">
            <a:avLst>
              <a:gd name="adj" fmla="val 5000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1927860" y="546100"/>
            <a:ext cx="8336915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17000"/>
              </a:lnSpc>
              <a:defRPr/>
            </a:pPr>
            <a:r>
              <a:rPr lang="en-US" sz="4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祝大家 身体健康 阖家幸福</a:t>
            </a:r>
            <a:endParaRPr lang="en-US" sz="4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0" y="5184775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谢谢观看</a:t>
            </a:r>
            <a:endParaRPr lang="en-US" sz="1100"/>
          </a:p>
          <a:p>
            <a:pPr indent="0" algn="ctr">
              <a:lnSpc>
                <a:spcPct val="125000"/>
              </a:lnSpc>
            </a:pPr>
            <a:endParaRPr lang="en-US" sz="1400" b="0" i="0" u="none" strike="noStrike" spc="400">
              <a:solidFill>
                <a:srgbClr val="66666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893050" y="241300"/>
            <a:ext cx="4070985" cy="4102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080" y="1948180"/>
            <a:ext cx="3442970" cy="31330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目录</a:t>
            </a:r>
            <a:r>
              <a:rPr lang="en-US" sz="4000" b="0" i="0" u="none" strike="noStrike">
                <a:solidFill>
                  <a:srgbClr val="A7D7C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CONTENTS</a:t>
            </a:r>
            <a:endParaRPr lang="en-US" sz="4000" b="0" i="0" u="none" strike="noStrike">
              <a:solidFill>
                <a:srgbClr val="A7D7C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>
            <p:custDataLst>
              <p:tags r:id="rId2"/>
            </p:custDataLst>
          </p:nvPr>
        </p:nvSpPr>
        <p:spPr>
          <a:xfrm>
            <a:off x="762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>
            <p:custDataLst>
              <p:tags r:id="rId3"/>
            </p:custDataLst>
          </p:nvPr>
        </p:nvSpPr>
        <p:spPr>
          <a:xfrm>
            <a:off x="1016000" y="2095500"/>
            <a:ext cx="1270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5" name="AutoShape 5"/>
          <p:cNvSpPr/>
          <p:nvPr>
            <p:custDataLst>
              <p:tags r:id="rId4"/>
            </p:custDataLst>
          </p:nvPr>
        </p:nvSpPr>
        <p:spPr>
          <a:xfrm>
            <a:off x="2413000" y="2159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夏季避暑小妙招</a:t>
            </a:r>
            <a:endParaRPr lang="en-US" sz="16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20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清凉环境，科学防护</a:t>
            </a:r>
            <a:endParaRPr lang="en-US" sz="20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5"/>
            </p:custDataLst>
          </p:nvPr>
        </p:nvSpPr>
        <p:spPr>
          <a:xfrm>
            <a:off x="6223000" y="1778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6"/>
            </p:custDataLst>
          </p:nvPr>
        </p:nvSpPr>
        <p:spPr>
          <a:xfrm>
            <a:off x="6477000" y="2095500"/>
            <a:ext cx="1270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endParaRPr lang="en-US" sz="1100"/>
          </a:p>
        </p:txBody>
      </p:sp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7874000" y="2159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夏季科学补水与饮食</a:t>
            </a:r>
            <a:endParaRPr lang="en-US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8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水润身心，食养脾胃</a:t>
            </a:r>
            <a:endParaRPr lang="en-US" sz="18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762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>
            <p:custDataLst>
              <p:tags r:id="rId9"/>
            </p:custDataLst>
          </p:nvPr>
        </p:nvSpPr>
        <p:spPr>
          <a:xfrm>
            <a:off x="1016000" y="4508500"/>
            <a:ext cx="1270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endParaRPr lang="en-US" sz="1100"/>
          </a:p>
        </p:txBody>
      </p:sp>
      <p:sp>
        <p:nvSpPr>
          <p:cNvPr id="11" name="AutoShape 11"/>
          <p:cNvSpPr/>
          <p:nvPr>
            <p:custDataLst>
              <p:tags r:id="rId10"/>
            </p:custDataLst>
          </p:nvPr>
        </p:nvSpPr>
        <p:spPr>
          <a:xfrm>
            <a:off x="2413000" y="4572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夏季常见病预防</a:t>
            </a:r>
            <a:endParaRPr lang="en-US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8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未雨绸缪，守护健康</a:t>
            </a:r>
            <a:endParaRPr lang="en-US" sz="18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1"/>
            </p:custDataLst>
          </p:nvPr>
        </p:nvSpPr>
        <p:spPr>
          <a:xfrm>
            <a:off x="6223000" y="4191000"/>
            <a:ext cx="5207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2"/>
            </p:custDataLst>
          </p:nvPr>
        </p:nvSpPr>
        <p:spPr>
          <a:xfrm>
            <a:off x="6477000" y="4508500"/>
            <a:ext cx="1270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60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endParaRPr lang="en-US" sz="1100"/>
          </a:p>
        </p:txBody>
      </p:sp>
      <p:sp>
        <p:nvSpPr>
          <p:cNvPr id="14" name="AutoShape 14"/>
          <p:cNvSpPr/>
          <p:nvPr>
            <p:custDataLst>
              <p:tags r:id="rId13"/>
            </p:custDataLst>
          </p:nvPr>
        </p:nvSpPr>
        <p:spPr>
          <a:xfrm>
            <a:off x="7874000" y="4572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2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驱蚊防虫与皮肤护理</a:t>
            </a:r>
            <a:endParaRPr lang="en-US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l">
              <a:lnSpc>
                <a:spcPct val="125000"/>
              </a:lnSpc>
              <a:spcBef>
                <a:spcPts val="1200"/>
              </a:spcBef>
            </a:pPr>
            <a:r>
              <a:rPr lang="en-US" sz="18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细节之处，关爱备至</a:t>
            </a:r>
            <a:endParaRPr lang="en-US" sz="18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874000" y="3556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1016000"/>
            <a:ext cx="228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9600" b="1" i="0" u="none" strike="noStrike">
                <a:solidFill>
                  <a:srgbClr val="A7D7C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2794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夏季避暑小妙招</a:t>
            </a:r>
            <a:endParaRPr lang="en-US" sz="40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4191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6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清凉环境，科学防护</a:t>
            </a:r>
            <a:endParaRPr lang="en-US" sz="26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5461000"/>
            <a:ext cx="1143000" cy="76200"/>
          </a:xfrm>
          <a:prstGeom prst="roundRect">
            <a:avLst>
              <a:gd name="adj" fmla="val 50000"/>
            </a:avLst>
          </a:prstGeom>
          <a:solidFill>
            <a:srgbClr val="A7D7C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889875" y="2667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营造清凉舒适的室内环境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6858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6086" b="16086"/>
          <a:stretch>
            <a:fillRect/>
          </a:stretch>
        </p:blipFill>
        <p:spPr>
          <a:xfrm>
            <a:off x="1016000" y="1778000"/>
            <a:ext cx="6350000" cy="1651000"/>
          </a:xfrm>
          <a:prstGeom prst="roundRect">
            <a:avLst>
              <a:gd name="adj" fmla="val 615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1016000" y="3683000"/>
            <a:ext cx="635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6AA8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01 / 科学使用空调，避免“空调病”</a:t>
            </a:r>
            <a:endParaRPr lang="en-US" sz="2000" b="1" i="0" u="none" strike="noStrike">
              <a:solidFill>
                <a:srgbClr val="6AA889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1016000" y="4318000"/>
            <a:ext cx="2984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🌡温度设定：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建议设置在</a:t>
            </a:r>
            <a:r>
              <a:rPr lang="en-US" sz="1300" b="1" i="0" u="none" strike="noStrike">
                <a:solidFill>
                  <a:srgbClr val="6AA88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26℃-28℃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，避免室内外温差过大（不超过7-8℃）。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🌀 风向调节：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避免风口直吹身体，可调整为向上或向侧面吹，让冷空气自然下沉。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127500" y="4318000"/>
            <a:ext cx="2984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🌬️ 定时通风：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每开2-3小时空调，应开窗通风15-20分钟，保持室内空气清新。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>
              <a:lnSpc>
                <a:spcPct val="108000"/>
              </a:lnSpc>
              <a:spcBef>
                <a:spcPts val="1200"/>
              </a:spcBef>
            </a:pPr>
            <a:r>
              <a:rPr lang="en-US" sz="14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🛌 夜间防护：</a:t>
            </a: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睡眠时可穿上薄长裤长袖，或盖薄毯，防止低温对关节造成伤害。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3"/>
            </p:custDataLst>
          </p:nvPr>
        </p:nvSpPr>
        <p:spPr>
          <a:xfrm>
            <a:off x="7874000" y="1524000"/>
            <a:ext cx="3556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8000" y="1778000"/>
            <a:ext cx="457200" cy="4572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7"/>
            </p:custDataLst>
          </p:nvPr>
        </p:nvSpPr>
        <p:spPr>
          <a:xfrm>
            <a:off x="8763000" y="18034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02 / 巧用风扇循环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8"/>
            </p:custDataLst>
          </p:nvPr>
        </p:nvSpPr>
        <p:spPr>
          <a:xfrm>
            <a:off x="8128000" y="25400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不要对着人直吹，建议对着墙壁或地面吹，通过空气循环加速室内冷热交换，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既能降温，又避免了冷风直吹引起的不适。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AutoShape 13"/>
          <p:cNvSpPr/>
          <p:nvPr>
            <p:custDataLst>
              <p:tags r:id="rId9"/>
            </p:custDataLst>
          </p:nvPr>
        </p:nvSpPr>
        <p:spPr>
          <a:xfrm>
            <a:off x="7874000" y="4000500"/>
            <a:ext cx="3556000" cy="2222500"/>
          </a:xfrm>
          <a:prstGeom prst="roundRect">
            <a:avLst>
              <a:gd name="adj" fmla="val 6857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28000" y="4254500"/>
            <a:ext cx="457200" cy="457200"/>
          </a:xfrm>
          <a:prstGeom prst="rect">
            <a:avLst/>
          </a:prstGeom>
        </p:spPr>
      </p:pic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8763000" y="4279900"/>
            <a:ext cx="2413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03 / 物理遮光降温</a:t>
            </a:r>
            <a:endParaRPr lang="en-US" sz="18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16" name="AutoShape 16"/>
          <p:cNvSpPr/>
          <p:nvPr>
            <p:custDataLst>
              <p:tags r:id="rId14"/>
            </p:custDataLst>
          </p:nvPr>
        </p:nvSpPr>
        <p:spPr>
          <a:xfrm>
            <a:off x="8128000" y="5016500"/>
            <a:ext cx="304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午后阳光强烈时，拉上窗帘或百叶窗，能有效阻挡太阳辐射热进入室内，从源头减少热量。</a:t>
            </a:r>
            <a:endParaRPr lang="en-US" sz="1300" b="0" i="0" u="none" strike="noStrike">
              <a:solidFill>
                <a:srgbClr val="555555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934325" y="2159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7850" y="259715"/>
            <a:ext cx="5455285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5400" b="1" i="0" u="none" strike="noStrike">
                <a:solidFill>
                  <a:schemeClr val="tx1"/>
                </a:solidFill>
                <a:latin typeface="Noto Sans SC" panose="020B0200000000000000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互动环节</a:t>
            </a:r>
            <a:endParaRPr lang="zh-CN" altLang="en-US" sz="5400" b="1" i="0" u="none" strike="noStrike">
              <a:solidFill>
                <a:schemeClr val="tx1"/>
              </a:solidFill>
              <a:latin typeface="Noto Sans SC" panose="020B0200000000000000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</a:t>
            </a:r>
            <a:r>
              <a:rPr lang="zh-CN" alt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空调适合开到多少度？</a:t>
            </a:r>
            <a:endParaRPr lang="zh-CN" altLang="en-US" sz="4000" b="1" i="0" u="none" strike="noStrik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878205" y="3429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A.19-22</a:t>
            </a:r>
            <a:r>
              <a:rPr lang="zh-CN" altLang="en-US" sz="40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度</a:t>
            </a:r>
            <a:r>
              <a:rPr lang="en-US" altLang="zh-CN" sz="40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       B.23-25</a:t>
            </a:r>
            <a:r>
              <a:rPr lang="zh-CN" altLang="en-US" sz="40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度</a:t>
            </a:r>
            <a:r>
              <a:rPr lang="en-US" altLang="zh-CN" sz="40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       C.26-28</a:t>
            </a:r>
            <a:r>
              <a:rPr lang="zh-CN" altLang="en-US" sz="40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度</a:t>
            </a:r>
            <a:endParaRPr lang="zh-CN" altLang="en-US" sz="4000" b="0" i="0" u="none" strike="noStrike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953375" y="259715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错峰出行，做好万全防护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668000" cy="1079500"/>
          </a:xfrm>
          <a:prstGeom prst="roundRect">
            <a:avLst>
              <a:gd name="adj" fmla="val 14117"/>
            </a:avLst>
          </a:prstGeom>
          <a:solidFill>
            <a:srgbClr val="FFFFFF">
              <a:alpha val="90000"/>
            </a:srgbClr>
          </a:solidFill>
          <a:ln w="25400" cap="flat" cmpd="sng">
            <a:solidFill>
              <a:srgbClr val="A7D7C5">
                <a:alpha val="100000"/>
              </a:srgbClr>
            </a:solidFill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1752600"/>
            <a:ext cx="609600" cy="6096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905000" y="1676400"/>
            <a:ext cx="914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避开高温时段：</a:t>
            </a:r>
            <a:r>
              <a:rPr lang="en-US" sz="16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尽量避免在</a:t>
            </a:r>
            <a:r>
              <a:rPr lang="en-US" sz="1600" b="1" i="0" u="none" strike="noStrike">
                <a:solidFill>
                  <a:srgbClr val="D953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上午10点 至 下午4点</a:t>
            </a:r>
            <a:r>
              <a:rPr lang="en-US" sz="1600" b="0" i="0" u="none" strike="noStrike">
                <a:solidFill>
                  <a:srgbClr val="55555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外出，减少长时间暴露在烈日下的风险。</a:t>
            </a:r>
            <a:endParaRPr lang="en-US" sz="1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762000" y="2921000"/>
            <a:ext cx="2540000" cy="3429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11764" b="11764"/>
          <a:stretch>
            <a:fillRect/>
          </a:stretch>
        </p:blipFill>
        <p:spPr>
          <a:xfrm>
            <a:off x="952500" y="3111500"/>
            <a:ext cx="2159000" cy="1651000"/>
          </a:xfrm>
          <a:prstGeom prst="roundRect">
            <a:avLst>
              <a:gd name="adj" fmla="val 923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>
            <p:custDataLst>
              <p:tags r:id="rId7"/>
            </p:custDataLst>
          </p:nvPr>
        </p:nvSpPr>
        <p:spPr>
          <a:xfrm>
            <a:off x="889000" y="4953000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头部防护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佩戴宽沿遮阳帽，全方位遮挡阳光，保护头顶与颈部皮肤免受晒伤。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8"/>
            </p:custDataLst>
          </p:nvPr>
        </p:nvSpPr>
        <p:spPr>
          <a:xfrm>
            <a:off x="3467100" y="2921000"/>
            <a:ext cx="2540000" cy="3429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t="11077" b="11077"/>
          <a:stretch>
            <a:fillRect/>
          </a:stretch>
        </p:blipFill>
        <p:spPr>
          <a:xfrm>
            <a:off x="3657600" y="3111500"/>
            <a:ext cx="2159000" cy="1651000"/>
          </a:xfrm>
          <a:prstGeom prst="roundRect">
            <a:avLst>
              <a:gd name="adj" fmla="val 923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1" name="AutoShape 11"/>
          <p:cNvSpPr/>
          <p:nvPr>
            <p:custDataLst>
              <p:tags r:id="rId11"/>
            </p:custDataLst>
          </p:nvPr>
        </p:nvSpPr>
        <p:spPr>
          <a:xfrm>
            <a:off x="3594100" y="4953000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眼部防护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戴上防紫外线的太阳镜，减少强光刺眼，防止眼睛被紫外线灼伤。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2"/>
            </p:custDataLst>
          </p:nvPr>
        </p:nvSpPr>
        <p:spPr>
          <a:xfrm>
            <a:off x="6172200" y="2921000"/>
            <a:ext cx="2540000" cy="3429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t="11764" b="11764"/>
          <a:stretch>
            <a:fillRect/>
          </a:stretch>
        </p:blipFill>
        <p:spPr>
          <a:xfrm>
            <a:off x="6362700" y="3111500"/>
            <a:ext cx="2159000" cy="1651000"/>
          </a:xfrm>
          <a:prstGeom prst="roundRect">
            <a:avLst>
              <a:gd name="adj" fmla="val 923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4"/>
          <p:cNvSpPr/>
          <p:nvPr>
            <p:custDataLst>
              <p:tags r:id="rId15"/>
            </p:custDataLst>
          </p:nvPr>
        </p:nvSpPr>
        <p:spPr>
          <a:xfrm>
            <a:off x="6299200" y="4953000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衣物选择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首选浅色、宽松、透气的棉质衣物，既吸汗又散热，体感更舒适。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5" name="AutoShape 15"/>
          <p:cNvSpPr/>
          <p:nvPr>
            <p:custDataLst>
              <p:tags r:id="rId16"/>
            </p:custDataLst>
          </p:nvPr>
        </p:nvSpPr>
        <p:spPr>
          <a:xfrm>
            <a:off x="8877300" y="2921000"/>
            <a:ext cx="2540000" cy="3429000"/>
          </a:xfrm>
          <a:prstGeom prst="roundRect">
            <a:avLst>
              <a:gd name="adj" fmla="val 800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>
            <p:custDataLst>
              <p:tags r:id="rId17"/>
            </p:custDataLst>
          </p:nvPr>
        </p:nvSpPr>
        <p:spPr>
          <a:xfrm>
            <a:off x="9067800" y="3111500"/>
            <a:ext cx="2159000" cy="1651000"/>
          </a:xfrm>
          <a:prstGeom prst="roundRect">
            <a:avLst>
              <a:gd name="adj" fmla="val 9230"/>
            </a:avLst>
          </a:prstGeom>
          <a:solidFill>
            <a:srgbClr val="A7D7C5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525000" y="3429000"/>
            <a:ext cx="1016000" cy="1016000"/>
          </a:xfrm>
          <a:prstGeom prst="rect">
            <a:avLst/>
          </a:prstGeom>
        </p:spPr>
      </p:pic>
      <p:sp>
        <p:nvSpPr>
          <p:cNvPr id="18" name="AutoShape 18"/>
          <p:cNvSpPr/>
          <p:nvPr>
            <p:custDataLst>
              <p:tags r:id="rId21"/>
            </p:custDataLst>
          </p:nvPr>
        </p:nvSpPr>
        <p:spPr>
          <a:xfrm>
            <a:off x="9004300" y="4953000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随身好物</a:t>
            </a:r>
            <a:endParaRPr lang="en-US" sz="1100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117000"/>
              </a:lnSpc>
              <a:spcBef>
                <a:spcPts val="800"/>
              </a:spcBef>
            </a:pPr>
            <a:r>
              <a:rPr lang="en-US" sz="1300" b="0" i="0" u="none" strike="noStrike">
                <a:solidFill>
                  <a:srgbClr val="666666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随身携带遮阳伞、小扇子、足量饮用水及藿香正气水等防暑药品。</a:t>
            </a:r>
            <a:endParaRPr lang="en-US" sz="1300" b="0" i="0" u="none" strike="noStrike">
              <a:solidFill>
                <a:srgbClr val="666666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333333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养成健康的生活习惯</a:t>
            </a:r>
            <a:endParaRPr lang="en-US" sz="3200" b="1" i="0" u="none" strike="noStrike">
              <a:solidFill>
                <a:srgbClr val="333333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214" b="214"/>
          <a:stretch>
            <a:fillRect/>
          </a:stretch>
        </p:blipFill>
        <p:spPr>
          <a:xfrm>
            <a:off x="762000" y="1778000"/>
            <a:ext cx="3556000" cy="4445000"/>
          </a:xfrm>
          <a:prstGeom prst="roundRect">
            <a:avLst>
              <a:gd name="adj" fmla="val 4285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</p:pic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4826000" y="1778000"/>
            <a:ext cx="6604000" cy="2095500"/>
          </a:xfrm>
          <a:prstGeom prst="roundRect">
            <a:avLst>
              <a:gd name="adj" fmla="val 7272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000" y="2032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>
            <p:custDataLst>
              <p:tags r:id="rId7"/>
            </p:custDataLst>
          </p:nvPr>
        </p:nvSpPr>
        <p:spPr>
          <a:xfrm>
            <a:off x="5588000" y="19685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F4444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切忌“快速降温”</a:t>
            </a:r>
            <a:endParaRPr lang="en-US" sz="2000" b="1" i="0" u="none" strike="noStrike">
              <a:solidFill>
                <a:srgbClr val="EF4444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8"/>
            </p:custDataLst>
          </p:nvPr>
        </p:nvSpPr>
        <p:spPr>
          <a:xfrm>
            <a:off x="5080000" y="2667000"/>
            <a:ext cx="609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从炎热的室外回到室内，身体处于扩张状态，此时如果立刻对着空调或风扇猛吹，或者马上洗冷水澡、喝冰水，会使全身血管迅速收缩，血压急剧升高，极易诱发心脑血管意外。</a:t>
            </a:r>
            <a:endParaRPr lang="en-US" sz="1600" b="0" i="0" u="none" strike="noStrike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>
            <p:custDataLst>
              <p:tags r:id="rId9"/>
            </p:custDataLst>
          </p:nvPr>
        </p:nvSpPr>
        <p:spPr>
          <a:xfrm>
            <a:off x="4826000" y="4191000"/>
            <a:ext cx="6604000" cy="2159000"/>
          </a:xfrm>
          <a:prstGeom prst="roundRect">
            <a:avLst>
              <a:gd name="adj" fmla="val 7058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  <a:effectLst>
            <a:outerShdw blurRad="444500" dist="190500" dir="2700000" algn="tl" rotWithShape="0">
              <a:srgbClr val="000000">
                <a:alpha val="25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80000" y="4445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>
            <p:custDataLst>
              <p:tags r:id="rId13"/>
            </p:custDataLst>
          </p:nvPr>
        </p:nvSpPr>
        <p:spPr>
          <a:xfrm>
            <a:off x="5588000" y="4381500"/>
            <a:ext cx="558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66A88E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正确做法：</a:t>
            </a:r>
            <a:endParaRPr lang="en-US" sz="2000" b="1" i="0" u="none" strike="noStrike">
              <a:solidFill>
                <a:srgbClr val="66A88E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4"/>
            </p:custDataLst>
          </p:nvPr>
        </p:nvSpPr>
        <p:spPr>
          <a:xfrm>
            <a:off x="5080000" y="5080000"/>
            <a:ext cx="6096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1. 先在阴凉通风处静坐休息片刻，平复呼吸与心跳。</a:t>
            </a:r>
            <a:br>
              <a:rPr lang="en-US" sz="16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6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2. 用湿毛巾擦拭面部、颈部、手腕等部位，辅助身体自然散热。</a:t>
            </a:r>
            <a:br>
              <a:rPr lang="en-US" sz="16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</a:br>
            <a:r>
              <a:rPr lang="en-US" sz="1600" b="0" i="0" u="none" strike="noStrike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3. 待身体状态平稳后，再进行温水洗漱和少量多次的温水补水。</a:t>
            </a:r>
            <a:endParaRPr lang="en-US" sz="1600" b="0" i="0" u="none" strike="noStrike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7850" y="259715"/>
            <a:ext cx="5455285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5400" b="1" i="0" u="none" strike="noStrike">
                <a:solidFill>
                  <a:schemeClr val="tx1"/>
                </a:solidFill>
                <a:latin typeface="Noto Sans SC" panose="020B0200000000000000" charset="-122"/>
                <a:ea typeface="宋体" panose="02010600030101010101" pitchFamily="2" charset="-122"/>
                <a:cs typeface="Noto Sans SC" panose="020B0200000000000000" charset="-122"/>
                <a:sym typeface="Noto Sans SC" panose="020B0200000000000000" charset="-122"/>
              </a:rPr>
              <a:t>互动环节</a:t>
            </a:r>
            <a:endParaRPr lang="zh-CN" altLang="en-US" sz="5400" b="1" i="0" u="none" strike="noStrike">
              <a:solidFill>
                <a:schemeClr val="tx1"/>
              </a:solidFill>
              <a:latin typeface="Noto Sans SC" panose="020B0200000000000000" charset="-122"/>
              <a:ea typeface="宋体" panose="02010600030101010101" pitchFamily="2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2000" y="190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夏季</a:t>
            </a:r>
            <a:r>
              <a:rPr lang="zh-CN" altLang="en-US" sz="4000" b="1" i="0" u="none" strike="noStrike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Noto Sans SC" panose="020B0200000000000000" charset="-122"/>
                <a:sym typeface="Noto Sans SC" panose="020B0200000000000000" charset="-122"/>
              </a:rPr>
              <a:t>时，下面哪个时间点不适合出门散步？</a:t>
            </a:r>
            <a:endParaRPr lang="zh-CN" altLang="en-US" sz="4000" b="1" i="0" u="none" strike="noStrike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878205" y="3289300"/>
            <a:ext cx="10668000" cy="24631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35000"/>
              </a:lnSpc>
              <a:defRPr/>
            </a:pPr>
            <a:r>
              <a:rPr 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A.</a:t>
            </a:r>
            <a:r>
              <a:rPr 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早上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7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点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         </a:t>
            </a:r>
            <a:endParaRPr lang="en-US" alt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35000"/>
              </a:lnSpc>
              <a:defRPr/>
            </a:pP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B.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早上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10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点至下午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4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点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           </a:t>
            </a:r>
            <a:endParaRPr lang="en-US" altLang="zh-CN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  <a:p>
            <a:pPr indent="0" algn="l">
              <a:lnSpc>
                <a:spcPct val="135000"/>
              </a:lnSpc>
              <a:defRPr/>
            </a:pP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C.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晚上</a:t>
            </a:r>
            <a:r>
              <a:rPr lang="en-US" altLang="zh-CN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7</a:t>
            </a:r>
            <a:r>
              <a:rPr lang="zh-CN" altLang="en-US" sz="4000" b="0" i="0" u="none" strike="noStrike">
                <a:solidFill>
                  <a:srgbClr val="606C7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Noto Sans SC" panose="020B0200000000000000" charset="-122"/>
              </a:rPr>
              <a:t>点</a:t>
            </a:r>
            <a:endParaRPr lang="zh-CN" altLang="en-US" sz="4000" b="0" i="0" u="none" strike="noStrike">
              <a:solidFill>
                <a:srgbClr val="606C7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Noto Sans SC" panose="020B0200000000000000" charset="-122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080375" y="76200"/>
            <a:ext cx="4070985" cy="41021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0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101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102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03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04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05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06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07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08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09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0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1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2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3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4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5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6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7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8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19.xml><?xml version="1.0" encoding="utf-8"?>
<p:tagLst xmlns:p="http://schemas.openxmlformats.org/presentationml/2006/main">
  <p:tag name="KSO_WM_DIAGRAM_VIRTUALLY_FRAME" val="{&quot;height&quot;:190,&quot;left&quot;:60,&quot;top&quot;:300,&quot;width&quot;:860}"/>
</p:tagLst>
</file>

<file path=ppt/tags/tag1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0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21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22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23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24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25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26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27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28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29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0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31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32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33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34.xml><?xml version="1.0" encoding="utf-8"?>
<p:tagLst xmlns:p="http://schemas.openxmlformats.org/presentationml/2006/main">
  <p:tag name="KSO_WM_DIAGRAM_VIRTUALLY_FRAME" val="{&quot;height&quot;:360,&quot;left&quot;:60,&quot;top&quot;:130,&quot;width&quot;:840}"/>
</p:tagLst>
</file>

<file path=ppt/tags/tag135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36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37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38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39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0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1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2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3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4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5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6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7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8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49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0.xml><?xml version="1.0" encoding="utf-8"?>
<p:tagLst xmlns:p="http://schemas.openxmlformats.org/presentationml/2006/main">
  <p:tag name="KSO_WM_DIAGRAM_VIRTUALLY_FRAME" val="{&quot;height&quot;:360,&quot;left&quot;:54.75,&quot;top&quot;:130,&quot;width&quot;:885.25}"/>
</p:tagLst>
</file>

<file path=ppt/tags/tag151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52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3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4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5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6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7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8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59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20235837"/>
</p:tagLst>
</file>

<file path=ppt/tags/tag160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61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62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63.xml><?xml version="1.0" encoding="utf-8"?>
<p:tagLst xmlns:p="http://schemas.openxmlformats.org/presentationml/2006/main">
  <p:tag name="KSO_WM_DIAGRAM_VIRTUALLY_FRAME" val="{&quot;height&quot;:285,&quot;left&quot;:60,&quot;top&quot;:220,&quot;width&quot;:420}"/>
</p:tagLst>
</file>

<file path=ppt/tags/tag164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65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1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CATEGORY" val="custom"/>
  <p:tag name="KSO_WM_TEMPLATE_INDEX" val="20235837"/>
</p:tagLst>
</file>

<file path=ppt/tags/tag18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5837"/>
  <p:tag name="KSO_WM_TEMPLATE_CATEGORY" val="custom"/>
  <p:tag name="KSO_WM_TEMPLATE_MASTER_TYPE" val="0"/>
</p:tagLst>
</file>

<file path=ppt/tags/tag2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5837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837"/>
  <p:tag name="KSO_WM_TEMPLATE_CATEGORY" val="custom"/>
  <p:tag name="KSO_WM_UNIT_ISCONTENTSTITLE" val="0"/>
  <p:tag name="KSO_WM_UNIT_PRESET_TEXT" val="单击此处&#10;添加文档标题"/>
  <p:tag name="KSO_WM_UNIT_TEXT_TYPE" val="1"/>
</p:tagLst>
</file>

<file path=ppt/tags/tag23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ID" val="custom20235837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837"/>
  <p:tag name="KSO_WM_TEMPLATE_CATEGORY" val="custom"/>
  <p:tag name="KSO_WM_UNIT_ISCONTENTSTITLE" val="0"/>
  <p:tag name="KSO_WM_UNIT_PRESET_TEXT" val="WPS,a click to unlimited possibilities"/>
  <p:tag name="KSO_WM_UNIT_TEXT_TYPE" val="1"/>
</p:tagLst>
</file>

<file path=ppt/tags/tag24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ID" val="custom20235837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5837"/>
  <p:tag name="KSO_WM_TEMPLATE_CATEGORY" val="custom"/>
</p:tagLst>
</file>

<file path=ppt/tags/tag25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5837"/>
  <p:tag name="KSO_WM_TEMPLATE_CATEGORY" val="custom"/>
  <p:tag name="KSO_WM_SLIDE_INDEX" val="1"/>
  <p:tag name="KSO_WM_SLIDE_ID" val="custom20235837_1"/>
  <p:tag name="KSO_WM_TEMPLATE_MASTER_TYPE" val="0"/>
  <p:tag name="KSO_WM_SLIDE_LAYOUT" val="a_b_f"/>
  <p:tag name="KSO_WM_SLIDE_LAYOUT_CNT" val="1_1_1"/>
</p:tagLst>
</file>

<file path=ppt/tags/tag26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27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28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29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1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2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3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4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5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6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7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8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39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0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1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2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3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4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5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6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7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8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49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5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0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51.xml><?xml version="1.0" encoding="utf-8"?>
<p:tagLst xmlns:p="http://schemas.openxmlformats.org/presentationml/2006/main">
  <p:tag name="KSO_WM_DIAGRAM_VIRTUALLY_FRAME" val="{&quot;height&quot;:360,&quot;left&quot;:60,&quot;top&quot;:140,&quot;width&quot;:840}"/>
</p:tagLst>
</file>

<file path=ppt/tags/tag52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53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54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55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56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57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58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59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6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61.xml><?xml version="1.0" encoding="utf-8"?>
<p:tagLst xmlns:p="http://schemas.openxmlformats.org/presentationml/2006/main">
  <p:tag name="KSO_WM_DIAGRAM_VIRTUALLY_FRAME" val="{&quot;height&quot;:370,&quot;left&quot;:620,&quot;top&quot;:120,&quot;width&quot;:280}"/>
</p:tagLst>
</file>

<file path=ppt/tags/tag62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63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64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65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66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67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68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69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0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1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2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3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4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5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6.xml><?xml version="1.0" encoding="utf-8"?>
<p:tagLst xmlns:p="http://schemas.openxmlformats.org/presentationml/2006/main">
  <p:tag name="KSO_WM_DIAGRAM_VIRTUALLY_FRAME" val="{&quot;height&quot;:270,&quot;left&quot;:60,&quot;top&quot;:230,&quot;width&quot;:839}"/>
</p:tagLst>
</file>

<file path=ppt/tags/tag77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78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79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80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1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2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3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4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5.xml><?xml version="1.0" encoding="utf-8"?>
<p:tagLst xmlns:p="http://schemas.openxmlformats.org/presentationml/2006/main">
  <p:tag name="KSO_WM_DIAGRAM_VIRTUALLY_FRAME" val="{&quot;height&quot;:360,&quot;left&quot;:380,&quot;top&quot;:140,&quot;width&quot;:520}"/>
</p:tagLst>
</file>

<file path=ppt/tags/tag86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87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88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89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1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90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91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92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93.xml><?xml version="1.0" encoding="utf-8"?>
<p:tagLst xmlns:p="http://schemas.openxmlformats.org/presentationml/2006/main">
  <p:tag name="KSO_WM_DIAGRAM_VIRTUALLY_FRAME" val="{&quot;height&quot;:480,&quot;left&quot;:60,&quot;top&quot;:0,&quot;width&quot;:900.55}"/>
</p:tagLst>
</file>

<file path=ppt/tags/tag94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95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96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97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98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ags/tag99.xml><?xml version="1.0" encoding="utf-8"?>
<p:tagLst xmlns:p="http://schemas.openxmlformats.org/presentationml/2006/main">
  <p:tag name="KSO_WM_DIAGRAM_VIRTUALLY_FRAME" val="{&quot;height&quot;:140,&quot;left&quot;:430,&quot;top&quot;:374.25,&quot;width&quot;:460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绿色国潮">
      <a:dk1>
        <a:srgbClr val="000000"/>
      </a:dk1>
      <a:lt1>
        <a:srgbClr val="FFFFFF"/>
      </a:lt1>
      <a:dk2>
        <a:srgbClr val="1F2F10"/>
      </a:dk2>
      <a:lt2>
        <a:srgbClr val="EAF5E2"/>
      </a:lt2>
      <a:accent1>
        <a:srgbClr val="29A4EF"/>
      </a:accent1>
      <a:accent2>
        <a:srgbClr val="EE822F"/>
      </a:accent2>
      <a:accent3>
        <a:srgbClr val="F5B301"/>
      </a:accent3>
      <a:accent4>
        <a:srgbClr val="6EB23C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自定义 9">
      <a:majorFont>
        <a:latin typeface="汉仪中宋简"/>
        <a:ea typeface="汉仪中宋简"/>
        <a:cs typeface=""/>
      </a:majorFont>
      <a:minorFont>
        <a:latin typeface="汉仪中宋简"/>
        <a:ea typeface="汉仪中宋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3457</Words>
  <Application>WPS 演示</Application>
  <PresentationFormat/>
  <Paragraphs>308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24</vt:i4>
      </vt:variant>
    </vt:vector>
  </HeadingPairs>
  <TitlesOfParts>
    <vt:vector size="39" baseType="lpstr">
      <vt:lpstr>Arial</vt:lpstr>
      <vt:lpstr>宋体</vt:lpstr>
      <vt:lpstr>Wingdings</vt:lpstr>
      <vt:lpstr>Arial</vt:lpstr>
      <vt:lpstr>汉仪中宋简</vt:lpstr>
      <vt:lpstr>微软雅黑</vt:lpstr>
      <vt:lpstr>Noto Sans SC</vt:lpstr>
      <vt:lpstr>Arial Unicode MS</vt:lpstr>
      <vt:lpstr>Office 主题​​</vt:lpstr>
      <vt:lpstr>默认主题</vt:lpstr>
      <vt:lpstr>1_Office 主题​​</vt:lpstr>
      <vt:lpstr>1_默认主题</vt:lpstr>
      <vt:lpstr>2_默认主题</vt:lpstr>
      <vt:lpstr>3_默认主题</vt:lpstr>
      <vt:lpstr>4_默认主题</vt:lpstr>
      <vt:lpstr>清凉一夏 安康伴行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……</cp:lastModifiedBy>
  <cp:revision>14</cp:revision>
  <dcterms:created xsi:type="dcterms:W3CDTF">2026-05-12T09:02:00Z</dcterms:created>
  <dcterms:modified xsi:type="dcterms:W3CDTF">2026-05-14T06:49:27Z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0929E7E0E2324148B70C4EFE3C4692FD_13</vt:lpwstr>
  </property>
  <property fmtid="{D5CDD505-2E9C-101B-9397-08002B2CF9AE}" pid="3" name="KSOProductBuildVer">
    <vt:lpwstr>2052-12.1.0.25865</vt:lpwstr>
  </property>
</Properties>
</file>