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media/image11.svg" ContentType="image/svg+xml"/>
  <Override PartName="/ppt/media/image13.svg" ContentType="image/svg+xml"/>
  <Override PartName="/ppt/media/image15.svg" ContentType="image/svg+xml"/>
  <Override PartName="/ppt/media/image17.svg" ContentType="image/svg+xml"/>
  <Override PartName="/ppt/media/image19.svg" ContentType="image/svg+xml"/>
  <Override PartName="/ppt/media/image21.svg" ContentType="image/svg+xml"/>
  <Override PartName="/ppt/media/image23.svg" ContentType="image/svg+xml"/>
  <Override PartName="/ppt/media/image25.svg" ContentType="image/svg+xml"/>
  <Override PartName="/ppt/media/image27.svg" ContentType="image/svg+xml"/>
  <Override PartName="/ppt/media/image29.svg" ContentType="image/svg+xml"/>
  <Override PartName="/ppt/media/image31.svg" ContentType="image/svg+xml"/>
  <Override PartName="/ppt/media/image33.svg" ContentType="image/svg+xml"/>
  <Override PartName="/ppt/media/image35.svg" ContentType="image/svg+xml"/>
  <Override PartName="/ppt/media/image37.svg" ContentType="image/svg+xml"/>
  <Override PartName="/ppt/media/image41.svg" ContentType="image/svg+xml"/>
  <Override PartName="/ppt/media/image43.svg" ContentType="image/svg+xml"/>
  <Override PartName="/ppt/media/image45.svg" ContentType="image/svg+xml"/>
  <Override PartName="/ppt/media/image47.svg" ContentType="image/svg+xml"/>
  <Override PartName="/ppt/media/image49.svg" ContentType="image/svg+xml"/>
  <Override PartName="/ppt/media/image5.svg" ContentType="image/svg+xml"/>
  <Override PartName="/ppt/media/image54.svg" ContentType="image/svg+xml"/>
  <Override PartName="/ppt/media/image56.svg" ContentType="image/svg+xml"/>
  <Override PartName="/ppt/media/image58.svg" ContentType="image/svg+xml"/>
  <Override PartName="/ppt/media/image60.svg" ContentType="image/svg+xml"/>
  <Override PartName="/ppt/media/image62.svg" ContentType="image/svg+xml"/>
  <Override PartName="/ppt/media/image64.svg" ContentType="image/svg+xml"/>
  <Override PartName="/ppt/media/image66.svg" ContentType="image/svg+xml"/>
  <Override PartName="/ppt/media/image68.svg" ContentType="image/svg+xml"/>
  <Override PartName="/ppt/media/image7.svg" ContentType="image/svg+xml"/>
  <Override PartName="/ppt/media/image70.svg" ContentType="image/svg+xml"/>
  <Override PartName="/ppt/media/image72.svg" ContentType="image/svg+xml"/>
  <Override PartName="/ppt/media/image74.svg" ContentType="image/svg+xml"/>
  <Override PartName="/ppt/media/image76.svg" ContentType="image/svg+xml"/>
  <Override PartName="/ppt/media/image78.svg" ContentType="image/svg+xml"/>
  <Override PartName="/ppt/media/image80.svg" ContentType="image/svg+xml"/>
  <Override PartName="/ppt/media/image82.svg" ContentType="image/svg+xml"/>
  <Override PartName="/ppt/media/image84.svg" ContentType="image/svg+xml"/>
  <Override PartName="/ppt/media/image86.svg" ContentType="image/svg+xml"/>
  <Override PartName="/ppt/media/image88.svg" ContentType="image/svg+xml"/>
  <Override PartName="/ppt/media/image9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316" r:id="rId5"/>
    <p:sldId id="329" r:id="rId6"/>
    <p:sldId id="330" r:id="rId7"/>
    <p:sldId id="336" r:id="rId8"/>
    <p:sldId id="343" r:id="rId9"/>
    <p:sldId id="337" r:id="rId10"/>
    <p:sldId id="338" r:id="rId11"/>
    <p:sldId id="331" r:id="rId12"/>
    <p:sldId id="332" r:id="rId13"/>
    <p:sldId id="333" r:id="rId14"/>
    <p:sldId id="314" r:id="rId15"/>
    <p:sldId id="334" r:id="rId16"/>
  </p:sldIdLst>
  <p:sldSz cx="12192000" cy="6858000"/>
  <p:notesSz cx="6858000" cy="9144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韩孟杰" initials="HM" lastIdx="0" clrIdx="0"/>
  <p:cmAuthor id="2" name="AIDS" initials="A" lastIdx="0" clrIdx="1"/>
  <p:cmAuthor id="3" name="秦倩倩" initials="秦倩倩" lastIdx="0" clrIdx="2"/>
  <p:cmAuthor id="4" name="汤后林" initials="汤后林" lastIdx="0" clrIdx="3"/>
  <p:cmAuthor id="5" name="作者" initials="A" lastIdx="0" clrIdx="4"/>
  <p:cmAuthor id="6" name="金怡晨" initials="金怡晨" lastIdx="0" clrIdx="5"/>
  <p:cmAuthor id="7" name="User" initials="User" lastIdx="0" clrIdx="6"/>
  <p:cmAuthor id="8" name="Marilyn Stearns" initials="MS" lastIdx="0" clrIdx="7"/>
  <p:cmAuthor id="9" name="Julie Miller" initials="JM" lastIdx="0" clrIdx="8"/>
  <p:cmAuthor id="10" name="熊仪_aYju7RJj" initials="熊" lastIdx="0" clrIdx="9"/>
  <p:cmAuthor id="11" name="yifei" initials="y" lastIdx="0" clrIdx="10"/>
  <p:cmAuthor id="12" name="ADMIN" initials="A" lastIdx="0" clrIdx="11"/>
  <p:cmAuthor id="13" name="骆倩怡_Znauj26B" initials="authorId_382814100" lastIdx="0" clrIdx="12"/>
  <p:cmAuthor id="14" name="陈 洁纯" initials="陈" lastIdx="0" clrIdx="13"/>
  <p:cmAuthor id="15" name="Xuenan Liu" initials="XL" lastIdx="0" clrIdx="14"/>
  <p:cmAuthor id="16" name="Elena Li" initials="EL" lastIdx="0" clrIdx="15"/>
  <p:cmAuthor id="17" name="Linda Wu" initials="LW" lastIdx="0" clrIdx="16"/>
  <p:cmAuthor id="18" name="Author" initials="MW" lastIdx="0" clrIdx="17"/>
  <p:cmAuthor id="19" name="Yitong Chen" initials="YC" lastIdx="0" clrIdx="18"/>
  <p:cmAuthor id="20" name="guanbin wei" initials="gw" lastIdx="0" clrIdx="19"/>
  <p:cmAuthor id="21" name="李洁瑾" initials="李" lastIdx="0" clrIdx="20"/>
  <p:cmAuthor id="22" name="郑 莉君" initials="郑" lastIdx="0" clrIdx="21"/>
  <p:cmAuthor id="23" name="ljm" initials="l" lastIdx="0" clrIdx="22"/>
  <p:cmAuthor id="24" name="曾思祖" initials="曾" lastIdx="0" clrIdx="23"/>
  <p:cmAuthor id="25" name="wangrx" initials="w" lastIdx="0" clrIdx="24"/>
  <p:cmAuthor id="26" name="WPS_1679281038" initials="W" lastIdx="0" clrIdx="25"/>
  <p:cmAuthor id="27" name="123" initials="1" lastIdx="0" clrIdx="2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ags" Target="tags/tag120.xml"/><Relationship Id="rId20" Type="http://schemas.openxmlformats.org/officeDocument/2006/relationships/commentAuthors" Target="commentAuthors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tags" Target="../tags/tag6.xml"/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fld id="{33733C97-F25C-4EAA-9D16-C48699BA8B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B9185AAF-807C-4E14-AA8A-F944E002CA9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1307643" y="7530108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811643" y="7530108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9573243" y="7530108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上标下左图下右内-无背景-有间隙-无副标-2"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 idx="10" hasCustomPrompt="1"/>
            <p:custDataLst>
              <p:tags r:id="rId2"/>
            </p:custDataLst>
          </p:nvPr>
        </p:nvSpPr>
        <p:spPr>
          <a:xfrm>
            <a:off x="609600" y="482505"/>
            <a:ext cx="10972800" cy="71110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algn="l">
              <a:lnSpc>
                <a:spcPct val="110000"/>
              </a:lnSpc>
              <a:defRPr sz="3600" b="1" i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t>单击此处添加标题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1"/>
            <p:custDataLst>
              <p:tags r:id="rId3"/>
            </p:custDataLst>
          </p:nvPr>
        </p:nvSpPr>
        <p:spPr>
          <a:xfrm>
            <a:off x="609600" y="1524000"/>
            <a:ext cx="5257800" cy="4724400"/>
          </a:xfrm>
          <a:custGeom>
            <a:avLst/>
            <a:gdLst>
              <a:gd name="sw" fmla="*/ 1 w 8280"/>
              <a:gd name="sh" fmla="*/ 1 h 7440"/>
              <a:gd name="mins" fmla="min sw sh"/>
              <a:gd name="dsw" fmla="+- 0 sw mins"/>
              <a:gd name="dsh" fmla="+- 0 sh mins"/>
              <a:gd name="p0x0" fmla="*/ 319 w 8280"/>
              <a:gd name="p0y0" fmla="*/ 0 h 7440"/>
              <a:gd name="p0x1" fmla="*/ 7960 w 8280"/>
              <a:gd name="p0y1" fmla="*/ 0 h 7440"/>
              <a:gd name="p0x2" fmla="*/ 8136 w 8280"/>
              <a:gd name="p0y2" fmla="*/ 0 h 7440"/>
              <a:gd name="p0x3" fmla="*/ 8280 w 8280"/>
              <a:gd name="p0y3" fmla="*/ 143 h 7440"/>
              <a:gd name="p0x4" fmla="*/ 8280 w 8280"/>
              <a:gd name="p0y4" fmla="*/ 319 h 7440"/>
              <a:gd name="p0x5" fmla="*/ 8280 w 8280"/>
              <a:gd name="p0y5" fmla="*/ 7120 h 7440"/>
              <a:gd name="p0x6" fmla="*/ 8280 w 8280"/>
              <a:gd name="p0y6" fmla="*/ 7296 h 7440"/>
              <a:gd name="p0x7" fmla="*/ 8136 w 8280"/>
              <a:gd name="p0y7" fmla="*/ 7440 h 7440"/>
              <a:gd name="p0x8" fmla="*/ 7960 w 8280"/>
              <a:gd name="p0y8" fmla="*/ 7440 h 7440"/>
              <a:gd name="p0x9" fmla="*/ 319 w 8280"/>
              <a:gd name="p0y9" fmla="*/ 7440 h 7440"/>
              <a:gd name="p0x10" fmla="*/ 143 w 8280"/>
              <a:gd name="p0y10" fmla="*/ 7440 h 7440"/>
              <a:gd name="p0x11" fmla="*/ 0 w 8280"/>
              <a:gd name="p0y11" fmla="*/ 7296 h 7440"/>
              <a:gd name="p0x12" fmla="*/ 0 w 8280"/>
              <a:gd name="p0y12" fmla="*/ 7120 h 7440"/>
              <a:gd name="p0x13" fmla="*/ 0 w 8280"/>
              <a:gd name="p0y13" fmla="*/ 319 h 7440"/>
              <a:gd name="p0x14" fmla="*/ 0 w 8280"/>
              <a:gd name="p0y14" fmla="*/ 143 h 7440"/>
              <a:gd name="p0x15" fmla="*/ 143 w 8280"/>
              <a:gd name="p0y15" fmla="*/ 0 h 7440"/>
              <a:gd name="p0x16" fmla="*/ 319 w 8280"/>
              <a:gd name="p0y16" fmla="*/ 0 h 74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idx="12" hasCustomPrompt="1"/>
            <p:custDataLst>
              <p:tags r:id="rId4"/>
            </p:custDataLst>
          </p:nvPr>
        </p:nvSpPr>
        <p:spPr>
          <a:xfrm>
            <a:off x="6324600" y="1524000"/>
            <a:ext cx="5257800" cy="472440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>
            <a:lvl1pPr marL="0" indent="0" algn="l">
              <a:buNone/>
              <a:defRPr sz="1200" b="0" i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smtClean="0"/>
              <a:t>单击此处添加文本</a:t>
            </a:r>
            <a:endParaRPr lang="zh-CN" altLang="en-US" smtClean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99.xml"/><Relationship Id="rId8" Type="http://schemas.openxmlformats.org/officeDocument/2006/relationships/tags" Target="../tags/tag98.xml"/><Relationship Id="rId7" Type="http://schemas.openxmlformats.org/officeDocument/2006/relationships/image" Target="../media/image17.svg"/><Relationship Id="rId6" Type="http://schemas.openxmlformats.org/officeDocument/2006/relationships/image" Target="../media/image16.png"/><Relationship Id="rId5" Type="http://schemas.openxmlformats.org/officeDocument/2006/relationships/tags" Target="../tags/tag97.xml"/><Relationship Id="rId4" Type="http://schemas.openxmlformats.org/officeDocument/2006/relationships/tags" Target="../tags/tag96.xml"/><Relationship Id="rId38" Type="http://schemas.openxmlformats.org/officeDocument/2006/relationships/slideLayout" Target="../slideLayouts/slideLayout1.xml"/><Relationship Id="rId37" Type="http://schemas.openxmlformats.org/officeDocument/2006/relationships/tags" Target="../tags/tag119.xml"/><Relationship Id="rId36" Type="http://schemas.openxmlformats.org/officeDocument/2006/relationships/tags" Target="../tags/tag118.xml"/><Relationship Id="rId35" Type="http://schemas.openxmlformats.org/officeDocument/2006/relationships/image" Target="../media/image76.svg"/><Relationship Id="rId34" Type="http://schemas.openxmlformats.org/officeDocument/2006/relationships/image" Target="../media/image75.png"/><Relationship Id="rId33" Type="http://schemas.openxmlformats.org/officeDocument/2006/relationships/tags" Target="../tags/tag117.xml"/><Relationship Id="rId32" Type="http://schemas.openxmlformats.org/officeDocument/2006/relationships/tags" Target="../tags/tag116.xml"/><Relationship Id="rId31" Type="http://schemas.openxmlformats.org/officeDocument/2006/relationships/tags" Target="../tags/tag115.xml"/><Relationship Id="rId30" Type="http://schemas.openxmlformats.org/officeDocument/2006/relationships/tags" Target="../tags/tag114.xml"/><Relationship Id="rId3" Type="http://schemas.openxmlformats.org/officeDocument/2006/relationships/tags" Target="../tags/tag95.xml"/><Relationship Id="rId29" Type="http://schemas.openxmlformats.org/officeDocument/2006/relationships/tags" Target="../tags/tag113.xml"/><Relationship Id="rId28" Type="http://schemas.openxmlformats.org/officeDocument/2006/relationships/image" Target="../media/image74.svg"/><Relationship Id="rId27" Type="http://schemas.openxmlformats.org/officeDocument/2006/relationships/image" Target="../media/image73.png"/><Relationship Id="rId26" Type="http://schemas.openxmlformats.org/officeDocument/2006/relationships/tags" Target="../tags/tag112.xml"/><Relationship Id="rId25" Type="http://schemas.openxmlformats.org/officeDocument/2006/relationships/tags" Target="../tags/tag111.xml"/><Relationship Id="rId24" Type="http://schemas.openxmlformats.org/officeDocument/2006/relationships/tags" Target="../tags/tag110.xml"/><Relationship Id="rId23" Type="http://schemas.openxmlformats.org/officeDocument/2006/relationships/tags" Target="../tags/tag109.xml"/><Relationship Id="rId22" Type="http://schemas.openxmlformats.org/officeDocument/2006/relationships/tags" Target="../tags/tag108.xml"/><Relationship Id="rId21" Type="http://schemas.openxmlformats.org/officeDocument/2006/relationships/image" Target="../media/image21.svg"/><Relationship Id="rId20" Type="http://schemas.openxmlformats.org/officeDocument/2006/relationships/image" Target="../media/image20.png"/><Relationship Id="rId2" Type="http://schemas.openxmlformats.org/officeDocument/2006/relationships/image" Target="../media/image3.png"/><Relationship Id="rId19" Type="http://schemas.openxmlformats.org/officeDocument/2006/relationships/tags" Target="../tags/tag107.xml"/><Relationship Id="rId18" Type="http://schemas.openxmlformats.org/officeDocument/2006/relationships/tags" Target="../tags/tag106.xml"/><Relationship Id="rId17" Type="http://schemas.openxmlformats.org/officeDocument/2006/relationships/tags" Target="../tags/tag105.xml"/><Relationship Id="rId16" Type="http://schemas.openxmlformats.org/officeDocument/2006/relationships/tags" Target="../tags/tag104.xml"/><Relationship Id="rId15" Type="http://schemas.openxmlformats.org/officeDocument/2006/relationships/tags" Target="../tags/tag103.xml"/><Relationship Id="rId14" Type="http://schemas.openxmlformats.org/officeDocument/2006/relationships/image" Target="../media/image64.svg"/><Relationship Id="rId13" Type="http://schemas.openxmlformats.org/officeDocument/2006/relationships/image" Target="../media/image63.png"/><Relationship Id="rId12" Type="http://schemas.openxmlformats.org/officeDocument/2006/relationships/tags" Target="../tags/tag102.xml"/><Relationship Id="rId11" Type="http://schemas.openxmlformats.org/officeDocument/2006/relationships/tags" Target="../tags/tag101.xml"/><Relationship Id="rId10" Type="http://schemas.openxmlformats.org/officeDocument/2006/relationships/tags" Target="../tags/tag100.xml"/><Relationship Id="rId1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79.png"/><Relationship Id="rId8" Type="http://schemas.openxmlformats.org/officeDocument/2006/relationships/image" Target="../media/image25.svg"/><Relationship Id="rId7" Type="http://schemas.openxmlformats.org/officeDocument/2006/relationships/image" Target="../media/image24.png"/><Relationship Id="rId6" Type="http://schemas.openxmlformats.org/officeDocument/2006/relationships/image" Target="../media/image78.svg"/><Relationship Id="rId5" Type="http://schemas.openxmlformats.org/officeDocument/2006/relationships/image" Target="../media/image77.png"/><Relationship Id="rId4" Type="http://schemas.openxmlformats.org/officeDocument/2006/relationships/image" Target="../media/image7.svg"/><Relationship Id="rId3" Type="http://schemas.openxmlformats.org/officeDocument/2006/relationships/image" Target="../media/image6.png"/><Relationship Id="rId21" Type="http://schemas.openxmlformats.org/officeDocument/2006/relationships/slideLayout" Target="../slideLayouts/slideLayout1.xml"/><Relationship Id="rId20" Type="http://schemas.openxmlformats.org/officeDocument/2006/relationships/image" Target="../media/image88.svg"/><Relationship Id="rId2" Type="http://schemas.openxmlformats.org/officeDocument/2006/relationships/image" Target="../media/image3.png"/><Relationship Id="rId19" Type="http://schemas.openxmlformats.org/officeDocument/2006/relationships/image" Target="../media/image87.png"/><Relationship Id="rId18" Type="http://schemas.openxmlformats.org/officeDocument/2006/relationships/image" Target="../media/image86.svg"/><Relationship Id="rId17" Type="http://schemas.openxmlformats.org/officeDocument/2006/relationships/image" Target="../media/image85.png"/><Relationship Id="rId16" Type="http://schemas.openxmlformats.org/officeDocument/2006/relationships/image" Target="../media/image84.svg"/><Relationship Id="rId15" Type="http://schemas.openxmlformats.org/officeDocument/2006/relationships/image" Target="../media/image83.png"/><Relationship Id="rId14" Type="http://schemas.openxmlformats.org/officeDocument/2006/relationships/image" Target="../media/image9.svg"/><Relationship Id="rId13" Type="http://schemas.openxmlformats.org/officeDocument/2006/relationships/image" Target="../media/image8.png"/><Relationship Id="rId12" Type="http://schemas.openxmlformats.org/officeDocument/2006/relationships/image" Target="../media/image82.svg"/><Relationship Id="rId11" Type="http://schemas.openxmlformats.org/officeDocument/2006/relationships/image" Target="../media/image81.png"/><Relationship Id="rId10" Type="http://schemas.openxmlformats.org/officeDocument/2006/relationships/image" Target="../media/image80.svg"/><Relationship Id="rId1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8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7.svg"/><Relationship Id="rId8" Type="http://schemas.openxmlformats.org/officeDocument/2006/relationships/image" Target="../media/image6.png"/><Relationship Id="rId7" Type="http://schemas.openxmlformats.org/officeDocument/2006/relationships/tags" Target="../tags/tag9.xml"/><Relationship Id="rId6" Type="http://schemas.openxmlformats.org/officeDocument/2006/relationships/tags" Target="../tags/tag8.xml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3" Type="http://schemas.openxmlformats.org/officeDocument/2006/relationships/tags" Target="../tags/tag7.xml"/><Relationship Id="rId23" Type="http://schemas.openxmlformats.org/officeDocument/2006/relationships/slideLayout" Target="../slideLayouts/slideLayout1.xml"/><Relationship Id="rId22" Type="http://schemas.openxmlformats.org/officeDocument/2006/relationships/tags" Target="../tags/tag16.xml"/><Relationship Id="rId21" Type="http://schemas.openxmlformats.org/officeDocument/2006/relationships/image" Target="../media/image13.svg"/><Relationship Id="rId20" Type="http://schemas.openxmlformats.org/officeDocument/2006/relationships/image" Target="../media/image12.png"/><Relationship Id="rId2" Type="http://schemas.openxmlformats.org/officeDocument/2006/relationships/image" Target="../media/image3.png"/><Relationship Id="rId19" Type="http://schemas.openxmlformats.org/officeDocument/2006/relationships/tags" Target="../tags/tag15.xml"/><Relationship Id="rId18" Type="http://schemas.openxmlformats.org/officeDocument/2006/relationships/tags" Target="../tags/tag14.xml"/><Relationship Id="rId17" Type="http://schemas.openxmlformats.org/officeDocument/2006/relationships/image" Target="../media/image11.svg"/><Relationship Id="rId16" Type="http://schemas.openxmlformats.org/officeDocument/2006/relationships/image" Target="../media/image10.png"/><Relationship Id="rId15" Type="http://schemas.openxmlformats.org/officeDocument/2006/relationships/tags" Target="../tags/tag13.xml"/><Relationship Id="rId14" Type="http://schemas.openxmlformats.org/officeDocument/2006/relationships/tags" Target="../tags/tag12.xml"/><Relationship Id="rId13" Type="http://schemas.openxmlformats.org/officeDocument/2006/relationships/image" Target="../media/image9.svg"/><Relationship Id="rId12" Type="http://schemas.openxmlformats.org/officeDocument/2006/relationships/image" Target="../media/image8.png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21.xml"/><Relationship Id="rId8" Type="http://schemas.openxmlformats.org/officeDocument/2006/relationships/tags" Target="../tags/tag20.xml"/><Relationship Id="rId7" Type="http://schemas.openxmlformats.org/officeDocument/2006/relationships/tags" Target="../tags/tag19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9" Type="http://schemas.openxmlformats.org/officeDocument/2006/relationships/slideLayout" Target="../slideLayouts/slideLayout1.xml"/><Relationship Id="rId28" Type="http://schemas.openxmlformats.org/officeDocument/2006/relationships/image" Target="../media/image23.svg"/><Relationship Id="rId27" Type="http://schemas.openxmlformats.org/officeDocument/2006/relationships/image" Target="../media/image22.png"/><Relationship Id="rId26" Type="http://schemas.openxmlformats.org/officeDocument/2006/relationships/tags" Target="../tags/tag32.xml"/><Relationship Id="rId25" Type="http://schemas.openxmlformats.org/officeDocument/2006/relationships/tags" Target="../tags/tag31.xml"/><Relationship Id="rId24" Type="http://schemas.openxmlformats.org/officeDocument/2006/relationships/image" Target="../media/image21.svg"/><Relationship Id="rId23" Type="http://schemas.openxmlformats.org/officeDocument/2006/relationships/image" Target="../media/image20.png"/><Relationship Id="rId22" Type="http://schemas.openxmlformats.org/officeDocument/2006/relationships/tags" Target="../tags/tag30.xml"/><Relationship Id="rId21" Type="http://schemas.openxmlformats.org/officeDocument/2006/relationships/tags" Target="../tags/tag29.xml"/><Relationship Id="rId20" Type="http://schemas.openxmlformats.org/officeDocument/2006/relationships/tags" Target="../tags/tag28.xml"/><Relationship Id="rId2" Type="http://schemas.openxmlformats.org/officeDocument/2006/relationships/image" Target="../media/image3.png"/><Relationship Id="rId19" Type="http://schemas.openxmlformats.org/officeDocument/2006/relationships/tags" Target="../tags/tag27.xml"/><Relationship Id="rId18" Type="http://schemas.openxmlformats.org/officeDocument/2006/relationships/image" Target="../media/image19.svg"/><Relationship Id="rId17" Type="http://schemas.openxmlformats.org/officeDocument/2006/relationships/image" Target="../media/image18.png"/><Relationship Id="rId16" Type="http://schemas.openxmlformats.org/officeDocument/2006/relationships/tags" Target="../tags/tag26.xml"/><Relationship Id="rId15" Type="http://schemas.openxmlformats.org/officeDocument/2006/relationships/tags" Target="../tags/tag25.xml"/><Relationship Id="rId14" Type="http://schemas.openxmlformats.org/officeDocument/2006/relationships/tags" Target="../tags/tag24.xml"/><Relationship Id="rId13" Type="http://schemas.openxmlformats.org/officeDocument/2006/relationships/tags" Target="../tags/tag23.xml"/><Relationship Id="rId12" Type="http://schemas.openxmlformats.org/officeDocument/2006/relationships/image" Target="../media/image17.svg"/><Relationship Id="rId11" Type="http://schemas.openxmlformats.org/officeDocument/2006/relationships/image" Target="../media/image16.png"/><Relationship Id="rId10" Type="http://schemas.openxmlformats.org/officeDocument/2006/relationships/tags" Target="../tags/tag22.xml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30.png"/><Relationship Id="rId8" Type="http://schemas.openxmlformats.org/officeDocument/2006/relationships/image" Target="../media/image29.svg"/><Relationship Id="rId7" Type="http://schemas.openxmlformats.org/officeDocument/2006/relationships/image" Target="../media/image28.png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5.svg"/><Relationship Id="rId3" Type="http://schemas.openxmlformats.org/officeDocument/2006/relationships/image" Target="../media/image24.png"/><Relationship Id="rId2" Type="http://schemas.openxmlformats.org/officeDocument/2006/relationships/image" Target="../media/image3.png"/><Relationship Id="rId19" Type="http://schemas.openxmlformats.org/officeDocument/2006/relationships/slideLayout" Target="../slideLayouts/slideLayout1.xml"/><Relationship Id="rId18" Type="http://schemas.openxmlformats.org/officeDocument/2006/relationships/image" Target="../media/image37.svg"/><Relationship Id="rId17" Type="http://schemas.openxmlformats.org/officeDocument/2006/relationships/image" Target="../media/image36.png"/><Relationship Id="rId16" Type="http://schemas.openxmlformats.org/officeDocument/2006/relationships/image" Target="../media/image21.svg"/><Relationship Id="rId15" Type="http://schemas.openxmlformats.org/officeDocument/2006/relationships/image" Target="../media/image20.png"/><Relationship Id="rId14" Type="http://schemas.openxmlformats.org/officeDocument/2006/relationships/image" Target="../media/image35.svg"/><Relationship Id="rId13" Type="http://schemas.openxmlformats.org/officeDocument/2006/relationships/image" Target="../media/image34.png"/><Relationship Id="rId12" Type="http://schemas.openxmlformats.org/officeDocument/2006/relationships/image" Target="../media/image33.svg"/><Relationship Id="rId11" Type="http://schemas.openxmlformats.org/officeDocument/2006/relationships/image" Target="../media/image32.png"/><Relationship Id="rId10" Type="http://schemas.openxmlformats.org/officeDocument/2006/relationships/image" Target="../media/image31.svg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39.jpeg"/><Relationship Id="rId8" Type="http://schemas.openxmlformats.org/officeDocument/2006/relationships/tags" Target="../tags/tag37.xml"/><Relationship Id="rId7" Type="http://schemas.openxmlformats.org/officeDocument/2006/relationships/tags" Target="../tags/tag36.xml"/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3" Type="http://schemas.openxmlformats.org/officeDocument/2006/relationships/image" Target="../media/image38.jpeg"/><Relationship Id="rId22" Type="http://schemas.openxmlformats.org/officeDocument/2006/relationships/slideLayout" Target="../slideLayouts/slideLayout1.xml"/><Relationship Id="rId21" Type="http://schemas.openxmlformats.org/officeDocument/2006/relationships/tags" Target="../tags/tag49.xml"/><Relationship Id="rId20" Type="http://schemas.openxmlformats.org/officeDocument/2006/relationships/tags" Target="../tags/tag48.xml"/><Relationship Id="rId2" Type="http://schemas.openxmlformats.org/officeDocument/2006/relationships/image" Target="../media/image3.png"/><Relationship Id="rId19" Type="http://schemas.openxmlformats.org/officeDocument/2006/relationships/tags" Target="../tags/tag47.xml"/><Relationship Id="rId18" Type="http://schemas.openxmlformats.org/officeDocument/2006/relationships/tags" Target="../tags/tag46.xml"/><Relationship Id="rId17" Type="http://schemas.openxmlformats.org/officeDocument/2006/relationships/tags" Target="../tags/tag45.xml"/><Relationship Id="rId16" Type="http://schemas.openxmlformats.org/officeDocument/2006/relationships/tags" Target="../tags/tag44.xml"/><Relationship Id="rId15" Type="http://schemas.openxmlformats.org/officeDocument/2006/relationships/tags" Target="../tags/tag43.xml"/><Relationship Id="rId14" Type="http://schemas.openxmlformats.org/officeDocument/2006/relationships/tags" Target="../tags/tag42.xml"/><Relationship Id="rId13" Type="http://schemas.openxmlformats.org/officeDocument/2006/relationships/tags" Target="../tags/tag41.xml"/><Relationship Id="rId12" Type="http://schemas.openxmlformats.org/officeDocument/2006/relationships/tags" Target="../tags/tag40.xml"/><Relationship Id="rId11" Type="http://schemas.openxmlformats.org/officeDocument/2006/relationships/tags" Target="../tags/tag39.xml"/><Relationship Id="rId10" Type="http://schemas.openxmlformats.org/officeDocument/2006/relationships/tags" Target="../tags/tag38.xml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56.xml"/><Relationship Id="rId8" Type="http://schemas.openxmlformats.org/officeDocument/2006/relationships/tags" Target="../tags/tag55.xml"/><Relationship Id="rId7" Type="http://schemas.openxmlformats.org/officeDocument/2006/relationships/tags" Target="../tags/tag54.xml"/><Relationship Id="rId6" Type="http://schemas.openxmlformats.org/officeDocument/2006/relationships/tags" Target="../tags/tag53.xml"/><Relationship Id="rId5" Type="http://schemas.openxmlformats.org/officeDocument/2006/relationships/tags" Target="../tags/tag52.xml"/><Relationship Id="rId4" Type="http://schemas.openxmlformats.org/officeDocument/2006/relationships/image" Target="../media/image38.jpeg"/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5" Type="http://schemas.openxmlformats.org/officeDocument/2006/relationships/notesSlide" Target="../notesSlides/notesSlide2.xml"/><Relationship Id="rId14" Type="http://schemas.openxmlformats.org/officeDocument/2006/relationships/slideLayout" Target="../slideLayouts/slideLayout4.xml"/><Relationship Id="rId13" Type="http://schemas.openxmlformats.org/officeDocument/2006/relationships/tags" Target="../tags/tag59.xml"/><Relationship Id="rId12" Type="http://schemas.openxmlformats.org/officeDocument/2006/relationships/tags" Target="../tags/tag58.xml"/><Relationship Id="rId11" Type="http://schemas.openxmlformats.org/officeDocument/2006/relationships/image" Target="../media/image3.png"/><Relationship Id="rId10" Type="http://schemas.openxmlformats.org/officeDocument/2006/relationships/tags" Target="../tags/tag57.xml"/><Relationship Id="rId1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46.png"/><Relationship Id="rId8" Type="http://schemas.openxmlformats.org/officeDocument/2006/relationships/image" Target="../media/image45.svg"/><Relationship Id="rId7" Type="http://schemas.openxmlformats.org/officeDocument/2006/relationships/image" Target="../media/image44.png"/><Relationship Id="rId6" Type="http://schemas.openxmlformats.org/officeDocument/2006/relationships/image" Target="../media/image43.svg"/><Relationship Id="rId5" Type="http://schemas.openxmlformats.org/officeDocument/2006/relationships/image" Target="../media/image42.png"/><Relationship Id="rId4" Type="http://schemas.openxmlformats.org/officeDocument/2006/relationships/image" Target="../media/image41.svg"/><Relationship Id="rId3" Type="http://schemas.openxmlformats.org/officeDocument/2006/relationships/image" Target="../media/image40.png"/><Relationship Id="rId2" Type="http://schemas.openxmlformats.org/officeDocument/2006/relationships/image" Target="../media/image3.png"/><Relationship Id="rId16" Type="http://schemas.openxmlformats.org/officeDocument/2006/relationships/slideLayout" Target="../slideLayouts/slideLayout1.xml"/><Relationship Id="rId15" Type="http://schemas.openxmlformats.org/officeDocument/2006/relationships/image" Target="../media/image52.png"/><Relationship Id="rId14" Type="http://schemas.openxmlformats.org/officeDocument/2006/relationships/image" Target="../media/image51.png"/><Relationship Id="rId13" Type="http://schemas.openxmlformats.org/officeDocument/2006/relationships/image" Target="../media/image50.png"/><Relationship Id="rId12" Type="http://schemas.openxmlformats.org/officeDocument/2006/relationships/image" Target="../media/image49.svg"/><Relationship Id="rId11" Type="http://schemas.openxmlformats.org/officeDocument/2006/relationships/image" Target="../media/image48.png"/><Relationship Id="rId10" Type="http://schemas.openxmlformats.org/officeDocument/2006/relationships/image" Target="../media/image47.svg"/><Relationship Id="rId1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64.xml"/><Relationship Id="rId8" Type="http://schemas.openxmlformats.org/officeDocument/2006/relationships/tags" Target="../tags/tag63.xml"/><Relationship Id="rId7" Type="http://schemas.openxmlformats.org/officeDocument/2006/relationships/tags" Target="../tags/tag62.xml"/><Relationship Id="rId6" Type="http://schemas.openxmlformats.org/officeDocument/2006/relationships/image" Target="../media/image54.svg"/><Relationship Id="rId5" Type="http://schemas.openxmlformats.org/officeDocument/2006/relationships/image" Target="../media/image53.png"/><Relationship Id="rId4" Type="http://schemas.openxmlformats.org/officeDocument/2006/relationships/tags" Target="../tags/tag61.xml"/><Relationship Id="rId31" Type="http://schemas.openxmlformats.org/officeDocument/2006/relationships/slideLayout" Target="../slideLayouts/slideLayout1.xml"/><Relationship Id="rId30" Type="http://schemas.openxmlformats.org/officeDocument/2006/relationships/tags" Target="../tags/tag79.xml"/><Relationship Id="rId3" Type="http://schemas.openxmlformats.org/officeDocument/2006/relationships/tags" Target="../tags/tag60.xml"/><Relationship Id="rId29" Type="http://schemas.openxmlformats.org/officeDocument/2006/relationships/tags" Target="../tags/tag78.xml"/><Relationship Id="rId28" Type="http://schemas.openxmlformats.org/officeDocument/2006/relationships/tags" Target="../tags/tag77.xml"/><Relationship Id="rId27" Type="http://schemas.openxmlformats.org/officeDocument/2006/relationships/image" Target="../media/image60.svg"/><Relationship Id="rId26" Type="http://schemas.openxmlformats.org/officeDocument/2006/relationships/image" Target="../media/image59.png"/><Relationship Id="rId25" Type="http://schemas.openxmlformats.org/officeDocument/2006/relationships/tags" Target="../tags/tag76.xml"/><Relationship Id="rId24" Type="http://schemas.openxmlformats.org/officeDocument/2006/relationships/tags" Target="../tags/tag75.xml"/><Relationship Id="rId23" Type="http://schemas.openxmlformats.org/officeDocument/2006/relationships/tags" Target="../tags/tag74.xml"/><Relationship Id="rId22" Type="http://schemas.openxmlformats.org/officeDocument/2006/relationships/tags" Target="../tags/tag73.xml"/><Relationship Id="rId21" Type="http://schemas.openxmlformats.org/officeDocument/2006/relationships/tags" Target="../tags/tag72.xml"/><Relationship Id="rId20" Type="http://schemas.openxmlformats.org/officeDocument/2006/relationships/image" Target="../media/image58.svg"/><Relationship Id="rId2" Type="http://schemas.openxmlformats.org/officeDocument/2006/relationships/image" Target="../media/image3.png"/><Relationship Id="rId19" Type="http://schemas.openxmlformats.org/officeDocument/2006/relationships/image" Target="../media/image57.png"/><Relationship Id="rId18" Type="http://schemas.openxmlformats.org/officeDocument/2006/relationships/tags" Target="../tags/tag71.xml"/><Relationship Id="rId17" Type="http://schemas.openxmlformats.org/officeDocument/2006/relationships/tags" Target="../tags/tag70.xml"/><Relationship Id="rId16" Type="http://schemas.openxmlformats.org/officeDocument/2006/relationships/tags" Target="../tags/tag69.xml"/><Relationship Id="rId15" Type="http://schemas.openxmlformats.org/officeDocument/2006/relationships/tags" Target="../tags/tag68.xml"/><Relationship Id="rId14" Type="http://schemas.openxmlformats.org/officeDocument/2006/relationships/tags" Target="../tags/tag67.xml"/><Relationship Id="rId13" Type="http://schemas.openxmlformats.org/officeDocument/2006/relationships/image" Target="../media/image56.svg"/><Relationship Id="rId12" Type="http://schemas.openxmlformats.org/officeDocument/2006/relationships/image" Target="../media/image55.png"/><Relationship Id="rId11" Type="http://schemas.openxmlformats.org/officeDocument/2006/relationships/tags" Target="../tags/tag66.xml"/><Relationship Id="rId10" Type="http://schemas.openxmlformats.org/officeDocument/2006/relationships/tags" Target="../tags/tag65.xml"/><Relationship Id="rId1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63.png"/><Relationship Id="rId8" Type="http://schemas.openxmlformats.org/officeDocument/2006/relationships/tags" Target="../tags/tag81.xml"/><Relationship Id="rId7" Type="http://schemas.openxmlformats.org/officeDocument/2006/relationships/tags" Target="../tags/tag80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62.svg"/><Relationship Id="rId34" Type="http://schemas.openxmlformats.org/officeDocument/2006/relationships/slideLayout" Target="../slideLayouts/slideLayout1.xml"/><Relationship Id="rId33" Type="http://schemas.openxmlformats.org/officeDocument/2006/relationships/tags" Target="../tags/tag94.xml"/><Relationship Id="rId32" Type="http://schemas.openxmlformats.org/officeDocument/2006/relationships/tags" Target="../tags/tag93.xml"/><Relationship Id="rId31" Type="http://schemas.openxmlformats.org/officeDocument/2006/relationships/image" Target="../media/image72.svg"/><Relationship Id="rId30" Type="http://schemas.openxmlformats.org/officeDocument/2006/relationships/image" Target="../media/image71.png"/><Relationship Id="rId3" Type="http://schemas.openxmlformats.org/officeDocument/2006/relationships/image" Target="../media/image61.png"/><Relationship Id="rId29" Type="http://schemas.openxmlformats.org/officeDocument/2006/relationships/tags" Target="../tags/tag92.xml"/><Relationship Id="rId28" Type="http://schemas.openxmlformats.org/officeDocument/2006/relationships/tags" Target="../tags/tag91.xml"/><Relationship Id="rId27" Type="http://schemas.openxmlformats.org/officeDocument/2006/relationships/tags" Target="../tags/tag90.xml"/><Relationship Id="rId26" Type="http://schemas.openxmlformats.org/officeDocument/2006/relationships/image" Target="../media/image70.svg"/><Relationship Id="rId25" Type="http://schemas.openxmlformats.org/officeDocument/2006/relationships/image" Target="../media/image69.png"/><Relationship Id="rId24" Type="http://schemas.openxmlformats.org/officeDocument/2006/relationships/tags" Target="../tags/tag89.xml"/><Relationship Id="rId23" Type="http://schemas.openxmlformats.org/officeDocument/2006/relationships/tags" Target="../tags/tag88.xml"/><Relationship Id="rId22" Type="http://schemas.openxmlformats.org/officeDocument/2006/relationships/tags" Target="../tags/tag87.xml"/><Relationship Id="rId21" Type="http://schemas.openxmlformats.org/officeDocument/2006/relationships/image" Target="../media/image68.svg"/><Relationship Id="rId20" Type="http://schemas.openxmlformats.org/officeDocument/2006/relationships/image" Target="../media/image67.png"/><Relationship Id="rId2" Type="http://schemas.openxmlformats.org/officeDocument/2006/relationships/image" Target="../media/image3.png"/><Relationship Id="rId19" Type="http://schemas.openxmlformats.org/officeDocument/2006/relationships/tags" Target="../tags/tag86.xml"/><Relationship Id="rId18" Type="http://schemas.openxmlformats.org/officeDocument/2006/relationships/image" Target="../media/image21.svg"/><Relationship Id="rId17" Type="http://schemas.openxmlformats.org/officeDocument/2006/relationships/image" Target="../media/image20.png"/><Relationship Id="rId16" Type="http://schemas.openxmlformats.org/officeDocument/2006/relationships/tags" Target="../tags/tag85.xml"/><Relationship Id="rId15" Type="http://schemas.openxmlformats.org/officeDocument/2006/relationships/tags" Target="../tags/tag84.xml"/><Relationship Id="rId14" Type="http://schemas.openxmlformats.org/officeDocument/2006/relationships/image" Target="../media/image66.svg"/><Relationship Id="rId13" Type="http://schemas.openxmlformats.org/officeDocument/2006/relationships/image" Target="../media/image65.png"/><Relationship Id="rId12" Type="http://schemas.openxmlformats.org/officeDocument/2006/relationships/tags" Target="../tags/tag83.xml"/><Relationship Id="rId11" Type="http://schemas.openxmlformats.org/officeDocument/2006/relationships/tags" Target="../tags/tag82.xml"/><Relationship Id="rId10" Type="http://schemas.openxmlformats.org/officeDocument/2006/relationships/image" Target="../media/image64.svg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9525"/>
            <a:ext cx="12192000" cy="6846570"/>
          </a:xfrm>
          <a:prstGeom prst="rect">
            <a:avLst/>
          </a:prstGeom>
        </p:spPr>
      </p:pic>
      <p:sp>
        <p:nvSpPr>
          <p:cNvPr id="7" name="textbox 4"/>
          <p:cNvSpPr/>
          <p:nvPr/>
        </p:nvSpPr>
        <p:spPr>
          <a:xfrm>
            <a:off x="0" y="1855470"/>
            <a:ext cx="12105005" cy="386270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ctr" rtl="0" eaLnBrk="0">
              <a:lnSpc>
                <a:spcPct val="87000"/>
              </a:lnSpc>
            </a:pPr>
            <a:endParaRPr sz="200" dirty="0">
              <a:solidFill>
                <a:schemeClr val="accent1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ctr" rtl="0" eaLnBrk="0">
              <a:lnSpc>
                <a:spcPct val="87000"/>
              </a:lnSpc>
            </a:pPr>
            <a:r>
              <a:rPr lang="zh-CN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元宵团圆不添</a:t>
            </a:r>
            <a:r>
              <a:rPr lang="en-US" altLang="zh-CN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 “</a:t>
            </a:r>
            <a:r>
              <a:rPr lang="zh-CN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病</a:t>
            </a:r>
            <a:r>
              <a:rPr lang="en-US" altLang="zh-CN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”</a:t>
            </a:r>
            <a:r>
              <a:rPr lang="zh-CN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，健康防护伴我行</a:t>
            </a:r>
            <a:endParaRPr lang="zh-CN" altLang="en-US" sz="4800" b="1" dirty="0">
              <a:solidFill>
                <a:schemeClr val="tx1">
                  <a:lumMod val="75000"/>
                  <a:lumOff val="25000"/>
                </a:schemeClr>
              </a:solidFill>
              <a:latin typeface="宋体" pitchFamily="2" charset="-122"/>
              <a:ea typeface="宋体" pitchFamily="2" charset="-122"/>
              <a:cs typeface="宋体" pitchFamily="2" charset="-122"/>
            </a:endParaRPr>
          </a:p>
          <a:p>
            <a:pPr algn="ctr" rtl="0" eaLnBrk="0">
              <a:lnSpc>
                <a:spcPct val="103000"/>
              </a:lnSpc>
            </a:pP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宋体" pitchFamily="2" charset="-122"/>
              <a:ea typeface="宋体" pitchFamily="2" charset="-122"/>
              <a:cs typeface="Arial" panose="020B0604020202090204"/>
            </a:endParaRPr>
          </a:p>
          <a:p>
            <a:pPr algn="ctr" rtl="0" eaLnBrk="0">
              <a:lnSpc>
                <a:spcPct val="103000"/>
              </a:lnSpc>
            </a:pPr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itchFamily="2" charset="-122"/>
                <a:ea typeface="宋体" pitchFamily="2" charset="-122"/>
                <a:cs typeface="Arial" panose="020B0604020202090204"/>
              </a:rPr>
              <a:t>                              </a:t>
            </a:r>
            <a:r>
              <a:rPr lang="en-US" altLang="zh-CN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itchFamily="2" charset="-122"/>
                <a:ea typeface="宋体" pitchFamily="2" charset="-122"/>
                <a:cs typeface="Arial" panose="020B0604020202090204"/>
              </a:rPr>
              <a:t>—</a:t>
            </a:r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itchFamily="2" charset="-122"/>
                <a:ea typeface="宋体" pitchFamily="2" charset="-122"/>
                <a:cs typeface="Arial" panose="020B0604020202090204"/>
              </a:rPr>
              <a:t>春季常见传染病防控科普宣讲</a:t>
            </a: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宋体" pitchFamily="2" charset="-122"/>
              <a:ea typeface="宋体" pitchFamily="2" charset="-122"/>
              <a:cs typeface="Arial" panose="020B0604020202090204"/>
            </a:endParaRPr>
          </a:p>
          <a:p>
            <a:pPr algn="ctr" rtl="0" eaLnBrk="0">
              <a:lnSpc>
                <a:spcPct val="103000"/>
              </a:lnSpc>
            </a:pP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宋体" pitchFamily="2" charset="-122"/>
              <a:ea typeface="宋体" pitchFamily="2" charset="-122"/>
              <a:cs typeface="Arial" panose="020B0604020202090204"/>
            </a:endParaRPr>
          </a:p>
          <a:p>
            <a:pPr algn="ctr" rtl="0" eaLnBrk="0">
              <a:lnSpc>
                <a:spcPct val="103000"/>
              </a:lnSpc>
            </a:pP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itchFamily="2" charset="-122"/>
                <a:ea typeface="宋体" pitchFamily="2" charset="-122"/>
                <a:cs typeface="Arial" panose="020B0604020202090204"/>
              </a:rPr>
              <a:t>武汉长江新区疾控中心</a:t>
            </a: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宋体" pitchFamily="2" charset="-122"/>
              <a:ea typeface="宋体" pitchFamily="2" charset="-122"/>
              <a:cs typeface="Arial" panose="020B0604020202090204"/>
            </a:endParaRPr>
          </a:p>
          <a:p>
            <a:pPr algn="ctr" rtl="0" eaLnBrk="0">
              <a:lnSpc>
                <a:spcPct val="103000"/>
              </a:lnSpc>
            </a:pPr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itchFamily="2" charset="-122"/>
                <a:ea typeface="宋体" pitchFamily="2" charset="-122"/>
                <a:cs typeface="Arial" panose="020B0604020202090204"/>
              </a:rPr>
              <a:t>2026</a:t>
            </a: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itchFamily="2" charset="-122"/>
                <a:ea typeface="宋体" pitchFamily="2" charset="-122"/>
                <a:cs typeface="Arial" panose="020B0604020202090204"/>
              </a:rPr>
              <a:t>年</a:t>
            </a:r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itchFamily="2" charset="-122"/>
                <a:ea typeface="宋体" pitchFamily="2" charset="-122"/>
                <a:cs typeface="Arial" panose="020B0604020202090204"/>
              </a:rPr>
              <a:t>3</a:t>
            </a: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宋体" pitchFamily="2" charset="-122"/>
                <a:ea typeface="宋体" pitchFamily="2" charset="-122"/>
                <a:cs typeface="Arial" panose="020B0604020202090204"/>
              </a:rPr>
              <a:t>月</a:t>
            </a: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宋体" pitchFamily="2" charset="-122"/>
              <a:ea typeface="宋体" pitchFamily="2" charset="-122"/>
              <a:cs typeface="Arial" panose="020B0604020202090204"/>
            </a:endParaRPr>
          </a:p>
          <a:p>
            <a:pPr algn="ctr" rtl="0" eaLnBrk="0">
              <a:lnSpc>
                <a:spcPct val="103000"/>
              </a:lnSpc>
            </a:pPr>
            <a:endParaRPr lang="zh-CN" altLang="en-US" sz="2800" b="1" dirty="0">
              <a:solidFill>
                <a:schemeClr val="accent5">
                  <a:lumMod val="75000"/>
                </a:schemeClr>
              </a:solidFill>
              <a:latin typeface="宋体" pitchFamily="2" charset="-122"/>
              <a:ea typeface="宋体" pitchFamily="2" charset="-122"/>
              <a:cs typeface="Arial" panose="020B0604020202090204"/>
            </a:endParaRPr>
          </a:p>
          <a:p>
            <a:pPr algn="ctr" rtl="0" eaLnBrk="0">
              <a:lnSpc>
                <a:spcPct val="103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ctr" rtl="0" eaLnBrk="0">
              <a:lnSpc>
                <a:spcPct val="103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ctr" rtl="0" eaLnBrk="0">
              <a:lnSpc>
                <a:spcPct val="103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ctr" rtl="0" eaLnBrk="0">
              <a:lnSpc>
                <a:spcPct val="103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ctr" rtl="0" eaLnBrk="0">
              <a:lnSpc>
                <a:spcPct val="103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ctr" rtl="0" eaLnBrk="0">
              <a:lnSpc>
                <a:spcPct val="103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ctr" rtl="0" eaLnBrk="0">
              <a:lnSpc>
                <a:spcPct val="103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ctr" rtl="0" eaLnBrk="0">
              <a:lnSpc>
                <a:spcPct val="103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ctr" rtl="0" eaLnBrk="0">
              <a:lnSpc>
                <a:spcPct val="103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ctr" rtl="0" eaLnBrk="0">
              <a:lnSpc>
                <a:spcPct val="103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ctr" rtl="0" eaLnBrk="0">
              <a:lnSpc>
                <a:spcPct val="103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ctr" rtl="0" eaLnBrk="0">
              <a:lnSpc>
                <a:spcPct val="104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ctr" rtl="0" eaLnBrk="0">
              <a:lnSpc>
                <a:spcPct val="104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25" y="0"/>
            <a:ext cx="12192000" cy="6858635"/>
          </a:xfrm>
          <a:prstGeom prst="rect">
            <a:avLst/>
          </a:prstGeom>
        </p:spPr>
      </p:pic>
      <p:pic>
        <p:nvPicPr>
          <p:cNvPr id="3" name="picture 8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8156575" y="236219"/>
            <a:ext cx="3895343" cy="396240"/>
          </a:xfrm>
          <a:prstGeom prst="rect">
            <a:avLst/>
          </a:prstGeom>
        </p:spPr>
      </p:pic>
      <p:sp>
        <p:nvSpPr>
          <p:cNvPr id="4" name="AutoShape 2"/>
          <p:cNvSpPr/>
          <p:nvPr/>
        </p:nvSpPr>
        <p:spPr>
          <a:xfrm>
            <a:off x="762000" y="762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D32F2F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四、居家健康要点</a:t>
            </a:r>
            <a:endParaRPr lang="en-US" sz="1100"/>
          </a:p>
        </p:txBody>
      </p:sp>
      <p:sp>
        <p:nvSpPr>
          <p:cNvPr id="5" name="AutoShape 3"/>
          <p:cNvSpPr/>
          <p:nvPr>
            <p:custDataLst>
              <p:tags r:id="rId3"/>
            </p:custDataLst>
          </p:nvPr>
        </p:nvSpPr>
        <p:spPr>
          <a:xfrm>
            <a:off x="762000" y="1778000"/>
            <a:ext cx="2032000" cy="4064000"/>
          </a:xfrm>
          <a:prstGeom prst="roundRect">
            <a:avLst>
              <a:gd name="adj" fmla="val 625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4"/>
          <p:cNvSpPr/>
          <p:nvPr>
            <p:custDataLst>
              <p:tags r:id="rId4"/>
            </p:custDataLst>
          </p:nvPr>
        </p:nvSpPr>
        <p:spPr>
          <a:xfrm>
            <a:off x="1143000" y="2032000"/>
            <a:ext cx="1270000" cy="1270000"/>
          </a:xfrm>
          <a:prstGeom prst="ellipse">
            <a:avLst/>
          </a:prstGeom>
          <a:solidFill>
            <a:srgbClr val="D32F2F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60500" y="2349500"/>
            <a:ext cx="635000" cy="635000"/>
          </a:xfrm>
          <a:prstGeom prst="rect">
            <a:avLst/>
          </a:prstGeom>
        </p:spPr>
      </p:pic>
      <p:sp>
        <p:nvSpPr>
          <p:cNvPr id="8" name="AutoShape 6"/>
          <p:cNvSpPr/>
          <p:nvPr>
            <p:custDataLst>
              <p:tags r:id="rId8"/>
            </p:custDataLst>
          </p:nvPr>
        </p:nvSpPr>
        <p:spPr>
          <a:xfrm>
            <a:off x="889000" y="3429000"/>
            <a:ext cx="177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D32F2F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1. 勤通风</a:t>
            </a:r>
            <a:endParaRPr lang="en-US" sz="1100"/>
          </a:p>
        </p:txBody>
      </p:sp>
      <p:sp>
        <p:nvSpPr>
          <p:cNvPr id="9" name="AutoShape 7"/>
          <p:cNvSpPr/>
          <p:nvPr>
            <p:custDataLst>
              <p:tags r:id="rId9"/>
            </p:custDataLst>
          </p:nvPr>
        </p:nvSpPr>
        <p:spPr>
          <a:xfrm>
            <a:off x="889000" y="3873500"/>
            <a:ext cx="17780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just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每天开窗通风2-3次，每次20-30分钟，保持室内空气新鲜。</a:t>
            </a:r>
            <a:endParaRPr lang="en-US" sz="1600" b="1" i="0" u="none" strike="noStrike">
              <a:solidFill>
                <a:srgbClr val="555555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10" name="AutoShape 8"/>
          <p:cNvSpPr/>
          <p:nvPr>
            <p:custDataLst>
              <p:tags r:id="rId10"/>
            </p:custDataLst>
          </p:nvPr>
        </p:nvSpPr>
        <p:spPr>
          <a:xfrm>
            <a:off x="2997200" y="1778000"/>
            <a:ext cx="2032000" cy="4064000"/>
          </a:xfrm>
          <a:prstGeom prst="roundRect">
            <a:avLst>
              <a:gd name="adj" fmla="val 625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9"/>
          <p:cNvSpPr/>
          <p:nvPr>
            <p:custDataLst>
              <p:tags r:id="rId11"/>
            </p:custDataLst>
          </p:nvPr>
        </p:nvSpPr>
        <p:spPr>
          <a:xfrm>
            <a:off x="3378200" y="2032000"/>
            <a:ext cx="1270000" cy="1270000"/>
          </a:xfrm>
          <a:prstGeom prst="ellipse">
            <a:avLst/>
          </a:prstGeom>
          <a:solidFill>
            <a:srgbClr val="D32F2F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0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695700" y="2349500"/>
            <a:ext cx="635000" cy="635000"/>
          </a:xfrm>
          <a:prstGeom prst="rect">
            <a:avLst/>
          </a:prstGeom>
        </p:spPr>
      </p:pic>
      <p:sp>
        <p:nvSpPr>
          <p:cNvPr id="13" name="AutoShape 11"/>
          <p:cNvSpPr/>
          <p:nvPr>
            <p:custDataLst>
              <p:tags r:id="rId15"/>
            </p:custDataLst>
          </p:nvPr>
        </p:nvSpPr>
        <p:spPr>
          <a:xfrm>
            <a:off x="3124200" y="3429000"/>
            <a:ext cx="177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D32F2F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2. 勤洗手</a:t>
            </a:r>
            <a:endParaRPr lang="en-US" sz="1100"/>
          </a:p>
        </p:txBody>
      </p:sp>
      <p:sp>
        <p:nvSpPr>
          <p:cNvPr id="14" name="AutoShape 12"/>
          <p:cNvSpPr/>
          <p:nvPr>
            <p:custDataLst>
              <p:tags r:id="rId16"/>
            </p:custDataLst>
          </p:nvPr>
        </p:nvSpPr>
        <p:spPr>
          <a:xfrm>
            <a:off x="3124200" y="3873500"/>
            <a:ext cx="17780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just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用肥皂或洗手液，在流动水下认真揉搓至少20秒。</a:t>
            </a:r>
            <a:endParaRPr lang="en-US" sz="1600" b="1" i="0" u="none" strike="noStrike">
              <a:solidFill>
                <a:srgbClr val="555555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15" name="AutoShape 13"/>
          <p:cNvSpPr/>
          <p:nvPr>
            <p:custDataLst>
              <p:tags r:id="rId17"/>
            </p:custDataLst>
          </p:nvPr>
        </p:nvSpPr>
        <p:spPr>
          <a:xfrm>
            <a:off x="5232400" y="1778000"/>
            <a:ext cx="2032000" cy="4064000"/>
          </a:xfrm>
          <a:prstGeom prst="roundRect">
            <a:avLst>
              <a:gd name="adj" fmla="val 625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4"/>
          <p:cNvSpPr/>
          <p:nvPr>
            <p:custDataLst>
              <p:tags r:id="rId18"/>
            </p:custDataLst>
          </p:nvPr>
        </p:nvSpPr>
        <p:spPr>
          <a:xfrm>
            <a:off x="5613400" y="2032000"/>
            <a:ext cx="1270000" cy="1270000"/>
          </a:xfrm>
          <a:prstGeom prst="ellipse">
            <a:avLst/>
          </a:prstGeom>
          <a:solidFill>
            <a:srgbClr val="D32F2F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5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5930900" y="2349500"/>
            <a:ext cx="635000" cy="635000"/>
          </a:xfrm>
          <a:prstGeom prst="rect">
            <a:avLst/>
          </a:prstGeom>
        </p:spPr>
      </p:pic>
      <p:sp>
        <p:nvSpPr>
          <p:cNvPr id="18" name="AutoShape 16"/>
          <p:cNvSpPr/>
          <p:nvPr>
            <p:custDataLst>
              <p:tags r:id="rId22"/>
            </p:custDataLst>
          </p:nvPr>
        </p:nvSpPr>
        <p:spPr>
          <a:xfrm>
            <a:off x="5359400" y="3429000"/>
            <a:ext cx="177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D32F2F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3. 吃熟食</a:t>
            </a:r>
            <a:endParaRPr lang="en-US" sz="1100"/>
          </a:p>
        </p:txBody>
      </p:sp>
      <p:sp>
        <p:nvSpPr>
          <p:cNvPr id="19" name="AutoShape 17"/>
          <p:cNvSpPr/>
          <p:nvPr>
            <p:custDataLst>
              <p:tags r:id="rId23"/>
            </p:custDataLst>
          </p:nvPr>
        </p:nvSpPr>
        <p:spPr>
          <a:xfrm>
            <a:off x="5359400" y="3740150"/>
            <a:ext cx="17780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just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生冷食物少吃，海鲜一定要煮熟煮透</a:t>
            </a:r>
            <a:endParaRPr lang="en-US" sz="1600" b="1" i="0" u="none" strike="noStrike">
              <a:solidFill>
                <a:srgbClr val="555555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20" name="AutoShape 18"/>
          <p:cNvSpPr/>
          <p:nvPr>
            <p:custDataLst>
              <p:tags r:id="rId24"/>
            </p:custDataLst>
          </p:nvPr>
        </p:nvSpPr>
        <p:spPr>
          <a:xfrm>
            <a:off x="7467600" y="1778000"/>
            <a:ext cx="2032000" cy="4064000"/>
          </a:xfrm>
          <a:prstGeom prst="roundRect">
            <a:avLst>
              <a:gd name="adj" fmla="val 625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19"/>
          <p:cNvSpPr/>
          <p:nvPr>
            <p:custDataLst>
              <p:tags r:id="rId25"/>
            </p:custDataLst>
          </p:nvPr>
        </p:nvSpPr>
        <p:spPr>
          <a:xfrm>
            <a:off x="7848600" y="2032000"/>
            <a:ext cx="1270000" cy="1270000"/>
          </a:xfrm>
          <a:prstGeom prst="ellipse">
            <a:avLst/>
          </a:prstGeom>
          <a:solidFill>
            <a:srgbClr val="D32F2F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2" name="Picture 20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8166100" y="2349500"/>
            <a:ext cx="635000" cy="635000"/>
          </a:xfrm>
          <a:prstGeom prst="rect">
            <a:avLst/>
          </a:prstGeom>
        </p:spPr>
      </p:pic>
      <p:sp>
        <p:nvSpPr>
          <p:cNvPr id="23" name="AutoShape 21"/>
          <p:cNvSpPr/>
          <p:nvPr>
            <p:custDataLst>
              <p:tags r:id="rId29"/>
            </p:custDataLst>
          </p:nvPr>
        </p:nvSpPr>
        <p:spPr>
          <a:xfrm>
            <a:off x="7594600" y="3429000"/>
            <a:ext cx="177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D32F2F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4. 强免疫</a:t>
            </a:r>
            <a:endParaRPr lang="en-US" sz="1100"/>
          </a:p>
        </p:txBody>
      </p:sp>
      <p:sp>
        <p:nvSpPr>
          <p:cNvPr id="24" name="AutoShape 22"/>
          <p:cNvSpPr/>
          <p:nvPr>
            <p:custDataLst>
              <p:tags r:id="rId30"/>
            </p:custDataLst>
          </p:nvPr>
        </p:nvSpPr>
        <p:spPr>
          <a:xfrm>
            <a:off x="7594600" y="3873500"/>
            <a:ext cx="17780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just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保证充足睡眠，不熬夜，多喝水，适当进行室内外运动。</a:t>
            </a:r>
            <a:endParaRPr lang="en-US" sz="1600" b="1" i="0" u="none" strike="noStrike">
              <a:solidFill>
                <a:srgbClr val="555555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25" name="AutoShape 23"/>
          <p:cNvSpPr/>
          <p:nvPr>
            <p:custDataLst>
              <p:tags r:id="rId31"/>
            </p:custDataLst>
          </p:nvPr>
        </p:nvSpPr>
        <p:spPr>
          <a:xfrm>
            <a:off x="9702800" y="1778000"/>
            <a:ext cx="2032000" cy="4064000"/>
          </a:xfrm>
          <a:prstGeom prst="roundRect">
            <a:avLst>
              <a:gd name="adj" fmla="val 625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24"/>
          <p:cNvSpPr/>
          <p:nvPr>
            <p:custDataLst>
              <p:tags r:id="rId32"/>
            </p:custDataLst>
          </p:nvPr>
        </p:nvSpPr>
        <p:spPr>
          <a:xfrm>
            <a:off x="10083800" y="2032000"/>
            <a:ext cx="1270000" cy="1270000"/>
          </a:xfrm>
          <a:prstGeom prst="ellipse">
            <a:avLst/>
          </a:prstGeom>
          <a:solidFill>
            <a:srgbClr val="D32F2F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7" name="Picture 25"/>
          <p:cNvPicPr>
            <a:picLocks noChangeAspect="1"/>
          </p:cNvPicPr>
          <p:nvPr>
            <p:custDataLst>
              <p:tags r:id="rId33"/>
            </p:custDataLst>
          </p:nvPr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10401300" y="2349500"/>
            <a:ext cx="635000" cy="635000"/>
          </a:xfrm>
          <a:prstGeom prst="rect">
            <a:avLst/>
          </a:prstGeom>
        </p:spPr>
      </p:pic>
      <p:sp>
        <p:nvSpPr>
          <p:cNvPr id="28" name="AutoShape 26"/>
          <p:cNvSpPr/>
          <p:nvPr>
            <p:custDataLst>
              <p:tags r:id="rId36"/>
            </p:custDataLst>
          </p:nvPr>
        </p:nvSpPr>
        <p:spPr>
          <a:xfrm>
            <a:off x="9829800" y="3429000"/>
            <a:ext cx="177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D32F2F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5. 少聚集</a:t>
            </a:r>
            <a:endParaRPr lang="en-US" sz="1100"/>
          </a:p>
        </p:txBody>
      </p:sp>
      <p:sp>
        <p:nvSpPr>
          <p:cNvPr id="29" name="AutoShape 27"/>
          <p:cNvSpPr/>
          <p:nvPr>
            <p:custDataLst>
              <p:tags r:id="rId37"/>
            </p:custDataLst>
          </p:nvPr>
        </p:nvSpPr>
        <p:spPr>
          <a:xfrm>
            <a:off x="9829800" y="3873500"/>
            <a:ext cx="17780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just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身体不舒服时，不要去参加聚会或前往人群密集的地方。</a:t>
            </a:r>
            <a:endParaRPr lang="en-US" sz="1600" b="1" i="0" u="none" strike="noStrike">
              <a:solidFill>
                <a:srgbClr val="555555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25" y="0"/>
            <a:ext cx="12192000" cy="6858635"/>
          </a:xfrm>
          <a:prstGeom prst="rect">
            <a:avLst/>
          </a:prstGeom>
        </p:spPr>
      </p:pic>
      <p:pic>
        <p:nvPicPr>
          <p:cNvPr id="3" name="picture 8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8156575" y="236219"/>
            <a:ext cx="3895343" cy="396240"/>
          </a:xfrm>
          <a:prstGeom prst="rect">
            <a:avLst/>
          </a:prstGeom>
        </p:spPr>
      </p:pic>
      <p:sp>
        <p:nvSpPr>
          <p:cNvPr id="4" name="AutoShape 2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D32F2F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五、出现这些症状，别硬扛！</a:t>
            </a:r>
            <a:endParaRPr lang="en-US" sz="1100"/>
          </a:p>
        </p:txBody>
      </p:sp>
      <p:sp>
        <p:nvSpPr>
          <p:cNvPr id="5" name="AutoShape 3"/>
          <p:cNvSpPr/>
          <p:nvPr/>
        </p:nvSpPr>
        <p:spPr>
          <a:xfrm>
            <a:off x="762000" y="1524000"/>
            <a:ext cx="5207000" cy="4572000"/>
          </a:xfrm>
          <a:prstGeom prst="roundRect">
            <a:avLst>
              <a:gd name="adj" fmla="val 2777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00" y="1778000"/>
            <a:ext cx="355600" cy="355600"/>
          </a:xfrm>
          <a:prstGeom prst="rect">
            <a:avLst/>
          </a:prstGeom>
        </p:spPr>
      </p:pic>
      <p:sp>
        <p:nvSpPr>
          <p:cNvPr id="7" name="AutoShape 5"/>
          <p:cNvSpPr/>
          <p:nvPr/>
        </p:nvSpPr>
        <p:spPr>
          <a:xfrm>
            <a:off x="1460500" y="1752600"/>
            <a:ext cx="3810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21212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需及时就医的危险信号</a:t>
            </a:r>
            <a:endParaRPr lang="en-US" sz="1100"/>
          </a:p>
        </p:txBody>
      </p:sp>
      <p:cxnSp>
        <p:nvCxnSpPr>
          <p:cNvPr id="8" name="Connector 6"/>
          <p:cNvCxnSpPr/>
          <p:nvPr/>
        </p:nvCxnSpPr>
        <p:spPr>
          <a:xfrm rot="-9291">
            <a:off x="1016009" y="22161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EEEE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9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6000" y="2476500"/>
            <a:ext cx="304800" cy="304800"/>
          </a:xfrm>
          <a:prstGeom prst="rect">
            <a:avLst/>
          </a:prstGeom>
        </p:spPr>
      </p:pic>
      <p:sp>
        <p:nvSpPr>
          <p:cNvPr id="10" name="AutoShape 8"/>
          <p:cNvSpPr/>
          <p:nvPr/>
        </p:nvSpPr>
        <p:spPr>
          <a:xfrm>
            <a:off x="1397000" y="2438400"/>
            <a:ext cx="431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42424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持续高烧不退</a:t>
            </a:r>
            <a:br>
              <a:rPr lang="en-US" b="1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</a:br>
            <a:r>
              <a:rPr lang="en-US" sz="1400" b="1" i="0" u="none" strike="noStrike">
                <a:solidFill>
                  <a:srgbClr val="75757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体温超过38.5℃，且常规降温无效</a:t>
            </a:r>
            <a:endParaRPr lang="en-US" sz="1400" b="1" i="0" u="none" strike="noStrike">
              <a:solidFill>
                <a:srgbClr val="757575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pic>
        <p:nvPicPr>
          <p:cNvPr id="11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16000" y="3111500"/>
            <a:ext cx="304800" cy="304800"/>
          </a:xfrm>
          <a:prstGeom prst="rect">
            <a:avLst/>
          </a:prstGeom>
        </p:spPr>
      </p:pic>
      <p:sp>
        <p:nvSpPr>
          <p:cNvPr id="12" name="AutoShape 10"/>
          <p:cNvSpPr/>
          <p:nvPr/>
        </p:nvSpPr>
        <p:spPr>
          <a:xfrm>
            <a:off x="1397000" y="3073400"/>
            <a:ext cx="431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42424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呼吸不畅与胸闷</a:t>
            </a:r>
            <a:br>
              <a:rPr lang="en-US" b="1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</a:br>
            <a:r>
              <a:rPr lang="en-US" sz="1400" b="1" i="0" u="none" strike="noStrike">
                <a:solidFill>
                  <a:srgbClr val="75757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剧烈咳嗽，感觉喘不上气，胸闷憋气</a:t>
            </a:r>
            <a:endParaRPr lang="en-US" sz="1400" b="1" i="0" u="none" strike="noStrike">
              <a:solidFill>
                <a:srgbClr val="757575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pic>
        <p:nvPicPr>
          <p:cNvPr id="13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16000" y="3746500"/>
            <a:ext cx="304800" cy="304800"/>
          </a:xfrm>
          <a:prstGeom prst="rect">
            <a:avLst/>
          </a:prstGeom>
        </p:spPr>
      </p:pic>
      <p:sp>
        <p:nvSpPr>
          <p:cNvPr id="14" name="AutoShape 12"/>
          <p:cNvSpPr/>
          <p:nvPr/>
        </p:nvSpPr>
        <p:spPr>
          <a:xfrm>
            <a:off x="1397000" y="3708400"/>
            <a:ext cx="431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42424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严重呕吐腹泻</a:t>
            </a:r>
            <a:br>
              <a:rPr lang="en-US" b="1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</a:br>
            <a:r>
              <a:rPr lang="en-US" sz="1400" b="1" i="0" u="none" strike="noStrike">
                <a:solidFill>
                  <a:srgbClr val="75757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频繁呕吐腹泻，出现口干、尿少等脱水症状</a:t>
            </a:r>
            <a:endParaRPr lang="en-US" sz="1400" b="1" i="0" u="none" strike="noStrike">
              <a:solidFill>
                <a:srgbClr val="757575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pic>
        <p:nvPicPr>
          <p:cNvPr id="15" name="Picture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16000" y="4381500"/>
            <a:ext cx="304800" cy="304800"/>
          </a:xfrm>
          <a:prstGeom prst="rect">
            <a:avLst/>
          </a:prstGeom>
        </p:spPr>
      </p:pic>
      <p:sp>
        <p:nvSpPr>
          <p:cNvPr id="16" name="AutoShape 14"/>
          <p:cNvSpPr/>
          <p:nvPr/>
        </p:nvSpPr>
        <p:spPr>
          <a:xfrm>
            <a:off x="1397000" y="4343400"/>
            <a:ext cx="431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42424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精神状态异常</a:t>
            </a:r>
            <a:br>
              <a:rPr lang="en-US" b="1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</a:br>
            <a:r>
              <a:rPr lang="en-US" sz="1400" b="1" i="0" u="none" strike="noStrike">
                <a:solidFill>
                  <a:srgbClr val="75757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精神萎靡、食欲不振、嗜睡或烦躁不安</a:t>
            </a:r>
            <a:endParaRPr lang="en-US" sz="1400" b="1" i="0" u="none" strike="noStrike">
              <a:solidFill>
                <a:srgbClr val="757575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17" name="AutoShape 15"/>
          <p:cNvSpPr/>
          <p:nvPr/>
        </p:nvSpPr>
        <p:spPr>
          <a:xfrm>
            <a:off x="6223000" y="1524000"/>
            <a:ext cx="5207000" cy="4572000"/>
          </a:xfrm>
          <a:prstGeom prst="roundRect">
            <a:avLst>
              <a:gd name="adj" fmla="val 2777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8" name="Picture 1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477000" y="1778000"/>
            <a:ext cx="355600" cy="355600"/>
          </a:xfrm>
          <a:prstGeom prst="rect">
            <a:avLst/>
          </a:prstGeom>
        </p:spPr>
      </p:pic>
      <p:sp>
        <p:nvSpPr>
          <p:cNvPr id="19" name="AutoShape 17"/>
          <p:cNvSpPr/>
          <p:nvPr/>
        </p:nvSpPr>
        <p:spPr>
          <a:xfrm>
            <a:off x="6921500" y="1752600"/>
            <a:ext cx="3810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21212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关键行动指南</a:t>
            </a:r>
            <a:endParaRPr lang="en-US" sz="1100"/>
          </a:p>
        </p:txBody>
      </p:sp>
      <p:cxnSp>
        <p:nvCxnSpPr>
          <p:cNvPr id="20" name="Connector 18"/>
          <p:cNvCxnSpPr/>
          <p:nvPr/>
        </p:nvCxnSpPr>
        <p:spPr>
          <a:xfrm rot="-9291">
            <a:off x="6477009" y="22161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EEEE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1" name="Picture 1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477000" y="2476500"/>
            <a:ext cx="304800" cy="304800"/>
          </a:xfrm>
          <a:prstGeom prst="rect">
            <a:avLst/>
          </a:prstGeom>
        </p:spPr>
      </p:pic>
      <p:sp>
        <p:nvSpPr>
          <p:cNvPr id="22" name="AutoShape 20"/>
          <p:cNvSpPr/>
          <p:nvPr/>
        </p:nvSpPr>
        <p:spPr>
          <a:xfrm>
            <a:off x="6858000" y="2438400"/>
            <a:ext cx="431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42424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生病不串门，居家休息</a:t>
            </a:r>
            <a:br>
              <a:rPr lang="en-US" b="1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</a:br>
            <a:r>
              <a:rPr lang="en-US" sz="1400" b="1" i="0" u="none" strike="noStrike">
                <a:solidFill>
                  <a:srgbClr val="75757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身体不适时避免外出，减少交叉感染风险。</a:t>
            </a:r>
            <a:endParaRPr lang="en-US" sz="1400" b="1" i="0" u="none" strike="noStrike">
              <a:solidFill>
                <a:srgbClr val="757575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pic>
        <p:nvPicPr>
          <p:cNvPr id="23" name="Picture 2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477000" y="3238500"/>
            <a:ext cx="304800" cy="304800"/>
          </a:xfrm>
          <a:prstGeom prst="rect">
            <a:avLst/>
          </a:prstGeom>
        </p:spPr>
      </p:pic>
      <p:sp>
        <p:nvSpPr>
          <p:cNvPr id="24" name="AutoShape 22"/>
          <p:cNvSpPr/>
          <p:nvPr/>
        </p:nvSpPr>
        <p:spPr>
          <a:xfrm>
            <a:off x="6858000" y="3200400"/>
            <a:ext cx="431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42424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及时规范就医，勿乱用药</a:t>
            </a:r>
            <a:br>
              <a:rPr lang="en-US" b="1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</a:br>
            <a:r>
              <a:rPr lang="en-US" sz="1400" b="1" i="0" u="none" strike="noStrike">
                <a:solidFill>
                  <a:srgbClr val="75757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出现危险信号立即就诊，遵医嘱用药，切勿自行判断。</a:t>
            </a:r>
            <a:endParaRPr lang="en-US" sz="1400" b="1" i="0" u="none" strike="noStrike">
              <a:solidFill>
                <a:srgbClr val="757575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pic>
        <p:nvPicPr>
          <p:cNvPr id="25" name="Picture 23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477000" y="4000500"/>
            <a:ext cx="304800" cy="304800"/>
          </a:xfrm>
          <a:prstGeom prst="rect">
            <a:avLst/>
          </a:prstGeom>
        </p:spPr>
      </p:pic>
      <p:sp>
        <p:nvSpPr>
          <p:cNvPr id="26" name="AutoShape 24"/>
          <p:cNvSpPr/>
          <p:nvPr/>
        </p:nvSpPr>
        <p:spPr>
          <a:xfrm>
            <a:off x="6858000" y="3962400"/>
            <a:ext cx="431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424242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全程佩戴口罩，做好防护</a:t>
            </a:r>
            <a:br>
              <a:rPr lang="en-US" b="1" i="0" u="none" strike="noStrike">
                <a:solidFill>
                  <a:srgbClr val="1F2329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</a:br>
            <a:r>
              <a:rPr lang="en-US" sz="1400" b="1" i="0" u="none" strike="noStrike">
                <a:solidFill>
                  <a:srgbClr val="75757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前往医院等公共场所时，务必科学佩戴口罩。</a:t>
            </a:r>
            <a:endParaRPr lang="en-US" sz="1400" b="1" i="0" u="none" strike="noStrike">
              <a:solidFill>
                <a:srgbClr val="757575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8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8201025" y="194309"/>
            <a:ext cx="3895343" cy="396240"/>
          </a:xfrm>
          <a:prstGeom prst="rect">
            <a:avLst/>
          </a:prstGeom>
        </p:spPr>
      </p:pic>
      <p:sp>
        <p:nvSpPr>
          <p:cNvPr id="4" name="AutoShape 3"/>
          <p:cNvSpPr/>
          <p:nvPr/>
        </p:nvSpPr>
        <p:spPr>
          <a:xfrm>
            <a:off x="2430145" y="3311525"/>
            <a:ext cx="8456295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D32F2F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祝大家：元宵快乐，阖家安康！</a:t>
            </a:r>
            <a:endParaRPr lang="en-US" sz="4800" b="1" i="0" u="none" strike="noStrike">
              <a:solidFill>
                <a:srgbClr val="D32F2F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80" y="-635"/>
            <a:ext cx="12192000" cy="6858635"/>
          </a:xfrm>
          <a:prstGeom prst="rect">
            <a:avLst/>
          </a:prstGeom>
        </p:spPr>
      </p:pic>
      <p:pic>
        <p:nvPicPr>
          <p:cNvPr id="3" name="picture 8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8156575" y="236219"/>
            <a:ext cx="3895343" cy="396240"/>
          </a:xfrm>
          <a:prstGeom prst="rect">
            <a:avLst/>
          </a:prstGeom>
        </p:spPr>
      </p:pic>
      <p:sp>
        <p:nvSpPr>
          <p:cNvPr id="4" name="AutoShape 2"/>
          <p:cNvSpPr/>
          <p:nvPr/>
        </p:nvSpPr>
        <p:spPr>
          <a:xfrm>
            <a:off x="762000" y="2129790"/>
            <a:ext cx="10668000" cy="175958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3600" b="1" i="0" u="none" strike="noStrike">
                <a:solidFill>
                  <a:schemeClr val="tx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问答环节</a:t>
            </a:r>
            <a:endParaRPr lang="zh-CN" altLang="en-US" sz="3600" b="1" i="0" u="none" strike="noStrike">
              <a:solidFill>
                <a:schemeClr val="tx1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indent="0" algn="l">
              <a:lnSpc>
                <a:spcPct val="125000"/>
              </a:lnSpc>
              <a:defRPr/>
            </a:pPr>
            <a:r>
              <a:rPr lang="en-US" altLang="zh-CN" sz="3600" b="1" i="0" u="none" strike="noStrike">
                <a:solidFill>
                  <a:schemeClr val="tx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1.</a:t>
            </a:r>
            <a:r>
              <a:rPr lang="zh-CN" altLang="en-US" sz="3600" b="1" i="0" u="none" strike="noStrike">
                <a:solidFill>
                  <a:schemeClr val="tx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下面哪种疾病最容易出现急性胃肠炎表现？</a:t>
            </a:r>
            <a:endParaRPr lang="zh-CN" altLang="en-US" sz="3600" b="1" i="0" u="none" strike="noStrike">
              <a:solidFill>
                <a:schemeClr val="tx1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indent="0" algn="l">
              <a:lnSpc>
                <a:spcPct val="125000"/>
              </a:lnSpc>
              <a:defRPr/>
            </a:pPr>
            <a:r>
              <a:rPr lang="en-US" altLang="zh-CN" sz="3600" b="1" i="0" u="none" strike="noStrike">
                <a:solidFill>
                  <a:schemeClr val="tx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A.</a:t>
            </a:r>
            <a:r>
              <a:rPr lang="zh-CN" altLang="en-US" sz="3600" b="1" i="0" u="none" strike="noStrike">
                <a:solidFill>
                  <a:schemeClr val="tx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普通感冒</a:t>
            </a:r>
            <a:r>
              <a:rPr lang="en-US" altLang="zh-CN" sz="3600" b="1" i="0" u="none" strike="noStrike">
                <a:solidFill>
                  <a:schemeClr val="tx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     B</a:t>
            </a:r>
            <a:r>
              <a:rPr lang="en-US" altLang="zh-CN" sz="3600" b="1">
                <a:solidFill>
                  <a:schemeClr val="tx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.</a:t>
            </a:r>
            <a:r>
              <a:rPr lang="zh-CN" altLang="en-US" sz="3600" b="1">
                <a:solidFill>
                  <a:schemeClr val="tx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流感</a:t>
            </a:r>
            <a:r>
              <a:rPr lang="en-US" altLang="zh-CN" sz="3600" b="1">
                <a:solidFill>
                  <a:schemeClr val="tx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        C.</a:t>
            </a:r>
            <a:r>
              <a:rPr lang="zh-CN" altLang="en-US" sz="3600" b="1">
                <a:solidFill>
                  <a:schemeClr val="tx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诺如病毒感染</a:t>
            </a:r>
            <a:endParaRPr lang="zh-CN" altLang="en-US" sz="3600" b="1">
              <a:solidFill>
                <a:schemeClr val="tx1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indent="0" algn="l">
              <a:lnSpc>
                <a:spcPct val="125000"/>
              </a:lnSpc>
              <a:defRPr/>
            </a:pPr>
            <a:endParaRPr lang="zh-CN" altLang="en-US" sz="3600" b="1">
              <a:solidFill>
                <a:schemeClr val="tx1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indent="0" algn="l">
              <a:lnSpc>
                <a:spcPct val="125000"/>
              </a:lnSpc>
              <a:defRPr/>
            </a:pPr>
            <a:r>
              <a:rPr lang="en-US" altLang="zh-CN" sz="3600" b="1">
                <a:solidFill>
                  <a:schemeClr val="tx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2.</a:t>
            </a:r>
            <a:r>
              <a:rPr lang="zh-CN" altLang="en-US" sz="3600" b="1">
                <a:solidFill>
                  <a:schemeClr val="tx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出现下列哪些症状需及时就医？</a:t>
            </a:r>
            <a:endParaRPr lang="zh-CN" altLang="en-US" sz="3600" b="1">
              <a:solidFill>
                <a:schemeClr val="tx1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  <a:p>
            <a:pPr indent="0" algn="l">
              <a:lnSpc>
                <a:spcPct val="125000"/>
              </a:lnSpc>
              <a:defRPr/>
            </a:pPr>
            <a:r>
              <a:rPr lang="en-US" altLang="zh-CN" sz="3600" b="1">
                <a:solidFill>
                  <a:schemeClr val="tx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A.</a:t>
            </a:r>
            <a:r>
              <a:rPr lang="zh-CN" altLang="en-US" sz="3600" b="1">
                <a:solidFill>
                  <a:schemeClr val="tx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持续高烧不退</a:t>
            </a:r>
            <a:r>
              <a:rPr lang="en-US" altLang="zh-CN" sz="3600" b="1">
                <a:solidFill>
                  <a:schemeClr val="tx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 B.</a:t>
            </a:r>
            <a:r>
              <a:rPr lang="zh-CN" altLang="en-US" sz="3600" b="1">
                <a:solidFill>
                  <a:schemeClr val="tx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呼吸困难</a:t>
            </a:r>
            <a:r>
              <a:rPr lang="en-US" altLang="zh-CN" sz="3600" b="1">
                <a:solidFill>
                  <a:schemeClr val="tx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 C.</a:t>
            </a:r>
            <a:r>
              <a:rPr lang="zh-CN" altLang="en-US" sz="3600" b="1">
                <a:solidFill>
                  <a:schemeClr val="tx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严重呕吐及腹泻</a:t>
            </a:r>
            <a:r>
              <a:rPr lang="en-US" altLang="zh-CN" sz="3600" b="1">
                <a:solidFill>
                  <a:schemeClr val="tx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 D.</a:t>
            </a:r>
            <a:r>
              <a:rPr lang="zh-CN" altLang="en-US" sz="3600" b="1">
                <a:solidFill>
                  <a:schemeClr val="tx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以上均是</a:t>
            </a:r>
            <a:endParaRPr lang="zh-CN" altLang="en-US" sz="3600" b="1">
              <a:solidFill>
                <a:schemeClr val="tx1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60325" y="-635"/>
            <a:ext cx="12192000" cy="6858635"/>
          </a:xfrm>
          <a:prstGeom prst="rect">
            <a:avLst/>
          </a:prstGeom>
        </p:spPr>
      </p:pic>
      <p:pic>
        <p:nvPicPr>
          <p:cNvPr id="3" name="picture 8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8156575" y="236219"/>
            <a:ext cx="3895343" cy="396240"/>
          </a:xfrm>
          <a:prstGeom prst="rect">
            <a:avLst/>
          </a:prstGeom>
        </p:spPr>
      </p:pic>
      <p:sp>
        <p:nvSpPr>
          <p:cNvPr id="4" name="AutoShape 2"/>
          <p:cNvSpPr/>
          <p:nvPr/>
        </p:nvSpPr>
        <p:spPr>
          <a:xfrm>
            <a:off x="450850" y="584835"/>
            <a:ext cx="268732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5400" b="1" i="0" u="none" strike="noStrike">
                <a:solidFill>
                  <a:srgbClr val="D32F2F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目录</a:t>
            </a:r>
            <a:endParaRPr lang="en-US" sz="5400" b="1" i="0" u="none" strike="noStrike">
              <a:solidFill>
                <a:srgbClr val="D32F2F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cxnSp>
        <p:nvCxnSpPr>
          <p:cNvPr id="5" name="Connector 3"/>
          <p:cNvCxnSpPr/>
          <p:nvPr/>
        </p:nvCxnSpPr>
        <p:spPr>
          <a:xfrm>
            <a:off x="400050" y="1482725"/>
            <a:ext cx="1462752" cy="8646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50800" cap="flat" cmpd="sng">
            <a:solidFill>
              <a:srgbClr val="FFD700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6" name="AutoShape 4"/>
          <p:cNvSpPr/>
          <p:nvPr/>
        </p:nvSpPr>
        <p:spPr>
          <a:xfrm>
            <a:off x="1851025" y="1939925"/>
            <a:ext cx="8242300" cy="711200"/>
          </a:xfrm>
          <a:prstGeom prst="roundRect">
            <a:avLst>
              <a:gd name="adj" fmla="val 17857"/>
            </a:avLst>
          </a:prstGeom>
          <a:solidFill>
            <a:srgbClr val="FFFFFF">
              <a:alpha val="90000"/>
            </a:srgbClr>
          </a:solidFill>
          <a:ln w="12700" cap="flat" cmpd="sng">
            <a:solidFill>
              <a:srgbClr val="D32F2F">
                <a:alpha val="20000"/>
              </a:srgbClr>
            </a:solidFill>
            <a:prstDash val="solid"/>
            <a:round/>
          </a:ln>
          <a:effectLst>
            <a:outerShdw blurRad="101600" dist="50800" dir="2700000" algn="tl" rotWithShape="0">
              <a:srgbClr val="D32F2F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r>
              <a:rPr lang="en-US"/>
              <a:t>   </a:t>
            </a:r>
            <a:endParaRPr lang="en-US"/>
          </a:p>
        </p:txBody>
      </p:sp>
      <p:pic>
        <p:nvPicPr>
          <p:cNvPr id="7" name="Picture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06725" y="2117725"/>
            <a:ext cx="355600" cy="355600"/>
          </a:xfrm>
          <a:prstGeom prst="rect">
            <a:avLst/>
          </a:prstGeom>
        </p:spPr>
      </p:pic>
      <p:sp>
        <p:nvSpPr>
          <p:cNvPr id="8" name="AutoShape 6"/>
          <p:cNvSpPr/>
          <p:nvPr>
            <p:custDataLst>
              <p:tags r:id="rId6"/>
            </p:custDataLst>
          </p:nvPr>
        </p:nvSpPr>
        <p:spPr>
          <a:xfrm>
            <a:off x="3514725" y="2105025"/>
            <a:ext cx="889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chemeClr val="tx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01. </a:t>
            </a:r>
            <a:r>
              <a:rPr lang="zh-CN" altLang="en-US" sz="3200" b="1" i="0" u="none" strike="noStrike">
                <a:solidFill>
                  <a:schemeClr val="tx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节假日</a:t>
            </a:r>
            <a:r>
              <a:rPr lang="en-US" sz="3200" b="1" i="0" u="none" strike="noStrike">
                <a:solidFill>
                  <a:schemeClr val="tx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为啥容易中招传染病？</a:t>
            </a:r>
            <a:endParaRPr lang="en-US" sz="3200" b="1" i="0" u="none" strike="noStrike">
              <a:solidFill>
                <a:schemeClr val="tx1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9" name="AutoShape 7"/>
          <p:cNvSpPr/>
          <p:nvPr/>
        </p:nvSpPr>
        <p:spPr>
          <a:xfrm>
            <a:off x="1851025" y="2778125"/>
            <a:ext cx="8242300" cy="711200"/>
          </a:xfrm>
          <a:prstGeom prst="roundRect">
            <a:avLst>
              <a:gd name="adj" fmla="val 17857"/>
            </a:avLst>
          </a:prstGeom>
          <a:solidFill>
            <a:srgbClr val="FFFFFF">
              <a:alpha val="90000"/>
            </a:srgbClr>
          </a:solidFill>
          <a:ln w="12700" cap="flat" cmpd="sng">
            <a:solidFill>
              <a:srgbClr val="D32F2F">
                <a:alpha val="20000"/>
              </a:srgbClr>
            </a:solidFill>
            <a:prstDash val="solid"/>
            <a:round/>
          </a:ln>
          <a:effectLst>
            <a:outerShdw blurRad="101600" dist="50800" dir="2700000" algn="tl" rotWithShape="0">
              <a:srgbClr val="D32F2F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r>
              <a:rPr lang="en-US"/>
              <a:t>                    </a:t>
            </a:r>
            <a:endParaRPr lang="en-US"/>
          </a:p>
        </p:txBody>
      </p:sp>
      <p:pic>
        <p:nvPicPr>
          <p:cNvPr id="10" name="Picture 8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006725" y="2955925"/>
            <a:ext cx="355600" cy="355600"/>
          </a:xfrm>
          <a:prstGeom prst="rect">
            <a:avLst/>
          </a:prstGeom>
        </p:spPr>
      </p:pic>
      <p:sp>
        <p:nvSpPr>
          <p:cNvPr id="11" name="AutoShape 9"/>
          <p:cNvSpPr/>
          <p:nvPr>
            <p:custDataLst>
              <p:tags r:id="rId10"/>
            </p:custDataLst>
          </p:nvPr>
        </p:nvSpPr>
        <p:spPr>
          <a:xfrm>
            <a:off x="3514725" y="2943225"/>
            <a:ext cx="889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chemeClr val="tx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02. </a:t>
            </a:r>
            <a:r>
              <a:rPr lang="zh-CN" altLang="en-US" sz="3200" b="1" i="0" u="none" strike="noStrike">
                <a:solidFill>
                  <a:schemeClr val="tx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春季</a:t>
            </a:r>
            <a:r>
              <a:rPr lang="en-US" sz="3200" b="1" i="0" u="none" strike="noStrike">
                <a:solidFill>
                  <a:schemeClr val="tx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常见传染病有哪些？</a:t>
            </a:r>
            <a:endParaRPr lang="en-US" sz="3200" b="1" i="0" u="none" strike="noStrike">
              <a:solidFill>
                <a:schemeClr val="tx1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12" name="AutoShape 10"/>
          <p:cNvSpPr/>
          <p:nvPr/>
        </p:nvSpPr>
        <p:spPr>
          <a:xfrm>
            <a:off x="1851025" y="3616325"/>
            <a:ext cx="8242300" cy="711200"/>
          </a:xfrm>
          <a:prstGeom prst="roundRect">
            <a:avLst>
              <a:gd name="adj" fmla="val 17857"/>
            </a:avLst>
          </a:prstGeom>
          <a:solidFill>
            <a:srgbClr val="FFFFFF">
              <a:alpha val="90000"/>
            </a:srgbClr>
          </a:solidFill>
          <a:ln w="12700" cap="flat" cmpd="sng">
            <a:solidFill>
              <a:srgbClr val="D32F2F">
                <a:alpha val="20000"/>
              </a:srgbClr>
            </a:solidFill>
            <a:prstDash val="solid"/>
            <a:round/>
          </a:ln>
          <a:effectLst>
            <a:outerShdw blurRad="101600" dist="50800" dir="2700000" algn="tl" rotWithShape="0">
              <a:srgbClr val="D32F2F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1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006725" y="3794125"/>
            <a:ext cx="355600" cy="355600"/>
          </a:xfrm>
          <a:prstGeom prst="rect">
            <a:avLst/>
          </a:prstGeom>
        </p:spPr>
      </p:pic>
      <p:sp>
        <p:nvSpPr>
          <p:cNvPr id="14" name="AutoShape 12"/>
          <p:cNvSpPr/>
          <p:nvPr>
            <p:custDataLst>
              <p:tags r:id="rId14"/>
            </p:custDataLst>
          </p:nvPr>
        </p:nvSpPr>
        <p:spPr>
          <a:xfrm>
            <a:off x="3514725" y="3781425"/>
            <a:ext cx="889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chemeClr val="tx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03. 居家&amp;外出怎么做好防护？</a:t>
            </a:r>
            <a:endParaRPr lang="en-US" sz="3200" b="1" i="0" u="none" strike="noStrike">
              <a:solidFill>
                <a:schemeClr val="tx1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15" name="AutoShape 13"/>
          <p:cNvSpPr/>
          <p:nvPr/>
        </p:nvSpPr>
        <p:spPr>
          <a:xfrm>
            <a:off x="1851025" y="4454525"/>
            <a:ext cx="8242300" cy="711200"/>
          </a:xfrm>
          <a:prstGeom prst="roundRect">
            <a:avLst>
              <a:gd name="adj" fmla="val 17857"/>
            </a:avLst>
          </a:prstGeom>
          <a:solidFill>
            <a:srgbClr val="FFFFFF">
              <a:alpha val="90000"/>
            </a:srgbClr>
          </a:solidFill>
          <a:ln w="12700" cap="flat" cmpd="sng">
            <a:solidFill>
              <a:srgbClr val="D32F2F">
                <a:alpha val="20000"/>
              </a:srgbClr>
            </a:solidFill>
            <a:prstDash val="solid"/>
            <a:round/>
          </a:ln>
          <a:effectLst>
            <a:outerShdw blurRad="101600" dist="50800" dir="2700000" algn="tl" rotWithShape="0">
              <a:srgbClr val="D32F2F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6" name="Picture 14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006725" y="4632325"/>
            <a:ext cx="355600" cy="355600"/>
          </a:xfrm>
          <a:prstGeom prst="rect">
            <a:avLst/>
          </a:prstGeom>
        </p:spPr>
      </p:pic>
      <p:sp>
        <p:nvSpPr>
          <p:cNvPr id="17" name="AutoShape 15"/>
          <p:cNvSpPr/>
          <p:nvPr>
            <p:custDataLst>
              <p:tags r:id="rId18"/>
            </p:custDataLst>
          </p:nvPr>
        </p:nvSpPr>
        <p:spPr>
          <a:xfrm>
            <a:off x="3514725" y="4619625"/>
            <a:ext cx="889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chemeClr val="tx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04. 出现症状怎么办？</a:t>
            </a:r>
            <a:endParaRPr lang="en-US" sz="3200" b="1" i="0" u="none" strike="noStrike">
              <a:solidFill>
                <a:schemeClr val="tx1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18" name="AutoShape 16"/>
          <p:cNvSpPr/>
          <p:nvPr/>
        </p:nvSpPr>
        <p:spPr>
          <a:xfrm>
            <a:off x="1851025" y="5292725"/>
            <a:ext cx="8242300" cy="711200"/>
          </a:xfrm>
          <a:prstGeom prst="roundRect">
            <a:avLst>
              <a:gd name="adj" fmla="val 17857"/>
            </a:avLst>
          </a:prstGeom>
          <a:solidFill>
            <a:srgbClr val="FFFFFF">
              <a:alpha val="90000"/>
            </a:srgbClr>
          </a:solidFill>
          <a:ln w="12700" cap="flat" cmpd="sng">
            <a:solidFill>
              <a:srgbClr val="D32F2F">
                <a:alpha val="20000"/>
              </a:srgbClr>
            </a:solidFill>
            <a:prstDash val="solid"/>
            <a:round/>
          </a:ln>
          <a:effectLst>
            <a:outerShdw blurRad="101600" dist="50800" dir="2700000" algn="tl" rotWithShape="0">
              <a:srgbClr val="D32F2F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9" name="Picture 17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3006725" y="5470525"/>
            <a:ext cx="355600" cy="355600"/>
          </a:xfrm>
          <a:prstGeom prst="rect">
            <a:avLst/>
          </a:prstGeom>
        </p:spPr>
      </p:pic>
      <p:sp>
        <p:nvSpPr>
          <p:cNvPr id="20" name="AutoShape 18"/>
          <p:cNvSpPr/>
          <p:nvPr>
            <p:custDataLst>
              <p:tags r:id="rId22"/>
            </p:custDataLst>
          </p:nvPr>
        </p:nvSpPr>
        <p:spPr>
          <a:xfrm>
            <a:off x="3514725" y="5457825"/>
            <a:ext cx="889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chemeClr val="tx1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05. 健康过节小口诀</a:t>
            </a:r>
            <a:endParaRPr lang="en-US" sz="3200" b="1" i="0" u="none" strike="noStrike">
              <a:solidFill>
                <a:schemeClr val="tx1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25" y="0"/>
            <a:ext cx="12192000" cy="6858635"/>
          </a:xfrm>
          <a:prstGeom prst="rect">
            <a:avLst/>
          </a:prstGeom>
        </p:spPr>
      </p:pic>
      <p:pic>
        <p:nvPicPr>
          <p:cNvPr id="3" name="picture 8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8156575" y="236219"/>
            <a:ext cx="3895343" cy="396240"/>
          </a:xfrm>
          <a:prstGeom prst="rect">
            <a:avLst/>
          </a:prstGeom>
        </p:spPr>
      </p:pic>
      <p:sp>
        <p:nvSpPr>
          <p:cNvPr id="4" name="AutoShape 2"/>
          <p:cNvSpPr/>
          <p:nvPr/>
        </p:nvSpPr>
        <p:spPr>
          <a:xfrm>
            <a:off x="628650" y="762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D32F2F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一、</a:t>
            </a:r>
            <a:r>
              <a:rPr lang="zh-CN" altLang="en-US" sz="4000" b="1" i="0" u="none" strike="noStrike">
                <a:solidFill>
                  <a:srgbClr val="D32F2F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节假日</a:t>
            </a:r>
            <a:r>
              <a:rPr lang="en-US" sz="4000" b="1" i="0" u="none" strike="noStrike">
                <a:solidFill>
                  <a:srgbClr val="D32F2F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为啥容易“扎堆生病”？</a:t>
            </a:r>
            <a:endParaRPr lang="en-US" sz="4000" b="1" i="0" u="none" strike="noStrike">
              <a:solidFill>
                <a:srgbClr val="D32F2F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5" name="AutoShape 3"/>
          <p:cNvSpPr/>
          <p:nvPr>
            <p:custDataLst>
              <p:tags r:id="rId3"/>
            </p:custDataLst>
          </p:nvPr>
        </p:nvSpPr>
        <p:spPr>
          <a:xfrm>
            <a:off x="628650" y="1778000"/>
            <a:ext cx="5207000" cy="1397000"/>
          </a:xfrm>
          <a:prstGeom prst="roundRect">
            <a:avLst>
              <a:gd name="adj" fmla="val 9090"/>
            </a:avLst>
          </a:prstGeom>
          <a:solidFill>
            <a:srgbClr val="FFFFFF">
              <a:alpha val="100000"/>
            </a:srgbClr>
          </a:solidFill>
          <a:ln cap="flat" cmpd="sng">
            <a:solidFill>
              <a:srgbClr val="E6CFCF">
                <a:alpha val="100000"/>
              </a:srgbClr>
            </a:solidFill>
            <a:prstDash val="solid"/>
            <a:round/>
          </a:ln>
          <a:effectLst>
            <a:outerShdw blurRad="127000" dist="50800" dir="54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2650" y="2095500"/>
            <a:ext cx="609600" cy="609600"/>
          </a:xfrm>
          <a:prstGeom prst="rect">
            <a:avLst/>
          </a:prstGeom>
        </p:spPr>
      </p:pic>
      <p:sp>
        <p:nvSpPr>
          <p:cNvPr id="7" name="AutoShape 5"/>
          <p:cNvSpPr/>
          <p:nvPr>
            <p:custDataLst>
              <p:tags r:id="rId7"/>
            </p:custDataLst>
          </p:nvPr>
        </p:nvSpPr>
        <p:spPr>
          <a:xfrm>
            <a:off x="1644650" y="1968500"/>
            <a:ext cx="393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人员密集接触多</a:t>
            </a:r>
            <a:endParaRPr lang="en-US" sz="2400" b="1" i="0" u="none" strike="noStrike">
              <a:solidFill>
                <a:srgbClr val="33333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8" name="AutoShape 6"/>
          <p:cNvSpPr/>
          <p:nvPr>
            <p:custDataLst>
              <p:tags r:id="rId8"/>
            </p:custDataLst>
          </p:nvPr>
        </p:nvSpPr>
        <p:spPr>
          <a:xfrm>
            <a:off x="1644650" y="2435225"/>
            <a:ext cx="3937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逛灯会、家庭聚餐等活动增加了病毒交叉感染的机会</a:t>
            </a:r>
            <a:endParaRPr lang="en-US" sz="1600" b="1" i="0" u="none" strike="noStrike">
              <a:solidFill>
                <a:schemeClr val="tx1">
                  <a:lumMod val="75000"/>
                  <a:lumOff val="25000"/>
                </a:schemeClr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9" name="AutoShape 7"/>
          <p:cNvSpPr/>
          <p:nvPr>
            <p:custDataLst>
              <p:tags r:id="rId9"/>
            </p:custDataLst>
          </p:nvPr>
        </p:nvSpPr>
        <p:spPr>
          <a:xfrm>
            <a:off x="6089650" y="1778000"/>
            <a:ext cx="5207000" cy="1397000"/>
          </a:xfrm>
          <a:prstGeom prst="roundRect">
            <a:avLst>
              <a:gd name="adj" fmla="val 9090"/>
            </a:avLst>
          </a:prstGeom>
          <a:solidFill>
            <a:srgbClr val="FFFFFF">
              <a:alpha val="100000"/>
            </a:srgbClr>
          </a:solidFill>
          <a:ln cap="flat" cmpd="sng">
            <a:solidFill>
              <a:srgbClr val="E6CFCF">
                <a:alpha val="100000"/>
              </a:srgbClr>
            </a:solidFill>
            <a:prstDash val="solid"/>
            <a:round/>
          </a:ln>
          <a:effectLst>
            <a:outerShdw blurRad="127000" dist="50800" dir="54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8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343650" y="2095500"/>
            <a:ext cx="609600" cy="609600"/>
          </a:xfrm>
          <a:prstGeom prst="rect">
            <a:avLst/>
          </a:prstGeom>
        </p:spPr>
      </p:pic>
      <p:sp>
        <p:nvSpPr>
          <p:cNvPr id="11" name="AutoShape 9"/>
          <p:cNvSpPr/>
          <p:nvPr>
            <p:custDataLst>
              <p:tags r:id="rId13"/>
            </p:custDataLst>
          </p:nvPr>
        </p:nvSpPr>
        <p:spPr>
          <a:xfrm>
            <a:off x="7105650" y="1968500"/>
            <a:ext cx="393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室内环境通风差</a:t>
            </a:r>
            <a:endParaRPr lang="en-US" sz="2400" b="1" i="0" u="none" strike="noStrike">
              <a:solidFill>
                <a:srgbClr val="33333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12" name="AutoShape 10"/>
          <p:cNvSpPr/>
          <p:nvPr>
            <p:custDataLst>
              <p:tags r:id="rId14"/>
            </p:custDataLst>
          </p:nvPr>
        </p:nvSpPr>
        <p:spPr>
          <a:xfrm>
            <a:off x="7105650" y="2435225"/>
            <a:ext cx="3937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商场、庙会等公共场所空气流通不畅，病毒易滞留扩散</a:t>
            </a:r>
            <a:endParaRPr lang="en-US" sz="1600" b="1" i="0" u="none" strike="noStrike">
              <a:solidFill>
                <a:schemeClr val="tx1">
                  <a:lumMod val="75000"/>
                  <a:lumOff val="25000"/>
                </a:schemeClr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13" name="AutoShape 11"/>
          <p:cNvSpPr/>
          <p:nvPr>
            <p:custDataLst>
              <p:tags r:id="rId15"/>
            </p:custDataLst>
          </p:nvPr>
        </p:nvSpPr>
        <p:spPr>
          <a:xfrm>
            <a:off x="628650" y="3429000"/>
            <a:ext cx="5207000" cy="1397000"/>
          </a:xfrm>
          <a:prstGeom prst="roundRect">
            <a:avLst>
              <a:gd name="adj" fmla="val 9090"/>
            </a:avLst>
          </a:prstGeom>
          <a:solidFill>
            <a:srgbClr val="FFFFFF">
              <a:alpha val="100000"/>
            </a:srgbClr>
          </a:solidFill>
          <a:ln cap="flat" cmpd="sng">
            <a:solidFill>
              <a:srgbClr val="E6CFCF">
                <a:alpha val="100000"/>
              </a:srgbClr>
            </a:solidFill>
            <a:prstDash val="solid"/>
            <a:round/>
          </a:ln>
          <a:effectLst>
            <a:outerShdw blurRad="127000" dist="50800" dir="54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2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82650" y="3746500"/>
            <a:ext cx="609600" cy="609600"/>
          </a:xfrm>
          <a:prstGeom prst="rect">
            <a:avLst/>
          </a:prstGeom>
        </p:spPr>
      </p:pic>
      <p:sp>
        <p:nvSpPr>
          <p:cNvPr id="15" name="AutoShape 13"/>
          <p:cNvSpPr/>
          <p:nvPr>
            <p:custDataLst>
              <p:tags r:id="rId19"/>
            </p:custDataLst>
          </p:nvPr>
        </p:nvSpPr>
        <p:spPr>
          <a:xfrm>
            <a:off x="1644650" y="3619500"/>
            <a:ext cx="393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作息紊乱抵抗力降</a:t>
            </a:r>
            <a:r>
              <a:rPr lang="zh-CN" altLang="en-US" sz="24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低</a:t>
            </a:r>
            <a:endParaRPr lang="zh-CN" altLang="en-US" sz="2400" b="1" i="0" u="none" strike="noStrike">
              <a:solidFill>
                <a:srgbClr val="33333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16" name="AutoShape 14"/>
          <p:cNvSpPr/>
          <p:nvPr>
            <p:custDataLst>
              <p:tags r:id="rId20"/>
            </p:custDataLst>
          </p:nvPr>
        </p:nvSpPr>
        <p:spPr>
          <a:xfrm>
            <a:off x="1644650" y="4086225"/>
            <a:ext cx="3937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熬夜守岁、长途奔波导致身体疲劳，免疫力防线减弱</a:t>
            </a:r>
            <a:endParaRPr lang="en-US" sz="1600" b="1" i="0" u="none" strike="noStrike">
              <a:solidFill>
                <a:schemeClr val="tx1">
                  <a:lumMod val="75000"/>
                  <a:lumOff val="25000"/>
                </a:schemeClr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17" name="AutoShape 15"/>
          <p:cNvSpPr/>
          <p:nvPr>
            <p:custDataLst>
              <p:tags r:id="rId21"/>
            </p:custDataLst>
          </p:nvPr>
        </p:nvSpPr>
        <p:spPr>
          <a:xfrm>
            <a:off x="6089650" y="3429000"/>
            <a:ext cx="5207000" cy="1397000"/>
          </a:xfrm>
          <a:prstGeom prst="roundRect">
            <a:avLst>
              <a:gd name="adj" fmla="val 9090"/>
            </a:avLst>
          </a:prstGeom>
          <a:solidFill>
            <a:srgbClr val="FFFFFF">
              <a:alpha val="100000"/>
            </a:srgbClr>
          </a:solidFill>
          <a:ln cap="flat" cmpd="sng">
            <a:solidFill>
              <a:srgbClr val="E6CFCF">
                <a:alpha val="100000"/>
              </a:srgbClr>
            </a:solidFill>
            <a:prstDash val="solid"/>
            <a:round/>
          </a:ln>
          <a:effectLst>
            <a:outerShdw blurRad="127000" dist="50800" dir="54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8" name="Picture 16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6343650" y="3746500"/>
            <a:ext cx="609600" cy="609600"/>
          </a:xfrm>
          <a:prstGeom prst="rect">
            <a:avLst/>
          </a:prstGeom>
        </p:spPr>
      </p:pic>
      <p:sp>
        <p:nvSpPr>
          <p:cNvPr id="19" name="AutoShape 17"/>
          <p:cNvSpPr/>
          <p:nvPr>
            <p:custDataLst>
              <p:tags r:id="rId25"/>
            </p:custDataLst>
          </p:nvPr>
        </p:nvSpPr>
        <p:spPr>
          <a:xfrm>
            <a:off x="7105650" y="3619500"/>
            <a:ext cx="393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饮食油腻肠胃负担</a:t>
            </a:r>
            <a:endParaRPr lang="en-US" sz="2400" b="1" i="0" u="none" strike="noStrike">
              <a:solidFill>
                <a:srgbClr val="33333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20" name="AutoShape 18"/>
          <p:cNvSpPr/>
          <p:nvPr>
            <p:custDataLst>
              <p:tags r:id="rId26"/>
            </p:custDataLst>
          </p:nvPr>
        </p:nvSpPr>
        <p:spPr>
          <a:xfrm>
            <a:off x="7105650" y="4086225"/>
            <a:ext cx="3937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生冷、油腻食物增多，暴饮暴食容易引发肠胃功能紊乱</a:t>
            </a:r>
            <a:endParaRPr lang="en-US" sz="1600" b="1" i="0" u="none" strike="noStrike">
              <a:solidFill>
                <a:schemeClr val="tx1">
                  <a:lumMod val="75000"/>
                  <a:lumOff val="25000"/>
                </a:schemeClr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21" name="AutoShape 19"/>
          <p:cNvSpPr/>
          <p:nvPr/>
        </p:nvSpPr>
        <p:spPr>
          <a:xfrm>
            <a:off x="628650" y="5080000"/>
            <a:ext cx="10668000" cy="1270000"/>
          </a:xfrm>
          <a:prstGeom prst="roundRect">
            <a:avLst>
              <a:gd name="adj" fmla="val 10000"/>
            </a:avLst>
          </a:prstGeom>
          <a:solidFill>
            <a:srgbClr val="FFFFFF">
              <a:alpha val="100000"/>
            </a:srgbClr>
          </a:solidFill>
          <a:ln cap="flat" cmpd="sng">
            <a:solidFill>
              <a:srgbClr val="E6CFCF">
                <a:alpha val="100000"/>
              </a:srgbClr>
            </a:solidFill>
            <a:prstDash val="solid"/>
            <a:round/>
          </a:ln>
          <a:effectLst>
            <a:outerShdw blurRad="127000" dist="50800" dir="54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2" name="Picture 20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882650" y="5410200"/>
            <a:ext cx="609600" cy="609600"/>
          </a:xfrm>
          <a:prstGeom prst="rect">
            <a:avLst/>
          </a:prstGeom>
        </p:spPr>
      </p:pic>
      <p:sp>
        <p:nvSpPr>
          <p:cNvPr id="23" name="AutoShape 21"/>
          <p:cNvSpPr/>
          <p:nvPr/>
        </p:nvSpPr>
        <p:spPr>
          <a:xfrm>
            <a:off x="1644650" y="5270500"/>
            <a:ext cx="939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季节交替疾病高发</a:t>
            </a:r>
            <a:endParaRPr lang="en-US" sz="2400" b="1" i="0" u="none" strike="noStrike">
              <a:solidFill>
                <a:srgbClr val="33333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24" name="AutoShape 22"/>
          <p:cNvSpPr/>
          <p:nvPr/>
        </p:nvSpPr>
        <p:spPr>
          <a:xfrm>
            <a:off x="1644650" y="5708650"/>
            <a:ext cx="939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冬春之交，气候多变，正是呼吸道和消化道疾病的自然高发季节</a:t>
            </a:r>
            <a:endParaRPr lang="en-US" sz="1600" b="1" i="0" u="none" strike="noStrike">
              <a:solidFill>
                <a:schemeClr val="tx1">
                  <a:lumMod val="75000"/>
                  <a:lumOff val="25000"/>
                </a:schemeClr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25" y="0"/>
            <a:ext cx="12192000" cy="6858635"/>
          </a:xfrm>
          <a:prstGeom prst="rect">
            <a:avLst/>
          </a:prstGeom>
        </p:spPr>
      </p:pic>
      <p:pic>
        <p:nvPicPr>
          <p:cNvPr id="3" name="picture 8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8156575" y="236219"/>
            <a:ext cx="3895343" cy="396240"/>
          </a:xfrm>
          <a:prstGeom prst="rect">
            <a:avLst/>
          </a:prstGeom>
        </p:spPr>
      </p:pic>
      <p:sp>
        <p:nvSpPr>
          <p:cNvPr id="4" name="AutoShape 2"/>
          <p:cNvSpPr/>
          <p:nvPr/>
        </p:nvSpPr>
        <p:spPr>
          <a:xfrm>
            <a:off x="762000" y="762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D32F2F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二、</a:t>
            </a:r>
            <a:r>
              <a:rPr lang="zh-CN" altLang="en-US" sz="3600" b="1" i="0" u="none" strike="noStrike">
                <a:solidFill>
                  <a:srgbClr val="D32F2F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春季</a:t>
            </a:r>
            <a:r>
              <a:rPr lang="en-US" sz="3600" b="1" i="0" u="none" strike="noStrike">
                <a:solidFill>
                  <a:srgbClr val="D32F2F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常见传染病</a:t>
            </a:r>
            <a:endParaRPr lang="en-US" sz="1100"/>
          </a:p>
        </p:txBody>
      </p:sp>
      <p:sp>
        <p:nvSpPr>
          <p:cNvPr id="5" name="AutoShape 3"/>
          <p:cNvSpPr/>
          <p:nvPr/>
        </p:nvSpPr>
        <p:spPr>
          <a:xfrm>
            <a:off x="762000" y="1778000"/>
            <a:ext cx="3302000" cy="4318000"/>
          </a:xfrm>
          <a:prstGeom prst="roundRect">
            <a:avLst>
              <a:gd name="adj" fmla="val 384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4"/>
          <p:cNvSpPr/>
          <p:nvPr/>
        </p:nvSpPr>
        <p:spPr>
          <a:xfrm>
            <a:off x="762000" y="1778000"/>
            <a:ext cx="3302000" cy="76200"/>
          </a:xfrm>
          <a:prstGeom prst="roundRect">
            <a:avLst>
              <a:gd name="adj" fmla="val 0"/>
            </a:avLst>
          </a:prstGeom>
          <a:solidFill>
            <a:srgbClr val="D32F2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00" y="2095500"/>
            <a:ext cx="406400" cy="406400"/>
          </a:xfrm>
          <a:prstGeom prst="rect">
            <a:avLst/>
          </a:prstGeom>
        </p:spPr>
      </p:pic>
      <p:sp>
        <p:nvSpPr>
          <p:cNvPr id="8" name="AutoShape 6"/>
          <p:cNvSpPr/>
          <p:nvPr/>
        </p:nvSpPr>
        <p:spPr>
          <a:xfrm>
            <a:off x="1524000" y="2057400"/>
            <a:ext cx="2286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呼吸道传染病 </a:t>
            </a:r>
            <a:endParaRPr lang="en-US" sz="1100"/>
          </a:p>
        </p:txBody>
      </p:sp>
      <p:cxnSp>
        <p:nvCxnSpPr>
          <p:cNvPr id="9" name="Connector 7"/>
          <p:cNvCxnSpPr/>
          <p:nvPr/>
        </p:nvCxnSpPr>
        <p:spPr>
          <a:xfrm rot="-15626">
            <a:off x="1016014" y="2597150"/>
            <a:ext cx="279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EEEE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6000" y="2794000"/>
            <a:ext cx="203200" cy="203200"/>
          </a:xfrm>
          <a:prstGeom prst="rect">
            <a:avLst/>
          </a:prstGeom>
        </p:spPr>
      </p:pic>
      <p:sp>
        <p:nvSpPr>
          <p:cNvPr id="11" name="AutoShape 9"/>
          <p:cNvSpPr/>
          <p:nvPr/>
        </p:nvSpPr>
        <p:spPr>
          <a:xfrm>
            <a:off x="1270000" y="2768600"/>
            <a:ext cx="2667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代表疾病：</a:t>
            </a:r>
            <a:r>
              <a:rPr lang="en-US" sz="1200" b="1" i="0" u="none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流感、普通感冒、新冠、支原体肺炎</a:t>
            </a:r>
            <a:endParaRPr lang="en-US" sz="1200" b="1" i="0" u="none" strike="noStrike">
              <a:solidFill>
                <a:schemeClr val="tx1">
                  <a:lumMod val="75000"/>
                  <a:lumOff val="25000"/>
                </a:schemeClr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pic>
        <p:nvPicPr>
          <p:cNvPr id="12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16000" y="3365500"/>
            <a:ext cx="203200" cy="203200"/>
          </a:xfrm>
          <a:prstGeom prst="rect">
            <a:avLst/>
          </a:prstGeom>
        </p:spPr>
      </p:pic>
      <p:sp>
        <p:nvSpPr>
          <p:cNvPr id="13" name="AutoShape 11"/>
          <p:cNvSpPr/>
          <p:nvPr/>
        </p:nvSpPr>
        <p:spPr>
          <a:xfrm>
            <a:off x="1270000" y="3340100"/>
            <a:ext cx="2667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传播途径：</a:t>
            </a:r>
            <a:r>
              <a:rPr lang="en-US" sz="1200" b="1" i="0" u="none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飞沫传播（咳嗽/喷嚏）、接触传播</a:t>
            </a:r>
            <a:endParaRPr lang="en-US" sz="1200" b="1" i="0" u="none" strike="noStrike">
              <a:solidFill>
                <a:schemeClr val="tx1">
                  <a:lumMod val="75000"/>
                  <a:lumOff val="25000"/>
                </a:schemeClr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pic>
        <p:nvPicPr>
          <p:cNvPr id="14" name="Picture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16000" y="3937000"/>
            <a:ext cx="203200" cy="203200"/>
          </a:xfrm>
          <a:prstGeom prst="rect">
            <a:avLst/>
          </a:prstGeom>
        </p:spPr>
      </p:pic>
      <p:sp>
        <p:nvSpPr>
          <p:cNvPr id="15" name="AutoShape 13"/>
          <p:cNvSpPr/>
          <p:nvPr/>
        </p:nvSpPr>
        <p:spPr>
          <a:xfrm>
            <a:off x="1270000" y="3911600"/>
            <a:ext cx="2667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主要症状：</a:t>
            </a:r>
            <a:r>
              <a:rPr lang="en-US" sz="1200" b="1" i="0" u="none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发</a:t>
            </a:r>
            <a:r>
              <a:rPr lang="zh-CN" altLang="en-US" sz="1200" b="1" i="0" u="none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热</a:t>
            </a:r>
            <a:r>
              <a:rPr lang="en-US" sz="1200" b="1" i="0" u="none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、咳嗽、咽痛、肌肉酸痛、乏力</a:t>
            </a:r>
            <a:endParaRPr lang="en-US" sz="1200" b="1" i="0" u="none" strike="noStrike">
              <a:solidFill>
                <a:schemeClr val="tx1">
                  <a:lumMod val="75000"/>
                  <a:lumOff val="25000"/>
                </a:schemeClr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16" name="AutoShape 14"/>
          <p:cNvSpPr/>
          <p:nvPr/>
        </p:nvSpPr>
        <p:spPr>
          <a:xfrm>
            <a:off x="4445000" y="1778000"/>
            <a:ext cx="3302000" cy="4318000"/>
          </a:xfrm>
          <a:prstGeom prst="roundRect">
            <a:avLst>
              <a:gd name="adj" fmla="val 384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5"/>
          <p:cNvSpPr/>
          <p:nvPr/>
        </p:nvSpPr>
        <p:spPr>
          <a:xfrm>
            <a:off x="4445000" y="1778000"/>
            <a:ext cx="3302000" cy="76200"/>
          </a:xfrm>
          <a:prstGeom prst="roundRect">
            <a:avLst>
              <a:gd name="adj" fmla="val 0"/>
            </a:avLst>
          </a:prstGeom>
          <a:solidFill>
            <a:srgbClr val="D32F2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8" name="Picture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699000" y="2095500"/>
            <a:ext cx="406400" cy="406400"/>
          </a:xfrm>
          <a:prstGeom prst="rect">
            <a:avLst/>
          </a:prstGeom>
        </p:spPr>
      </p:pic>
      <p:sp>
        <p:nvSpPr>
          <p:cNvPr id="19" name="AutoShape 17"/>
          <p:cNvSpPr/>
          <p:nvPr/>
        </p:nvSpPr>
        <p:spPr>
          <a:xfrm>
            <a:off x="5207000" y="2057400"/>
            <a:ext cx="2286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诺如病毒感染 (肠胃流感)</a:t>
            </a:r>
            <a:endParaRPr lang="en-US" sz="1100"/>
          </a:p>
        </p:txBody>
      </p:sp>
      <p:cxnSp>
        <p:nvCxnSpPr>
          <p:cNvPr id="20" name="Connector 18"/>
          <p:cNvCxnSpPr/>
          <p:nvPr/>
        </p:nvCxnSpPr>
        <p:spPr>
          <a:xfrm rot="-15626">
            <a:off x="4699014" y="2597150"/>
            <a:ext cx="279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EEEE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1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99000" y="2794000"/>
            <a:ext cx="203200" cy="203200"/>
          </a:xfrm>
          <a:prstGeom prst="rect">
            <a:avLst/>
          </a:prstGeom>
        </p:spPr>
      </p:pic>
      <p:sp>
        <p:nvSpPr>
          <p:cNvPr id="22" name="AutoShape 20"/>
          <p:cNvSpPr/>
          <p:nvPr/>
        </p:nvSpPr>
        <p:spPr>
          <a:xfrm>
            <a:off x="4953000" y="2644775"/>
            <a:ext cx="2667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传播途径：</a:t>
            </a:r>
            <a:r>
              <a:rPr lang="en-US" sz="1200" b="1" i="0" u="none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污染食物/水、接触传播</a:t>
            </a:r>
            <a:endParaRPr lang="en-US" sz="1200" b="1" i="0" u="none" strike="noStrike">
              <a:solidFill>
                <a:schemeClr val="tx1">
                  <a:lumMod val="75000"/>
                  <a:lumOff val="25000"/>
                </a:schemeClr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pic>
        <p:nvPicPr>
          <p:cNvPr id="23" name="Picture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699000" y="3365500"/>
            <a:ext cx="203200" cy="203200"/>
          </a:xfrm>
          <a:prstGeom prst="rect">
            <a:avLst/>
          </a:prstGeom>
        </p:spPr>
      </p:pic>
      <p:sp>
        <p:nvSpPr>
          <p:cNvPr id="24" name="AutoShape 22"/>
          <p:cNvSpPr/>
          <p:nvPr/>
        </p:nvSpPr>
        <p:spPr>
          <a:xfrm>
            <a:off x="4953000" y="3340100"/>
            <a:ext cx="2667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主要症状：</a:t>
            </a:r>
            <a:r>
              <a:rPr lang="en-US" sz="1200" b="1" i="0" u="none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恶心呕吐、腹泻腹痛、</a:t>
            </a:r>
            <a:r>
              <a:rPr lang="zh-CN" altLang="en-US" sz="1200" b="1" i="0" u="none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发热</a:t>
            </a:r>
            <a:endParaRPr lang="zh-CN" altLang="en-US" sz="1200" b="1" i="0" u="none" strike="noStrike">
              <a:solidFill>
                <a:schemeClr val="tx1">
                  <a:lumMod val="75000"/>
                  <a:lumOff val="25000"/>
                </a:schemeClr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pic>
        <p:nvPicPr>
          <p:cNvPr id="25" name="Picture 2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699000" y="3937000"/>
            <a:ext cx="203200" cy="203200"/>
          </a:xfrm>
          <a:prstGeom prst="rect">
            <a:avLst/>
          </a:prstGeom>
        </p:spPr>
      </p:pic>
      <p:sp>
        <p:nvSpPr>
          <p:cNvPr id="26" name="AutoShape 24"/>
          <p:cNvSpPr/>
          <p:nvPr/>
        </p:nvSpPr>
        <p:spPr>
          <a:xfrm>
            <a:off x="4953000" y="3911600"/>
            <a:ext cx="2667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疾病特点：</a:t>
            </a:r>
            <a:r>
              <a:rPr lang="en-US" sz="1200" b="1" i="0" u="none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传染性强，易在学校/家庭暴发</a:t>
            </a:r>
            <a:endParaRPr lang="en-US" sz="1200" b="1" i="0" u="none" strike="noStrike">
              <a:solidFill>
                <a:schemeClr val="tx1">
                  <a:lumMod val="75000"/>
                  <a:lumOff val="25000"/>
                </a:schemeClr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27" name="AutoShape 25"/>
          <p:cNvSpPr/>
          <p:nvPr/>
        </p:nvSpPr>
        <p:spPr>
          <a:xfrm>
            <a:off x="8128000" y="1778000"/>
            <a:ext cx="3302000" cy="4318000"/>
          </a:xfrm>
          <a:prstGeom prst="roundRect">
            <a:avLst>
              <a:gd name="adj" fmla="val 3846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2700000" algn="tl" rotWithShape="0">
              <a:srgbClr val="000000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8" name="AutoShape 26"/>
          <p:cNvSpPr/>
          <p:nvPr/>
        </p:nvSpPr>
        <p:spPr>
          <a:xfrm>
            <a:off x="8128000" y="1778000"/>
            <a:ext cx="3302000" cy="76200"/>
          </a:xfrm>
          <a:prstGeom prst="roundRect">
            <a:avLst>
              <a:gd name="adj" fmla="val 0"/>
            </a:avLst>
          </a:prstGeom>
          <a:solidFill>
            <a:srgbClr val="D32F2F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9" name="Picture 2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382000" y="2095500"/>
            <a:ext cx="406400" cy="406400"/>
          </a:xfrm>
          <a:prstGeom prst="rect">
            <a:avLst/>
          </a:prstGeom>
        </p:spPr>
      </p:pic>
      <p:sp>
        <p:nvSpPr>
          <p:cNvPr id="30" name="AutoShape 28"/>
          <p:cNvSpPr/>
          <p:nvPr/>
        </p:nvSpPr>
        <p:spPr>
          <a:xfrm>
            <a:off x="8890000" y="2057400"/>
            <a:ext cx="2286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18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多种途径</a:t>
            </a:r>
            <a:r>
              <a:rPr lang="zh-CN" altLang="en-US" sz="18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传播</a:t>
            </a:r>
            <a:endParaRPr lang="zh-CN" altLang="en-US" sz="1800" b="1" i="0" u="none" strike="noStrike">
              <a:solidFill>
                <a:srgbClr val="333333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cxnSp>
        <p:nvCxnSpPr>
          <p:cNvPr id="31" name="Connector 29"/>
          <p:cNvCxnSpPr/>
          <p:nvPr/>
        </p:nvCxnSpPr>
        <p:spPr>
          <a:xfrm rot="-15626">
            <a:off x="8382014" y="2597150"/>
            <a:ext cx="279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EEEE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2" name="Picture 30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382000" y="2794000"/>
            <a:ext cx="203200" cy="203200"/>
          </a:xfrm>
          <a:prstGeom prst="rect">
            <a:avLst/>
          </a:prstGeom>
        </p:spPr>
      </p:pic>
      <p:sp>
        <p:nvSpPr>
          <p:cNvPr id="33" name="AutoShape 31"/>
          <p:cNvSpPr/>
          <p:nvPr/>
        </p:nvSpPr>
        <p:spPr>
          <a:xfrm>
            <a:off x="8636000" y="2654300"/>
            <a:ext cx="2667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常见</a:t>
            </a:r>
            <a:r>
              <a:rPr lang="zh-CN" altLang="en-US" sz="1400" b="1" i="0" u="none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疾病</a:t>
            </a:r>
            <a:r>
              <a:rPr lang="en-US" sz="1400" b="1" i="0" u="none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：</a:t>
            </a:r>
            <a:r>
              <a:rPr lang="zh-CN" altLang="en-US" sz="1200" b="1" i="0" u="none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水痘</a:t>
            </a:r>
            <a:r>
              <a:rPr lang="en-US" altLang="zh-CN" sz="1200" b="1" i="0" u="none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 </a:t>
            </a:r>
            <a:r>
              <a:rPr lang="zh-CN" altLang="en-US" sz="1200" b="1" i="0" u="none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手足口</a:t>
            </a:r>
            <a:endParaRPr lang="zh-CN" altLang="en-US" sz="1200" b="1" i="0" u="none" strike="noStrike">
              <a:solidFill>
                <a:schemeClr val="tx1">
                  <a:lumMod val="75000"/>
                  <a:lumOff val="25000"/>
                </a:schemeClr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pic>
        <p:nvPicPr>
          <p:cNvPr id="34" name="Picture 3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382000" y="3956050"/>
            <a:ext cx="203200" cy="203200"/>
          </a:xfrm>
          <a:prstGeom prst="rect">
            <a:avLst/>
          </a:prstGeom>
        </p:spPr>
      </p:pic>
      <p:sp>
        <p:nvSpPr>
          <p:cNvPr id="35" name="AutoShape 33"/>
          <p:cNvSpPr/>
          <p:nvPr/>
        </p:nvSpPr>
        <p:spPr>
          <a:xfrm>
            <a:off x="8636000" y="3797300"/>
            <a:ext cx="2667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主要症状：</a:t>
            </a:r>
            <a:r>
              <a:rPr lang="zh-CN" altLang="en-US" sz="1200" b="1" i="0" u="none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发热</a:t>
            </a:r>
            <a:r>
              <a:rPr lang="en-US" altLang="zh-CN" sz="1200" b="1" i="0" u="none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 </a:t>
            </a:r>
            <a:r>
              <a:rPr lang="zh-CN" altLang="en-US" sz="1200" b="1" i="0" u="none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身体皮疹</a:t>
            </a:r>
            <a:r>
              <a:rPr lang="en-US" altLang="zh-CN" sz="1200" b="1" i="0" u="none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 </a:t>
            </a:r>
            <a:r>
              <a:rPr lang="zh-CN" altLang="en-US" sz="1200" b="1" i="0" u="none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瘙痒（水痘）</a:t>
            </a:r>
            <a:endParaRPr lang="zh-CN" altLang="en-US" sz="1200" b="1" i="0" u="none" strike="noStrike">
              <a:solidFill>
                <a:schemeClr val="tx1">
                  <a:lumMod val="75000"/>
                  <a:lumOff val="25000"/>
                </a:schemeClr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pic>
        <p:nvPicPr>
          <p:cNvPr id="39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388350" y="3330575"/>
            <a:ext cx="203200" cy="203200"/>
          </a:xfrm>
          <a:prstGeom prst="rect">
            <a:avLst/>
          </a:prstGeom>
        </p:spPr>
      </p:pic>
      <p:sp>
        <p:nvSpPr>
          <p:cNvPr id="40" name="AutoShape 20"/>
          <p:cNvSpPr/>
          <p:nvPr/>
        </p:nvSpPr>
        <p:spPr>
          <a:xfrm>
            <a:off x="8642350" y="3267075"/>
            <a:ext cx="2667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传播途径：</a:t>
            </a:r>
            <a:r>
              <a:rPr lang="zh-CN" altLang="en-US" sz="1200" b="1" i="0" u="none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呼吸道飞沫、直接接触、粪</a:t>
            </a:r>
            <a:r>
              <a:rPr lang="en-US" altLang="zh-CN" sz="1200" b="1" i="0" u="none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-</a:t>
            </a:r>
            <a:r>
              <a:rPr lang="zh-CN" altLang="en-US" sz="1200" b="1" i="0" u="none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口途径</a:t>
            </a:r>
            <a:endParaRPr lang="zh-CN" altLang="en-US" sz="1200" b="1" i="0" u="none" strike="noStrike">
              <a:solidFill>
                <a:schemeClr val="tx1">
                  <a:lumMod val="75000"/>
                  <a:lumOff val="25000"/>
                </a:schemeClr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25" y="0"/>
            <a:ext cx="12192000" cy="6858635"/>
          </a:xfrm>
          <a:prstGeom prst="rect">
            <a:avLst/>
          </a:prstGeom>
        </p:spPr>
      </p:pic>
      <p:pic>
        <p:nvPicPr>
          <p:cNvPr id="3" name="picture 8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8156575" y="236219"/>
            <a:ext cx="3895343" cy="39624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886902" y="2583174"/>
            <a:ext cx="7553177" cy="553990"/>
          </a:xfrm>
          <a:prstGeom prst="rect">
            <a:avLst/>
          </a:prstGeom>
        </p:spPr>
        <p:txBody>
          <a:bodyPr vert="horz" lIns="91422" tIns="45711" rIns="91422" bIns="45711" rtlCol="0" anchor="ctr">
            <a:noAutofit/>
          </a:bodyPr>
          <a:lstStyle>
            <a:defPPr>
              <a:defRPr lang="zh-CN"/>
            </a:defPPr>
            <a:lvl1pPr defTabSz="1828165">
              <a:lnSpc>
                <a:spcPct val="130000"/>
              </a:lnSpc>
              <a:spcBef>
                <a:spcPct val="0"/>
              </a:spcBef>
              <a:buNone/>
              <a:defRPr sz="2000">
                <a:latin typeface="Lato Light"/>
                <a:ea typeface="微软雅黑" panose="020B0503020204020204" charset="-122"/>
                <a:cs typeface="Lato Light"/>
              </a:defRPr>
            </a:lvl1pPr>
          </a:lstStyle>
          <a:p>
            <a:r>
              <a:rPr lang="zh-CN" altLang="en-US" dirty="0"/>
              <a:t>接种流感疫苗被国际医学界公认是防范流感的最有效的武器。</a:t>
            </a:r>
            <a:endParaRPr lang="zh-CN" alt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886902" y="3885962"/>
            <a:ext cx="6549908" cy="626864"/>
          </a:xfrm>
          <a:prstGeom prst="rect">
            <a:avLst/>
          </a:prstGeom>
        </p:spPr>
        <p:txBody>
          <a:bodyPr vert="horz" lIns="91422" tIns="45711" rIns="91422" bIns="45711" rtlCol="0" anchor="ctr">
            <a:noAutofit/>
          </a:bodyPr>
          <a:lstStyle>
            <a:defPPr>
              <a:defRPr lang="zh-CN"/>
            </a:defPPr>
            <a:lvl1pPr defTabSz="1828165">
              <a:lnSpc>
                <a:spcPct val="130000"/>
              </a:lnSpc>
              <a:spcBef>
                <a:spcPct val="0"/>
              </a:spcBef>
              <a:buNone/>
              <a:defRPr sz="2000">
                <a:latin typeface="Lato Light"/>
                <a:ea typeface="微软雅黑" panose="020B0503020204020204" charset="-122"/>
                <a:cs typeface="Lato Light"/>
              </a:defRPr>
            </a:lvl1pPr>
          </a:lstStyle>
          <a:p>
            <a:r>
              <a:rPr lang="zh-CN" altLang="en-US" dirty="0"/>
              <a:t>因此，每年接种最新的流感疫苗才能达到预防的效果。</a:t>
            </a:r>
            <a:endParaRPr lang="zh-CN" altLang="en-US" dirty="0"/>
          </a:p>
        </p:txBody>
      </p:sp>
      <p:sp>
        <p:nvSpPr>
          <p:cNvPr id="56" name="TextBox 55"/>
          <p:cNvSpPr txBox="1"/>
          <p:nvPr/>
        </p:nvSpPr>
        <p:spPr>
          <a:xfrm>
            <a:off x="886902" y="3198131"/>
            <a:ext cx="7333869" cy="626864"/>
          </a:xfrm>
          <a:prstGeom prst="rect">
            <a:avLst/>
          </a:prstGeom>
        </p:spPr>
        <p:txBody>
          <a:bodyPr vert="horz" lIns="91422" tIns="45711" rIns="91422" bIns="45711" rtlCol="0" anchor="ctr">
            <a:noAutofit/>
          </a:bodyPr>
          <a:lstStyle>
            <a:defPPr>
              <a:defRPr lang="zh-CN"/>
            </a:defPPr>
            <a:lvl1pPr defTabSz="1828165">
              <a:lnSpc>
                <a:spcPct val="130000"/>
              </a:lnSpc>
              <a:spcBef>
                <a:spcPct val="0"/>
              </a:spcBef>
              <a:buNone/>
              <a:defRPr sz="2000">
                <a:latin typeface="Lato Light"/>
                <a:ea typeface="微软雅黑" panose="020B0503020204020204" charset="-122"/>
                <a:cs typeface="Lato Light"/>
              </a:defRPr>
            </a:lvl1pPr>
          </a:lstStyle>
          <a:p>
            <a:r>
              <a:rPr lang="zh-CN" altLang="en-US" dirty="0"/>
              <a:t>由于流感病毒变异很快，通常每年的流行类型都有所不同。</a:t>
            </a:r>
            <a:endParaRPr lang="id-ID" altLang="en-US" dirty="0"/>
          </a:p>
        </p:txBody>
      </p:sp>
      <p:sp>
        <p:nvSpPr>
          <p:cNvPr id="72" name="TextBox 71"/>
          <p:cNvSpPr txBox="1"/>
          <p:nvPr/>
        </p:nvSpPr>
        <p:spPr>
          <a:xfrm>
            <a:off x="886902" y="4573792"/>
            <a:ext cx="10113613" cy="950888"/>
          </a:xfrm>
          <a:prstGeom prst="rect">
            <a:avLst/>
          </a:prstGeom>
        </p:spPr>
        <p:txBody>
          <a:bodyPr vert="horz" lIns="91422" tIns="45711" rIns="91422" bIns="45711" rtlCol="0" anchor="ctr">
            <a:noAutofit/>
          </a:bodyPr>
          <a:lstStyle>
            <a:defPPr>
              <a:defRPr lang="zh-CN"/>
            </a:defPPr>
            <a:lvl1pPr defTabSz="1828165">
              <a:lnSpc>
                <a:spcPct val="130000"/>
              </a:lnSpc>
              <a:spcBef>
                <a:spcPct val="0"/>
              </a:spcBef>
              <a:buNone/>
              <a:defRPr sz="2000">
                <a:latin typeface="Lato Light"/>
                <a:ea typeface="微软雅黑" panose="020B0503020204020204" charset="-122"/>
                <a:cs typeface="Lato Light"/>
              </a:defRPr>
            </a:lvl1pPr>
          </a:lstStyle>
          <a:p>
            <a:r>
              <a:rPr lang="zh-CN" altLang="en-US" dirty="0"/>
              <a:t>另外，锻炼身体，增强体质，在流感季节经常开窗通风，保持室内空气新鲜，尽量少去人群密集的地方等等，也是预防流感的有效措施。</a:t>
            </a:r>
            <a:endParaRPr lang="zh-CN" alt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868035" y="1871152"/>
            <a:ext cx="1210588" cy="452881"/>
          </a:xfrm>
          <a:prstGeom prst="rect">
            <a:avLst/>
          </a:prstGeom>
        </p:spPr>
        <p:txBody>
          <a:bodyPr vert="horz" lIns="91422" tIns="45711" rIns="91422" bIns="45711" rtlCol="0" anchor="ctr">
            <a:noAutofit/>
          </a:bodyPr>
          <a:lstStyle>
            <a:defPPr>
              <a:defRPr lang="zh-CN"/>
            </a:defPPr>
            <a:lvl1pPr defTabSz="1828165">
              <a:lnSpc>
                <a:spcPct val="130000"/>
              </a:lnSpc>
              <a:spcBef>
                <a:spcPct val="0"/>
              </a:spcBef>
              <a:buNone/>
              <a:defRPr sz="2000">
                <a:latin typeface="Lato Light"/>
                <a:ea typeface="微软雅黑" panose="020B0503020204020204" charset="-122"/>
                <a:cs typeface="Lato Light"/>
              </a:defRPr>
            </a:lvl1pPr>
          </a:lstStyle>
          <a:p>
            <a:r>
              <a:rPr lang="zh-CN" altLang="en-US" dirty="0"/>
              <a:t>预防措施</a:t>
            </a:r>
            <a:endParaRPr lang="zh-CN" altLang="en-US" dirty="0"/>
          </a:p>
        </p:txBody>
      </p:sp>
      <p:sp>
        <p:nvSpPr>
          <p:cNvPr id="64" name="TextBox 63"/>
          <p:cNvSpPr txBox="1"/>
          <p:nvPr/>
        </p:nvSpPr>
        <p:spPr>
          <a:xfrm>
            <a:off x="653278" y="710252"/>
            <a:ext cx="2681240" cy="553990"/>
          </a:xfrm>
          <a:prstGeom prst="rect">
            <a:avLst/>
          </a:prstGeom>
          <a:noFill/>
        </p:spPr>
        <p:txBody>
          <a:bodyPr wrap="square" lIns="45711" tIns="22856" rIns="45711" bIns="22856" rtlCol="0">
            <a:spAutoFit/>
          </a:bodyPr>
          <a:lstStyle>
            <a:defPPr>
              <a:defRPr lang="zh-CN"/>
            </a:defPPr>
            <a:lvl1pPr algn="ctr">
              <a:defRPr sz="3200" b="1">
                <a:latin typeface="Lato Regular"/>
                <a:ea typeface="微软雅黑" panose="020B0503020204020204" charset="-122"/>
                <a:cs typeface="Lato Regular"/>
              </a:defRPr>
            </a:lvl1pPr>
          </a:lstStyle>
          <a:p>
            <a:r>
              <a:rPr lang="zh-CN" altLang="en-US" dirty="0"/>
              <a:t>流行性感冒</a:t>
            </a:r>
            <a:endParaRPr lang="id-ID" dirty="0"/>
          </a:p>
        </p:txBody>
      </p:sp>
      <p:pic>
        <p:nvPicPr>
          <p:cNvPr id="66" name="Picture 10" descr="流行性感冒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76878" y="2666534"/>
            <a:ext cx="2994845" cy="1857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25" y="0"/>
            <a:ext cx="12192000" cy="6858635"/>
          </a:xfrm>
          <a:prstGeom prst="rect">
            <a:avLst/>
          </a:prstGeom>
        </p:spPr>
      </p:pic>
      <p:sp>
        <p:nvSpPr>
          <p:cNvPr id="28" name="标题 27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609600" y="608400"/>
            <a:ext cx="10972800" cy="763200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b="1">
                <a:solidFill>
                  <a:schemeClr val="tx1"/>
                </a:solidFill>
              </a:rPr>
              <a:t>流行性感冒</a:t>
            </a:r>
            <a:endParaRPr lang="zh-CN" altLang="en-US" b="1">
              <a:solidFill>
                <a:schemeClr val="tx1"/>
              </a:solidFill>
            </a:endParaRPr>
          </a:p>
        </p:txBody>
      </p:sp>
      <p:sp>
        <p:nvSpPr>
          <p:cNvPr id="23" name="圆角矩形 22"/>
          <p:cNvSpPr/>
          <p:nvPr>
            <p:custDataLst>
              <p:tags r:id="rId5"/>
            </p:custDataLst>
          </p:nvPr>
        </p:nvSpPr>
        <p:spPr>
          <a:xfrm>
            <a:off x="6657340" y="3404235"/>
            <a:ext cx="4648200" cy="2860040"/>
          </a:xfrm>
          <a:prstGeom prst="roundRect">
            <a:avLst>
              <a:gd name="adj" fmla="val 7029"/>
            </a:avLst>
          </a:prstGeom>
          <a:solidFill>
            <a:schemeClr val="accent1">
              <a:lumMod val="60000"/>
              <a:lumOff val="4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24" name="圆角矩形 23"/>
          <p:cNvSpPr/>
          <p:nvPr>
            <p:custDataLst>
              <p:tags r:id="rId6"/>
            </p:custDataLst>
          </p:nvPr>
        </p:nvSpPr>
        <p:spPr>
          <a:xfrm>
            <a:off x="6513830" y="3078480"/>
            <a:ext cx="4936490" cy="3037840"/>
          </a:xfrm>
          <a:prstGeom prst="roundRect">
            <a:avLst>
              <a:gd name="adj" fmla="val 7029"/>
            </a:avLst>
          </a:prstGeom>
          <a:solidFill>
            <a:schemeClr val="accent1">
              <a:lumMod val="60000"/>
              <a:lumOff val="40000"/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sp>
        <p:nvSpPr>
          <p:cNvPr id="25" name="圆角矩形 24"/>
          <p:cNvSpPr/>
          <p:nvPr>
            <p:custDataLst>
              <p:tags r:id="rId7"/>
            </p:custDataLst>
          </p:nvPr>
        </p:nvSpPr>
        <p:spPr>
          <a:xfrm>
            <a:off x="6381115" y="1689100"/>
            <a:ext cx="5200650" cy="4258945"/>
          </a:xfrm>
          <a:prstGeom prst="roundRect">
            <a:avLst>
              <a:gd name="adj" fmla="val 9478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微软雅黑" panose="020B0503020204020204" charset="-122"/>
            </a:endParaRPr>
          </a:p>
        </p:txBody>
      </p:sp>
      <p:pic>
        <p:nvPicPr>
          <p:cNvPr id="31" name="图片 30" descr="E:/工作文件/临时素材/VCG211387634253.jpgVCG211387634253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rcRect t="7513" b="7513"/>
          <a:stretch>
            <a:fillRect/>
          </a:stretch>
        </p:blipFill>
        <p:spPr>
          <a:xfrm>
            <a:off x="6584950" y="1868805"/>
            <a:ext cx="4792345" cy="3899535"/>
          </a:xfrm>
          <a:prstGeom prst="roundRect">
            <a:avLst>
              <a:gd name="adj" fmla="val 10072"/>
            </a:avLst>
          </a:prstGeom>
          <a:solidFill>
            <a:schemeClr val="accent1">
              <a:alpha val="0"/>
            </a:schemeClr>
          </a:solidFill>
          <a:ln>
            <a:solidFill>
              <a:schemeClr val="accent1">
                <a:alpha val="20000"/>
              </a:schemeClr>
            </a:solidFill>
          </a:ln>
        </p:spPr>
      </p:pic>
      <p:sp>
        <p:nvSpPr>
          <p:cNvPr id="6" name="矩形 5"/>
          <p:cNvSpPr/>
          <p:nvPr>
            <p:custDataLst>
              <p:tags r:id="rId10"/>
            </p:custDataLst>
          </p:nvPr>
        </p:nvSpPr>
        <p:spPr>
          <a:xfrm>
            <a:off x="601600" y="1649418"/>
            <a:ext cx="637291" cy="63729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b="1" dirty="0">
                <a:solidFill>
                  <a:schemeClr val="lt1"/>
                </a:solidFill>
                <a:cs typeface="+mn-ea"/>
                <a:sym typeface="+mn-ea"/>
              </a:rPr>
              <a:t>01</a:t>
            </a:r>
            <a:endParaRPr lang="en-US" altLang="zh-CN" b="1" dirty="0">
              <a:solidFill>
                <a:schemeClr val="lt1"/>
              </a:solidFill>
              <a:cs typeface="+mn-ea"/>
              <a:sym typeface="+mn-ea"/>
            </a:endParaRPr>
          </a:p>
        </p:txBody>
      </p:sp>
      <p:sp>
        <p:nvSpPr>
          <p:cNvPr id="11" name="矩形 10"/>
          <p:cNvSpPr/>
          <p:nvPr>
            <p:custDataLst>
              <p:tags r:id="rId11"/>
            </p:custDataLst>
          </p:nvPr>
        </p:nvSpPr>
        <p:spPr>
          <a:xfrm>
            <a:off x="1377236" y="1649418"/>
            <a:ext cx="4393830" cy="637291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9558" tIns="45171" rIns="143368" bIns="64221" rtlCol="0" anchor="ctr">
            <a:noAutofit/>
          </a:bodyPr>
          <a:p>
            <a:pPr algn="just">
              <a:lnSpc>
                <a:spcPct val="150000"/>
              </a:lnSpc>
            </a:pPr>
            <a:r>
              <a:rPr lang="zh-CN" altLang="zh-CN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传播途径</a:t>
            </a:r>
            <a:endParaRPr lang="zh-CN" altLang="zh-CN" sz="2000" b="1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  <p:sp>
        <p:nvSpPr>
          <p:cNvPr id="13" name="矩形 12"/>
          <p:cNvSpPr/>
          <p:nvPr>
            <p:custDataLst>
              <p:tags r:id="rId12"/>
            </p:custDataLst>
          </p:nvPr>
        </p:nvSpPr>
        <p:spPr>
          <a:xfrm>
            <a:off x="601600" y="2435672"/>
            <a:ext cx="637291" cy="63729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b="1">
                <a:solidFill>
                  <a:schemeClr val="lt1"/>
                </a:solidFill>
                <a:cs typeface="+mn-ea"/>
                <a:sym typeface="+mn-ea"/>
              </a:rPr>
              <a:t>02</a:t>
            </a:r>
            <a:endParaRPr lang="en-US" altLang="zh-CN" b="1" dirty="0">
              <a:solidFill>
                <a:schemeClr val="lt1"/>
              </a:solidFill>
              <a:cs typeface="+mn-ea"/>
              <a:sym typeface="+mn-ea"/>
            </a:endParaRPr>
          </a:p>
        </p:txBody>
      </p:sp>
      <p:sp>
        <p:nvSpPr>
          <p:cNvPr id="16" name="矩形 15"/>
          <p:cNvSpPr/>
          <p:nvPr>
            <p:custDataLst>
              <p:tags r:id="rId13"/>
            </p:custDataLst>
          </p:nvPr>
        </p:nvSpPr>
        <p:spPr>
          <a:xfrm>
            <a:off x="601600" y="3221300"/>
            <a:ext cx="637291" cy="63729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b="1">
                <a:solidFill>
                  <a:schemeClr val="lt1"/>
                </a:solidFill>
                <a:cs typeface="+mn-ea"/>
                <a:sym typeface="+mn-ea"/>
              </a:rPr>
              <a:t>03</a:t>
            </a:r>
            <a:endParaRPr lang="en-US" altLang="zh-CN" b="1" dirty="0">
              <a:solidFill>
                <a:schemeClr val="lt1"/>
              </a:solidFill>
              <a:cs typeface="+mn-ea"/>
              <a:sym typeface="+mn-ea"/>
            </a:endParaRPr>
          </a:p>
        </p:txBody>
      </p:sp>
      <p:sp>
        <p:nvSpPr>
          <p:cNvPr id="22" name="矩形 21"/>
          <p:cNvSpPr/>
          <p:nvPr>
            <p:custDataLst>
              <p:tags r:id="rId14"/>
            </p:custDataLst>
          </p:nvPr>
        </p:nvSpPr>
        <p:spPr>
          <a:xfrm>
            <a:off x="601600" y="4006929"/>
            <a:ext cx="637291" cy="6372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b="1" dirty="0">
                <a:solidFill>
                  <a:schemeClr val="lt1"/>
                </a:solidFill>
                <a:cs typeface="+mn-ea"/>
                <a:sym typeface="+mn-ea"/>
              </a:rPr>
              <a:t>04</a:t>
            </a:r>
            <a:endParaRPr lang="en-US" altLang="zh-CN" b="1" dirty="0">
              <a:solidFill>
                <a:schemeClr val="lt1"/>
              </a:solidFill>
              <a:cs typeface="+mn-ea"/>
              <a:sym typeface="+mn-ea"/>
            </a:endParaRPr>
          </a:p>
        </p:txBody>
      </p:sp>
      <p:sp>
        <p:nvSpPr>
          <p:cNvPr id="7" name="矩形 22"/>
          <p:cNvSpPr/>
          <p:nvPr>
            <p:custDataLst>
              <p:tags r:id="rId15"/>
            </p:custDataLst>
          </p:nvPr>
        </p:nvSpPr>
        <p:spPr>
          <a:xfrm>
            <a:off x="601600" y="4793182"/>
            <a:ext cx="637291" cy="63729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b="1">
                <a:solidFill>
                  <a:schemeClr val="lt1"/>
                </a:solidFill>
                <a:cs typeface="+mn-ea"/>
                <a:sym typeface="+mn-ea"/>
              </a:rPr>
              <a:t>05</a:t>
            </a:r>
            <a:endParaRPr lang="en-US" altLang="zh-CN" b="1" dirty="0">
              <a:solidFill>
                <a:schemeClr val="lt1"/>
              </a:solidFill>
              <a:cs typeface="+mn-ea"/>
              <a:sym typeface="+mn-ea"/>
            </a:endParaRPr>
          </a:p>
        </p:txBody>
      </p:sp>
      <p:sp>
        <p:nvSpPr>
          <p:cNvPr id="8" name="矩形 23"/>
          <p:cNvSpPr/>
          <p:nvPr>
            <p:custDataLst>
              <p:tags r:id="rId16"/>
            </p:custDataLst>
          </p:nvPr>
        </p:nvSpPr>
        <p:spPr>
          <a:xfrm>
            <a:off x="601600" y="5585680"/>
            <a:ext cx="637291" cy="63729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b="1">
                <a:solidFill>
                  <a:schemeClr val="lt1"/>
                </a:solidFill>
                <a:cs typeface="+mn-ea"/>
                <a:sym typeface="+mn-ea"/>
              </a:rPr>
              <a:t>06</a:t>
            </a:r>
            <a:endParaRPr lang="en-US" altLang="zh-CN" b="1" dirty="0">
              <a:solidFill>
                <a:schemeClr val="lt1"/>
              </a:solidFill>
              <a:cs typeface="+mn-ea"/>
              <a:sym typeface="+mn-ea"/>
            </a:endParaRPr>
          </a:p>
        </p:txBody>
      </p:sp>
      <p:sp>
        <p:nvSpPr>
          <p:cNvPr id="29" name="矩形 28"/>
          <p:cNvSpPr/>
          <p:nvPr>
            <p:custDataLst>
              <p:tags r:id="rId17"/>
            </p:custDataLst>
          </p:nvPr>
        </p:nvSpPr>
        <p:spPr>
          <a:xfrm>
            <a:off x="1377236" y="2436921"/>
            <a:ext cx="4393830" cy="637291"/>
          </a:xfrm>
          <a:prstGeom prst="rect">
            <a:avLst/>
          </a:prstGeom>
          <a:noFill/>
          <a:ln w="63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9558" tIns="45171" rIns="143368" bIns="64221" rtlCol="0" anchor="ctr">
            <a:noAutofit/>
          </a:bodyPr>
          <a:p>
            <a:pPr algn="just">
              <a:lnSpc>
                <a:spcPct val="150000"/>
              </a:lnSpc>
            </a:pPr>
            <a:r>
              <a:rPr lang="zh-CN" altLang="zh-CN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以空气飞沫直接传播为主，也可通过被病毒污染的物品间接传播</a:t>
            </a:r>
            <a:endParaRPr lang="zh-CN" altLang="zh-CN" sz="1600" b="1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  <p:sp>
        <p:nvSpPr>
          <p:cNvPr id="9" name="矩形 30"/>
          <p:cNvSpPr/>
          <p:nvPr>
            <p:custDataLst>
              <p:tags r:id="rId18"/>
            </p:custDataLst>
          </p:nvPr>
        </p:nvSpPr>
        <p:spPr>
          <a:xfrm>
            <a:off x="1377236" y="3224423"/>
            <a:ext cx="4393830" cy="637291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9558" tIns="45171" rIns="143368" bIns="64221" rtlCol="0" anchor="ctr">
            <a:noAutofit/>
          </a:bodyPr>
          <a:p>
            <a:pPr algn="just">
              <a:lnSpc>
                <a:spcPct val="150000"/>
              </a:lnSpc>
            </a:pPr>
            <a:r>
              <a:rPr lang="zh-CN" altLang="zh-CN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主要症状</a:t>
            </a:r>
            <a:endParaRPr lang="zh-CN" altLang="zh-CN" sz="2000" b="1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  <p:sp>
        <p:nvSpPr>
          <p:cNvPr id="33" name="矩形 32"/>
          <p:cNvSpPr/>
          <p:nvPr>
            <p:custDataLst>
              <p:tags r:id="rId19"/>
            </p:custDataLst>
          </p:nvPr>
        </p:nvSpPr>
        <p:spPr>
          <a:xfrm>
            <a:off x="1377236" y="4011300"/>
            <a:ext cx="4393830" cy="637291"/>
          </a:xfrm>
          <a:prstGeom prst="rect">
            <a:avLst/>
          </a:prstGeom>
          <a:noFill/>
          <a:ln w="63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9558" tIns="45171" rIns="143368" bIns="64221" rtlCol="0" anchor="ctr">
            <a:noAutofit/>
          </a:bodyPr>
          <a:p>
            <a:pPr algn="just">
              <a:lnSpc>
                <a:spcPct val="150000"/>
              </a:lnSpc>
            </a:pPr>
            <a:r>
              <a:rPr lang="zh-CN" altLang="zh-CN" b="1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发热、全身酸痛、咽痛、咳嗽等症状</a:t>
            </a:r>
            <a:endParaRPr lang="zh-CN" altLang="zh-CN" b="1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  <p:sp>
        <p:nvSpPr>
          <p:cNvPr id="35" name="矩形 34"/>
          <p:cNvSpPr/>
          <p:nvPr>
            <p:custDataLst>
              <p:tags r:id="rId20"/>
            </p:custDataLst>
          </p:nvPr>
        </p:nvSpPr>
        <p:spPr>
          <a:xfrm>
            <a:off x="1377236" y="4798803"/>
            <a:ext cx="4393830" cy="637291"/>
          </a:xfrm>
          <a:prstGeom prst="rect">
            <a:avLst/>
          </a:prstGeom>
          <a:noFill/>
          <a:ln w="63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9558" tIns="45171" rIns="143368" bIns="64221" rtlCol="0" anchor="ctr">
            <a:noAutofit/>
          </a:bodyPr>
          <a:p>
            <a:pPr algn="just">
              <a:lnSpc>
                <a:spcPct val="150000"/>
              </a:lnSpc>
            </a:pPr>
            <a:r>
              <a:rPr lang="zh-CN" altLang="zh-CN" sz="2000" b="1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易感人群</a:t>
            </a:r>
            <a:endParaRPr lang="zh-CN" altLang="zh-CN" sz="2000" b="1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  <p:sp>
        <p:nvSpPr>
          <p:cNvPr id="37" name="矩形 36"/>
          <p:cNvSpPr/>
          <p:nvPr>
            <p:custDataLst>
              <p:tags r:id="rId21"/>
            </p:custDataLst>
          </p:nvPr>
        </p:nvSpPr>
        <p:spPr>
          <a:xfrm>
            <a:off x="1377236" y="5585680"/>
            <a:ext cx="4393830" cy="637291"/>
          </a:xfrm>
          <a:prstGeom prst="rect">
            <a:avLst/>
          </a:prstGeom>
          <a:noFill/>
          <a:ln w="63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9558" tIns="45171" rIns="143368" bIns="64221" rtlCol="0" anchor="ctr">
            <a:noAutofit/>
          </a:bodyPr>
          <a:p>
            <a:pPr algn="just">
              <a:lnSpc>
                <a:spcPct val="150000"/>
              </a:lnSpc>
            </a:pPr>
            <a:r>
              <a:rPr lang="zh-CN" altLang="zh-CN" sz="2000" b="1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</a:rPr>
              <a:t>人群对流感普遍易感</a:t>
            </a:r>
            <a:endParaRPr lang="zh-CN" altLang="zh-CN" sz="2000" b="1"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</p:txBody>
      </p:sp>
      <p:pic>
        <p:nvPicPr>
          <p:cNvPr id="4" name="picture 8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8226425" y="163194"/>
            <a:ext cx="3895343" cy="3962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6" grpId="0"/>
      <p:bldP spid="56" grpId="0"/>
      <p:bldP spid="72" grpId="0"/>
      <p:bldP spid="4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5" name="椭圆 54"/>
          <p:cNvSpPr/>
          <p:nvPr>
            <p:custDataLst>
              <p:tags r:id="rId2"/>
            </p:custDataLst>
          </p:nvPr>
        </p:nvSpPr>
        <p:spPr>
          <a:xfrm>
            <a:off x="7710322" y="2201544"/>
            <a:ext cx="3517135" cy="3517135"/>
          </a:xfrm>
          <a:prstGeom prst="ellipse">
            <a:avLst/>
          </a:prstGeom>
          <a:solidFill>
            <a:schemeClr val="accent1">
              <a:lumMod val="40000"/>
              <a:lumOff val="60000"/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400">
              <a:latin typeface="+mj-ea"/>
              <a:ea typeface="+mj-ea"/>
            </a:endParaRPr>
          </a:p>
        </p:txBody>
      </p:sp>
      <p:pic>
        <p:nvPicPr>
          <p:cNvPr id="56" name="图片"/>
          <p:cNvPicPr/>
          <p:nvPr>
            <p:custDataLst>
              <p:tags r:id="rId3"/>
            </p:custDataLst>
          </p:nvPr>
        </p:nvPicPr>
        <p:blipFill rotWithShape="1">
          <a:blip r:embed="rId4"/>
          <a:srcRect l="15556" r="15556"/>
          <a:stretch>
            <a:fillRect/>
          </a:stretch>
        </p:blipFill>
        <p:spPr>
          <a:xfrm>
            <a:off x="7817485" y="2028825"/>
            <a:ext cx="3564000" cy="35640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dk1">
                <a:lumMod val="40000"/>
                <a:lumOff val="60000"/>
                <a:alpha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35" name="矩形 34"/>
          <p:cNvSpPr/>
          <p:nvPr>
            <p:custDataLst>
              <p:tags r:id="rId5"/>
            </p:custDataLst>
          </p:nvPr>
        </p:nvSpPr>
        <p:spPr>
          <a:xfrm>
            <a:off x="773176" y="2247635"/>
            <a:ext cx="6682504" cy="169159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indent="0" algn="just" fontAlgn="auto"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接种流感疫苗被国际医学界公认是防范流感的最有效的武器</a:t>
            </a:r>
            <a:endParaRPr lang="en-US" altLang="zh-CN" sz="2000" b="1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  <a:p>
            <a:pPr indent="0" algn="just" fontAlgn="auto"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zh-CN" sz="2000" b="1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由于流感病毒变异很快，通常每年的流行类型都有所不同</a:t>
            </a:r>
            <a:endParaRPr lang="en-US" altLang="zh-CN" sz="2000" b="1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  <a:p>
            <a:pPr indent="0" algn="just" fontAlgn="auto"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zh-CN" sz="2000" b="1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因此，每年接种最新的流感疫苗才能达到预防的效果</a:t>
            </a:r>
            <a:endParaRPr lang="zh-CN" altLang="zh-CN" sz="2000" b="1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36" name="矩形 35"/>
          <p:cNvSpPr/>
          <p:nvPr>
            <p:custDataLst>
              <p:tags r:id="rId6"/>
            </p:custDataLst>
          </p:nvPr>
        </p:nvSpPr>
        <p:spPr>
          <a:xfrm>
            <a:off x="811276" y="1683461"/>
            <a:ext cx="6682504" cy="402879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 lvl="0" algn="just">
              <a:buClrTx/>
              <a:buSzTx/>
              <a:buFontTx/>
            </a:pPr>
            <a:r>
              <a:rPr lang="zh-CN" altLang="en-US" sz="2800" b="1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接种疫苗</a:t>
            </a:r>
            <a:endParaRPr lang="zh-CN" altLang="en-US" sz="2800" b="1">
              <a:solidFill>
                <a:schemeClr val="accent1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3" name="矩形 36"/>
          <p:cNvSpPr/>
          <p:nvPr>
            <p:custDataLst>
              <p:tags r:id="rId7"/>
            </p:custDataLst>
          </p:nvPr>
        </p:nvSpPr>
        <p:spPr>
          <a:xfrm>
            <a:off x="597386" y="1724666"/>
            <a:ext cx="35938" cy="1858688"/>
          </a:xfrm>
          <a:prstGeom prst="rect">
            <a:avLst/>
          </a:pr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5" name="矩形 2"/>
          <p:cNvSpPr/>
          <p:nvPr>
            <p:custDataLst>
              <p:tags r:id="rId8"/>
            </p:custDataLst>
          </p:nvPr>
        </p:nvSpPr>
        <p:spPr>
          <a:xfrm>
            <a:off x="773176" y="4634872"/>
            <a:ext cx="6682504" cy="169159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indent="0" algn="just" fontAlgn="auto"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锻炼身体，增强体质</a:t>
            </a:r>
            <a:endParaRPr lang="en-US" altLang="zh-CN" sz="2000" b="1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  <a:p>
            <a:pPr indent="0" algn="just" fontAlgn="auto"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zh-CN" sz="2000" b="1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在流感季节经常开窗通风，保持室内空气新鲜</a:t>
            </a:r>
            <a:endParaRPr lang="en-US" altLang="zh-CN" sz="2000" b="1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  <a:p>
            <a:pPr indent="0" algn="just" fontAlgn="auto"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zh-CN" sz="2000" b="1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  <a:sym typeface="+mn-ea"/>
              </a:rPr>
              <a:t>尽量少去人群密集的地方等等，也是预防流感的有效措施</a:t>
            </a:r>
            <a:endParaRPr lang="zh-CN" altLang="zh-CN" sz="2000" b="1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12" name="矩形 3"/>
          <p:cNvSpPr/>
          <p:nvPr>
            <p:custDataLst>
              <p:tags r:id="rId9"/>
            </p:custDataLst>
          </p:nvPr>
        </p:nvSpPr>
        <p:spPr>
          <a:xfrm>
            <a:off x="811276" y="4127848"/>
            <a:ext cx="6682504" cy="402879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 lvl="0" algn="just">
              <a:buClrTx/>
              <a:buSzTx/>
              <a:buFontTx/>
            </a:pPr>
            <a:r>
              <a:rPr lang="zh-CN" altLang="en-US" sz="2800" b="1">
                <a:solidFill>
                  <a:schemeClr val="accent2"/>
                </a:solidFill>
                <a:latin typeface="+mn-ea"/>
                <a:cs typeface="+mn-ea"/>
                <a:sym typeface="+mn-ea"/>
              </a:rPr>
              <a:t>其他措施</a:t>
            </a:r>
            <a:endParaRPr lang="zh-CN" altLang="en-US" sz="2800" b="1">
              <a:solidFill>
                <a:schemeClr val="accent2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15" name="矩形 4"/>
          <p:cNvSpPr/>
          <p:nvPr>
            <p:custDataLst>
              <p:tags r:id="rId10"/>
            </p:custDataLst>
          </p:nvPr>
        </p:nvSpPr>
        <p:spPr>
          <a:xfrm>
            <a:off x="597386" y="4169054"/>
            <a:ext cx="35938" cy="1858688"/>
          </a:xfrm>
          <a:prstGeom prst="rect">
            <a:avLst/>
          </a:prstGeom>
          <a:solidFill>
            <a:schemeClr val="accent2">
              <a:lumMod val="60000"/>
              <a:lumOff val="40000"/>
              <a:alpha val="7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4" name="picture 8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8226425" y="163194"/>
            <a:ext cx="3895343" cy="396240"/>
          </a:xfrm>
          <a:prstGeom prst="rect">
            <a:avLst/>
          </a:prstGeom>
        </p:spPr>
      </p:pic>
      <p:sp>
        <p:nvSpPr>
          <p:cNvPr id="28" name="标题 27"/>
          <p:cNvSpPr>
            <a:spLocks noGrp="1"/>
          </p:cNvSpPr>
          <p:nvPr>
            <p:custDataLst>
              <p:tags r:id="rId12"/>
            </p:custDataLst>
          </p:nvPr>
        </p:nvSpPr>
        <p:spPr>
          <a:xfrm>
            <a:off x="609600" y="608400"/>
            <a:ext cx="10972800" cy="763200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b="1">
                <a:solidFill>
                  <a:schemeClr val="tx1"/>
                </a:solidFill>
              </a:rPr>
              <a:t>流行性感冒</a:t>
            </a:r>
            <a:endParaRPr lang="zh-CN" altLang="en-US" b="1">
              <a:solidFill>
                <a:schemeClr val="tx1"/>
              </a:solidFill>
            </a:endParaRPr>
          </a:p>
        </p:txBody>
      </p:sp>
    </p:spTree>
    <p:custDataLst>
      <p:tags r:id="rId1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25" y="0"/>
            <a:ext cx="12192000" cy="6858635"/>
          </a:xfrm>
          <a:prstGeom prst="rect">
            <a:avLst/>
          </a:prstGeom>
        </p:spPr>
      </p:pic>
      <p:pic>
        <p:nvPicPr>
          <p:cNvPr id="3" name="picture 8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8156575" y="236219"/>
            <a:ext cx="3895343" cy="396240"/>
          </a:xfrm>
          <a:prstGeom prst="rect">
            <a:avLst/>
          </a:prstGeom>
        </p:spPr>
      </p:pic>
      <p:sp>
        <p:nvSpPr>
          <p:cNvPr id="4" name="AutoShape 2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03366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诺如病毒：是什么？</a:t>
            </a:r>
            <a:endParaRPr lang="en-US" sz="1100"/>
          </a:p>
        </p:txBody>
      </p:sp>
      <p:sp>
        <p:nvSpPr>
          <p:cNvPr id="5" name="AutoShape 3"/>
          <p:cNvSpPr/>
          <p:nvPr/>
        </p:nvSpPr>
        <p:spPr>
          <a:xfrm>
            <a:off x="762000" y="1651000"/>
            <a:ext cx="3302000" cy="4318000"/>
          </a:xfrm>
          <a:prstGeom prst="roundRect">
            <a:avLst>
              <a:gd name="adj" fmla="val 3846"/>
            </a:avLst>
          </a:prstGeom>
          <a:solidFill>
            <a:srgbClr val="003366">
              <a:alpha val="4000"/>
            </a:srgbClr>
          </a:solidFill>
          <a:ln cap="flat" cmpd="sng">
            <a:solidFill>
              <a:srgbClr val="00264D">
                <a:alpha val="4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00" y="1905000"/>
            <a:ext cx="406400" cy="406400"/>
          </a:xfrm>
          <a:prstGeom prst="rect">
            <a:avLst/>
          </a:prstGeom>
        </p:spPr>
      </p:pic>
      <p:sp>
        <p:nvSpPr>
          <p:cNvPr id="7" name="AutoShape 5"/>
          <p:cNvSpPr/>
          <p:nvPr/>
        </p:nvSpPr>
        <p:spPr>
          <a:xfrm>
            <a:off x="1524000" y="1879600"/>
            <a:ext cx="2286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03366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病毒定义与特性</a:t>
            </a:r>
            <a:endParaRPr lang="en-US" sz="1100"/>
          </a:p>
        </p:txBody>
      </p:sp>
      <p:cxnSp>
        <p:nvCxnSpPr>
          <p:cNvPr id="8" name="Connector 6"/>
          <p:cNvCxnSpPr/>
          <p:nvPr/>
        </p:nvCxnSpPr>
        <p:spPr>
          <a:xfrm rot="-15626">
            <a:off x="1016014" y="2406650"/>
            <a:ext cx="2794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03366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9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6000" y="2667000"/>
            <a:ext cx="203200" cy="203200"/>
          </a:xfrm>
          <a:prstGeom prst="rect">
            <a:avLst/>
          </a:prstGeom>
        </p:spPr>
      </p:pic>
      <p:sp>
        <p:nvSpPr>
          <p:cNvPr id="10" name="AutoShape 8"/>
          <p:cNvSpPr/>
          <p:nvPr/>
        </p:nvSpPr>
        <p:spPr>
          <a:xfrm>
            <a:off x="1270000" y="2641600"/>
            <a:ext cx="2667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非细菌性急性肠胃炎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zh-CN" altLang="en-US" sz="1200" b="0" i="0" u="none" strike="noStrike">
                <a:solidFill>
                  <a:srgbClr val="666666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病毒界的</a:t>
            </a:r>
            <a:r>
              <a:rPr lang="en-US" altLang="zh-CN" sz="1200" b="0" i="0" u="none" strike="noStrike">
                <a:solidFill>
                  <a:srgbClr val="666666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“</a:t>
            </a:r>
            <a:r>
              <a:rPr lang="zh-CN" altLang="en-US" sz="1200" b="0" i="0" u="none" strike="noStrike">
                <a:solidFill>
                  <a:srgbClr val="666666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社交刺客</a:t>
            </a:r>
            <a:r>
              <a:rPr lang="en-US" altLang="zh-CN" sz="1200" b="0" i="0" u="none" strike="noStrike">
                <a:solidFill>
                  <a:srgbClr val="666666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”</a:t>
            </a:r>
            <a:endParaRPr lang="en-US" altLang="zh-CN" sz="1200" b="0" i="0" u="none" strike="noStrike">
              <a:solidFill>
                <a:srgbClr val="666666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pic>
        <p:nvPicPr>
          <p:cNvPr id="11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6000" y="3365500"/>
            <a:ext cx="203200" cy="203200"/>
          </a:xfrm>
          <a:prstGeom prst="rect">
            <a:avLst/>
          </a:prstGeom>
        </p:spPr>
      </p:pic>
      <p:sp>
        <p:nvSpPr>
          <p:cNvPr id="12" name="AutoShape 10"/>
          <p:cNvSpPr/>
          <p:nvPr/>
        </p:nvSpPr>
        <p:spPr>
          <a:xfrm>
            <a:off x="1270000" y="3340100"/>
            <a:ext cx="2667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高传染性与变异性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传播速度极快，且变异频繁，可反复感染。</a:t>
            </a:r>
            <a:endParaRPr lang="en-US" sz="1200" b="0" i="0" u="none" strike="noStrike">
              <a:solidFill>
                <a:srgbClr val="666666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13" name="AutoShape 11"/>
          <p:cNvSpPr/>
          <p:nvPr/>
        </p:nvSpPr>
        <p:spPr>
          <a:xfrm>
            <a:off x="4445000" y="1651000"/>
            <a:ext cx="3302000" cy="4318000"/>
          </a:xfrm>
          <a:prstGeom prst="roundRect">
            <a:avLst>
              <a:gd name="adj" fmla="val 3846"/>
            </a:avLst>
          </a:prstGeom>
          <a:solidFill>
            <a:srgbClr val="003366">
              <a:alpha val="4000"/>
            </a:srgbClr>
          </a:solidFill>
          <a:ln cap="flat" cmpd="sng">
            <a:solidFill>
              <a:srgbClr val="00264D">
                <a:alpha val="4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99000" y="1905000"/>
            <a:ext cx="406400" cy="406400"/>
          </a:xfrm>
          <a:prstGeom prst="rect">
            <a:avLst/>
          </a:prstGeom>
        </p:spPr>
      </p:pic>
      <p:sp>
        <p:nvSpPr>
          <p:cNvPr id="15" name="AutoShape 13"/>
          <p:cNvSpPr/>
          <p:nvPr/>
        </p:nvSpPr>
        <p:spPr>
          <a:xfrm>
            <a:off x="5207000" y="1879600"/>
            <a:ext cx="2286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03366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主要传播途径</a:t>
            </a:r>
            <a:endParaRPr lang="en-US" sz="1100"/>
          </a:p>
        </p:txBody>
      </p:sp>
      <p:cxnSp>
        <p:nvCxnSpPr>
          <p:cNvPr id="16" name="Connector 14"/>
          <p:cNvCxnSpPr/>
          <p:nvPr/>
        </p:nvCxnSpPr>
        <p:spPr>
          <a:xfrm rot="-15626">
            <a:off x="4699014" y="2406650"/>
            <a:ext cx="2794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03366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7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99000" y="2667000"/>
            <a:ext cx="203200" cy="203200"/>
          </a:xfrm>
          <a:prstGeom prst="rect">
            <a:avLst/>
          </a:prstGeom>
        </p:spPr>
      </p:pic>
      <p:sp>
        <p:nvSpPr>
          <p:cNvPr id="18" name="AutoShape 16"/>
          <p:cNvSpPr/>
          <p:nvPr/>
        </p:nvSpPr>
        <p:spPr>
          <a:xfrm>
            <a:off x="4953000" y="2641600"/>
            <a:ext cx="2667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粪-口传播 (核心)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污染的手、食物、水源是主要媒介。</a:t>
            </a:r>
            <a:endParaRPr lang="en-US" sz="1200" b="0" i="0" u="none" strike="noStrike">
              <a:solidFill>
                <a:srgbClr val="666666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pic>
        <p:nvPicPr>
          <p:cNvPr id="19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99000" y="3365500"/>
            <a:ext cx="203200" cy="203200"/>
          </a:xfrm>
          <a:prstGeom prst="rect">
            <a:avLst/>
          </a:prstGeom>
        </p:spPr>
      </p:pic>
      <p:sp>
        <p:nvSpPr>
          <p:cNvPr id="20" name="AutoShape 18"/>
          <p:cNvSpPr/>
          <p:nvPr/>
        </p:nvSpPr>
        <p:spPr>
          <a:xfrm>
            <a:off x="4953000" y="3340100"/>
            <a:ext cx="2667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气溶胶与间接接触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呕吐物飞沫可形成气溶胶；接触污染物体表面。</a:t>
            </a:r>
            <a:endParaRPr lang="en-US" sz="1200" b="0" i="0" u="none" strike="noStrike">
              <a:solidFill>
                <a:srgbClr val="666666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21" name="AutoShape 19"/>
          <p:cNvSpPr/>
          <p:nvPr/>
        </p:nvSpPr>
        <p:spPr>
          <a:xfrm>
            <a:off x="8128000" y="1651000"/>
            <a:ext cx="3302000" cy="4318000"/>
          </a:xfrm>
          <a:prstGeom prst="roundRect">
            <a:avLst>
              <a:gd name="adj" fmla="val 3846"/>
            </a:avLst>
          </a:prstGeom>
          <a:solidFill>
            <a:srgbClr val="FF6600">
              <a:alpha val="6000"/>
            </a:srgbClr>
          </a:solidFill>
          <a:ln cap="flat" cmpd="sng">
            <a:solidFill>
              <a:srgbClr val="E65C00">
                <a:alpha val="6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2" name="Picture 2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382000" y="1905000"/>
            <a:ext cx="406400" cy="406400"/>
          </a:xfrm>
          <a:prstGeom prst="rect">
            <a:avLst/>
          </a:prstGeom>
        </p:spPr>
      </p:pic>
      <p:sp>
        <p:nvSpPr>
          <p:cNvPr id="23" name="AutoShape 21"/>
          <p:cNvSpPr/>
          <p:nvPr/>
        </p:nvSpPr>
        <p:spPr>
          <a:xfrm>
            <a:off x="8890000" y="1879600"/>
            <a:ext cx="2286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6600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临床表现与症状</a:t>
            </a:r>
            <a:endParaRPr lang="en-US" sz="1100"/>
          </a:p>
        </p:txBody>
      </p:sp>
      <p:cxnSp>
        <p:nvCxnSpPr>
          <p:cNvPr id="24" name="Connector 22"/>
          <p:cNvCxnSpPr/>
          <p:nvPr/>
        </p:nvCxnSpPr>
        <p:spPr>
          <a:xfrm rot="-15626">
            <a:off x="8382014" y="2406650"/>
            <a:ext cx="2794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6600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5" name="Picture 2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382000" y="2667000"/>
            <a:ext cx="203200" cy="203200"/>
          </a:xfrm>
          <a:prstGeom prst="rect">
            <a:avLst/>
          </a:prstGeom>
        </p:spPr>
      </p:pic>
      <p:sp>
        <p:nvSpPr>
          <p:cNvPr id="26" name="AutoShape 24"/>
          <p:cNvSpPr/>
          <p:nvPr/>
        </p:nvSpPr>
        <p:spPr>
          <a:xfrm>
            <a:off x="8636000" y="2641600"/>
            <a:ext cx="2667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潜伏期与核心症状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12-48小时发病，急性恶心、呕吐、腹痛、腹泻。</a:t>
            </a:r>
            <a:endParaRPr lang="en-US" sz="1200" b="0" i="0" u="none" strike="noStrike">
              <a:solidFill>
                <a:srgbClr val="666666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pic>
        <p:nvPicPr>
          <p:cNvPr id="27" name="Picture 2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382000" y="3365500"/>
            <a:ext cx="203200" cy="203200"/>
          </a:xfrm>
          <a:prstGeom prst="rect">
            <a:avLst/>
          </a:prstGeom>
        </p:spPr>
      </p:pic>
      <p:sp>
        <p:nvSpPr>
          <p:cNvPr id="28" name="AutoShape 26"/>
          <p:cNvSpPr/>
          <p:nvPr/>
        </p:nvSpPr>
        <p:spPr>
          <a:xfrm>
            <a:off x="8636000" y="3340100"/>
            <a:ext cx="2667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人群差异表现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666666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儿童呕吐更突出，成人腹泻更常见，偶有发热。</a:t>
            </a:r>
            <a:endParaRPr lang="en-US" sz="1200" b="0" i="0" u="none" strike="noStrike">
              <a:solidFill>
                <a:srgbClr val="666666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657475" y="4120515"/>
            <a:ext cx="1345565" cy="179641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81115" y="4170045"/>
            <a:ext cx="1348105" cy="1798955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076180" y="4167505"/>
            <a:ext cx="1347470" cy="179832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25" y="0"/>
            <a:ext cx="12192000" cy="6858635"/>
          </a:xfrm>
          <a:prstGeom prst="rect">
            <a:avLst/>
          </a:prstGeom>
        </p:spPr>
      </p:pic>
      <p:pic>
        <p:nvPicPr>
          <p:cNvPr id="3" name="picture 8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8156575" y="236219"/>
            <a:ext cx="3895343" cy="396240"/>
          </a:xfrm>
          <a:prstGeom prst="rect">
            <a:avLst/>
          </a:prstGeom>
        </p:spPr>
      </p:pic>
      <p:sp>
        <p:nvSpPr>
          <p:cNvPr id="4" name="AutoShape 2"/>
          <p:cNvSpPr/>
          <p:nvPr/>
        </p:nvSpPr>
        <p:spPr>
          <a:xfrm>
            <a:off x="609600" y="771525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03366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如何有效预防诺如病毒？</a:t>
            </a:r>
            <a:endParaRPr lang="en-US" sz="1100"/>
          </a:p>
        </p:txBody>
      </p:sp>
      <p:sp>
        <p:nvSpPr>
          <p:cNvPr id="5" name="AutoShape 3"/>
          <p:cNvSpPr/>
          <p:nvPr>
            <p:custDataLst>
              <p:tags r:id="rId3"/>
            </p:custDataLst>
          </p:nvPr>
        </p:nvSpPr>
        <p:spPr>
          <a:xfrm>
            <a:off x="609600" y="1787525"/>
            <a:ext cx="5207000" cy="2222500"/>
          </a:xfrm>
          <a:prstGeom prst="roundRect">
            <a:avLst>
              <a:gd name="adj" fmla="val 5714"/>
            </a:avLst>
          </a:prstGeom>
          <a:solidFill>
            <a:srgbClr val="F5F7FA">
              <a:alpha val="100000"/>
            </a:srgbClr>
          </a:solidFill>
          <a:ln cap="flat" cmpd="sng">
            <a:solidFill>
              <a:srgbClr val="C6D0E1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3600" y="2041525"/>
            <a:ext cx="406400" cy="406400"/>
          </a:xfrm>
          <a:prstGeom prst="rect">
            <a:avLst/>
          </a:prstGeom>
        </p:spPr>
      </p:pic>
      <p:sp>
        <p:nvSpPr>
          <p:cNvPr id="7" name="AutoShape 5"/>
          <p:cNvSpPr/>
          <p:nvPr>
            <p:custDataLst>
              <p:tags r:id="rId7"/>
            </p:custDataLst>
          </p:nvPr>
        </p:nvSpPr>
        <p:spPr>
          <a:xfrm>
            <a:off x="1371600" y="2016125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99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勤洗手，讲卫生</a:t>
            </a:r>
            <a:endParaRPr lang="en-US" sz="1100"/>
          </a:p>
        </p:txBody>
      </p:sp>
      <p:cxnSp>
        <p:nvCxnSpPr>
          <p:cNvPr id="8" name="Connector 6"/>
          <p:cNvCxnSpPr/>
          <p:nvPr>
            <p:custDataLst>
              <p:tags r:id="rId8"/>
            </p:custDataLst>
          </p:nvPr>
        </p:nvCxnSpPr>
        <p:spPr>
          <a:xfrm rot="-9291">
            <a:off x="863609" y="2479675"/>
            <a:ext cx="4699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03366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" name="AutoShape 7"/>
          <p:cNvSpPr/>
          <p:nvPr>
            <p:custDataLst>
              <p:tags r:id="rId9"/>
            </p:custDataLst>
          </p:nvPr>
        </p:nvSpPr>
        <p:spPr>
          <a:xfrm>
            <a:off x="863600" y="2613025"/>
            <a:ext cx="4699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165100" indent="-165100" algn="l">
              <a:lnSpc>
                <a:spcPct val="125000"/>
              </a:lnSpc>
              <a:buClr>
                <a:srgbClr val="555555"/>
              </a:buClr>
              <a:buChar char="•"/>
              <a:defRPr/>
            </a:pPr>
            <a:r>
              <a:rPr lang="en-US" sz="1600" b="1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饭前便后、加工食物前务必用肥皂和流动水洗手至少20秒</a:t>
            </a:r>
            <a:endParaRPr lang="en-US" sz="1400" b="1"/>
          </a:p>
          <a:p>
            <a:pPr marL="165100" indent="-165100" algn="l">
              <a:lnSpc>
                <a:spcPct val="125000"/>
              </a:lnSpc>
              <a:buClr>
                <a:srgbClr val="555555"/>
              </a:buClr>
              <a:buChar char="•"/>
            </a:pPr>
            <a:r>
              <a:rPr lang="en-US" sz="1600" b="1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注意：含酒精的免洗洗手液对诺如病毒效果不佳</a:t>
            </a:r>
            <a:endParaRPr lang="en-US" sz="1600" b="1" i="0" u="none" strike="noStrike">
              <a:solidFill>
                <a:srgbClr val="555555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10" name="AutoShape 8"/>
          <p:cNvSpPr/>
          <p:nvPr>
            <p:custDataLst>
              <p:tags r:id="rId10"/>
            </p:custDataLst>
          </p:nvPr>
        </p:nvSpPr>
        <p:spPr>
          <a:xfrm>
            <a:off x="6070600" y="1787525"/>
            <a:ext cx="5207000" cy="2222500"/>
          </a:xfrm>
          <a:prstGeom prst="roundRect">
            <a:avLst>
              <a:gd name="adj" fmla="val 5714"/>
            </a:avLst>
          </a:prstGeom>
          <a:solidFill>
            <a:srgbClr val="F5F7FA">
              <a:alpha val="100000"/>
            </a:srgbClr>
          </a:solidFill>
          <a:ln cap="flat" cmpd="sng">
            <a:solidFill>
              <a:srgbClr val="C6D0E1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9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324600" y="2041525"/>
            <a:ext cx="406400" cy="406400"/>
          </a:xfrm>
          <a:prstGeom prst="rect">
            <a:avLst/>
          </a:prstGeom>
        </p:spPr>
      </p:pic>
      <p:sp>
        <p:nvSpPr>
          <p:cNvPr id="12" name="AutoShape 10"/>
          <p:cNvSpPr/>
          <p:nvPr>
            <p:custDataLst>
              <p:tags r:id="rId14"/>
            </p:custDataLst>
          </p:nvPr>
        </p:nvSpPr>
        <p:spPr>
          <a:xfrm>
            <a:off x="6832600" y="2016125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99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注意饮食和饮水安全</a:t>
            </a:r>
            <a:endParaRPr lang="en-US" sz="1100"/>
          </a:p>
        </p:txBody>
      </p:sp>
      <p:cxnSp>
        <p:nvCxnSpPr>
          <p:cNvPr id="13" name="Connector 11"/>
          <p:cNvCxnSpPr/>
          <p:nvPr>
            <p:custDataLst>
              <p:tags r:id="rId15"/>
            </p:custDataLst>
          </p:nvPr>
        </p:nvCxnSpPr>
        <p:spPr>
          <a:xfrm rot="-9291">
            <a:off x="6324609" y="2479675"/>
            <a:ext cx="4699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03366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" name="AutoShape 12"/>
          <p:cNvSpPr/>
          <p:nvPr>
            <p:custDataLst>
              <p:tags r:id="rId16"/>
            </p:custDataLst>
          </p:nvPr>
        </p:nvSpPr>
        <p:spPr>
          <a:xfrm>
            <a:off x="6324600" y="2613025"/>
            <a:ext cx="4699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165100" indent="-165100" algn="l">
              <a:lnSpc>
                <a:spcPct val="125000"/>
              </a:lnSpc>
              <a:buClr>
                <a:srgbClr val="555555"/>
              </a:buClr>
              <a:buChar char="•"/>
              <a:defRPr/>
            </a:pPr>
            <a:r>
              <a:rPr lang="en-US" sz="1600" b="1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食物要彻底煮熟煮透，尤其是贝类等海产品</a:t>
            </a:r>
            <a:endParaRPr lang="en-US" sz="1400" b="1"/>
          </a:p>
          <a:p>
            <a:pPr marL="165100" indent="-165100" algn="l">
              <a:lnSpc>
                <a:spcPct val="125000"/>
              </a:lnSpc>
              <a:buClr>
                <a:srgbClr val="555555"/>
              </a:buClr>
              <a:buChar char="•"/>
            </a:pPr>
            <a:r>
              <a:rPr lang="en-US" sz="1600" b="1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不喝生水，只喝煮沸的开水或卫生合格的瓶装水</a:t>
            </a:r>
            <a:endParaRPr lang="en-US" sz="1600" b="1" i="0" u="none" strike="noStrike">
              <a:solidFill>
                <a:srgbClr val="555555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15" name="AutoShape 13"/>
          <p:cNvSpPr/>
          <p:nvPr>
            <p:custDataLst>
              <p:tags r:id="rId17"/>
            </p:custDataLst>
          </p:nvPr>
        </p:nvSpPr>
        <p:spPr>
          <a:xfrm>
            <a:off x="609600" y="4200525"/>
            <a:ext cx="5207000" cy="2222500"/>
          </a:xfrm>
          <a:prstGeom prst="roundRect">
            <a:avLst>
              <a:gd name="adj" fmla="val 5714"/>
            </a:avLst>
          </a:prstGeom>
          <a:solidFill>
            <a:srgbClr val="F5F7FA">
              <a:alpha val="100000"/>
            </a:srgbClr>
          </a:solidFill>
          <a:ln cap="flat" cmpd="sng">
            <a:solidFill>
              <a:srgbClr val="C6D0E1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6" name="Picture 14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863600" y="4454525"/>
            <a:ext cx="406400" cy="406400"/>
          </a:xfrm>
          <a:prstGeom prst="rect">
            <a:avLst/>
          </a:prstGeom>
        </p:spPr>
      </p:pic>
      <p:sp>
        <p:nvSpPr>
          <p:cNvPr id="17" name="AutoShape 15"/>
          <p:cNvSpPr/>
          <p:nvPr>
            <p:custDataLst>
              <p:tags r:id="rId21"/>
            </p:custDataLst>
          </p:nvPr>
        </p:nvSpPr>
        <p:spPr>
          <a:xfrm>
            <a:off x="1371600" y="4429125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99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做好环境清洁与消毒</a:t>
            </a:r>
            <a:endParaRPr lang="en-US" sz="1100"/>
          </a:p>
        </p:txBody>
      </p:sp>
      <p:cxnSp>
        <p:nvCxnSpPr>
          <p:cNvPr id="18" name="Connector 16"/>
          <p:cNvCxnSpPr/>
          <p:nvPr>
            <p:custDataLst>
              <p:tags r:id="rId22"/>
            </p:custDataLst>
          </p:nvPr>
        </p:nvCxnSpPr>
        <p:spPr>
          <a:xfrm rot="-9291">
            <a:off x="863609" y="4892675"/>
            <a:ext cx="4699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03366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" name="AutoShape 17"/>
          <p:cNvSpPr/>
          <p:nvPr>
            <p:custDataLst>
              <p:tags r:id="rId23"/>
            </p:custDataLst>
          </p:nvPr>
        </p:nvSpPr>
        <p:spPr>
          <a:xfrm>
            <a:off x="863600" y="5026025"/>
            <a:ext cx="4699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165100" indent="-165100" algn="l">
              <a:lnSpc>
                <a:spcPct val="125000"/>
              </a:lnSpc>
              <a:buClr>
                <a:srgbClr val="555555"/>
              </a:buClr>
              <a:buChar char="•"/>
              <a:defRPr/>
            </a:pPr>
            <a:r>
              <a:rPr lang="en-US" sz="1600" b="1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对呕吐物、排泄物污染的环境，及时使用含氯消毒剂彻底消毒</a:t>
            </a:r>
            <a:endParaRPr lang="en-US" sz="1400" b="1"/>
          </a:p>
          <a:p>
            <a:pPr marL="165100" indent="-165100" algn="l">
              <a:lnSpc>
                <a:spcPct val="125000"/>
              </a:lnSpc>
              <a:buClr>
                <a:srgbClr val="555555"/>
              </a:buClr>
              <a:buChar char="•"/>
            </a:pPr>
            <a:r>
              <a:rPr lang="en-US" sz="1600" b="1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定期清洁消毒门把手、桌面、水龙头等高频率接触表面</a:t>
            </a:r>
            <a:endParaRPr lang="en-US" sz="1600" b="1" i="0" u="none" strike="noStrike">
              <a:solidFill>
                <a:srgbClr val="555555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20" name="AutoShape 18"/>
          <p:cNvSpPr/>
          <p:nvPr>
            <p:custDataLst>
              <p:tags r:id="rId24"/>
            </p:custDataLst>
          </p:nvPr>
        </p:nvSpPr>
        <p:spPr>
          <a:xfrm>
            <a:off x="6070600" y="4200525"/>
            <a:ext cx="5207000" cy="2222500"/>
          </a:xfrm>
          <a:prstGeom prst="roundRect">
            <a:avLst>
              <a:gd name="adj" fmla="val 5714"/>
            </a:avLst>
          </a:prstGeom>
          <a:solidFill>
            <a:srgbClr val="F5F7FA">
              <a:alpha val="100000"/>
            </a:srgbClr>
          </a:solidFill>
          <a:ln cap="flat" cmpd="sng">
            <a:solidFill>
              <a:srgbClr val="C6D0E1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1" name="Picture 19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324600" y="4454525"/>
            <a:ext cx="406400" cy="406400"/>
          </a:xfrm>
          <a:prstGeom prst="rect">
            <a:avLst/>
          </a:prstGeom>
        </p:spPr>
      </p:pic>
      <p:sp>
        <p:nvSpPr>
          <p:cNvPr id="22" name="AutoShape 20"/>
          <p:cNvSpPr/>
          <p:nvPr>
            <p:custDataLst>
              <p:tags r:id="rId28"/>
            </p:custDataLst>
          </p:nvPr>
        </p:nvSpPr>
        <p:spPr>
          <a:xfrm>
            <a:off x="6832600" y="4429125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99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做好隔离与管理</a:t>
            </a:r>
            <a:endParaRPr lang="en-US" sz="1100"/>
          </a:p>
        </p:txBody>
      </p:sp>
      <p:cxnSp>
        <p:nvCxnSpPr>
          <p:cNvPr id="23" name="Connector 21"/>
          <p:cNvCxnSpPr/>
          <p:nvPr>
            <p:custDataLst>
              <p:tags r:id="rId29"/>
            </p:custDataLst>
          </p:nvPr>
        </p:nvCxnSpPr>
        <p:spPr>
          <a:xfrm rot="-9291">
            <a:off x="6324609" y="4892675"/>
            <a:ext cx="4699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03366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4" name="AutoShape 22"/>
          <p:cNvSpPr/>
          <p:nvPr>
            <p:custDataLst>
              <p:tags r:id="rId30"/>
            </p:custDataLst>
          </p:nvPr>
        </p:nvSpPr>
        <p:spPr>
          <a:xfrm>
            <a:off x="6324600" y="5026025"/>
            <a:ext cx="4699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165100" indent="-165100" algn="l">
              <a:lnSpc>
                <a:spcPct val="125000"/>
              </a:lnSpc>
              <a:buClr>
                <a:srgbClr val="555555"/>
              </a:buClr>
              <a:buChar char="•"/>
              <a:defRPr/>
            </a:pPr>
            <a:r>
              <a:rPr lang="en-US" sz="1600" b="1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患者应居家隔离，避免前往人群聚集场所，直至症状消失后72小时</a:t>
            </a:r>
            <a:endParaRPr lang="en-US" sz="1400" b="1"/>
          </a:p>
          <a:p>
            <a:pPr marL="165100" indent="-165100" algn="l">
              <a:lnSpc>
                <a:spcPct val="125000"/>
              </a:lnSpc>
              <a:buClr>
                <a:srgbClr val="555555"/>
              </a:buClr>
              <a:buChar char="•"/>
            </a:pPr>
            <a:r>
              <a:rPr lang="en-US" sz="1600" b="1" i="0" u="none" strike="noStrike">
                <a:solidFill>
                  <a:srgbClr val="555555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食品加工、餐饮服务等行业人员需严格遵守健康管理规定</a:t>
            </a:r>
            <a:endParaRPr lang="en-US" sz="1300" b="1" i="0" u="none" strike="noStrike">
              <a:solidFill>
                <a:srgbClr val="555555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25" y="0"/>
            <a:ext cx="12192000" cy="6858635"/>
          </a:xfrm>
          <a:prstGeom prst="rect">
            <a:avLst/>
          </a:prstGeom>
        </p:spPr>
      </p:pic>
      <p:pic>
        <p:nvPicPr>
          <p:cNvPr id="3" name="picture 8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8156575" y="236219"/>
            <a:ext cx="3895343" cy="396240"/>
          </a:xfrm>
          <a:prstGeom prst="rect">
            <a:avLst/>
          </a:prstGeom>
        </p:spPr>
      </p:pic>
      <p:sp>
        <p:nvSpPr>
          <p:cNvPr id="4" name="AutoShape 2"/>
          <p:cNvSpPr/>
          <p:nvPr/>
        </p:nvSpPr>
        <p:spPr>
          <a:xfrm>
            <a:off x="762000" y="1016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D32F2F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三、</a:t>
            </a:r>
            <a:r>
              <a:rPr lang="zh-CN" altLang="en-US" sz="3600" b="1" i="0" u="none" strike="noStrike">
                <a:solidFill>
                  <a:srgbClr val="D32F2F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节假日</a:t>
            </a:r>
            <a:r>
              <a:rPr lang="en-US" sz="3600" b="1" i="0" u="none" strike="noStrike">
                <a:solidFill>
                  <a:srgbClr val="D32F2F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外出 &amp; 聚会防护要点</a:t>
            </a:r>
            <a:endParaRPr lang="en-US" sz="1100"/>
          </a:p>
        </p:txBody>
      </p:sp>
      <p:sp>
        <p:nvSpPr>
          <p:cNvPr id="5" name="AutoShape 3"/>
          <p:cNvSpPr/>
          <p:nvPr/>
        </p:nvSpPr>
        <p:spPr>
          <a:xfrm>
            <a:off x="762000" y="2032000"/>
            <a:ext cx="5143500" cy="4064000"/>
          </a:xfrm>
          <a:prstGeom prst="roundRect">
            <a:avLst>
              <a:gd name="adj" fmla="val 3125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00" y="2286000"/>
            <a:ext cx="355600" cy="355600"/>
          </a:xfrm>
          <a:prstGeom prst="rect">
            <a:avLst/>
          </a:prstGeom>
        </p:spPr>
      </p:pic>
      <p:sp>
        <p:nvSpPr>
          <p:cNvPr id="7" name="AutoShape 5"/>
          <p:cNvSpPr/>
          <p:nvPr/>
        </p:nvSpPr>
        <p:spPr>
          <a:xfrm>
            <a:off x="1460500" y="2260600"/>
            <a:ext cx="4191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D32F2F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外出防护（逛灯会、庙会）</a:t>
            </a:r>
            <a:endParaRPr lang="en-US" sz="1100"/>
          </a:p>
        </p:txBody>
      </p:sp>
      <p:cxnSp>
        <p:nvCxnSpPr>
          <p:cNvPr id="8" name="Connector 6"/>
          <p:cNvCxnSpPr/>
          <p:nvPr/>
        </p:nvCxnSpPr>
        <p:spPr>
          <a:xfrm rot="-9418">
            <a:off x="1016009" y="2724150"/>
            <a:ext cx="4635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D700">
                <a:alpha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9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6000" y="2984500"/>
            <a:ext cx="304800" cy="304800"/>
          </a:xfrm>
          <a:prstGeom prst="rect">
            <a:avLst/>
          </a:prstGeom>
        </p:spPr>
      </p:pic>
      <p:sp>
        <p:nvSpPr>
          <p:cNvPr id="10" name="AutoShape 8"/>
          <p:cNvSpPr/>
          <p:nvPr>
            <p:custDataLst>
              <p:tags r:id="rId7"/>
            </p:custDataLst>
          </p:nvPr>
        </p:nvSpPr>
        <p:spPr>
          <a:xfrm>
            <a:off x="1397000" y="2946400"/>
            <a:ext cx="42545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科学佩戴口罩</a:t>
            </a:r>
            <a:endParaRPr lang="en-US" sz="1100"/>
          </a:p>
        </p:txBody>
      </p:sp>
      <p:sp>
        <p:nvSpPr>
          <p:cNvPr id="11" name="AutoShape 9"/>
          <p:cNvSpPr/>
          <p:nvPr>
            <p:custDataLst>
              <p:tags r:id="rId8"/>
            </p:custDataLst>
          </p:nvPr>
        </p:nvSpPr>
        <p:spPr>
          <a:xfrm>
            <a:off x="1397000" y="3276600"/>
            <a:ext cx="4254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666666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在人员密集的场所，一定要规范佩戴口罩，做好基础防护。</a:t>
            </a:r>
            <a:endParaRPr lang="en-US" sz="1300" b="1" i="0" u="none" strike="noStrike">
              <a:solidFill>
                <a:srgbClr val="666666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pic>
        <p:nvPicPr>
          <p:cNvPr id="12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16000" y="3873500"/>
            <a:ext cx="304800" cy="304800"/>
          </a:xfrm>
          <a:prstGeom prst="rect">
            <a:avLst/>
          </a:prstGeom>
        </p:spPr>
      </p:pic>
      <p:sp>
        <p:nvSpPr>
          <p:cNvPr id="13" name="AutoShape 11"/>
          <p:cNvSpPr/>
          <p:nvPr>
            <p:custDataLst>
              <p:tags r:id="rId11"/>
            </p:custDataLst>
          </p:nvPr>
        </p:nvSpPr>
        <p:spPr>
          <a:xfrm>
            <a:off x="1397000" y="3835400"/>
            <a:ext cx="42545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注意手卫生</a:t>
            </a:r>
            <a:endParaRPr lang="en-US" sz="1100"/>
          </a:p>
        </p:txBody>
      </p:sp>
      <p:sp>
        <p:nvSpPr>
          <p:cNvPr id="14" name="AutoShape 12"/>
          <p:cNvSpPr/>
          <p:nvPr>
            <p:custDataLst>
              <p:tags r:id="rId12"/>
            </p:custDataLst>
          </p:nvPr>
        </p:nvSpPr>
        <p:spPr>
          <a:xfrm>
            <a:off x="1397000" y="4165600"/>
            <a:ext cx="4254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666666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尽量避免触摸公共物品，触摸后勿揉眼、抠鼻，防止接触传播。</a:t>
            </a:r>
            <a:endParaRPr lang="en-US" sz="1300" b="1" i="0" u="none" strike="noStrike">
              <a:solidFill>
                <a:srgbClr val="666666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pic>
        <p:nvPicPr>
          <p:cNvPr id="15" name="Picture 1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16000" y="4762500"/>
            <a:ext cx="304800" cy="304800"/>
          </a:xfrm>
          <a:prstGeom prst="rect">
            <a:avLst/>
          </a:prstGeom>
        </p:spPr>
      </p:pic>
      <p:sp>
        <p:nvSpPr>
          <p:cNvPr id="16" name="AutoShape 14"/>
          <p:cNvSpPr/>
          <p:nvPr>
            <p:custDataLst>
              <p:tags r:id="rId15"/>
            </p:custDataLst>
          </p:nvPr>
        </p:nvSpPr>
        <p:spPr>
          <a:xfrm>
            <a:off x="1397000" y="4724400"/>
            <a:ext cx="42545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及时清洁</a:t>
            </a:r>
            <a:endParaRPr lang="en-US" sz="1100"/>
          </a:p>
        </p:txBody>
      </p:sp>
      <p:sp>
        <p:nvSpPr>
          <p:cNvPr id="17" name="AutoShape 15"/>
          <p:cNvSpPr/>
          <p:nvPr>
            <p:custDataLst>
              <p:tags r:id="rId16"/>
            </p:custDataLst>
          </p:nvPr>
        </p:nvSpPr>
        <p:spPr>
          <a:xfrm>
            <a:off x="1397000" y="5054600"/>
            <a:ext cx="4254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666666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回到家后，第一时间用肥皂或洗手液认真洗手，切断病毒传播链。</a:t>
            </a:r>
            <a:endParaRPr lang="en-US" sz="1300" b="1" i="0" u="none" strike="noStrike">
              <a:solidFill>
                <a:srgbClr val="666666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sp>
        <p:nvSpPr>
          <p:cNvPr id="18" name="AutoShape 16"/>
          <p:cNvSpPr/>
          <p:nvPr/>
        </p:nvSpPr>
        <p:spPr>
          <a:xfrm>
            <a:off x="6286500" y="2032000"/>
            <a:ext cx="5143500" cy="4064000"/>
          </a:xfrm>
          <a:prstGeom prst="roundRect">
            <a:avLst>
              <a:gd name="adj" fmla="val 3125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127000" dist="50800" dir="54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9" name="Picture 17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540500" y="2286000"/>
            <a:ext cx="355600" cy="355600"/>
          </a:xfrm>
          <a:prstGeom prst="rect">
            <a:avLst/>
          </a:prstGeom>
        </p:spPr>
      </p:pic>
      <p:sp>
        <p:nvSpPr>
          <p:cNvPr id="20" name="AutoShape 18"/>
          <p:cNvSpPr/>
          <p:nvPr/>
        </p:nvSpPr>
        <p:spPr>
          <a:xfrm>
            <a:off x="6985000" y="2260600"/>
            <a:ext cx="4191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D32F2F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聚会防护（家庭聚餐、访友）</a:t>
            </a:r>
            <a:endParaRPr lang="en-US" sz="1100"/>
          </a:p>
        </p:txBody>
      </p:sp>
      <p:cxnSp>
        <p:nvCxnSpPr>
          <p:cNvPr id="21" name="Connector 19"/>
          <p:cNvCxnSpPr/>
          <p:nvPr/>
        </p:nvCxnSpPr>
        <p:spPr>
          <a:xfrm rot="-9418">
            <a:off x="6540509" y="2724150"/>
            <a:ext cx="4635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D700">
                <a:alpha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2" name="Picture 20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540500" y="2984500"/>
            <a:ext cx="304800" cy="304800"/>
          </a:xfrm>
          <a:prstGeom prst="rect">
            <a:avLst/>
          </a:prstGeom>
        </p:spPr>
      </p:pic>
      <p:sp>
        <p:nvSpPr>
          <p:cNvPr id="23" name="AutoShape 21"/>
          <p:cNvSpPr/>
          <p:nvPr>
            <p:custDataLst>
              <p:tags r:id="rId22"/>
            </p:custDataLst>
          </p:nvPr>
        </p:nvSpPr>
        <p:spPr>
          <a:xfrm>
            <a:off x="6921500" y="2946400"/>
            <a:ext cx="42545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坚持勤洗手</a:t>
            </a:r>
            <a:endParaRPr lang="en-US" sz="1100"/>
          </a:p>
        </p:txBody>
      </p:sp>
      <p:sp>
        <p:nvSpPr>
          <p:cNvPr id="24" name="AutoShape 22"/>
          <p:cNvSpPr/>
          <p:nvPr>
            <p:custDataLst>
              <p:tags r:id="rId23"/>
            </p:custDataLst>
          </p:nvPr>
        </p:nvSpPr>
        <p:spPr>
          <a:xfrm>
            <a:off x="6921500" y="3276600"/>
            <a:ext cx="4254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666666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饭前便后、准备食物前，都要用流动水彻底洗手，保持卫生。</a:t>
            </a:r>
            <a:endParaRPr lang="en-US" sz="1300" b="1" i="0" u="none" strike="noStrike">
              <a:solidFill>
                <a:srgbClr val="666666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pic>
        <p:nvPicPr>
          <p:cNvPr id="25" name="Picture 23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6540500" y="3873500"/>
            <a:ext cx="304800" cy="304800"/>
          </a:xfrm>
          <a:prstGeom prst="rect">
            <a:avLst/>
          </a:prstGeom>
        </p:spPr>
      </p:pic>
      <p:sp>
        <p:nvSpPr>
          <p:cNvPr id="26" name="AutoShape 24"/>
          <p:cNvSpPr/>
          <p:nvPr>
            <p:custDataLst>
              <p:tags r:id="rId27"/>
            </p:custDataLst>
          </p:nvPr>
        </p:nvSpPr>
        <p:spPr>
          <a:xfrm>
            <a:off x="6921500" y="3835400"/>
            <a:ext cx="42545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倡导公筷公勺</a:t>
            </a:r>
            <a:endParaRPr lang="en-US" sz="1100"/>
          </a:p>
        </p:txBody>
      </p:sp>
      <p:sp>
        <p:nvSpPr>
          <p:cNvPr id="27" name="AutoShape 25"/>
          <p:cNvSpPr/>
          <p:nvPr>
            <p:custDataLst>
              <p:tags r:id="rId28"/>
            </p:custDataLst>
          </p:nvPr>
        </p:nvSpPr>
        <p:spPr>
          <a:xfrm>
            <a:off x="6921500" y="4165600"/>
            <a:ext cx="4254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666666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聚餐时使用公筷公勺，不混用餐具，有效减少交叉感染风险。</a:t>
            </a:r>
            <a:endParaRPr lang="en-US" sz="1300" b="1" i="0" u="none" strike="noStrike">
              <a:solidFill>
                <a:srgbClr val="666666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  <p:pic>
        <p:nvPicPr>
          <p:cNvPr id="28" name="Picture 26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6540500" y="4762500"/>
            <a:ext cx="304800" cy="304800"/>
          </a:xfrm>
          <a:prstGeom prst="rect">
            <a:avLst/>
          </a:prstGeom>
        </p:spPr>
      </p:pic>
      <p:sp>
        <p:nvSpPr>
          <p:cNvPr id="29" name="AutoShape 27"/>
          <p:cNvSpPr/>
          <p:nvPr>
            <p:custDataLst>
              <p:tags r:id="rId32"/>
            </p:custDataLst>
          </p:nvPr>
        </p:nvSpPr>
        <p:spPr>
          <a:xfrm>
            <a:off x="6921500" y="4724400"/>
            <a:ext cx="42545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讲究咳嗽礼仪</a:t>
            </a:r>
            <a:endParaRPr lang="en-US" sz="1100"/>
          </a:p>
        </p:txBody>
      </p:sp>
      <p:sp>
        <p:nvSpPr>
          <p:cNvPr id="30" name="AutoShape 28"/>
          <p:cNvSpPr/>
          <p:nvPr>
            <p:custDataLst>
              <p:tags r:id="rId33"/>
            </p:custDataLst>
          </p:nvPr>
        </p:nvSpPr>
        <p:spPr>
          <a:xfrm>
            <a:off x="6921500" y="5054600"/>
            <a:ext cx="4254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666666"/>
                </a:solidFill>
                <a:latin typeface="Noto Sans SC" panose="020B0500000000000000" charset="-122"/>
                <a:ea typeface="Noto Sans SC" panose="020B0500000000000000" charset="-122"/>
                <a:cs typeface="Noto Sans SC" panose="020B0500000000000000" charset="-122"/>
                <a:sym typeface="Noto Sans SC" panose="020B0500000000000000" charset="-122"/>
              </a:rPr>
              <a:t>咳嗽或打喷嚏时，用纸巾或手肘遮挡口鼻，避免飞沫传播。</a:t>
            </a:r>
            <a:endParaRPr lang="en-US" sz="1300" b="1" i="0" u="none" strike="noStrike">
              <a:solidFill>
                <a:srgbClr val="666666"/>
              </a:solidFill>
              <a:latin typeface="Noto Sans SC" panose="020B0500000000000000" charset="-122"/>
              <a:ea typeface="Noto Sans SC" panose="020B0500000000000000" charset="-122"/>
              <a:cs typeface="Noto Sans SC" panose="020B0500000000000000" charset="-122"/>
              <a:sym typeface="Noto Sans SC" panose="020B0500000000000000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DIAGRAM_VIRTUALLY_FRAME" val="{&quot;height&quot;:294,&quot;left&quot;:50.75,&quot;top&quot;:165.75,&quot;width&quot;:740}"/>
</p:tagLst>
</file>

<file path=ppt/tags/tag100.xml><?xml version="1.0" encoding="utf-8"?>
<p:tagLst xmlns:p="http://schemas.openxmlformats.org/presentationml/2006/main">
  <p:tag name="KSO_WM_DIAGRAM_VIRTUALLY_FRAME" val="{&quot;height&quot;:320,&quot;left&quot;:60,&quot;top&quot;:140,&quot;width&quot;:864}"/>
</p:tagLst>
</file>

<file path=ppt/tags/tag101.xml><?xml version="1.0" encoding="utf-8"?>
<p:tagLst xmlns:p="http://schemas.openxmlformats.org/presentationml/2006/main">
  <p:tag name="KSO_WM_DIAGRAM_VIRTUALLY_FRAME" val="{&quot;height&quot;:320,&quot;left&quot;:60,&quot;top&quot;:140,&quot;width&quot;:864}"/>
</p:tagLst>
</file>

<file path=ppt/tags/tag102.xml><?xml version="1.0" encoding="utf-8"?>
<p:tagLst xmlns:p="http://schemas.openxmlformats.org/presentationml/2006/main">
  <p:tag name="KSO_WM_DIAGRAM_VIRTUALLY_FRAME" val="{&quot;height&quot;:320,&quot;left&quot;:60,&quot;top&quot;:140,&quot;width&quot;:864}"/>
</p:tagLst>
</file>

<file path=ppt/tags/tag103.xml><?xml version="1.0" encoding="utf-8"?>
<p:tagLst xmlns:p="http://schemas.openxmlformats.org/presentationml/2006/main">
  <p:tag name="KSO_WM_DIAGRAM_VIRTUALLY_FRAME" val="{&quot;height&quot;:320,&quot;left&quot;:60,&quot;top&quot;:140,&quot;width&quot;:864}"/>
</p:tagLst>
</file>

<file path=ppt/tags/tag104.xml><?xml version="1.0" encoding="utf-8"?>
<p:tagLst xmlns:p="http://schemas.openxmlformats.org/presentationml/2006/main">
  <p:tag name="KSO_WM_DIAGRAM_VIRTUALLY_FRAME" val="{&quot;height&quot;:320,&quot;left&quot;:60,&quot;top&quot;:140,&quot;width&quot;:864}"/>
</p:tagLst>
</file>

<file path=ppt/tags/tag105.xml><?xml version="1.0" encoding="utf-8"?>
<p:tagLst xmlns:p="http://schemas.openxmlformats.org/presentationml/2006/main">
  <p:tag name="KSO_WM_DIAGRAM_VIRTUALLY_FRAME" val="{&quot;height&quot;:320,&quot;left&quot;:60,&quot;top&quot;:140,&quot;width&quot;:864}"/>
</p:tagLst>
</file>

<file path=ppt/tags/tag106.xml><?xml version="1.0" encoding="utf-8"?>
<p:tagLst xmlns:p="http://schemas.openxmlformats.org/presentationml/2006/main">
  <p:tag name="KSO_WM_DIAGRAM_VIRTUALLY_FRAME" val="{&quot;height&quot;:320,&quot;left&quot;:60,&quot;top&quot;:140,&quot;width&quot;:864}"/>
</p:tagLst>
</file>

<file path=ppt/tags/tag107.xml><?xml version="1.0" encoding="utf-8"?>
<p:tagLst xmlns:p="http://schemas.openxmlformats.org/presentationml/2006/main">
  <p:tag name="KSO_WM_DIAGRAM_VIRTUALLY_FRAME" val="{&quot;height&quot;:320,&quot;left&quot;:60,&quot;top&quot;:140,&quot;width&quot;:864}"/>
</p:tagLst>
</file>

<file path=ppt/tags/tag108.xml><?xml version="1.0" encoding="utf-8"?>
<p:tagLst xmlns:p="http://schemas.openxmlformats.org/presentationml/2006/main">
  <p:tag name="KSO_WM_DIAGRAM_VIRTUALLY_FRAME" val="{&quot;height&quot;:320,&quot;left&quot;:60,&quot;top&quot;:140,&quot;width&quot;:864}"/>
</p:tagLst>
</file>

<file path=ppt/tags/tag109.xml><?xml version="1.0" encoding="utf-8"?>
<p:tagLst xmlns:p="http://schemas.openxmlformats.org/presentationml/2006/main">
  <p:tag name="KSO_WM_DIAGRAM_VIRTUALLY_FRAME" val="{&quot;height&quot;:320,&quot;left&quot;:60,&quot;top&quot;:140,&quot;width&quot;:864}"/>
</p:tagLst>
</file>

<file path=ppt/tags/tag11.xml><?xml version="1.0" encoding="utf-8"?>
<p:tagLst xmlns:p="http://schemas.openxmlformats.org/presentationml/2006/main">
  <p:tag name="KSO_WM_DIAGRAM_VIRTUALLY_FRAME" val="{&quot;height&quot;:294,&quot;left&quot;:50.75,&quot;top&quot;:165.75,&quot;width&quot;:740}"/>
</p:tagLst>
</file>

<file path=ppt/tags/tag110.xml><?xml version="1.0" encoding="utf-8"?>
<p:tagLst xmlns:p="http://schemas.openxmlformats.org/presentationml/2006/main">
  <p:tag name="KSO_WM_DIAGRAM_VIRTUALLY_FRAME" val="{&quot;height&quot;:320,&quot;left&quot;:60,&quot;top&quot;:140,&quot;width&quot;:864}"/>
</p:tagLst>
</file>

<file path=ppt/tags/tag111.xml><?xml version="1.0" encoding="utf-8"?>
<p:tagLst xmlns:p="http://schemas.openxmlformats.org/presentationml/2006/main">
  <p:tag name="KSO_WM_DIAGRAM_VIRTUALLY_FRAME" val="{&quot;height&quot;:320,&quot;left&quot;:60,&quot;top&quot;:140,&quot;width&quot;:864}"/>
</p:tagLst>
</file>

<file path=ppt/tags/tag112.xml><?xml version="1.0" encoding="utf-8"?>
<p:tagLst xmlns:p="http://schemas.openxmlformats.org/presentationml/2006/main">
  <p:tag name="KSO_WM_DIAGRAM_VIRTUALLY_FRAME" val="{&quot;height&quot;:320,&quot;left&quot;:60,&quot;top&quot;:140,&quot;width&quot;:864}"/>
</p:tagLst>
</file>

<file path=ppt/tags/tag113.xml><?xml version="1.0" encoding="utf-8"?>
<p:tagLst xmlns:p="http://schemas.openxmlformats.org/presentationml/2006/main">
  <p:tag name="KSO_WM_DIAGRAM_VIRTUALLY_FRAME" val="{&quot;height&quot;:320,&quot;left&quot;:60,&quot;top&quot;:140,&quot;width&quot;:864}"/>
</p:tagLst>
</file>

<file path=ppt/tags/tag114.xml><?xml version="1.0" encoding="utf-8"?>
<p:tagLst xmlns:p="http://schemas.openxmlformats.org/presentationml/2006/main">
  <p:tag name="KSO_WM_DIAGRAM_VIRTUALLY_FRAME" val="{&quot;height&quot;:320,&quot;left&quot;:60,&quot;top&quot;:140,&quot;width&quot;:864}"/>
</p:tagLst>
</file>

<file path=ppt/tags/tag115.xml><?xml version="1.0" encoding="utf-8"?>
<p:tagLst xmlns:p="http://schemas.openxmlformats.org/presentationml/2006/main">
  <p:tag name="KSO_WM_DIAGRAM_VIRTUALLY_FRAME" val="{&quot;height&quot;:320,&quot;left&quot;:60,&quot;top&quot;:140,&quot;width&quot;:864}"/>
</p:tagLst>
</file>

<file path=ppt/tags/tag116.xml><?xml version="1.0" encoding="utf-8"?>
<p:tagLst xmlns:p="http://schemas.openxmlformats.org/presentationml/2006/main">
  <p:tag name="KSO_WM_DIAGRAM_VIRTUALLY_FRAME" val="{&quot;height&quot;:320,&quot;left&quot;:60,&quot;top&quot;:140,&quot;width&quot;:864}"/>
</p:tagLst>
</file>

<file path=ppt/tags/tag117.xml><?xml version="1.0" encoding="utf-8"?>
<p:tagLst xmlns:p="http://schemas.openxmlformats.org/presentationml/2006/main">
  <p:tag name="KSO_WM_DIAGRAM_VIRTUALLY_FRAME" val="{&quot;height&quot;:320,&quot;left&quot;:60,&quot;top&quot;:140,&quot;width&quot;:864}"/>
</p:tagLst>
</file>

<file path=ppt/tags/tag118.xml><?xml version="1.0" encoding="utf-8"?>
<p:tagLst xmlns:p="http://schemas.openxmlformats.org/presentationml/2006/main">
  <p:tag name="KSO_WM_DIAGRAM_VIRTUALLY_FRAME" val="{&quot;height&quot;:320,&quot;left&quot;:60,&quot;top&quot;:140,&quot;width&quot;:864}"/>
</p:tagLst>
</file>

<file path=ppt/tags/tag119.xml><?xml version="1.0" encoding="utf-8"?>
<p:tagLst xmlns:p="http://schemas.openxmlformats.org/presentationml/2006/main">
  <p:tag name="KSO_WM_DIAGRAM_VIRTUALLY_FRAME" val="{&quot;height&quot;:320,&quot;left&quot;:60,&quot;top&quot;:140,&quot;width&quot;:864}"/>
</p:tagLst>
</file>

<file path=ppt/tags/tag12.xml><?xml version="1.0" encoding="utf-8"?>
<p:tagLst xmlns:p="http://schemas.openxmlformats.org/presentationml/2006/main">
  <p:tag name="KSO_WM_DIAGRAM_VIRTUALLY_FRAME" val="{&quot;height&quot;:294,&quot;left&quot;:50.75,&quot;top&quot;:165.75,&quot;width&quot;:740}"/>
</p:tagLst>
</file>

<file path=ppt/tags/tag120.xml><?xml version="1.0" encoding="utf-8"?>
<p:tagLst xmlns:p="http://schemas.openxmlformats.org/presentationml/2006/main">
  <p:tag name="resource_record_key" val="{&quot;70&quot;:[3323369,3322237]}"/>
</p:tagLst>
</file>

<file path=ppt/tags/tag13.xml><?xml version="1.0" encoding="utf-8"?>
<p:tagLst xmlns:p="http://schemas.openxmlformats.org/presentationml/2006/main">
  <p:tag name="KSO_WM_DIAGRAM_VIRTUALLY_FRAME" val="{&quot;height&quot;:294,&quot;left&quot;:50.75,&quot;top&quot;:165.75,&quot;width&quot;:740}"/>
</p:tagLst>
</file>

<file path=ppt/tags/tag14.xml><?xml version="1.0" encoding="utf-8"?>
<p:tagLst xmlns:p="http://schemas.openxmlformats.org/presentationml/2006/main">
  <p:tag name="KSO_WM_DIAGRAM_VIRTUALLY_FRAME" val="{&quot;height&quot;:294,&quot;left&quot;:50.75,&quot;top&quot;:165.75,&quot;width&quot;:740}"/>
</p:tagLst>
</file>

<file path=ppt/tags/tag15.xml><?xml version="1.0" encoding="utf-8"?>
<p:tagLst xmlns:p="http://schemas.openxmlformats.org/presentationml/2006/main">
  <p:tag name="KSO_WM_DIAGRAM_VIRTUALLY_FRAME" val="{&quot;height&quot;:294,&quot;left&quot;:50.75,&quot;top&quot;:165.75,&quot;width&quot;:740}"/>
</p:tagLst>
</file>

<file path=ppt/tags/tag16.xml><?xml version="1.0" encoding="utf-8"?>
<p:tagLst xmlns:p="http://schemas.openxmlformats.org/presentationml/2006/main">
  <p:tag name="KSO_WM_DIAGRAM_VIRTUALLY_FRAME" val="{&quot;height&quot;:294,&quot;left&quot;:50.75,&quot;top&quot;:165.75,&quot;width&quot;:740}"/>
</p:tagLst>
</file>

<file path=ppt/tags/tag17.xml><?xml version="1.0" encoding="utf-8"?>
<p:tagLst xmlns:p="http://schemas.openxmlformats.org/presentationml/2006/main">
  <p:tag name="KSO_WM_DIAGRAM_VIRTUALLY_FRAME" val="{&quot;height&quot;:240,&quot;left&quot;:49.5,&quot;top&quot;:140,&quot;width&quot;:840}"/>
</p:tagLst>
</file>

<file path=ppt/tags/tag18.xml><?xml version="1.0" encoding="utf-8"?>
<p:tagLst xmlns:p="http://schemas.openxmlformats.org/presentationml/2006/main">
  <p:tag name="KSO_WM_DIAGRAM_VIRTUALLY_FRAME" val="{&quot;height&quot;:240,&quot;left&quot;:49.5,&quot;top&quot;:140,&quot;width&quot;:840}"/>
</p:tagLst>
</file>

<file path=ppt/tags/tag19.xml><?xml version="1.0" encoding="utf-8"?>
<p:tagLst xmlns:p="http://schemas.openxmlformats.org/presentationml/2006/main">
  <p:tag name="KSO_WM_DIAGRAM_VIRTUALLY_FRAME" val="{&quot;height&quot;:240,&quot;left&quot;:49.5,&quot;top&quot;:140,&quot;width&quot;:840}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DIAGRAM_VIRTUALLY_FRAME" val="{&quot;height&quot;:240,&quot;left&quot;:49.5,&quot;top&quot;:140,&quot;width&quot;:840}"/>
</p:tagLst>
</file>

<file path=ppt/tags/tag21.xml><?xml version="1.0" encoding="utf-8"?>
<p:tagLst xmlns:p="http://schemas.openxmlformats.org/presentationml/2006/main">
  <p:tag name="KSO_WM_DIAGRAM_VIRTUALLY_FRAME" val="{&quot;height&quot;:240,&quot;left&quot;:49.5,&quot;top&quot;:140,&quot;width&quot;:840}"/>
</p:tagLst>
</file>

<file path=ppt/tags/tag22.xml><?xml version="1.0" encoding="utf-8"?>
<p:tagLst xmlns:p="http://schemas.openxmlformats.org/presentationml/2006/main">
  <p:tag name="KSO_WM_DIAGRAM_VIRTUALLY_FRAME" val="{&quot;height&quot;:240,&quot;left&quot;:49.5,&quot;top&quot;:140,&quot;width&quot;:840}"/>
</p:tagLst>
</file>

<file path=ppt/tags/tag23.xml><?xml version="1.0" encoding="utf-8"?>
<p:tagLst xmlns:p="http://schemas.openxmlformats.org/presentationml/2006/main">
  <p:tag name="KSO_WM_DIAGRAM_VIRTUALLY_FRAME" val="{&quot;height&quot;:240,&quot;left&quot;:49.5,&quot;top&quot;:140,&quot;width&quot;:840}"/>
</p:tagLst>
</file>

<file path=ppt/tags/tag24.xml><?xml version="1.0" encoding="utf-8"?>
<p:tagLst xmlns:p="http://schemas.openxmlformats.org/presentationml/2006/main">
  <p:tag name="KSO_WM_DIAGRAM_VIRTUALLY_FRAME" val="{&quot;height&quot;:240,&quot;left&quot;:49.5,&quot;top&quot;:140,&quot;width&quot;:840}"/>
</p:tagLst>
</file>

<file path=ppt/tags/tag25.xml><?xml version="1.0" encoding="utf-8"?>
<p:tagLst xmlns:p="http://schemas.openxmlformats.org/presentationml/2006/main">
  <p:tag name="KSO_WM_DIAGRAM_VIRTUALLY_FRAME" val="{&quot;height&quot;:240,&quot;left&quot;:49.5,&quot;top&quot;:140,&quot;width&quot;:840}"/>
</p:tagLst>
</file>

<file path=ppt/tags/tag26.xml><?xml version="1.0" encoding="utf-8"?>
<p:tagLst xmlns:p="http://schemas.openxmlformats.org/presentationml/2006/main">
  <p:tag name="KSO_WM_DIAGRAM_VIRTUALLY_FRAME" val="{&quot;height&quot;:240,&quot;left&quot;:49.5,&quot;top&quot;:140,&quot;width&quot;:840}"/>
</p:tagLst>
</file>

<file path=ppt/tags/tag27.xml><?xml version="1.0" encoding="utf-8"?>
<p:tagLst xmlns:p="http://schemas.openxmlformats.org/presentationml/2006/main">
  <p:tag name="KSO_WM_DIAGRAM_VIRTUALLY_FRAME" val="{&quot;height&quot;:240,&quot;left&quot;:49.5,&quot;top&quot;:140,&quot;width&quot;:840}"/>
</p:tagLst>
</file>

<file path=ppt/tags/tag28.xml><?xml version="1.0" encoding="utf-8"?>
<p:tagLst xmlns:p="http://schemas.openxmlformats.org/presentationml/2006/main">
  <p:tag name="KSO_WM_DIAGRAM_VIRTUALLY_FRAME" val="{&quot;height&quot;:240,&quot;left&quot;:49.5,&quot;top&quot;:140,&quot;width&quot;:840}"/>
</p:tagLst>
</file>

<file path=ppt/tags/tag29.xml><?xml version="1.0" encoding="utf-8"?>
<p:tagLst xmlns:p="http://schemas.openxmlformats.org/presentationml/2006/main">
  <p:tag name="KSO_WM_DIAGRAM_VIRTUALLY_FRAME" val="{&quot;height&quot;:240,&quot;left&quot;:49.5,&quot;top&quot;:140,&quot;width&quot;:840}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DIAGRAM_VIRTUALLY_FRAME" val="{&quot;height&quot;:240,&quot;left&quot;:49.5,&quot;top&quot;:140,&quot;width&quot;:840}"/>
</p:tagLst>
</file>

<file path=ppt/tags/tag31.xml><?xml version="1.0" encoding="utf-8"?>
<p:tagLst xmlns:p="http://schemas.openxmlformats.org/presentationml/2006/main">
  <p:tag name="KSO_WM_DIAGRAM_VIRTUALLY_FRAME" val="{&quot;height&quot;:240,&quot;left&quot;:49.5,&quot;top&quot;:140,&quot;width&quot;:840}"/>
</p:tagLst>
</file>

<file path=ppt/tags/tag32.xml><?xml version="1.0" encoding="utf-8"?>
<p:tagLst xmlns:p="http://schemas.openxmlformats.org/presentationml/2006/main">
  <p:tag name="KSO_WM_DIAGRAM_VIRTUALLY_FRAME" val="{&quot;height&quot;:240,&quot;left&quot;:49.5,&quot;top&quot;:140,&quot;width&quot;:840}"/>
</p:tagLst>
</file>

<file path=ppt/tags/tag3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custom20235455_1*a*1"/>
  <p:tag name="KSO_WM_TEMPLATE_CATEGORY" val="custom"/>
  <p:tag name="KSO_WM_TEMPLATE_INDEX" val="20235455"/>
  <p:tag name="KSO_WM_UNIT_LAYERLEVEL" val="1"/>
  <p:tag name="KSO_WM_TAG_VERSION" val="3.0"/>
  <p:tag name="KSO_WM_BEAUTIFY_FLAG" val="#wm#"/>
  <p:tag name="KSO_WM_UNIT_PRESET_TEXT" val="单击此处添加页面标题"/>
  <p:tag name="KSO_WM_UNIT_TEXT_TYPE" val="1"/>
  <p:tag name="KSO_WM_UNIT_TEXT_FILL_FORE_SCHEMECOLOR_INDEX" val="13"/>
  <p:tag name="KSO_WM_UNIT_TEXT_FILL_TYPE" val="1"/>
  <p:tag name="KSO_WM_UNIT_USESOURCEFORMAT_APPLY" val="1"/>
</p:tagLst>
</file>

<file path=ppt/tags/tag3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5455_1*i*1"/>
  <p:tag name="KSO_WM_TEMPLATE_CATEGORY" val="custom"/>
  <p:tag name="KSO_WM_TEMPLATE_INDEX" val="20235455"/>
  <p:tag name="KSO_WM_UNIT_LAYERLEVEL" val="1"/>
  <p:tag name="KSO_WM_TAG_VERSION" val="3.0"/>
  <p:tag name="KSO_WM_UNIT_PIC_EFFECT" val="1"/>
  <p:tag name="KSO_WM_DIAGRAM_GROUP_CODE" val="l1-1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3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5455_1*i*2"/>
  <p:tag name="KSO_WM_TEMPLATE_CATEGORY" val="custom"/>
  <p:tag name="KSO_WM_TEMPLATE_INDEX" val="20235455"/>
  <p:tag name="KSO_WM_UNIT_LAYERLEVEL" val="1"/>
  <p:tag name="KSO_WM_TAG_VERSION" val="3.0"/>
  <p:tag name="KSO_WM_UNIT_PIC_EFFECT" val="1"/>
  <p:tag name="KSO_WM_DIAGRAM_GROUP_CODE" val="l1-1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3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5455_1*i*3"/>
  <p:tag name="KSO_WM_TEMPLATE_CATEGORY" val="custom"/>
  <p:tag name="KSO_WM_TEMPLATE_INDEX" val="20235455"/>
  <p:tag name="KSO_WM_UNIT_LAYERLEVEL" val="1"/>
  <p:tag name="KSO_WM_TAG_VERSION" val="3.0"/>
  <p:tag name="KSO_WM_UNIT_PIC_EFFECT" val="1"/>
  <p:tag name="KSO_WM_DIAGRAM_GROUP_CODE" val="l1-1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37.xml><?xml version="1.0" encoding="utf-8"?>
<p:tagLst xmlns:p="http://schemas.openxmlformats.org/presentationml/2006/main">
  <p:tag name="KSO_WM_UNIT_PICTURE_SUBTYPE" val="b"/>
  <p:tag name="KSO_WM_UNIT_VALUE" val="1082*133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d"/>
  <p:tag name="KSO_WM_UNIT_INDEX" val="1"/>
  <p:tag name="KSO_WM_UNIT_ID" val="custom20235455_1*d*1"/>
  <p:tag name="KSO_WM_TEMPLATE_CATEGORY" val="custom"/>
  <p:tag name="KSO_WM_TEMPLATE_INDEX" val="20235455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LINE_FORE_SCHEMECOLOR_INDEX" val="5"/>
  <p:tag name="KSO_WM_UNIT_LINE_FILL_TYPE" val="2"/>
  <p:tag name="KSO_WM_UNIT_USESOURCEFORMAT_APPLY" val="1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1_1"/>
  <p:tag name="KSO_WM_UNIT_ID" val="diagram20233139_4*l_h_i*1_1_1"/>
  <p:tag name="KSO_WM_TEMPLATE_CATEGORY" val="diagram"/>
  <p:tag name="KSO_WM_TEMPLATE_INDEX" val="20233139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3"/>
  <p:tag name="KSO_WM_DIAGRAM_VIRTUALLY_FRAME" val="{&quot;height&quot;:360.15000000000003,&quot;left&quot;:47.37006269757026,&quot;top&quot;:129.84999999999997,&quot;width&quot;:407.059953345017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139_4*l_h_f*1_1_2"/>
  <p:tag name="KSO_WM_TEMPLATE_CATEGORY" val="diagram"/>
  <p:tag name="KSO_WM_TEMPLATE_INDEX" val="20233139"/>
  <p:tag name="KSO_WM_UNIT_LAYERLEVEL" val="1_1_1"/>
  <p:tag name="KSO_WM_TAG_VERSION" val="3.0"/>
  <p:tag name="KSO_WM_BEAUTIFY_FLAG" val="#wm#"/>
  <p:tag name="KSO_WM_DIAGRAM_GROUP_CODE" val="l1-1"/>
  <p:tag name="KSO_WM_UNIT_TYPE" val="l_h_f"/>
  <p:tag name="KSO_WM_UNIT_INDEX" val="1_1_2"/>
  <p:tag name="KSO_WM_DIAGRAM_VERSION" val="3"/>
  <p:tag name="KSO_WM_DIAGRAM_COLOR_TRICK" val="1"/>
  <p:tag name="KSO_WM_DIAGRAM_COLOR_TEXT_CAN_REMOVE" val="n"/>
  <p:tag name="KSO_WM_DIAGRAM_MAX_ITEMCNT" val="6"/>
  <p:tag name="KSO_WM_DIAGRAM_MIN_ITEMCNT" val="3"/>
  <p:tag name="KSO_WM_DIAGRAM_VIRTUALLY_FRAME" val="{&quot;height&quot;:360.15000000000003,&quot;left&quot;:47.37006269757026,&quot;top&quot;:129.84999999999997,&quot;width&quot;:407.059953345017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文本具体内容，简明扼要地阐述您的观点。根据需要可酌情增减文字，以便观者准确地理解您传达的思想。"/>
  <p:tag name="KSO_WM_UNIT_LINE_FORE_SCHEMECOLOR_INDEX" val="5"/>
  <p:tag name="KSO_WM_UNIT_TEXT_FILL_FORE_SCHEMECOLOR_INDEX" val="1"/>
  <p:tag name="KSO_WM_UNIT_TEXT_FILL_TYPE" val="1"/>
  <p:tag name="KSO_WM_UNIT_SUBTYPE" val="a"/>
  <p:tag name="KSO_WM_UNIT_NOCLEAR" val="0"/>
  <p:tag name="KSO_WM_UNIT_TEXT_TYPE" val="1"/>
  <p:tag name="KSO_WM_UNIT_LINE_FILL_TYPE" val="2"/>
  <p:tag name="KSO_WM_UNIT_USESOURCEFORMAT_APPLY" val="1"/>
</p:tagLst>
</file>

<file path=ppt/tags/tag4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AIBEASPECIALSHAPE" val="1"/>
  <p:tag name="KSO_WM_AILAYOUT_OPTION" val="0_0_1_0"/>
  <p:tag name="KSO_WM_LAYOUT_CARDGROUP_FEATURE" val="1*1*10*1*1"/>
  <p:tag name="KSO_WM_LAYOUT_CARDGROUP_ID" val="c76c35afc55d4c91b38c41bf03f9427e"/>
  <p:tag name="KSO_WM_LAYOUT_CARDGROUP_STYLE_INFO" val="C1_sc_p2*lined"/>
  <p:tag name="KSO_WM_LAYOUT_CARD_COUNT" val="2"/>
  <p:tag name="KSO_WM_LAYOUT_CHECK_HASH" val="76f7a2d445f9f209f549f298c65487b6b21b88ee"/>
  <p:tag name="KSO_WM_LAYOUT_DOMHASH" val="af0c93ed8653e2419b6e63bd2750219921e2f680"/>
  <p:tag name="KSO_WM_LAYOUT_MCSHASH" val="3a4348e21173d691b18ab5fd6fc89711e24f77e4"/>
  <p:tag name="KSO_WM_NEWLAYOUT_GROUP_ID" val="10"/>
  <p:tag name="KSO_WM_NEWLAYOUT_ID" val="lay_68791d45c1e7fe1715777ab499875d8a96ec1e52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2_1"/>
  <p:tag name="KSO_WM_UNIT_ID" val="diagram20233139_4*l_h_i*1_2_1"/>
  <p:tag name="KSO_WM_TEMPLATE_CATEGORY" val="diagram"/>
  <p:tag name="KSO_WM_TEMPLATE_INDEX" val="20233139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3"/>
  <p:tag name="KSO_WM_DIAGRAM_VIRTUALLY_FRAME" val="{&quot;height&quot;:360.15000000000003,&quot;left&quot;:47.37006269757026,&quot;top&quot;:129.84999999999997,&quot;width&quot;:407.059953345017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3_1"/>
  <p:tag name="KSO_WM_UNIT_ID" val="diagram20233139_4*l_h_i*1_3_1"/>
  <p:tag name="KSO_WM_TEMPLATE_CATEGORY" val="diagram"/>
  <p:tag name="KSO_WM_TEMPLATE_INDEX" val="20233139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3"/>
  <p:tag name="KSO_WM_DIAGRAM_VIRTUALLY_FRAME" val="{&quot;height&quot;:360.15000000000003,&quot;left&quot;:47.37006269757026,&quot;top&quot;:129.84999999999997,&quot;width&quot;:407.059953345017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4_1"/>
  <p:tag name="KSO_WM_UNIT_ID" val="diagram20233139_4*l_h_i*1_4_1"/>
  <p:tag name="KSO_WM_TEMPLATE_CATEGORY" val="diagram"/>
  <p:tag name="KSO_WM_TEMPLATE_INDEX" val="20233139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3"/>
  <p:tag name="KSO_WM_DIAGRAM_VIRTUALLY_FRAME" val="{&quot;height&quot;:360.15000000000003,&quot;left&quot;:47.37006269757026,&quot;top&quot;:129.84999999999997,&quot;width&quot;:407.059953345017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5_1"/>
  <p:tag name="KSO_WM_UNIT_ID" val="diagram20233139_4*l_h_i*1_5_1"/>
  <p:tag name="KSO_WM_TEMPLATE_CATEGORY" val="diagram"/>
  <p:tag name="KSO_WM_TEMPLATE_INDEX" val="20233139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3"/>
  <p:tag name="KSO_WM_DIAGRAM_VIRTUALLY_FRAME" val="{&quot;height&quot;:360.15000000000003,&quot;left&quot;:47.37006269757026,&quot;top&quot;:129.84999999999997,&quot;width&quot;:407.059953345017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6_1"/>
  <p:tag name="KSO_WM_UNIT_ID" val="diagram20233139_4*l_h_i*1_6_1"/>
  <p:tag name="KSO_WM_TEMPLATE_CATEGORY" val="diagram"/>
  <p:tag name="KSO_WM_TEMPLATE_INDEX" val="20233139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l1-1"/>
  <p:tag name="KSO_WM_DIAGRAM_VERSION" val="3"/>
  <p:tag name="KSO_WM_DIAGRAM_COLOR_TRICK" val="1"/>
  <p:tag name="KSO_WM_DIAGRAM_COLOR_TEXT_CAN_REMOVE" val="n"/>
  <p:tag name="KSO_WM_DIAGRAM_MAX_ITEMCNT" val="6"/>
  <p:tag name="KSO_WM_DIAGRAM_MIN_ITEMCNT" val="3"/>
  <p:tag name="KSO_WM_DIAGRAM_VIRTUALLY_FRAME" val="{&quot;height&quot;:360.15000000000003,&quot;left&quot;:47.37006269757026,&quot;top&quot;:129.84999999999997,&quot;width&quot;:407.059953345017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139_4*l_h_f*1_2_2"/>
  <p:tag name="KSO_WM_TEMPLATE_CATEGORY" val="diagram"/>
  <p:tag name="KSO_WM_TEMPLATE_INDEX" val="20233139"/>
  <p:tag name="KSO_WM_UNIT_LAYERLEVEL" val="1_1_1"/>
  <p:tag name="KSO_WM_TAG_VERSION" val="3.0"/>
  <p:tag name="KSO_WM_BEAUTIFY_FLAG" val="#wm#"/>
  <p:tag name="KSO_WM_DIAGRAM_GROUP_CODE" val="l1-1"/>
  <p:tag name="KSO_WM_UNIT_TYPE" val="l_h_f"/>
  <p:tag name="KSO_WM_UNIT_INDEX" val="1_2_2"/>
  <p:tag name="KSO_WM_DIAGRAM_VERSION" val="3"/>
  <p:tag name="KSO_WM_DIAGRAM_COLOR_TRICK" val="1"/>
  <p:tag name="KSO_WM_DIAGRAM_COLOR_TEXT_CAN_REMOVE" val="n"/>
  <p:tag name="KSO_WM_DIAGRAM_MAX_ITEMCNT" val="6"/>
  <p:tag name="KSO_WM_DIAGRAM_MIN_ITEMCNT" val="3"/>
  <p:tag name="KSO_WM_DIAGRAM_VIRTUALLY_FRAME" val="{&quot;height&quot;:360.15000000000003,&quot;left&quot;:47.37006269757026,&quot;top&quot;:129.84999999999997,&quot;width&quot;:407.059953345017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文本具体内容，简明扼要地阐述您的观点。根据需要可酌情增减文字，以便观者准确地理解您传达的思想。"/>
  <p:tag name="KSO_WM_UNIT_LINE_FORE_SCHEMECOLOR_INDEX" val="6"/>
  <p:tag name="KSO_WM_UNIT_TEXT_FILL_FORE_SCHEMECOLOR_INDEX" val="1"/>
  <p:tag name="KSO_WM_UNIT_TEXT_FILL_TYPE" val="1"/>
  <p:tag name="KSO_WM_UNIT_SUBTYPE" val="a"/>
  <p:tag name="KSO_WM_UNIT_NOCLEAR" val="0"/>
  <p:tag name="KSO_WM_UNIT_TEXT_TYPE" val="1"/>
  <p:tag name="KSO_WM_UNIT_LINE_FILL_TYPE" val="2"/>
  <p:tag name="KSO_WM_UNIT_USESOURCEFORMAT_APPLY" val="1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139_4*l_h_f*1_3_2"/>
  <p:tag name="KSO_WM_TEMPLATE_CATEGORY" val="diagram"/>
  <p:tag name="KSO_WM_TEMPLATE_INDEX" val="20233139"/>
  <p:tag name="KSO_WM_UNIT_LAYERLEVEL" val="1_1_1"/>
  <p:tag name="KSO_WM_TAG_VERSION" val="3.0"/>
  <p:tag name="KSO_WM_BEAUTIFY_FLAG" val="#wm#"/>
  <p:tag name="KSO_WM_DIAGRAM_GROUP_CODE" val="l1-1"/>
  <p:tag name="KSO_WM_UNIT_TYPE" val="l_h_f"/>
  <p:tag name="KSO_WM_UNIT_INDEX" val="1_3_2"/>
  <p:tag name="KSO_WM_DIAGRAM_VERSION" val="3"/>
  <p:tag name="KSO_WM_DIAGRAM_COLOR_TRICK" val="1"/>
  <p:tag name="KSO_WM_DIAGRAM_COLOR_TEXT_CAN_REMOVE" val="n"/>
  <p:tag name="KSO_WM_DIAGRAM_MAX_ITEMCNT" val="6"/>
  <p:tag name="KSO_WM_DIAGRAM_MIN_ITEMCNT" val="3"/>
  <p:tag name="KSO_WM_DIAGRAM_VIRTUALLY_FRAME" val="{&quot;height&quot;:360.15000000000003,&quot;left&quot;:47.37006269757026,&quot;top&quot;:129.84999999999997,&quot;width&quot;:407.059953345017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文本具体内容，简明扼要地阐述您的观点。根据需要可酌情增减文字，以便观者准确地理解您传达的思想。"/>
  <p:tag name="KSO_WM_UNIT_LINE_FORE_SCHEMECOLOR_INDEX" val="7"/>
  <p:tag name="KSO_WM_UNIT_TEXT_FILL_FORE_SCHEMECOLOR_INDEX" val="1"/>
  <p:tag name="KSO_WM_UNIT_TEXT_FILL_TYPE" val="1"/>
  <p:tag name="KSO_WM_UNIT_SUBTYPE" val="a"/>
  <p:tag name="KSO_WM_UNIT_NOCLEAR" val="0"/>
  <p:tag name="KSO_WM_UNIT_TEXT_TYPE" val="1"/>
  <p:tag name="KSO_WM_UNIT_LINE_FILL_TYPE" val="2"/>
  <p:tag name="KSO_WM_UNIT_USESOURCEFORMAT_APPLY" val="1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139_4*l_h_f*1_4_2"/>
  <p:tag name="KSO_WM_TEMPLATE_CATEGORY" val="diagram"/>
  <p:tag name="KSO_WM_TEMPLATE_INDEX" val="20233139"/>
  <p:tag name="KSO_WM_UNIT_LAYERLEVEL" val="1_1_1"/>
  <p:tag name="KSO_WM_TAG_VERSION" val="3.0"/>
  <p:tag name="KSO_WM_BEAUTIFY_FLAG" val="#wm#"/>
  <p:tag name="KSO_WM_DIAGRAM_GROUP_CODE" val="l1-1"/>
  <p:tag name="KSO_WM_UNIT_TYPE" val="l_h_f"/>
  <p:tag name="KSO_WM_UNIT_INDEX" val="1_4_2"/>
  <p:tag name="KSO_WM_DIAGRAM_VERSION" val="3"/>
  <p:tag name="KSO_WM_DIAGRAM_COLOR_TRICK" val="1"/>
  <p:tag name="KSO_WM_DIAGRAM_COLOR_TEXT_CAN_REMOVE" val="n"/>
  <p:tag name="KSO_WM_DIAGRAM_MAX_ITEMCNT" val="6"/>
  <p:tag name="KSO_WM_DIAGRAM_MIN_ITEMCNT" val="3"/>
  <p:tag name="KSO_WM_DIAGRAM_VIRTUALLY_FRAME" val="{&quot;height&quot;:360.15000000000003,&quot;left&quot;:47.37006269757026,&quot;top&quot;:129.84999999999997,&quot;width&quot;:407.059953345017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文本具体内容，简明扼要地阐述您的观点。根据需要可酌情增减文字，以便观者准确地理解您传达的思想。"/>
  <p:tag name="KSO_WM_UNIT_LINE_FORE_SCHEMECOLOR_INDEX" val="8"/>
  <p:tag name="KSO_WM_UNIT_TEXT_FILL_FORE_SCHEMECOLOR_INDEX" val="1"/>
  <p:tag name="KSO_WM_UNIT_TEXT_FILL_TYPE" val="1"/>
  <p:tag name="KSO_WM_UNIT_SUBTYPE" val="a"/>
  <p:tag name="KSO_WM_UNIT_NOCLEAR" val="0"/>
  <p:tag name="KSO_WM_UNIT_TEXT_TYPE" val="1"/>
  <p:tag name="KSO_WM_UNIT_LINE_FILL_TYPE" val="2"/>
  <p:tag name="KSO_WM_UNIT_USESOURCEFORMAT_APPLY" val="1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139_4*l_h_f*1_5_2"/>
  <p:tag name="KSO_WM_TEMPLATE_CATEGORY" val="diagram"/>
  <p:tag name="KSO_WM_TEMPLATE_INDEX" val="20233139"/>
  <p:tag name="KSO_WM_UNIT_LAYERLEVEL" val="1_1_1"/>
  <p:tag name="KSO_WM_TAG_VERSION" val="3.0"/>
  <p:tag name="KSO_WM_BEAUTIFY_FLAG" val="#wm#"/>
  <p:tag name="KSO_WM_DIAGRAM_GROUP_CODE" val="l1-1"/>
  <p:tag name="KSO_WM_UNIT_TYPE" val="l_h_f"/>
  <p:tag name="KSO_WM_UNIT_INDEX" val="1_5_2"/>
  <p:tag name="KSO_WM_DIAGRAM_VERSION" val="3"/>
  <p:tag name="KSO_WM_DIAGRAM_COLOR_TRICK" val="1"/>
  <p:tag name="KSO_WM_DIAGRAM_COLOR_TEXT_CAN_REMOVE" val="n"/>
  <p:tag name="KSO_WM_DIAGRAM_MAX_ITEMCNT" val="6"/>
  <p:tag name="KSO_WM_DIAGRAM_MIN_ITEMCNT" val="3"/>
  <p:tag name="KSO_WM_DIAGRAM_VIRTUALLY_FRAME" val="{&quot;height&quot;:360.15000000000003,&quot;left&quot;:47.37006269757026,&quot;top&quot;:129.84999999999997,&quot;width&quot;:407.059953345017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文本具体内容，简明扼要地阐述您的观点。根据需要可酌情增减文字，以便观者准确地理解您传达的思想。"/>
  <p:tag name="KSO_WM_UNIT_LINE_FORE_SCHEMECOLOR_INDEX" val="9"/>
  <p:tag name="KSO_WM_UNIT_TEXT_FILL_FORE_SCHEMECOLOR_INDEX" val="1"/>
  <p:tag name="KSO_WM_UNIT_TEXT_FILL_TYPE" val="1"/>
  <p:tag name="KSO_WM_UNIT_SUBTYPE" val="a"/>
  <p:tag name="KSO_WM_UNIT_NOCLEAR" val="0"/>
  <p:tag name="KSO_WM_UNIT_TEXT_TYPE" val="1"/>
  <p:tag name="KSO_WM_UNIT_LINE_FILL_TYPE" val="2"/>
  <p:tag name="KSO_WM_UNIT_USESOURCEFORMAT_APPLY" val="1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3139_4*l_h_f*1_6_2"/>
  <p:tag name="KSO_WM_TEMPLATE_CATEGORY" val="diagram"/>
  <p:tag name="KSO_WM_TEMPLATE_INDEX" val="20233139"/>
  <p:tag name="KSO_WM_UNIT_LAYERLEVEL" val="1_1_1"/>
  <p:tag name="KSO_WM_TAG_VERSION" val="3.0"/>
  <p:tag name="KSO_WM_BEAUTIFY_FLAG" val="#wm#"/>
  <p:tag name="KSO_WM_DIAGRAM_GROUP_CODE" val="l1-1"/>
  <p:tag name="KSO_WM_UNIT_TYPE" val="l_h_f"/>
  <p:tag name="KSO_WM_UNIT_INDEX" val="1_6_2"/>
  <p:tag name="KSO_WM_DIAGRAM_VERSION" val="3"/>
  <p:tag name="KSO_WM_DIAGRAM_COLOR_TRICK" val="1"/>
  <p:tag name="KSO_WM_DIAGRAM_COLOR_TEXT_CAN_REMOVE" val="n"/>
  <p:tag name="KSO_WM_DIAGRAM_MAX_ITEMCNT" val="6"/>
  <p:tag name="KSO_WM_DIAGRAM_MIN_ITEMCNT" val="3"/>
  <p:tag name="KSO_WM_DIAGRAM_VIRTUALLY_FRAME" val="{&quot;height&quot;:360.15000000000003,&quot;left&quot;:47.37006269757026,&quot;top&quot;:129.84999999999997,&quot;width&quot;:407.059953345017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文本具体内容，简明扼要地阐述您的观点。根据需要可酌情增减文字，以便观者准确地理解您传达的思想。"/>
  <p:tag name="KSO_WM_UNIT_LINE_FORE_SCHEMECOLOR_INDEX" val="10"/>
  <p:tag name="KSO_WM_UNIT_TEXT_FILL_FORE_SCHEMECOLOR_INDEX" val="1"/>
  <p:tag name="KSO_WM_UNIT_TEXT_FILL_TYPE" val="1"/>
  <p:tag name="KSO_WM_UNIT_SUBTYPE" val="a"/>
  <p:tag name="KSO_WM_UNIT_NOCLEAR" val="0"/>
  <p:tag name="KSO_WM_UNIT_TEXT_TYPE" val="1"/>
  <p:tag name="KSO_WM_UNIT_LINE_FILL_TYPE" val="2"/>
  <p:tag name="KSO_WM_UNIT_USESOURCEFORMAT_APPLY" val="1"/>
</p:tagLst>
</file>

<file path=ppt/tags/tag5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1772_1*i*1"/>
  <p:tag name="KSO_WM_TEMPLATE_CATEGORY" val="custom"/>
  <p:tag name="KSO_WM_TEMPLATE_INDEX" val="20231772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51.xml><?xml version="1.0" encoding="utf-8"?>
<p:tagLst xmlns:p="http://schemas.openxmlformats.org/presentationml/2006/main">
  <p:tag name="KSO_WM_UNIT_VALUE" val="989*989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d"/>
  <p:tag name="KSO_WM_UNIT_INDEX" val="1"/>
  <p:tag name="KSO_WM_UNIT_ID" val="custom20231772_1*d*1"/>
  <p:tag name="KSO_WM_TEMPLATE_CATEGORY" val="custom"/>
  <p:tag name="KSO_WM_TEMPLATE_INDEX" val="20231772"/>
  <p:tag name="KSO_WM_UNIT_LAYERLEVEL" val="1"/>
  <p:tag name="KSO_WM_TAG_VERSION" val="3.0"/>
  <p:tag name="KSO_WM_BEAUTIFY_FLAG" val="#wm#"/>
  <p:tag name="KSO_WM_UNIT_LINE_FORE_SCHEMECOLOR_INDEX" val="1"/>
  <p:tag name="KSO_WM_UNIT_LINE_FILL_TYPE" val="2"/>
  <p:tag name="KSO_WM_UNIT_USESOURCEFORMAT_APPLY" val="1"/>
  <p:tag name="KSO_WM_UNIT_PICTURE_SUBTYPE" val="b"/>
  <p:tag name="KSO_WM_UNIT_FILL_FORE_SCHEMECOLOR_INDEX" val="5"/>
  <p:tag name="KSO_WM_UNIT_FILL_TYPE" val="1"/>
</p:tagLst>
</file>

<file path=ppt/tags/tag52.xml><?xml version="1.0" encoding="utf-8"?>
<p:tagLst xmlns:p="http://schemas.openxmlformats.org/presentationml/2006/main">
  <p:tag name="KSO_WM_DIAGRAM_VIRTUALLY_FRAME" val="{&quot;height&quot;:366.1701574803149,&quot;left&quot;:46.288267716535444,&quot;top&quot;:131.97645669291342,&quot;width&quot;:865.5231496062992}"/>
  <p:tag name="KSO_WM_UNIT_SUBTYPE" val="a"/>
  <p:tag name="KSO_WM_UNIT_TEXT_LAYER_COUNT" val="1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40492876_1*l_h_f*1_1_1"/>
  <p:tag name="KSO_WM_TEMPLATE_CATEGORY" val="diagram"/>
  <p:tag name="KSO_WM_TEMPLATE_INDEX" val="40492876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PRESET_TEXT" val="单击添加正文，文字是您思想的提炼，为了最终演示发布的良好效果，请言简意赅的阐述观点。根据需要可酌情增减文字，以便观者可以准确理解您所传达的信息。单击此处输入正文，文字是您思想的提炼，为了最终演示发布的良好效果，请尽量言简意赅的阐述观点。"/>
  <p:tag name="KSO_WM_UNIT_TEXT_FILL_FORE_SCHEMECOLOR_INDEX" val="1"/>
  <p:tag name="KSO_WM_UNIT_TEXT_FILL_TYPE" val="1"/>
  <p:tag name="KSO_WM_UNIT_TEXT_TYPE" val="1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1"/>
</p:tagLst>
</file>

<file path=ppt/tags/tag53.xml><?xml version="1.0" encoding="utf-8"?>
<p:tagLst xmlns:p="http://schemas.openxmlformats.org/presentationml/2006/main">
  <p:tag name="KSO_WM_DIAGRAM_VIRTUALLY_FRAME" val="{&quot;height&quot;:366.1701574803149,&quot;left&quot;:46.288267716535444,&quot;top&quot;:131.97645669291342,&quot;width&quot;:865.5231496062992}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diagram40492876_1*l_h_a*1_1_1"/>
  <p:tag name="KSO_WM_TEMPLATE_CATEGORY" val="diagram"/>
  <p:tag name="KSO_WM_TEMPLATE_INDEX" val="40492876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PRESET_TEXT" val="单击此处编辑添加你的项目标题"/>
  <p:tag name="KSO_WM_UNIT_TEXT_FILL_FORE_SCHEMECOLOR_INDEX" val="1"/>
  <p:tag name="KSO_WM_UNIT_TEXT_FILL_TYPE" val="1"/>
  <p:tag name="KSO_WM_UNIT_TEXT_TYPE" val="1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1"/>
</p:tagLst>
</file>

<file path=ppt/tags/tag54.xml><?xml version="1.0" encoding="utf-8"?>
<p:tagLst xmlns:p="http://schemas.openxmlformats.org/presentationml/2006/main">
  <p:tag name="KSO_WM_DIAGRAM_VIRTUALLY_FRAME" val="{&quot;height&quot;:366.1701574803149,&quot;left&quot;:46.288267716535444,&quot;top&quot;:131.97645669291342,&quot;width&quot;:865.5231496062992}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40492876_1*l_h_i*1_1_1"/>
  <p:tag name="KSO_WM_TEMPLATE_CATEGORY" val="diagram"/>
  <p:tag name="KSO_WM_TEMPLATE_INDEX" val="40492876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FILL_TYPE" val="1"/>
  <p:tag name="KSO_WM_UNIT_FILL_FORE_SCHEMECOLOR_INDEX" val="5"/>
  <p:tag name="KSO_WM_UNIT_FILL_FORE_SCHEMECOLOR_INDEX_BRIGHTNESS" val="0.4"/>
  <p:tag name="KSO_WM_DIAGRAM_MAX_ITEMCNT" val="4"/>
  <p:tag name="KSO_WM_DIAGRAM_MIN_ITEMCNT" val="2"/>
  <p:tag name="KSO_WM_DIAGRAM_COLOR_MATCH_VALUE" val="{&quot;shape&quot;:{&quot;fill&quot;:{&quot;solid&quot;:{&quot;brightness&quot;:0.4000000059604645,&quot;colorType&quot;:1,&quot;foreColorIndex&quot;:5,&quot;transparency&quot;:0.30000001192092896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2"/>
  <p:tag name="KSO_WM_UNIT_TEXT_FILL_TYPE" val="1"/>
  <p:tag name="KSO_WM_UNIT_USESOURCEFORMAT_APPLY" val="1"/>
</p:tagLst>
</file>

<file path=ppt/tags/tag55.xml><?xml version="1.0" encoding="utf-8"?>
<p:tagLst xmlns:p="http://schemas.openxmlformats.org/presentationml/2006/main">
  <p:tag name="KSO_WM_DIAGRAM_VIRTUALLY_FRAME" val="{&quot;height&quot;:366.1701574803149,&quot;left&quot;:46.288267716535444,&quot;top&quot;:131.97645669291342,&quot;width&quot;:865.5231496062992}"/>
  <p:tag name="KSO_WM_UNIT_SUBTYPE" val="a"/>
  <p:tag name="KSO_WM_UNIT_TEXT_LAYER_COUNT" val="1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40492876_1*l_h_f*1_2_1"/>
  <p:tag name="KSO_WM_TEMPLATE_CATEGORY" val="diagram"/>
  <p:tag name="KSO_WM_TEMPLATE_INDEX" val="40492876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PRESET_TEXT" val="单击添加正文，文字是您思想的提炼，为了最终演示发布的良好效果，请言简意赅的阐述观点。可酌情增减文字，以便观者可以准确理解您所传达的信息。单击此处输入正文，文字是您思想的提炼，为了最终演示发布的良好效果，请言简意赅的阐述观点。"/>
  <p:tag name="KSO_WM_UNIT_TEXT_FILL_FORE_SCHEMECOLOR_INDEX" val="1"/>
  <p:tag name="KSO_WM_UNIT_TEXT_FILL_TYPE" val="1"/>
  <p:tag name="KSO_WM_UNIT_TEXT_TYPE" val="1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1"/>
</p:tagLst>
</file>

<file path=ppt/tags/tag56.xml><?xml version="1.0" encoding="utf-8"?>
<p:tagLst xmlns:p="http://schemas.openxmlformats.org/presentationml/2006/main">
  <p:tag name="KSO_WM_DIAGRAM_VIRTUALLY_FRAME" val="{&quot;height&quot;:366.1701574803149,&quot;left&quot;:46.288267716535444,&quot;top&quot;:131.97645669291342,&quot;width&quot;:865.5231496062992}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2_1"/>
  <p:tag name="KSO_WM_UNIT_ID" val="diagram40492876_1*l_h_a*1_2_1"/>
  <p:tag name="KSO_WM_TEMPLATE_CATEGORY" val="diagram"/>
  <p:tag name="KSO_WM_TEMPLATE_INDEX" val="40492876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PRESET_TEXT" val="单击此处编辑添加你的项目标题"/>
  <p:tag name="KSO_WM_UNIT_TEXT_FILL_FORE_SCHEMECOLOR_INDEX" val="1"/>
  <p:tag name="KSO_WM_UNIT_TEXT_FILL_TYPE" val="1"/>
  <p:tag name="KSO_WM_UNIT_TEXT_TYPE" val="1"/>
  <p:tag name="KSO_WM_DIAGRAM_MAX_ITEMCNT" val="4"/>
  <p:tag name="KSO_WM_DIAGRAM_MIN_ITEMCNT" val="2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1"/>
</p:tagLst>
</file>

<file path=ppt/tags/tag57.xml><?xml version="1.0" encoding="utf-8"?>
<p:tagLst xmlns:p="http://schemas.openxmlformats.org/presentationml/2006/main">
  <p:tag name="KSO_WM_DIAGRAM_VIRTUALLY_FRAME" val="{&quot;height&quot;:366.1701574803149,&quot;left&quot;:46.288267716535444,&quot;top&quot;:131.97645669291342,&quot;width&quot;:865.5231496062992}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40492876_1*l_h_i*1_2_1"/>
  <p:tag name="KSO_WM_TEMPLATE_CATEGORY" val="diagram"/>
  <p:tag name="KSO_WM_TEMPLATE_INDEX" val="40492876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FILL_TYPE" val="1"/>
  <p:tag name="KSO_WM_UNIT_FILL_FORE_SCHEMECOLOR_INDEX" val="5"/>
  <p:tag name="KSO_WM_UNIT_FILL_FORE_SCHEMECOLOR_INDEX_BRIGHTNESS" val="0.4"/>
  <p:tag name="KSO_WM_DIAGRAM_MAX_ITEMCNT" val="4"/>
  <p:tag name="KSO_WM_DIAGRAM_MIN_ITEMCNT" val="2"/>
  <p:tag name="KSO_WM_DIAGRAM_COLOR_MATCH_VALUE" val="{&quot;shape&quot;:{&quot;fill&quot;:{&quot;solid&quot;:{&quot;brightness&quot;:0.4000000059604645,&quot;colorType&quot;:1,&quot;foreColorIndex&quot;:5,&quot;transparency&quot;:0.30000001192092896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2"/>
  <p:tag name="KSO_WM_UNIT_TEXT_FILL_TYPE" val="1"/>
  <p:tag name="KSO_WM_UNIT_USESOURCEFORMAT_APPLY" val="1"/>
</p:tagLst>
</file>

<file path=ppt/tags/tag5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custom20235455_1*a*1"/>
  <p:tag name="KSO_WM_TEMPLATE_CATEGORY" val="custom"/>
  <p:tag name="KSO_WM_TEMPLATE_INDEX" val="20235455"/>
  <p:tag name="KSO_WM_UNIT_LAYERLEVEL" val="1"/>
  <p:tag name="KSO_WM_TAG_VERSION" val="3.0"/>
  <p:tag name="KSO_WM_BEAUTIFY_FLAG" val="#wm#"/>
  <p:tag name="KSO_WM_UNIT_PRESET_TEXT" val="单击此处添加页面标题"/>
  <p:tag name="KSO_WM_UNIT_TEXT_TYPE" val="1"/>
  <p:tag name="KSO_WM_UNIT_TEXT_FILL_FORE_SCHEMECOLOR_INDEX" val="13"/>
  <p:tag name="KSO_WM_UNIT_TEXT_FILL_TYPE" val="1"/>
  <p:tag name="KSO_WM_UNIT_USESOURCEFORMAT_APPLY" val="1"/>
</p:tagLst>
</file>

<file path=ppt/tags/tag59.xml><?xml version="1.0" encoding="utf-8"?>
<p:tagLst xmlns:p="http://schemas.openxmlformats.org/presentationml/2006/main">
  <p:tag name="KSO_WM_TEMPLATE_MASTER_TYPE" val="0"/>
  <p:tag name="KSO_WM_TEMPLATE_COLOR_TYPE" val="0"/>
  <p:tag name="KSO_WM_BEAUTIFY_FLAG" val="#wm#"/>
  <p:tag name="KSO_WM_TEMPLATE_CATEGORY" val="custom"/>
  <p:tag name="KSO_WM_SLIDE_TYPE" val="text"/>
  <p:tag name="KSO_WM_SLIDE_SUBTYPE" val="picTxt"/>
  <p:tag name="KSO_WM_SLIDE_SIZE" val="554.9*359.097"/>
  <p:tag name="KSO_WM_SLIDE_POSITION" val="360.7*131.976"/>
  <p:tag name="KSO_WM_SLIDE_LAYOUT" val="a_d_l"/>
  <p:tag name="KSO_WM_SLIDE_LAYOUT_CNT" val="1_1_1"/>
  <p:tag name="KSO_WM_SPECIAL_SOURCE" val="bdnull"/>
  <p:tag name="KSO_WM_DIAGRAM_GROUP_CODE" val="l1-1"/>
  <p:tag name="KSO_WM_SLIDE_DIAGTYPE" val="l"/>
  <p:tag name="KSO_WM_TEMPLATE_INDEX" val="20231772"/>
  <p:tag name="KSO_WM_TEMPLATE_SUBCATEGORY" val="0"/>
  <p:tag name="KSO_WM_SLIDE_INDEX" val="1"/>
  <p:tag name="KSO_WM_TAG_VERSION" val="3.0"/>
  <p:tag name="KSO_WM_SLIDE_ID" val="custom20231772_1"/>
  <p:tag name="KSO_WM_SLIDE_ITEM_CNT" val="3"/>
</p:tagLst>
</file>

<file path=ppt/tags/tag6.xml><?xml version="1.0" encoding="utf-8"?>
<p:tagLst xmlns:p="http://schemas.openxmlformats.org/presentationml/2006/main">
  <p:tag name="KSO_WM_PLACEHOLDER_TYPE" val="cg"/>
  <p:tag name="KSO_WM_UNIT_INDEX" val="1"/>
  <p:tag name="KSO_WM_BEAUTIFY_FLAG" val="#wm#"/>
  <p:tag name="KSO_WM_TAG_VERSION" val="3.0"/>
</p:tagLst>
</file>

<file path=ppt/tags/tag60.xml><?xml version="1.0" encoding="utf-8"?>
<p:tagLst xmlns:p="http://schemas.openxmlformats.org/presentationml/2006/main">
  <p:tag name="KSO_WM_DIAGRAM_VIRTUALLY_FRAME" val="{&quot;height&quot;:365,&quot;left&quot;:48,&quot;top&quot;:140.75,&quot;width&quot;:840}"/>
</p:tagLst>
</file>

<file path=ppt/tags/tag61.xml><?xml version="1.0" encoding="utf-8"?>
<p:tagLst xmlns:p="http://schemas.openxmlformats.org/presentationml/2006/main">
  <p:tag name="KSO_WM_DIAGRAM_VIRTUALLY_FRAME" val="{&quot;height&quot;:365,&quot;left&quot;:48,&quot;top&quot;:140.75,&quot;width&quot;:840}"/>
</p:tagLst>
</file>

<file path=ppt/tags/tag62.xml><?xml version="1.0" encoding="utf-8"?>
<p:tagLst xmlns:p="http://schemas.openxmlformats.org/presentationml/2006/main">
  <p:tag name="KSO_WM_DIAGRAM_VIRTUALLY_FRAME" val="{&quot;height&quot;:365,&quot;left&quot;:48,&quot;top&quot;:140.75,&quot;width&quot;:840}"/>
</p:tagLst>
</file>

<file path=ppt/tags/tag63.xml><?xml version="1.0" encoding="utf-8"?>
<p:tagLst xmlns:p="http://schemas.openxmlformats.org/presentationml/2006/main">
  <p:tag name="KSO_WM_DIAGRAM_VIRTUALLY_FRAME" val="{&quot;height&quot;:365,&quot;left&quot;:48,&quot;top&quot;:140.75,&quot;width&quot;:840}"/>
</p:tagLst>
</file>

<file path=ppt/tags/tag64.xml><?xml version="1.0" encoding="utf-8"?>
<p:tagLst xmlns:p="http://schemas.openxmlformats.org/presentationml/2006/main">
  <p:tag name="KSO_WM_DIAGRAM_VIRTUALLY_FRAME" val="{&quot;height&quot;:365,&quot;left&quot;:48,&quot;top&quot;:140.75,&quot;width&quot;:840}"/>
</p:tagLst>
</file>

<file path=ppt/tags/tag65.xml><?xml version="1.0" encoding="utf-8"?>
<p:tagLst xmlns:p="http://schemas.openxmlformats.org/presentationml/2006/main">
  <p:tag name="KSO_WM_DIAGRAM_VIRTUALLY_FRAME" val="{&quot;height&quot;:365,&quot;left&quot;:48,&quot;top&quot;:140.75,&quot;width&quot;:840}"/>
</p:tagLst>
</file>

<file path=ppt/tags/tag66.xml><?xml version="1.0" encoding="utf-8"?>
<p:tagLst xmlns:p="http://schemas.openxmlformats.org/presentationml/2006/main">
  <p:tag name="KSO_WM_DIAGRAM_VIRTUALLY_FRAME" val="{&quot;height&quot;:365,&quot;left&quot;:48,&quot;top&quot;:140.75,&quot;width&quot;:840}"/>
</p:tagLst>
</file>

<file path=ppt/tags/tag67.xml><?xml version="1.0" encoding="utf-8"?>
<p:tagLst xmlns:p="http://schemas.openxmlformats.org/presentationml/2006/main">
  <p:tag name="KSO_WM_DIAGRAM_VIRTUALLY_FRAME" val="{&quot;height&quot;:365,&quot;left&quot;:48,&quot;top&quot;:140.75,&quot;width&quot;:840}"/>
</p:tagLst>
</file>

<file path=ppt/tags/tag68.xml><?xml version="1.0" encoding="utf-8"?>
<p:tagLst xmlns:p="http://schemas.openxmlformats.org/presentationml/2006/main">
  <p:tag name="KSO_WM_DIAGRAM_VIRTUALLY_FRAME" val="{&quot;height&quot;:365,&quot;left&quot;:48,&quot;top&quot;:140.75,&quot;width&quot;:840}"/>
</p:tagLst>
</file>

<file path=ppt/tags/tag69.xml><?xml version="1.0" encoding="utf-8"?>
<p:tagLst xmlns:p="http://schemas.openxmlformats.org/presentationml/2006/main">
  <p:tag name="KSO_WM_DIAGRAM_VIRTUALLY_FRAME" val="{&quot;height&quot;:365,&quot;left&quot;:48,&quot;top&quot;:140.75,&quot;width&quot;:840}"/>
</p:tagLst>
</file>

<file path=ppt/tags/tag7.xml><?xml version="1.0" encoding="utf-8"?>
<p:tagLst xmlns:p="http://schemas.openxmlformats.org/presentationml/2006/main">
  <p:tag name="KSO_WM_DIAGRAM_VIRTUALLY_FRAME" val="{&quot;height&quot;:294,&quot;left&quot;:50.75,&quot;top&quot;:165.75,&quot;width&quot;:740}"/>
</p:tagLst>
</file>

<file path=ppt/tags/tag70.xml><?xml version="1.0" encoding="utf-8"?>
<p:tagLst xmlns:p="http://schemas.openxmlformats.org/presentationml/2006/main">
  <p:tag name="KSO_WM_DIAGRAM_VIRTUALLY_FRAME" val="{&quot;height&quot;:365,&quot;left&quot;:48,&quot;top&quot;:140.75,&quot;width&quot;:840}"/>
</p:tagLst>
</file>

<file path=ppt/tags/tag71.xml><?xml version="1.0" encoding="utf-8"?>
<p:tagLst xmlns:p="http://schemas.openxmlformats.org/presentationml/2006/main">
  <p:tag name="KSO_WM_DIAGRAM_VIRTUALLY_FRAME" val="{&quot;height&quot;:365,&quot;left&quot;:48,&quot;top&quot;:140.75,&quot;width&quot;:840}"/>
</p:tagLst>
</file>

<file path=ppt/tags/tag72.xml><?xml version="1.0" encoding="utf-8"?>
<p:tagLst xmlns:p="http://schemas.openxmlformats.org/presentationml/2006/main">
  <p:tag name="KSO_WM_DIAGRAM_VIRTUALLY_FRAME" val="{&quot;height&quot;:365,&quot;left&quot;:48,&quot;top&quot;:140.75,&quot;width&quot;:840}"/>
</p:tagLst>
</file>

<file path=ppt/tags/tag73.xml><?xml version="1.0" encoding="utf-8"?>
<p:tagLst xmlns:p="http://schemas.openxmlformats.org/presentationml/2006/main">
  <p:tag name="KSO_WM_DIAGRAM_VIRTUALLY_FRAME" val="{&quot;height&quot;:365,&quot;left&quot;:48,&quot;top&quot;:140.75,&quot;width&quot;:840}"/>
</p:tagLst>
</file>

<file path=ppt/tags/tag74.xml><?xml version="1.0" encoding="utf-8"?>
<p:tagLst xmlns:p="http://schemas.openxmlformats.org/presentationml/2006/main">
  <p:tag name="KSO_WM_DIAGRAM_VIRTUALLY_FRAME" val="{&quot;height&quot;:365,&quot;left&quot;:48,&quot;top&quot;:140.75,&quot;width&quot;:840}"/>
</p:tagLst>
</file>

<file path=ppt/tags/tag75.xml><?xml version="1.0" encoding="utf-8"?>
<p:tagLst xmlns:p="http://schemas.openxmlformats.org/presentationml/2006/main">
  <p:tag name="KSO_WM_DIAGRAM_VIRTUALLY_FRAME" val="{&quot;height&quot;:365,&quot;left&quot;:48,&quot;top&quot;:140.75,&quot;width&quot;:840}"/>
</p:tagLst>
</file>

<file path=ppt/tags/tag76.xml><?xml version="1.0" encoding="utf-8"?>
<p:tagLst xmlns:p="http://schemas.openxmlformats.org/presentationml/2006/main">
  <p:tag name="KSO_WM_DIAGRAM_VIRTUALLY_FRAME" val="{&quot;height&quot;:365,&quot;left&quot;:48,&quot;top&quot;:140.75,&quot;width&quot;:840}"/>
</p:tagLst>
</file>

<file path=ppt/tags/tag77.xml><?xml version="1.0" encoding="utf-8"?>
<p:tagLst xmlns:p="http://schemas.openxmlformats.org/presentationml/2006/main">
  <p:tag name="KSO_WM_DIAGRAM_VIRTUALLY_FRAME" val="{&quot;height&quot;:365,&quot;left&quot;:48,&quot;top&quot;:140.75,&quot;width&quot;:840}"/>
</p:tagLst>
</file>

<file path=ppt/tags/tag78.xml><?xml version="1.0" encoding="utf-8"?>
<p:tagLst xmlns:p="http://schemas.openxmlformats.org/presentationml/2006/main">
  <p:tag name="KSO_WM_DIAGRAM_VIRTUALLY_FRAME" val="{&quot;height&quot;:365,&quot;left&quot;:48,&quot;top&quot;:140.75,&quot;width&quot;:840}"/>
</p:tagLst>
</file>

<file path=ppt/tags/tag79.xml><?xml version="1.0" encoding="utf-8"?>
<p:tagLst xmlns:p="http://schemas.openxmlformats.org/presentationml/2006/main">
  <p:tag name="KSO_WM_DIAGRAM_VIRTUALLY_FRAME" val="{&quot;height&quot;:365,&quot;left&quot;:48,&quot;top&quot;:140.75,&quot;width&quot;:840}"/>
</p:tagLst>
</file>

<file path=ppt/tags/tag8.xml><?xml version="1.0" encoding="utf-8"?>
<p:tagLst xmlns:p="http://schemas.openxmlformats.org/presentationml/2006/main">
  <p:tag name="KSO_WM_DIAGRAM_VIRTUALLY_FRAME" val="{&quot;height&quot;:294,&quot;left&quot;:50.75,&quot;top&quot;:165.75,&quot;width&quot;:740}"/>
</p:tagLst>
</file>

<file path=ppt/tags/tag80.xml><?xml version="1.0" encoding="utf-8"?>
<p:tagLst xmlns:p="http://schemas.openxmlformats.org/presentationml/2006/main">
  <p:tag name="KSO_WM_DIAGRAM_VIRTUALLY_FRAME" val="{&quot;height&quot;:206,&quot;left&quot;:110,&quot;top&quot;:232,&quot;width&quot;:770}"/>
</p:tagLst>
</file>

<file path=ppt/tags/tag81.xml><?xml version="1.0" encoding="utf-8"?>
<p:tagLst xmlns:p="http://schemas.openxmlformats.org/presentationml/2006/main">
  <p:tag name="KSO_WM_DIAGRAM_VIRTUALLY_FRAME" val="{&quot;height&quot;:206,&quot;left&quot;:110,&quot;top&quot;:232,&quot;width&quot;:770}"/>
</p:tagLst>
</file>

<file path=ppt/tags/tag82.xml><?xml version="1.0" encoding="utf-8"?>
<p:tagLst xmlns:p="http://schemas.openxmlformats.org/presentationml/2006/main">
  <p:tag name="KSO_WM_DIAGRAM_VIRTUALLY_FRAME" val="{&quot;height&quot;:206,&quot;left&quot;:110,&quot;top&quot;:232,&quot;width&quot;:770}"/>
</p:tagLst>
</file>

<file path=ppt/tags/tag83.xml><?xml version="1.0" encoding="utf-8"?>
<p:tagLst xmlns:p="http://schemas.openxmlformats.org/presentationml/2006/main">
  <p:tag name="KSO_WM_DIAGRAM_VIRTUALLY_FRAME" val="{&quot;height&quot;:206,&quot;left&quot;:110,&quot;top&quot;:232,&quot;width&quot;:770}"/>
</p:tagLst>
</file>

<file path=ppt/tags/tag84.xml><?xml version="1.0" encoding="utf-8"?>
<p:tagLst xmlns:p="http://schemas.openxmlformats.org/presentationml/2006/main">
  <p:tag name="KSO_WM_DIAGRAM_VIRTUALLY_FRAME" val="{&quot;height&quot;:206,&quot;left&quot;:110,&quot;top&quot;:232,&quot;width&quot;:770}"/>
</p:tagLst>
</file>

<file path=ppt/tags/tag85.xml><?xml version="1.0" encoding="utf-8"?>
<p:tagLst xmlns:p="http://schemas.openxmlformats.org/presentationml/2006/main">
  <p:tag name="KSO_WM_DIAGRAM_VIRTUALLY_FRAME" val="{&quot;height&quot;:206,&quot;left&quot;:110,&quot;top&quot;:232,&quot;width&quot;:770}"/>
</p:tagLst>
</file>

<file path=ppt/tags/tag86.xml><?xml version="1.0" encoding="utf-8"?>
<p:tagLst xmlns:p="http://schemas.openxmlformats.org/presentationml/2006/main">
  <p:tag name="KSO_WM_DIAGRAM_VIRTUALLY_FRAME" val="{&quot;height&quot;:206,&quot;left&quot;:110,&quot;top&quot;:232,&quot;width&quot;:770}"/>
</p:tagLst>
</file>

<file path=ppt/tags/tag87.xml><?xml version="1.0" encoding="utf-8"?>
<p:tagLst xmlns:p="http://schemas.openxmlformats.org/presentationml/2006/main">
  <p:tag name="KSO_WM_DIAGRAM_VIRTUALLY_FRAME" val="{&quot;height&quot;:206,&quot;left&quot;:110,&quot;top&quot;:232,&quot;width&quot;:770}"/>
</p:tagLst>
</file>

<file path=ppt/tags/tag88.xml><?xml version="1.0" encoding="utf-8"?>
<p:tagLst xmlns:p="http://schemas.openxmlformats.org/presentationml/2006/main">
  <p:tag name="KSO_WM_DIAGRAM_VIRTUALLY_FRAME" val="{&quot;height&quot;:206,&quot;left&quot;:110,&quot;top&quot;:232,&quot;width&quot;:770}"/>
</p:tagLst>
</file>

<file path=ppt/tags/tag89.xml><?xml version="1.0" encoding="utf-8"?>
<p:tagLst xmlns:p="http://schemas.openxmlformats.org/presentationml/2006/main">
  <p:tag name="KSO_WM_DIAGRAM_VIRTUALLY_FRAME" val="{&quot;height&quot;:206,&quot;left&quot;:110,&quot;top&quot;:232,&quot;width&quot;:770}"/>
</p:tagLst>
</file>

<file path=ppt/tags/tag9.xml><?xml version="1.0" encoding="utf-8"?>
<p:tagLst xmlns:p="http://schemas.openxmlformats.org/presentationml/2006/main">
  <p:tag name="KSO_WM_DIAGRAM_VIRTUALLY_FRAME" val="{&quot;height&quot;:294,&quot;left&quot;:50.75,&quot;top&quot;:165.75,&quot;width&quot;:740}"/>
</p:tagLst>
</file>

<file path=ppt/tags/tag90.xml><?xml version="1.0" encoding="utf-8"?>
<p:tagLst xmlns:p="http://schemas.openxmlformats.org/presentationml/2006/main">
  <p:tag name="KSO_WM_DIAGRAM_VIRTUALLY_FRAME" val="{&quot;height&quot;:206,&quot;left&quot;:110,&quot;top&quot;:232,&quot;width&quot;:770}"/>
</p:tagLst>
</file>

<file path=ppt/tags/tag91.xml><?xml version="1.0" encoding="utf-8"?>
<p:tagLst xmlns:p="http://schemas.openxmlformats.org/presentationml/2006/main">
  <p:tag name="KSO_WM_DIAGRAM_VIRTUALLY_FRAME" val="{&quot;height&quot;:206,&quot;left&quot;:110,&quot;top&quot;:232,&quot;width&quot;:770}"/>
</p:tagLst>
</file>

<file path=ppt/tags/tag92.xml><?xml version="1.0" encoding="utf-8"?>
<p:tagLst xmlns:p="http://schemas.openxmlformats.org/presentationml/2006/main">
  <p:tag name="KSO_WM_DIAGRAM_VIRTUALLY_FRAME" val="{&quot;height&quot;:206,&quot;left&quot;:110,&quot;top&quot;:232,&quot;width&quot;:770}"/>
</p:tagLst>
</file>

<file path=ppt/tags/tag93.xml><?xml version="1.0" encoding="utf-8"?>
<p:tagLst xmlns:p="http://schemas.openxmlformats.org/presentationml/2006/main">
  <p:tag name="KSO_WM_DIAGRAM_VIRTUALLY_FRAME" val="{&quot;height&quot;:206,&quot;left&quot;:110,&quot;top&quot;:232,&quot;width&quot;:770}"/>
</p:tagLst>
</file>

<file path=ppt/tags/tag94.xml><?xml version="1.0" encoding="utf-8"?>
<p:tagLst xmlns:p="http://schemas.openxmlformats.org/presentationml/2006/main">
  <p:tag name="KSO_WM_DIAGRAM_VIRTUALLY_FRAME" val="{&quot;height&quot;:206,&quot;left&quot;:110,&quot;top&quot;:232,&quot;width&quot;:770}"/>
</p:tagLst>
</file>

<file path=ppt/tags/tag95.xml><?xml version="1.0" encoding="utf-8"?>
<p:tagLst xmlns:p="http://schemas.openxmlformats.org/presentationml/2006/main">
  <p:tag name="KSO_WM_DIAGRAM_VIRTUALLY_FRAME" val="{&quot;height&quot;:320,&quot;left&quot;:60,&quot;top&quot;:140,&quot;width&quot;:864}"/>
</p:tagLst>
</file>

<file path=ppt/tags/tag96.xml><?xml version="1.0" encoding="utf-8"?>
<p:tagLst xmlns:p="http://schemas.openxmlformats.org/presentationml/2006/main">
  <p:tag name="KSO_WM_DIAGRAM_VIRTUALLY_FRAME" val="{&quot;height&quot;:320,&quot;left&quot;:60,&quot;top&quot;:140,&quot;width&quot;:864}"/>
</p:tagLst>
</file>

<file path=ppt/tags/tag97.xml><?xml version="1.0" encoding="utf-8"?>
<p:tagLst xmlns:p="http://schemas.openxmlformats.org/presentationml/2006/main">
  <p:tag name="KSO_WM_DIAGRAM_VIRTUALLY_FRAME" val="{&quot;height&quot;:320,&quot;left&quot;:60,&quot;top&quot;:140,&quot;width&quot;:864}"/>
</p:tagLst>
</file>

<file path=ppt/tags/tag98.xml><?xml version="1.0" encoding="utf-8"?>
<p:tagLst xmlns:p="http://schemas.openxmlformats.org/presentationml/2006/main">
  <p:tag name="KSO_WM_DIAGRAM_VIRTUALLY_FRAME" val="{&quot;height&quot;:320,&quot;left&quot;:60,&quot;top&quot;:140,&quot;width&quot;:864}"/>
</p:tagLst>
</file>

<file path=ppt/tags/tag99.xml><?xml version="1.0" encoding="utf-8"?>
<p:tagLst xmlns:p="http://schemas.openxmlformats.org/presentationml/2006/main">
  <p:tag name="KSO_WM_DIAGRAM_VIRTUALLY_FRAME" val="{&quot;height&quot;:320,&quot;left&quot;:60,&quot;top&quot;:140,&quot;width&quot;:864}"/>
</p:tagLst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satMod val="110000"/>
                <a:lum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satMod val="105000"/>
                <a:lum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shade val="94000"/>
              </a:schemeClr>
            </a:gs>
            <a:gs pos="50000">
              <a:schemeClr val="phClr">
                <a:lumMod val="110000"/>
                <a:satMod val="100000"/>
                <a:tint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2084</Words>
  <Application>WPS 演示</Application>
  <PresentationFormat/>
  <Paragraphs>266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30" baseType="lpstr">
      <vt:lpstr>Arial</vt:lpstr>
      <vt:lpstr>宋体</vt:lpstr>
      <vt:lpstr>Wingdings</vt:lpstr>
      <vt:lpstr>微软雅黑</vt:lpstr>
      <vt:lpstr>汉仪旗黑</vt:lpstr>
      <vt:lpstr>Arial</vt:lpstr>
      <vt:lpstr>汉仪书宋二KW</vt:lpstr>
      <vt:lpstr>Noto Sans SC</vt:lpstr>
      <vt:lpstr>苹方-简</vt:lpstr>
      <vt:lpstr>Lato Light</vt:lpstr>
      <vt:lpstr>Thonburi</vt:lpstr>
      <vt:lpstr>Lato Regular</vt:lpstr>
      <vt:lpstr>宋体</vt:lpstr>
      <vt:lpstr>Arial Unicode MS</vt:lpstr>
      <vt:lpstr>Calibri</vt:lpstr>
      <vt:lpstr>Helvetica Neue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……</cp:lastModifiedBy>
  <cp:revision>25</cp:revision>
  <dcterms:created xsi:type="dcterms:W3CDTF">2026-02-28T11:45:27Z</dcterms:created>
  <dcterms:modified xsi:type="dcterms:W3CDTF">2026-02-28T11:45:27Z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O">
    <vt:lpwstr>wqlLaW5nc29mdCBQREYgdG8gV1BTIDExNQ</vt:lpwstr>
  </property>
  <property fmtid="{D5CDD505-2E9C-101B-9397-08002B2CF9AE}" pid="3" name="Created">
    <vt:filetime>2025-12-10T05:25:29Z</vt:filetime>
  </property>
  <property fmtid="{D5CDD505-2E9C-101B-9397-08002B2CF9AE}" pid="4" name="ICV">
    <vt:lpwstr>1E8E623A0614A36457D5A26935747EE3_43</vt:lpwstr>
  </property>
  <property fmtid="{D5CDD505-2E9C-101B-9397-08002B2CF9AE}" pid="5" name="KSOProductBuildVer">
    <vt:lpwstr>2052-6.7.1.8828</vt:lpwstr>
  </property>
</Properties>
</file>